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2" userDrawn="1">
          <p15:clr>
            <a:srgbClr val="A4A3A4"/>
          </p15:clr>
        </p15:guide>
        <p15:guide id="2" pos="2448" userDrawn="1">
          <p15:clr>
            <a:srgbClr val="A4A3A4"/>
          </p15:clr>
        </p15:guide>
        <p15:guide id="3" pos="45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6BEFC9-67EA-4D1A-BA1E-E963D25BB04B}" v="1" dt="2024-02-20T13:48:20.9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2" autoAdjust="0"/>
    <p:restoredTop sz="92415" autoAdjust="0"/>
  </p:normalViewPr>
  <p:slideViewPr>
    <p:cSldViewPr snapToGrid="0" showGuides="1">
      <p:cViewPr varScale="1">
        <p:scale>
          <a:sx n="65" d="100"/>
          <a:sy n="65" d="100"/>
        </p:scale>
        <p:origin x="-1584" y="-114"/>
      </p:cViewPr>
      <p:guideLst>
        <p:guide orient="horz" pos="242"/>
        <p:guide pos="237"/>
        <p:guide pos="4514"/>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Stelzer" userId="20d0cb30-287d-43fe-bfb9-e3ec4542614e" providerId="ADAL" clId="{C96BEFC9-67EA-4D1A-BA1E-E963D25BB04B}"/>
    <pc:docChg chg="modSld">
      <pc:chgData name="Jennifer Stelzer" userId="20d0cb30-287d-43fe-bfb9-e3ec4542614e" providerId="ADAL" clId="{C96BEFC9-67EA-4D1A-BA1E-E963D25BB04B}" dt="2024-02-20T13:48:56.629" v="30" actId="20577"/>
      <pc:docMkLst>
        <pc:docMk/>
      </pc:docMkLst>
      <pc:sldChg chg="modSp mod">
        <pc:chgData name="Jennifer Stelzer" userId="20d0cb30-287d-43fe-bfb9-e3ec4542614e" providerId="ADAL" clId="{C96BEFC9-67EA-4D1A-BA1E-E963D25BB04B}" dt="2024-02-20T13:48:56.629" v="30" actId="20577"/>
        <pc:sldMkLst>
          <pc:docMk/>
          <pc:sldMk cId="412539811" sldId="257"/>
        </pc:sldMkLst>
        <pc:spChg chg="mod">
          <ac:chgData name="Jennifer Stelzer" userId="20d0cb30-287d-43fe-bfb9-e3ec4542614e" providerId="ADAL" clId="{C96BEFC9-67EA-4D1A-BA1E-E963D25BB04B}" dt="2024-02-20T13:48:56.629" v="30" actId="20577"/>
          <ac:spMkLst>
            <pc:docMk/>
            <pc:sldMk cId="412539811" sldId="257"/>
            <ac:spMk id="2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B4A4C3-DBAC-4060-BD2A-4EF4621A21A8}" type="datetimeFigureOut">
              <a:rPr lang="en-CA" smtClean="0"/>
              <a:pPr/>
              <a:t>3/12/2024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D40D7A8-A378-49D0-8D45-D67B452158EF}" type="slidenum">
              <a:rPr lang="en-CA" smtClean="0"/>
              <a:pPr/>
              <a:t>‹#›</a:t>
            </a:fld>
            <a:endParaRPr lang="en-CA" dirty="0"/>
          </a:p>
        </p:txBody>
      </p:sp>
    </p:spTree>
    <p:extLst>
      <p:ext uri="{BB962C8B-B14F-4D97-AF65-F5344CB8AC3E}">
        <p14:creationId xmlns="" xmlns:p14="http://schemas.microsoft.com/office/powerpoint/2010/main" val="3392707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B4A4C3-DBAC-4060-BD2A-4EF4621A21A8}" type="datetimeFigureOut">
              <a:rPr lang="en-CA" smtClean="0"/>
              <a:pPr/>
              <a:t>3/12/2024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D40D7A8-A378-49D0-8D45-D67B452158EF}" type="slidenum">
              <a:rPr lang="en-CA" smtClean="0"/>
              <a:pPr/>
              <a:t>‹#›</a:t>
            </a:fld>
            <a:endParaRPr lang="en-CA" dirty="0"/>
          </a:p>
        </p:txBody>
      </p:sp>
    </p:spTree>
    <p:extLst>
      <p:ext uri="{BB962C8B-B14F-4D97-AF65-F5344CB8AC3E}">
        <p14:creationId xmlns="" xmlns:p14="http://schemas.microsoft.com/office/powerpoint/2010/main" val="4138073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B4A4C3-DBAC-4060-BD2A-4EF4621A21A8}" type="datetimeFigureOut">
              <a:rPr lang="en-CA" smtClean="0"/>
              <a:pPr/>
              <a:t>3/12/2024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D40D7A8-A378-49D0-8D45-D67B452158EF}" type="slidenum">
              <a:rPr lang="en-CA" smtClean="0"/>
              <a:pPr/>
              <a:t>‹#›</a:t>
            </a:fld>
            <a:endParaRPr lang="en-CA" dirty="0"/>
          </a:p>
        </p:txBody>
      </p:sp>
    </p:spTree>
    <p:extLst>
      <p:ext uri="{BB962C8B-B14F-4D97-AF65-F5344CB8AC3E}">
        <p14:creationId xmlns="" xmlns:p14="http://schemas.microsoft.com/office/powerpoint/2010/main" val="1848017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B4A4C3-DBAC-4060-BD2A-4EF4621A21A8}" type="datetimeFigureOut">
              <a:rPr lang="en-CA" smtClean="0"/>
              <a:pPr/>
              <a:t>3/12/2024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D40D7A8-A378-49D0-8D45-D67B452158EF}" type="slidenum">
              <a:rPr lang="en-CA" smtClean="0"/>
              <a:pPr/>
              <a:t>‹#›</a:t>
            </a:fld>
            <a:endParaRPr lang="en-CA" dirty="0"/>
          </a:p>
        </p:txBody>
      </p:sp>
    </p:spTree>
    <p:extLst>
      <p:ext uri="{BB962C8B-B14F-4D97-AF65-F5344CB8AC3E}">
        <p14:creationId xmlns="" xmlns:p14="http://schemas.microsoft.com/office/powerpoint/2010/main" val="238996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B4A4C3-DBAC-4060-BD2A-4EF4621A21A8}" type="datetimeFigureOut">
              <a:rPr lang="en-CA" smtClean="0"/>
              <a:pPr/>
              <a:t>3/12/2024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D40D7A8-A378-49D0-8D45-D67B452158EF}" type="slidenum">
              <a:rPr lang="en-CA" smtClean="0"/>
              <a:pPr/>
              <a:t>‹#›</a:t>
            </a:fld>
            <a:endParaRPr lang="en-CA" dirty="0"/>
          </a:p>
        </p:txBody>
      </p:sp>
    </p:spTree>
    <p:extLst>
      <p:ext uri="{BB962C8B-B14F-4D97-AF65-F5344CB8AC3E}">
        <p14:creationId xmlns="" xmlns:p14="http://schemas.microsoft.com/office/powerpoint/2010/main" val="519592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B4A4C3-DBAC-4060-BD2A-4EF4621A21A8}" type="datetimeFigureOut">
              <a:rPr lang="en-CA" smtClean="0"/>
              <a:pPr/>
              <a:t>3/12/2024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D40D7A8-A378-49D0-8D45-D67B452158EF}" type="slidenum">
              <a:rPr lang="en-CA" smtClean="0"/>
              <a:pPr/>
              <a:t>‹#›</a:t>
            </a:fld>
            <a:endParaRPr lang="en-CA" dirty="0"/>
          </a:p>
        </p:txBody>
      </p:sp>
    </p:spTree>
    <p:extLst>
      <p:ext uri="{BB962C8B-B14F-4D97-AF65-F5344CB8AC3E}">
        <p14:creationId xmlns="" xmlns:p14="http://schemas.microsoft.com/office/powerpoint/2010/main" val="172110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B4A4C3-DBAC-4060-BD2A-4EF4621A21A8}" type="datetimeFigureOut">
              <a:rPr lang="en-CA" smtClean="0"/>
              <a:pPr/>
              <a:t>3/12/2024</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3D40D7A8-A378-49D0-8D45-D67B452158EF}" type="slidenum">
              <a:rPr lang="en-CA" smtClean="0"/>
              <a:pPr/>
              <a:t>‹#›</a:t>
            </a:fld>
            <a:endParaRPr lang="en-CA" dirty="0"/>
          </a:p>
        </p:txBody>
      </p:sp>
    </p:spTree>
    <p:extLst>
      <p:ext uri="{BB962C8B-B14F-4D97-AF65-F5344CB8AC3E}">
        <p14:creationId xmlns="" xmlns:p14="http://schemas.microsoft.com/office/powerpoint/2010/main" val="1551158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B4A4C3-DBAC-4060-BD2A-4EF4621A21A8}" type="datetimeFigureOut">
              <a:rPr lang="en-CA" smtClean="0"/>
              <a:pPr/>
              <a:t>3/12/2024</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3D40D7A8-A378-49D0-8D45-D67B452158EF}" type="slidenum">
              <a:rPr lang="en-CA" smtClean="0"/>
              <a:pPr/>
              <a:t>‹#›</a:t>
            </a:fld>
            <a:endParaRPr lang="en-CA" dirty="0"/>
          </a:p>
        </p:txBody>
      </p:sp>
    </p:spTree>
    <p:extLst>
      <p:ext uri="{BB962C8B-B14F-4D97-AF65-F5344CB8AC3E}">
        <p14:creationId xmlns="" xmlns:p14="http://schemas.microsoft.com/office/powerpoint/2010/main" val="272011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4A4C3-DBAC-4060-BD2A-4EF4621A21A8}" type="datetimeFigureOut">
              <a:rPr lang="en-CA" smtClean="0"/>
              <a:pPr/>
              <a:t>3/12/2024</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3D40D7A8-A378-49D0-8D45-D67B452158EF}" type="slidenum">
              <a:rPr lang="en-CA" smtClean="0"/>
              <a:pPr/>
              <a:t>‹#›</a:t>
            </a:fld>
            <a:endParaRPr lang="en-CA" dirty="0"/>
          </a:p>
        </p:txBody>
      </p:sp>
    </p:spTree>
    <p:extLst>
      <p:ext uri="{BB962C8B-B14F-4D97-AF65-F5344CB8AC3E}">
        <p14:creationId xmlns="" xmlns:p14="http://schemas.microsoft.com/office/powerpoint/2010/main" val="4049252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BB4A4C3-DBAC-4060-BD2A-4EF4621A21A8}" type="datetimeFigureOut">
              <a:rPr lang="en-CA" smtClean="0"/>
              <a:pPr/>
              <a:t>3/12/2024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D40D7A8-A378-49D0-8D45-D67B452158EF}" type="slidenum">
              <a:rPr lang="en-CA" smtClean="0"/>
              <a:pPr/>
              <a:t>‹#›</a:t>
            </a:fld>
            <a:endParaRPr lang="en-CA" dirty="0"/>
          </a:p>
        </p:txBody>
      </p:sp>
    </p:spTree>
    <p:extLst>
      <p:ext uri="{BB962C8B-B14F-4D97-AF65-F5344CB8AC3E}">
        <p14:creationId xmlns="" xmlns:p14="http://schemas.microsoft.com/office/powerpoint/2010/main" val="373946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BB4A4C3-DBAC-4060-BD2A-4EF4621A21A8}" type="datetimeFigureOut">
              <a:rPr lang="en-CA" smtClean="0"/>
              <a:pPr/>
              <a:t>3/12/2024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D40D7A8-A378-49D0-8D45-D67B452158EF}" type="slidenum">
              <a:rPr lang="en-CA" smtClean="0"/>
              <a:pPr/>
              <a:t>‹#›</a:t>
            </a:fld>
            <a:endParaRPr lang="en-CA" dirty="0"/>
          </a:p>
        </p:txBody>
      </p:sp>
    </p:spTree>
    <p:extLst>
      <p:ext uri="{BB962C8B-B14F-4D97-AF65-F5344CB8AC3E}">
        <p14:creationId xmlns="" xmlns:p14="http://schemas.microsoft.com/office/powerpoint/2010/main" val="4086059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BB4A4C3-DBAC-4060-BD2A-4EF4621A21A8}" type="datetimeFigureOut">
              <a:rPr lang="en-CA" smtClean="0"/>
              <a:pPr/>
              <a:t>3/12/2024</a:t>
            </a:fld>
            <a:endParaRPr lang="en-CA"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D40D7A8-A378-49D0-8D45-D67B452158EF}" type="slidenum">
              <a:rPr lang="en-CA" smtClean="0"/>
              <a:pPr/>
              <a:t>‹#›</a:t>
            </a:fld>
            <a:endParaRPr lang="en-CA" dirty="0"/>
          </a:p>
        </p:txBody>
      </p:sp>
    </p:spTree>
    <p:extLst>
      <p:ext uri="{BB962C8B-B14F-4D97-AF65-F5344CB8AC3E}">
        <p14:creationId xmlns="" xmlns:p14="http://schemas.microsoft.com/office/powerpoint/2010/main" val="1843228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58CF6120-C15F-A981-AFD8-36F6E1DB09C6}"/>
              </a:ext>
            </a:extLst>
          </p:cNvPr>
          <p:cNvPicPr>
            <a:picLocks noChangeAspect="1"/>
          </p:cNvPicPr>
          <p:nvPr/>
        </p:nvPicPr>
        <p:blipFill rotWithShape="1">
          <a:blip r:embed="rId2" cstate="print">
            <a:extLst>
              <a:ext uri="{28A0092B-C50C-407E-A947-70E740481C1C}">
                <a14:useLocalDpi xmlns="" xmlns:a14="http://schemas.microsoft.com/office/drawing/2010/main" val="0"/>
              </a:ext>
            </a:extLst>
          </a:blip>
          <a:srcRect l="18026" t="27591" r="14991" b="43856"/>
          <a:stretch/>
        </p:blipFill>
        <p:spPr>
          <a:xfrm>
            <a:off x="721648" y="339208"/>
            <a:ext cx="6329103" cy="1416409"/>
          </a:xfrm>
          <a:prstGeom prst="rect">
            <a:avLst/>
          </a:prstGeom>
        </p:spPr>
      </p:pic>
      <p:pic>
        <p:nvPicPr>
          <p:cNvPr id="9" name="Picture 2">
            <a:extLst>
              <a:ext uri="{FF2B5EF4-FFF2-40B4-BE49-F238E27FC236}">
                <a16:creationId xmlns="" xmlns:a16="http://schemas.microsoft.com/office/drawing/2014/main" id="{931D8165-4167-F4CF-FA1A-E1B12189D642}"/>
              </a:ext>
            </a:extLst>
          </p:cNvPr>
          <p:cNvPicPr>
            <a:picLocks noChangeAspect="1" noChangeArrowheads="1"/>
          </p:cNvPicPr>
          <p:nvPr/>
        </p:nvPicPr>
        <p:blipFill>
          <a:blip r:embed="rId3" cstate="print"/>
          <a:srcRect/>
          <a:stretch>
            <a:fillRect/>
          </a:stretch>
        </p:blipFill>
        <p:spPr bwMode="auto">
          <a:xfrm>
            <a:off x="4749267" y="6799948"/>
            <a:ext cx="2244090" cy="1625156"/>
          </a:xfrm>
          <a:prstGeom prst="rect">
            <a:avLst/>
          </a:prstGeom>
          <a:noFill/>
          <a:ln w="12700">
            <a:solidFill>
              <a:schemeClr val="accent1">
                <a:shade val="15000"/>
              </a:schemeClr>
            </a:solidFill>
            <a:miter lim="800000"/>
            <a:headEnd/>
            <a:tailEnd/>
          </a:ln>
        </p:spPr>
      </p:pic>
      <p:pic>
        <p:nvPicPr>
          <p:cNvPr id="10" name="Picture 3">
            <a:extLst>
              <a:ext uri="{FF2B5EF4-FFF2-40B4-BE49-F238E27FC236}">
                <a16:creationId xmlns="" xmlns:a16="http://schemas.microsoft.com/office/drawing/2014/main" id="{8373EC6B-7A4E-045F-5231-F0F672CE4101}"/>
              </a:ext>
            </a:extLst>
          </p:cNvPr>
          <p:cNvPicPr>
            <a:picLocks noChangeAspect="1" noChangeArrowheads="1"/>
          </p:cNvPicPr>
          <p:nvPr/>
        </p:nvPicPr>
        <p:blipFill>
          <a:blip r:embed="rId4" cstate="print"/>
          <a:srcRect/>
          <a:stretch>
            <a:fillRect/>
          </a:stretch>
        </p:blipFill>
        <p:spPr bwMode="auto">
          <a:xfrm>
            <a:off x="6277547" y="7540850"/>
            <a:ext cx="1042416" cy="1610678"/>
          </a:xfrm>
          <a:prstGeom prst="rect">
            <a:avLst/>
          </a:prstGeom>
          <a:noFill/>
          <a:ln w="9525">
            <a:noFill/>
            <a:miter lim="800000"/>
            <a:headEnd/>
            <a:tailEnd/>
          </a:ln>
        </p:spPr>
      </p:pic>
      <p:pic>
        <p:nvPicPr>
          <p:cNvPr id="20" name="Picture 19">
            <a:extLst>
              <a:ext uri="{FF2B5EF4-FFF2-40B4-BE49-F238E27FC236}">
                <a16:creationId xmlns="" xmlns:a16="http://schemas.microsoft.com/office/drawing/2014/main" id="{898199DC-AB3D-7C29-2BD8-FE9D5386B1EE}"/>
              </a:ext>
            </a:extLst>
          </p:cNvPr>
          <p:cNvPicPr>
            <a:picLocks noChangeAspect="1"/>
          </p:cNvPicPr>
          <p:nvPr/>
        </p:nvPicPr>
        <p:blipFill>
          <a:blip r:embed="rId5" cstate="print"/>
          <a:stretch>
            <a:fillRect/>
          </a:stretch>
        </p:blipFill>
        <p:spPr>
          <a:xfrm>
            <a:off x="4675683" y="1765777"/>
            <a:ext cx="2655418" cy="2351151"/>
          </a:xfrm>
          <a:prstGeom prst="rect">
            <a:avLst/>
          </a:prstGeom>
        </p:spPr>
      </p:pic>
      <p:pic>
        <p:nvPicPr>
          <p:cNvPr id="22" name="Picture 21">
            <a:extLst>
              <a:ext uri="{FF2B5EF4-FFF2-40B4-BE49-F238E27FC236}">
                <a16:creationId xmlns="" xmlns:a16="http://schemas.microsoft.com/office/drawing/2014/main" id="{A7471E52-4959-F4CE-868D-86FEC73CE5E1}"/>
              </a:ext>
            </a:extLst>
          </p:cNvPr>
          <p:cNvPicPr>
            <a:picLocks noChangeAspect="1"/>
          </p:cNvPicPr>
          <p:nvPr/>
        </p:nvPicPr>
        <p:blipFill>
          <a:blip r:embed="rId6" cstate="print"/>
          <a:stretch>
            <a:fillRect/>
          </a:stretch>
        </p:blipFill>
        <p:spPr>
          <a:xfrm>
            <a:off x="170546" y="4298011"/>
            <a:ext cx="3153427" cy="2081072"/>
          </a:xfrm>
          <a:prstGeom prst="rect">
            <a:avLst/>
          </a:prstGeom>
        </p:spPr>
      </p:pic>
      <p:grpSp>
        <p:nvGrpSpPr>
          <p:cNvPr id="23" name="Group 22">
            <a:extLst>
              <a:ext uri="{FF2B5EF4-FFF2-40B4-BE49-F238E27FC236}">
                <a16:creationId xmlns="" xmlns:a16="http://schemas.microsoft.com/office/drawing/2014/main" id="{BB001C1B-62C7-B668-DDA7-A07050E7C551}"/>
              </a:ext>
            </a:extLst>
          </p:cNvPr>
          <p:cNvGrpSpPr/>
          <p:nvPr/>
        </p:nvGrpSpPr>
        <p:grpSpPr>
          <a:xfrm>
            <a:off x="482493" y="9060428"/>
            <a:ext cx="6807414" cy="900000"/>
            <a:chOff x="482493" y="3230733"/>
            <a:chExt cx="6807414" cy="900000"/>
          </a:xfrm>
        </p:grpSpPr>
        <p:pic>
          <p:nvPicPr>
            <p:cNvPr id="24" name="Picture 23">
              <a:extLst>
                <a:ext uri="{FF2B5EF4-FFF2-40B4-BE49-F238E27FC236}">
                  <a16:creationId xmlns="" xmlns:a16="http://schemas.microsoft.com/office/drawing/2014/main" id="{46F90A6E-92F9-89B6-B80F-2A13BF480B76}"/>
                </a:ext>
              </a:extLst>
            </p:cNvPr>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2326178" y="3365773"/>
              <a:ext cx="2520000" cy="690651"/>
            </a:xfrm>
            <a:prstGeom prst="rect">
              <a:avLst/>
            </a:prstGeom>
          </p:spPr>
        </p:pic>
        <p:pic>
          <p:nvPicPr>
            <p:cNvPr id="25" name="Picture 24">
              <a:extLst>
                <a:ext uri="{FF2B5EF4-FFF2-40B4-BE49-F238E27FC236}">
                  <a16:creationId xmlns="" xmlns:a16="http://schemas.microsoft.com/office/drawing/2014/main" id="{413A6457-0975-5139-ADAB-723AFD23C461}"/>
                </a:ext>
              </a:extLst>
            </p:cNvPr>
            <p:cNvPicPr>
              <a:picLocks noChangeAspect="1"/>
            </p:cNvPicPr>
            <p:nvPr/>
          </p:nvPicPr>
          <p:blipFill>
            <a:blip r:embed="rId8" cstate="print">
              <a:extLst>
                <a:ext uri="{28A0092B-C50C-407E-A947-70E740481C1C}">
                  <a14:useLocalDpi xmlns="" xmlns:a14="http://schemas.microsoft.com/office/drawing/2010/main" val="0"/>
                </a:ext>
              </a:extLst>
            </a:blip>
            <a:stretch>
              <a:fillRect/>
            </a:stretch>
          </p:blipFill>
          <p:spPr>
            <a:xfrm>
              <a:off x="482493" y="3230733"/>
              <a:ext cx="835013" cy="900000"/>
            </a:xfrm>
            <a:prstGeom prst="rect">
              <a:avLst/>
            </a:prstGeom>
          </p:spPr>
        </p:pic>
        <p:pic>
          <p:nvPicPr>
            <p:cNvPr id="26" name="Picture 25">
              <a:extLst>
                <a:ext uri="{FF2B5EF4-FFF2-40B4-BE49-F238E27FC236}">
                  <a16:creationId xmlns="" xmlns:a16="http://schemas.microsoft.com/office/drawing/2014/main" id="{03156912-4B50-59CE-070A-5B94EF642D6B}"/>
                </a:ext>
              </a:extLst>
            </p:cNvPr>
            <p:cNvPicPr>
              <a:picLocks noChangeAspect="1"/>
            </p:cNvPicPr>
            <p:nvPr/>
          </p:nvPicPr>
          <p:blipFill>
            <a:blip r:embed="rId9" cstate="print">
              <a:extLst>
                <a:ext uri="{28A0092B-C50C-407E-A947-70E740481C1C}">
                  <a14:useLocalDpi xmlns="" xmlns:a14="http://schemas.microsoft.com/office/drawing/2010/main" val="0"/>
                </a:ext>
              </a:extLst>
            </a:blip>
            <a:stretch>
              <a:fillRect/>
            </a:stretch>
          </p:blipFill>
          <p:spPr>
            <a:xfrm>
              <a:off x="5595790" y="3320733"/>
              <a:ext cx="1694117" cy="720000"/>
            </a:xfrm>
            <a:prstGeom prst="rect">
              <a:avLst/>
            </a:prstGeom>
          </p:spPr>
        </p:pic>
      </p:grpSp>
      <p:sp>
        <p:nvSpPr>
          <p:cNvPr id="27" name="TextBox 26">
            <a:extLst>
              <a:ext uri="{FF2B5EF4-FFF2-40B4-BE49-F238E27FC236}">
                <a16:creationId xmlns="" xmlns:a16="http://schemas.microsoft.com/office/drawing/2014/main" id="{957D9BEB-8E80-8881-3B30-57AD65DB2FAD}"/>
              </a:ext>
            </a:extLst>
          </p:cNvPr>
          <p:cNvSpPr txBox="1"/>
          <p:nvPr/>
        </p:nvSpPr>
        <p:spPr>
          <a:xfrm>
            <a:off x="461328" y="1903853"/>
            <a:ext cx="4019232" cy="2200602"/>
          </a:xfrm>
          <a:prstGeom prst="rect">
            <a:avLst/>
          </a:prstGeom>
          <a:noFill/>
        </p:spPr>
        <p:txBody>
          <a:bodyPr wrap="square" rtlCol="0">
            <a:spAutoFit/>
          </a:bodyPr>
          <a:lstStyle/>
          <a:p>
            <a:pPr>
              <a:spcAft>
                <a:spcPts val="600"/>
              </a:spcAft>
            </a:pPr>
            <a:r>
              <a:rPr lang="en-CA" sz="2000" b="1" dirty="0"/>
              <a:t>Carbon Literacy Challenge –</a:t>
            </a:r>
          </a:p>
          <a:p>
            <a:r>
              <a:rPr lang="en-CA" sz="1400" dirty="0"/>
              <a:t>Your carbon footprint provides the best indicator of your impact on climate change. It is the result of  choices </a:t>
            </a:r>
            <a:r>
              <a:rPr lang="en-CA" sz="1400" dirty="0" smtClean="0"/>
              <a:t>you </a:t>
            </a:r>
            <a:r>
              <a:rPr lang="en-CA" sz="1400" dirty="0"/>
              <a:t>make and choices made by others who </a:t>
            </a:r>
            <a:r>
              <a:rPr lang="en-CA" sz="1400" dirty="0" smtClean="0"/>
              <a:t>you depend </a:t>
            </a:r>
            <a:r>
              <a:rPr lang="en-CA" sz="1400" dirty="0"/>
              <a:t>on for energy, transportation, food and other stuff </a:t>
            </a:r>
            <a:r>
              <a:rPr lang="en-CA" sz="1400" dirty="0" smtClean="0"/>
              <a:t>you </a:t>
            </a:r>
            <a:r>
              <a:rPr lang="en-CA" sz="1400" dirty="0"/>
              <a:t>need. The more you know about it – your carbon literacy - the more you </a:t>
            </a:r>
            <a:r>
              <a:rPr lang="en-CA" sz="1400" dirty="0" smtClean="0"/>
              <a:t>will be </a:t>
            </a:r>
            <a:r>
              <a:rPr lang="en-CA" sz="1400" dirty="0"/>
              <a:t>able to make better choices and advocate for effective change.</a:t>
            </a:r>
          </a:p>
        </p:txBody>
      </p:sp>
      <p:sp>
        <p:nvSpPr>
          <p:cNvPr id="28" name="TextBox 27">
            <a:extLst>
              <a:ext uri="{FF2B5EF4-FFF2-40B4-BE49-F238E27FC236}">
                <a16:creationId xmlns="" xmlns:a16="http://schemas.microsoft.com/office/drawing/2014/main" id="{5FD38736-33E1-42CB-95E6-7204F25BA731}"/>
              </a:ext>
            </a:extLst>
          </p:cNvPr>
          <p:cNvSpPr txBox="1"/>
          <p:nvPr/>
        </p:nvSpPr>
        <p:spPr>
          <a:xfrm>
            <a:off x="3285461" y="4289291"/>
            <a:ext cx="4064000" cy="2246769"/>
          </a:xfrm>
          <a:prstGeom prst="rect">
            <a:avLst/>
          </a:prstGeom>
          <a:noFill/>
        </p:spPr>
        <p:txBody>
          <a:bodyPr wrap="square" rtlCol="0">
            <a:spAutoFit/>
          </a:bodyPr>
          <a:lstStyle/>
          <a:p>
            <a:r>
              <a:rPr lang="en-CA" sz="1400" dirty="0" smtClean="0"/>
              <a:t>The carbon footprint of an </a:t>
            </a:r>
            <a:r>
              <a:rPr lang="en-CA" sz="1400" dirty="0"/>
              <a:t>activity </a:t>
            </a:r>
            <a:r>
              <a:rPr lang="en-CA" sz="1400" dirty="0" smtClean="0"/>
              <a:t>or a thing is the amount of greenhouse gases it adds to the atmosphere. Different gases are measured as the </a:t>
            </a:r>
            <a:r>
              <a:rPr lang="en-CA" sz="1400" dirty="0"/>
              <a:t>equivalent amount of carbon </a:t>
            </a:r>
            <a:r>
              <a:rPr lang="en-CA" sz="1400" dirty="0" smtClean="0"/>
              <a:t>dioxide, because carbon </a:t>
            </a:r>
            <a:r>
              <a:rPr lang="en-CA" sz="1400" dirty="0"/>
              <a:t>dioxide is the main cause of climate change.  Your carbon footprint </a:t>
            </a:r>
            <a:r>
              <a:rPr lang="en-CA" sz="1400" dirty="0" smtClean="0"/>
              <a:t>includes </a:t>
            </a:r>
            <a:r>
              <a:rPr lang="en-CA" sz="1400" dirty="0"/>
              <a:t>the </a:t>
            </a:r>
            <a:r>
              <a:rPr lang="en-CA" sz="1400" dirty="0" smtClean="0"/>
              <a:t>gases </a:t>
            </a:r>
            <a:r>
              <a:rPr lang="en-CA" sz="1400" dirty="0"/>
              <a:t>that you create directly, for example from </a:t>
            </a:r>
            <a:r>
              <a:rPr lang="en-CA" sz="1400" dirty="0" smtClean="0"/>
              <a:t>burning </a:t>
            </a:r>
            <a:r>
              <a:rPr lang="en-CA" sz="1400" dirty="0"/>
              <a:t>natural gas </a:t>
            </a:r>
            <a:r>
              <a:rPr lang="en-CA" sz="1400" dirty="0" smtClean="0"/>
              <a:t>to </a:t>
            </a:r>
            <a:r>
              <a:rPr lang="en-CA" sz="1400" dirty="0"/>
              <a:t>heat your </a:t>
            </a:r>
            <a:r>
              <a:rPr lang="en-CA" sz="1400" dirty="0" smtClean="0"/>
              <a:t>house. It also includes </a:t>
            </a:r>
            <a:r>
              <a:rPr lang="en-CA" sz="1400" dirty="0"/>
              <a:t>emissions </a:t>
            </a:r>
            <a:r>
              <a:rPr lang="en-CA" sz="1400" dirty="0" smtClean="0"/>
              <a:t> </a:t>
            </a:r>
            <a:r>
              <a:rPr lang="en-CA" sz="1400" dirty="0"/>
              <a:t>“embedded” in the services you use, the food you eat, and other stuff you buy. </a:t>
            </a:r>
          </a:p>
        </p:txBody>
      </p:sp>
      <p:sp>
        <p:nvSpPr>
          <p:cNvPr id="29" name="TextBox 28">
            <a:extLst>
              <a:ext uri="{FF2B5EF4-FFF2-40B4-BE49-F238E27FC236}">
                <a16:creationId xmlns="" xmlns:a16="http://schemas.microsoft.com/office/drawing/2014/main" id="{65BEF039-26A9-11C8-0616-65ACB3228EB9}"/>
              </a:ext>
            </a:extLst>
          </p:cNvPr>
          <p:cNvSpPr txBox="1"/>
          <p:nvPr/>
        </p:nvSpPr>
        <p:spPr>
          <a:xfrm>
            <a:off x="471488" y="6719207"/>
            <a:ext cx="4044950" cy="2246769"/>
          </a:xfrm>
          <a:prstGeom prst="rect">
            <a:avLst/>
          </a:prstGeom>
          <a:noFill/>
        </p:spPr>
        <p:txBody>
          <a:bodyPr wrap="square" rtlCol="0">
            <a:spAutoFit/>
          </a:bodyPr>
          <a:lstStyle/>
          <a:p>
            <a:r>
              <a:rPr lang="en-CA" sz="1400" dirty="0"/>
              <a:t>The </a:t>
            </a:r>
            <a:r>
              <a:rPr lang="en-CA" sz="1400" b="1" dirty="0"/>
              <a:t>Carbon Literacy Challenge </a:t>
            </a:r>
            <a:r>
              <a:rPr lang="en-CA" sz="1400" dirty="0"/>
              <a:t>will </a:t>
            </a:r>
            <a:r>
              <a:rPr lang="en-CA" sz="1400" dirty="0" smtClean="0"/>
              <a:t>help you understand </a:t>
            </a:r>
            <a:r>
              <a:rPr lang="en-CA" sz="1400" dirty="0"/>
              <a:t>how everyday choices affect your carbon footprint. First, you will estimate the total footprint for your household, using an online tool created for neighborhoods in Toronto. Second, you will explore the effect of day-to-day choices </a:t>
            </a:r>
            <a:r>
              <a:rPr lang="en-CA" sz="1400" dirty="0" smtClean="0"/>
              <a:t>based on </a:t>
            </a:r>
            <a:r>
              <a:rPr lang="en-CA" sz="1400" dirty="0"/>
              <a:t>statistics </a:t>
            </a:r>
            <a:r>
              <a:rPr lang="en-CA" sz="1400" dirty="0" smtClean="0"/>
              <a:t>from </a:t>
            </a:r>
            <a:r>
              <a:rPr lang="en-CA" sz="1400" dirty="0"/>
              <a:t>the book, </a:t>
            </a:r>
            <a:r>
              <a:rPr lang="en-CA" sz="1400" b="1" i="1" dirty="0"/>
              <a:t>The Carbon Footprint of Everything</a:t>
            </a:r>
            <a:r>
              <a:rPr lang="en-CA" sz="1400" dirty="0"/>
              <a:t>. The aim is help you to identify the most effective actions you can take to reduce your impact on climate change. </a:t>
            </a:r>
          </a:p>
        </p:txBody>
      </p:sp>
    </p:spTree>
    <p:extLst>
      <p:ext uri="{BB962C8B-B14F-4D97-AF65-F5344CB8AC3E}">
        <p14:creationId xmlns="" xmlns:p14="http://schemas.microsoft.com/office/powerpoint/2010/main" val="1191605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2547</TotalTime>
  <Words>247</Words>
  <Application>Microsoft Office PowerPoint</Application>
  <PresentationFormat>Custom</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Nuttle</dc:creator>
  <cp:lastModifiedBy>wnuttle</cp:lastModifiedBy>
  <cp:revision>16</cp:revision>
  <dcterms:created xsi:type="dcterms:W3CDTF">2024-02-08T23:27:09Z</dcterms:created>
  <dcterms:modified xsi:type="dcterms:W3CDTF">2024-03-12T21:15:28Z</dcterms:modified>
</cp:coreProperties>
</file>