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meeting/register/tZUsdu-gqTooH90RytJK--HFSr1YdExsdExm?_x_zm_rtaid=kYPys52IT7-BybRDk8LKXw.1674401836937.0974ed1713dd3978df9fc843169a2f8c&amp;_x_zm_rhtaid=614" TargetMode="External"/><Relationship Id="rId2" Type="http://schemas.openxmlformats.org/officeDocument/2006/relationships/hyperlink" Target="https://devapps.ottawa.ca/en/applications/D07-12-22-0168/detail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ealth.gov.on.ca/en/pro/programs/hei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TOH 3-D rendering on site.png" descr="TOH 3-D rendering on site.png"/>
          <p:cNvPicPr>
            <a:picLocks noChangeAspect="1"/>
          </p:cNvPicPr>
          <p:nvPr/>
        </p:nvPicPr>
        <p:blipFill>
          <a:blip r:embed="rId2" cstate="print">
            <a:extLst/>
          </a:blip>
          <a:srcRect r="5920" b="18012"/>
          <a:stretch>
            <a:fillRect/>
          </a:stretch>
        </p:blipFill>
        <p:spPr>
          <a:xfrm>
            <a:off x="381000" y="1600200"/>
            <a:ext cx="8203242" cy="415880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>
            <a:spLocks noGrp="1"/>
          </p:cNvSpPr>
          <p:nvPr>
            <p:ph type="ctrTitle"/>
          </p:nvPr>
        </p:nvSpPr>
        <p:spPr>
          <a:xfrm>
            <a:off x="792895" y="-201551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r>
              <a:t>Action options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051"/>
                </a:solidFill>
              </a:defRPr>
            </a:lvl1pPr>
          </a:lstStyle>
          <a:p>
            <a:r>
              <a:t>Another Action Option</a:t>
            </a:r>
          </a:p>
        </p:txBody>
      </p:sp>
      <p:sp>
        <p:nvSpPr>
          <p:cNvPr id="12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71761" y="923017"/>
            <a:ext cx="8400984" cy="29329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3745" indent="-253745" algn="ctr" defTabSz="676655">
              <a:lnSpc>
                <a:spcPct val="80000"/>
              </a:lnSpc>
              <a:spcBef>
                <a:spcPts val="400"/>
              </a:spcBef>
              <a:buSzTx/>
              <a:buNone/>
              <a:defRPr sz="1480" b="1"/>
            </a:pPr>
            <a:r>
              <a:t>      </a:t>
            </a:r>
            <a:r>
              <a:rPr sz="2442"/>
              <a:t>Give A Bang! Against Bills 23 &amp; 39</a:t>
            </a:r>
          </a:p>
          <a:p>
            <a:pPr marL="253745" indent="-253745" algn="ctr" defTabSz="676655">
              <a:lnSpc>
                <a:spcPct val="136000"/>
              </a:lnSpc>
              <a:spcBef>
                <a:spcPts val="300"/>
              </a:spcBef>
              <a:buSzTx/>
              <a:buNone/>
              <a:defRPr sz="1480"/>
            </a:pPr>
            <a:r>
              <a:rPr sz="1924" b="1"/>
              <a:t>Thursdays at 6:00 p.m.</a:t>
            </a:r>
          </a:p>
          <a:p>
            <a:pPr marL="253745" indent="-253745" algn="ctr" defTabSz="676655">
              <a:lnSpc>
                <a:spcPct val="80000"/>
              </a:lnSpc>
              <a:spcBef>
                <a:spcPts val="300"/>
              </a:spcBef>
              <a:buSzTx/>
              <a:buNone/>
              <a:defRPr sz="1184"/>
            </a:pPr>
            <a:endParaRPr/>
          </a:p>
          <a:p>
            <a:pPr marL="253745" indent="-253745" algn="ctr" defTabSz="676655">
              <a:lnSpc>
                <a:spcPct val="136000"/>
              </a:lnSpc>
              <a:spcBef>
                <a:spcPts val="300"/>
              </a:spcBef>
              <a:buSzTx/>
              <a:buNone/>
              <a:defRPr sz="1480"/>
            </a:pPr>
            <a:r>
              <a:t>      </a:t>
            </a:r>
            <a:r>
              <a:rPr sz="1924"/>
              <a:t>Residents of Ottawa and communities across Ontario are banging pots and pans for just a few minutes every  Thursday.</a:t>
            </a:r>
          </a:p>
          <a:p>
            <a:pPr marL="253745" indent="-253745" algn="ctr" defTabSz="676655">
              <a:lnSpc>
                <a:spcPct val="136000"/>
              </a:lnSpc>
              <a:spcBef>
                <a:spcPts val="300"/>
              </a:spcBef>
              <a:buSzTx/>
              <a:buNone/>
              <a:defRPr sz="1924"/>
            </a:pPr>
            <a:r>
              <a:t>Keep the pressure on Queens Park to ditch these bills that choose development over environment and allow a one-third minority to pass motions at city councils. </a:t>
            </a:r>
          </a:p>
        </p:txBody>
      </p:sp>
      <p:pic>
        <p:nvPicPr>
          <p:cNvPr id="125" name="Screen Shot 2023-01-22 at 2.41.00 PM.png" descr="Screen Shot 2023-01-22 at 2.41.00 PM.png"/>
          <p:cNvPicPr>
            <a:picLocks noChangeAspect="1"/>
          </p:cNvPicPr>
          <p:nvPr/>
        </p:nvPicPr>
        <p:blipFill>
          <a:blip r:embed="rId2" cstate="print">
            <a:extLst/>
          </a:blip>
          <a:srcRect b="2675"/>
          <a:stretch>
            <a:fillRect/>
          </a:stretch>
        </p:blipFill>
        <p:spPr>
          <a:xfrm>
            <a:off x="1072697" y="4042375"/>
            <a:ext cx="2459623" cy="237235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ive A BANG! is supported by ReImagine Ottawa, Ecology Ottawa, Greenspace Alliance, Horizon Ottawa, Acorn, CAFES Ottawa and For Our Kids, with others across the province coming aboard daily. JOIN US!!"/>
          <p:cNvSpPr txBox="1"/>
          <p:nvPr/>
        </p:nvSpPr>
        <p:spPr>
          <a:xfrm>
            <a:off x="3533910" y="4171159"/>
            <a:ext cx="5022133" cy="191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lnSpc>
                <a:spcPct val="136000"/>
              </a:lnSpc>
              <a:spcBef>
                <a:spcPts val="400"/>
              </a:spcBef>
              <a:buFont typeface="Arial"/>
              <a:defRPr sz="2000"/>
            </a:lvl1pPr>
          </a:lstStyle>
          <a:p>
            <a:r>
              <a:t>     Give A BANG! is supported by ReImagine Ottawa, Ecology Ottawa, Greenspace Alliance, Horizon Ottawa, Acorn, CAFES Ottawa and For Our Kids, with others across the province coming aboard daily. JOIN US!!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"/>
          <p:cNvSpPr txBox="1"/>
          <p:nvPr/>
        </p:nvSpPr>
        <p:spPr>
          <a:xfrm>
            <a:off x="121879" y="533399"/>
            <a:ext cx="8800927" cy="561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900" b="1">
                <a:solidFill>
                  <a:srgbClr val="008F00"/>
                </a:solidFill>
              </a:defRPr>
            </a:pPr>
            <a:r>
              <a:t>February 9: Open House re Civic at Farm</a:t>
            </a:r>
            <a:br/>
            <a:r>
              <a:t>Phases 3 &amp; 4</a:t>
            </a:r>
          </a:p>
          <a:p>
            <a:pPr>
              <a:defRPr sz="3500"/>
            </a:pPr>
            <a:endParaRPr/>
          </a:p>
          <a:p>
            <a:pPr algn="ctr">
              <a:defRPr sz="3500"/>
            </a:pPr>
            <a:r>
              <a:t>Attend this public information session via zoom on </a:t>
            </a:r>
            <a:br/>
            <a:r>
              <a:rPr b="1"/>
              <a:t>February 9 at 6:30 p.m</a:t>
            </a:r>
            <a:r>
              <a:t>.</a:t>
            </a:r>
          </a:p>
          <a:p>
            <a:pPr algn="ctr">
              <a:defRPr sz="3500"/>
            </a:pPr>
            <a:endParaRPr/>
          </a:p>
          <a:p>
            <a:pPr algn="ctr">
              <a:defRPr sz="3500"/>
            </a:pPr>
            <a:r>
              <a:t>Critique the application and ask questions!</a:t>
            </a:r>
          </a:p>
          <a:p>
            <a:pPr>
              <a:defRPr sz="2200"/>
            </a:pPr>
            <a:endParaRPr/>
          </a:p>
          <a:p>
            <a:pPr algn="ctr">
              <a:defRPr sz="2400" b="1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For more info on the application</a:t>
            </a:r>
            <a:r>
              <a:t>         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Register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9051"/>
                </a:solidFill>
              </a:defRPr>
            </a:lvl1pPr>
          </a:lstStyle>
          <a:p>
            <a:r>
              <a:t>Questions to ask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41421" y="1371600"/>
            <a:ext cx="8229601" cy="23783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SzTx/>
              <a:buNone/>
              <a:defRPr sz="2900"/>
            </a:pPr>
            <a:r>
              <a:t>    </a:t>
            </a:r>
            <a:r>
              <a:rPr sz="3200" b="1"/>
              <a:t>1. No transparency on site selection</a:t>
            </a:r>
            <a:endParaRPr sz="3200"/>
          </a:p>
          <a:p>
            <a:pPr algn="ctr">
              <a:lnSpc>
                <a:spcPct val="120000"/>
              </a:lnSpc>
              <a:buSzTx/>
              <a:buNone/>
              <a:defRPr sz="2900"/>
            </a:pPr>
            <a:r>
              <a:rPr sz="3200"/>
              <a:t>The site was selected during a closed door meeting in 2016. </a:t>
            </a:r>
            <a:r>
              <a:rPr sz="3200" b="1"/>
              <a:t>Why haven’t the minutes from this meeting been made public?</a:t>
            </a:r>
          </a:p>
        </p:txBody>
      </p:sp>
      <p:sp>
        <p:nvSpPr>
          <p:cNvPr id="101" name="You’re holding a public meeting about another P3 development where the public is being kept in the dark. What’s to hide?"/>
          <p:cNvSpPr txBox="1"/>
          <p:nvPr/>
        </p:nvSpPr>
        <p:spPr>
          <a:xfrm>
            <a:off x="4075806" y="4079275"/>
            <a:ext cx="4416000" cy="252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lnSpc>
                <a:spcPct val="120000"/>
              </a:lnSpc>
              <a:spcBef>
                <a:spcPts val="700"/>
              </a:spcBef>
              <a:buFont typeface="Arial"/>
              <a:defRPr sz="2900"/>
            </a:lvl1pPr>
          </a:lstStyle>
          <a:p>
            <a:r>
              <a:t>You’re holding a public meeting about another P3 development where the public is being kept in the dark. What’s to hide?</a:t>
            </a:r>
          </a:p>
        </p:txBody>
      </p:sp>
      <p:pic>
        <p:nvPicPr>
          <p:cNvPr id="102" name="Screen Shot 2023-01-25 at 5.26.41 PM.png" descr="Screen Shot 2023-01-25 at 5.26.41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74345" y="3788569"/>
            <a:ext cx="2270313" cy="2621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6"/>
          <p:cNvSpPr txBox="1">
            <a:spLocks noGrp="1"/>
          </p:cNvSpPr>
          <p:nvPr>
            <p:ph type="body" idx="4294967295"/>
          </p:nvPr>
        </p:nvSpPr>
        <p:spPr>
          <a:xfrm>
            <a:off x="762000" y="762000"/>
            <a:ext cx="7315200" cy="46783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98322" indent="-298322" algn="ctr" defTabSz="795527">
              <a:lnSpc>
                <a:spcPct val="150000"/>
              </a:lnSpc>
              <a:buSzTx/>
              <a:buNone/>
              <a:defRPr sz="3132"/>
            </a:pPr>
            <a:r>
              <a:t>    2. </a:t>
            </a:r>
            <a:r>
              <a:rPr b="1"/>
              <a:t>Why were the Algonquins of Pikwàkanagàn First Nation and Kitigan Zibi Anishinabeg not consulted about the site choice?</a:t>
            </a:r>
          </a:p>
          <a:p>
            <a:pPr marL="298322" indent="-298322" algn="ctr" defTabSz="795527">
              <a:lnSpc>
                <a:spcPct val="150000"/>
              </a:lnSpc>
              <a:buSzTx/>
              <a:buNone/>
              <a:defRPr sz="3132"/>
            </a:pPr>
            <a:r>
              <a:t>The proposed site at the Central Experimental Farm is on unceded Algonquin territory.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r>
              <a:t>    </a:t>
            </a:r>
          </a:p>
        </p:txBody>
      </p:sp>
      <p:sp>
        <p:nvSpPr>
          <p:cNvPr id="107" name="Rectangle 3"/>
          <p:cNvSpPr txBox="1"/>
          <p:nvPr/>
        </p:nvSpPr>
        <p:spPr>
          <a:xfrm>
            <a:off x="1264919" y="838200"/>
            <a:ext cx="6766561" cy="4488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600"/>
            </a:pPr>
            <a:r>
              <a:t>3. </a:t>
            </a:r>
            <a:r>
              <a:rPr b="1"/>
              <a:t>Did the hospital do the </a:t>
            </a:r>
          </a:p>
          <a:p>
            <a:pPr algn="ctr">
              <a:lnSpc>
                <a:spcPct val="150000"/>
              </a:lnSpc>
              <a:defRPr sz="3600"/>
            </a:pP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Health Equity Impact Assessment </a:t>
            </a:r>
            <a:r>
              <a:t>recommended by the Ontario government and the World Health Organization? If one was done, </a:t>
            </a:r>
            <a:r>
              <a:rPr b="1"/>
              <a:t>where is it?</a:t>
            </a:r>
          </a:p>
        </p:txBody>
      </p:sp>
      <p:pic>
        <p:nvPicPr>
          <p:cNvPr id="108" name="Screen Shot 2023-01-25 at 5.28.50 PM.png" descr="Screen Shot 2023-01-25 at 5.28.50 PM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5888" y="5232162"/>
            <a:ext cx="27051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Screen Shot 2023-01-25 at 5.29.29 PM.png" descr="Screen Shot 2023-01-25 at 5.29.29 PM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65858" y="5274138"/>
            <a:ext cx="2679701" cy="81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"/>
          <p:cNvSpPr/>
          <p:nvPr/>
        </p:nvSpPr>
        <p:spPr>
          <a:xfrm>
            <a:off x="838200" y="-430398"/>
            <a:ext cx="7086600" cy="6063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150000"/>
              </a:lnSpc>
              <a:defRPr sz="3600"/>
            </a:pPr>
            <a:endParaRPr/>
          </a:p>
          <a:p>
            <a:pPr algn="ctr">
              <a:lnSpc>
                <a:spcPct val="150000"/>
              </a:lnSpc>
              <a:defRPr sz="3600"/>
            </a:pPr>
            <a:endParaRPr/>
          </a:p>
          <a:p>
            <a:pPr algn="ctr">
              <a:lnSpc>
                <a:spcPct val="150000"/>
              </a:lnSpc>
              <a:defRPr sz="3600"/>
            </a:pPr>
            <a:r>
              <a:t>4. </a:t>
            </a:r>
            <a:r>
              <a:rPr b="1"/>
              <a:t>Why did the hospital choose a mega-Civic of over 1200 beds?</a:t>
            </a:r>
            <a:r>
              <a:t> </a:t>
            </a:r>
          </a:p>
          <a:p>
            <a:pPr algn="ctr">
              <a:lnSpc>
                <a:spcPct val="150000"/>
              </a:lnSpc>
              <a:defRPr sz="3600"/>
            </a:pPr>
            <a:r>
              <a:t>Studies clearly show much smaller community hospitals to be more efficient in cost and health outcomes.</a:t>
            </a:r>
            <a:endParaRPr b="1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"/>
          <p:cNvSpPr txBox="1"/>
          <p:nvPr/>
        </p:nvSpPr>
        <p:spPr>
          <a:xfrm>
            <a:off x="2386526" y="762000"/>
            <a:ext cx="6178354" cy="20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3600" b="1"/>
            </a:lvl1pPr>
          </a:lstStyle>
          <a:p>
            <a:r>
              <a:t>5. Has the 2016 cost estimate of $2.8B been updated? </a:t>
            </a:r>
          </a:p>
        </p:txBody>
      </p:sp>
      <p:sp>
        <p:nvSpPr>
          <p:cNvPr id="114" name="Some say the final bill will be at least double."/>
          <p:cNvSpPr txBox="1"/>
          <p:nvPr/>
        </p:nvSpPr>
        <p:spPr>
          <a:xfrm>
            <a:off x="3080576" y="2380579"/>
            <a:ext cx="4883232" cy="1195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3200"/>
            </a:lvl1pPr>
          </a:lstStyle>
          <a:p>
            <a:r>
              <a:t>Some say the final bill will be at least double. </a:t>
            </a:r>
          </a:p>
        </p:txBody>
      </p:sp>
      <p:pic>
        <p:nvPicPr>
          <p:cNvPr id="115" name="Screen Shot 2023-01-25 at 5.38.29 PM.png" descr="Screen Shot 2023-01-25 at 5.38.29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676400"/>
            <a:ext cx="2432918" cy="246557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he province covers 75% of new hospital costs.…"/>
          <p:cNvSpPr txBox="1"/>
          <p:nvPr/>
        </p:nvSpPr>
        <p:spPr>
          <a:xfrm>
            <a:off x="533400" y="4360111"/>
            <a:ext cx="7924800" cy="226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sz="3000"/>
            </a:pPr>
            <a:r>
              <a:rPr dirty="0"/>
              <a:t>The province covers 75% of new hospital costs. </a:t>
            </a:r>
          </a:p>
          <a:p>
            <a:pPr algn="ctr">
              <a:lnSpc>
                <a:spcPct val="150000"/>
              </a:lnSpc>
              <a:defRPr sz="3600" b="1"/>
            </a:pPr>
            <a:r>
              <a:rPr sz="3200" dirty="0"/>
              <a:t>Will the hospital be responsible for 75% of the final cost?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creen Shot 2023-01-25 at 5.45.09 PM.png" descr="Screen Shot 2023-01-25 at 5.45.09 PM.png"/>
          <p:cNvPicPr>
            <a:picLocks noChangeAspect="1"/>
          </p:cNvPicPr>
          <p:nvPr/>
        </p:nvPicPr>
        <p:blipFill>
          <a:blip r:embed="rId2" cstate="print">
            <a:extLst/>
          </a:blip>
          <a:srcRect r="1054"/>
          <a:stretch>
            <a:fillRect/>
          </a:stretch>
        </p:blipFill>
        <p:spPr>
          <a:xfrm>
            <a:off x="-684270" y="117904"/>
            <a:ext cx="9970104" cy="65481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3"/>
          <p:cNvSpPr txBox="1"/>
          <p:nvPr/>
        </p:nvSpPr>
        <p:spPr>
          <a:xfrm>
            <a:off x="502919" y="2133600"/>
            <a:ext cx="7680961" cy="493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600">
                <a:solidFill>
                  <a:srgbClr val="FFFFFF"/>
                </a:solidFill>
              </a:defRPr>
            </a:pPr>
            <a:r>
              <a:t>6. There is proof that toxic substances were leaking into Dow’s Lake from the site in the spring. </a:t>
            </a:r>
          </a:p>
          <a:p>
            <a:pPr algn="ctr">
              <a:lnSpc>
                <a:spcPct val="150000"/>
              </a:lnSpc>
              <a:defRPr sz="3600" b="1">
                <a:solidFill>
                  <a:srgbClr val="FFFFFF"/>
                </a:solidFill>
              </a:defRPr>
            </a:pPr>
            <a:r>
              <a:t>What is this from and what has been done?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/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"/>
          <p:cNvSpPr txBox="1"/>
          <p:nvPr/>
        </p:nvSpPr>
        <p:spPr>
          <a:xfrm>
            <a:off x="1066800" y="609599"/>
            <a:ext cx="7789121" cy="608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3200"/>
            </a:pPr>
            <a:r>
              <a:rPr b="1" dirty="0"/>
              <a:t>7. </a:t>
            </a:r>
            <a:r>
              <a:rPr b="1" dirty="0" err="1"/>
              <a:t>Accessibility</a:t>
            </a:r>
            <a:r>
              <a:rPr dirty="0" err="1"/>
              <a:t>:The</a:t>
            </a:r>
            <a:r>
              <a:rPr dirty="0"/>
              <a:t> current hospital plan recommends </a:t>
            </a:r>
            <a:r>
              <a:rPr dirty="0" err="1"/>
              <a:t>‘a</a:t>
            </a:r>
            <a:r>
              <a:rPr dirty="0"/>
              <a:t> moving walkway’ to transport hospital visitors up 4 1/2  football fields, up a 30 </a:t>
            </a:r>
            <a:r>
              <a:rPr dirty="0" err="1"/>
              <a:t>metre</a:t>
            </a:r>
            <a:r>
              <a:rPr dirty="0"/>
              <a:t> incline, to the hospital’s front door. Considering Ottawa is one of the coldest capitals in the world, and our experience with the LRT, can you guarantee this walkway will work?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Action options</vt:lpstr>
      <vt:lpstr>Slide 2</vt:lpstr>
      <vt:lpstr>Questions to ask</vt:lpstr>
      <vt:lpstr>Slide 4</vt:lpstr>
      <vt:lpstr>Slide 5</vt:lpstr>
      <vt:lpstr>Slide 6</vt:lpstr>
      <vt:lpstr>Slide 7</vt:lpstr>
      <vt:lpstr>Slide 8</vt:lpstr>
      <vt:lpstr>Slide 9</vt:lpstr>
      <vt:lpstr>Another Action Option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options</dc:title>
  <dc:creator>Deb</dc:creator>
  <cp:lastModifiedBy>Deb</cp:lastModifiedBy>
  <cp:revision>1</cp:revision>
  <dcterms:modified xsi:type="dcterms:W3CDTF">2023-01-25T23:20:11Z</dcterms:modified>
</cp:coreProperties>
</file>