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5"/>
  </p:notesMasterIdLst>
  <p:sldIdLst>
    <p:sldId id="358" r:id="rId2"/>
    <p:sldId id="370" r:id="rId3"/>
    <p:sldId id="359" r:id="rId4"/>
    <p:sldId id="360" r:id="rId5"/>
    <p:sldId id="361" r:id="rId6"/>
    <p:sldId id="371" r:id="rId7"/>
    <p:sldId id="362" r:id="rId8"/>
    <p:sldId id="363" r:id="rId9"/>
    <p:sldId id="364" r:id="rId10"/>
    <p:sldId id="366" r:id="rId11"/>
    <p:sldId id="372" r:id="rId12"/>
    <p:sldId id="367" r:id="rId13"/>
    <p:sldId id="3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DB2E39-C396-4420-98A9-C1FC4E4D183F}">
  <a:tblStyle styleId="{1EDB2E39-C396-4420-98A9-C1FC4E4D18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68" autoAdjust="0"/>
  </p:normalViewPr>
  <p:slideViewPr>
    <p:cSldViewPr snapToGrid="0">
      <p:cViewPr varScale="1">
        <p:scale>
          <a:sx n="110" d="100"/>
          <a:sy n="110" d="100"/>
        </p:scale>
        <p:origin x="6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7454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452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939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752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78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408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704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584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495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959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902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483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58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50" tIns="49950" rIns="49950" bIns="49950" anchor="ctr" anchorCtr="0">
            <a:noAutofit/>
          </a:bodyPr>
          <a:lstStyle/>
          <a:p>
            <a:pPr marL="158750" lvl="0" indent="0">
              <a:buSzPts val="1800"/>
              <a:buNone/>
            </a:pP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n-US" sz="800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endParaRPr lang="en-US" sz="800" dirty="0"/>
          </a:p>
          <a:p>
            <a:pPr lvl="0">
              <a:buSzPts val="1800"/>
            </a:pPr>
            <a:endParaRPr lang="en-US"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36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865838" y="2225214"/>
            <a:ext cx="3412325" cy="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4500" b="1" i="0" u="none" strike="noStrike" cap="non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2865838" y="2225214"/>
            <a:ext cx="3412325" cy="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4500" b="1" i="0" u="none" strike="noStrike" cap="none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08934" y="1695715"/>
            <a:ext cx="7726132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some promising community-first practices related to institutionalizing and sustaining impactful CCE?</a:t>
            </a:r>
          </a:p>
          <a:p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CA" sz="18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Magda Goemans</a:t>
            </a:r>
          </a:p>
          <a:p>
            <a:r>
              <a:rPr lang="en-CA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Assistant, Carleton University</a:t>
            </a:r>
          </a:p>
          <a:p>
            <a:r>
              <a:rPr lang="en-CA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CFICE Evaluation and Analysis Working Group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C:\Users\nicolebedford\Desktop\CFICE LOGO -LRG-TSP.png">
            <a:extLst>
              <a:ext uri="{FF2B5EF4-FFF2-40B4-BE49-F238E27FC236}">
                <a16:creationId xmlns:a16="http://schemas.microsoft.com/office/drawing/2014/main" id="{9CB9C284-2B71-436C-B242-D0DB74F5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CFICE Webinar: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Evaluating Impact in Community-Campus Engagement: Towards a Community-First Approach</a:t>
            </a:r>
          </a:p>
        </p:txBody>
      </p:sp>
    </p:spTree>
    <p:extLst>
      <p:ext uri="{BB962C8B-B14F-4D97-AF65-F5344CB8AC3E}">
        <p14:creationId xmlns:p14="http://schemas.microsoft.com/office/powerpoint/2010/main" val="24908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68927" y="1382422"/>
            <a:ext cx="7386554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for institutions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Capturing impacts may be resource intensive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 face pressures to demonstrate return on investment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in capturing intangible impacts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adequately define, measure and reward   community engaged scholarship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C:\Users\nicolebedford\Desktop\CFICE LOGO -LRG-TSP.png">
            <a:extLst>
              <a:ext uri="{FF2B5EF4-FFF2-40B4-BE49-F238E27FC236}">
                <a16:creationId xmlns:a16="http://schemas.microsoft.com/office/drawing/2014/main" id="{9CB9C284-2B71-436C-B242-D0DB74F5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68927" y="323706"/>
            <a:ext cx="798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</a:t>
            </a:r>
            <a:endParaRPr lang="en-CA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9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CFICE Webinar: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Evaluating Impact in Community-Campus Engagement: Towards a Community-First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03098-2F2A-4038-A583-83B6AE3FA4DA}"/>
              </a:ext>
            </a:extLst>
          </p:cNvPr>
          <p:cNvSpPr txBox="1"/>
          <p:nvPr/>
        </p:nvSpPr>
        <p:spPr>
          <a:xfrm>
            <a:off x="708933" y="1589041"/>
            <a:ext cx="798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Promising practices…</a:t>
            </a:r>
          </a:p>
        </p:txBody>
      </p:sp>
      <p:pic>
        <p:nvPicPr>
          <p:cNvPr id="15" name="Picture 14" descr="C:\Users\nicolebedford\Desktop\CFICE LOGO -LRG-TSP.png">
            <a:extLst>
              <a:ext uri="{FF2B5EF4-FFF2-40B4-BE49-F238E27FC236}">
                <a16:creationId xmlns:a16="http://schemas.microsoft.com/office/drawing/2014/main" id="{5831DCCB-A5DB-4F90-B465-CE77B017B7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34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68927" y="1382422"/>
            <a:ext cx="73865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Guelph, Community Engaged Scholarship Institute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storytelling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68927" y="323706"/>
            <a:ext cx="798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Promising Practices</a:t>
            </a:r>
            <a:endParaRPr lang="en-CA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ED7AF-B7AA-4BFF-A3EF-C35EAD0AF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4" t="8889" r="10810" b="7744"/>
          <a:stretch/>
        </p:blipFill>
        <p:spPr>
          <a:xfrm>
            <a:off x="3546763" y="2021058"/>
            <a:ext cx="5313197" cy="3122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FBCA5C-9324-46A1-B4A5-162A991FC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24" t="17778" r="60227" b="45118"/>
          <a:stretch/>
        </p:blipFill>
        <p:spPr>
          <a:xfrm>
            <a:off x="2355272" y="3166308"/>
            <a:ext cx="2590801" cy="19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68927" y="1382422"/>
            <a:ext cx="738655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Carnegie Classification Community Engagement Elective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Highlighting community voice and governance within assessments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68927" y="323706"/>
            <a:ext cx="798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Promising Practices</a:t>
            </a:r>
            <a:endParaRPr lang="en-CA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3F76C-5A39-40EB-B9FC-A1D9B17B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7" t="14458" r="5733" b="19421"/>
          <a:stretch/>
        </p:blipFill>
        <p:spPr>
          <a:xfrm>
            <a:off x="3417364" y="2730025"/>
            <a:ext cx="4957709" cy="2413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20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CFICE Webinar: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Evaluating Impact in Community-Campus Engagement: Towards a Community-First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03098-2F2A-4038-A583-83B6AE3FA4DA}"/>
              </a:ext>
            </a:extLst>
          </p:cNvPr>
          <p:cNvSpPr txBox="1"/>
          <p:nvPr/>
        </p:nvSpPr>
        <p:spPr>
          <a:xfrm>
            <a:off x="708933" y="1432977"/>
            <a:ext cx="79893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practice: </a:t>
            </a:r>
          </a:p>
          <a:p>
            <a:r>
              <a:rPr lang="en-CA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Foreground a community-first approach to understanding and communicating community impact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11FE96E-6C97-4110-B295-91B2B4A0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875" t="7560" r="8126" b="13481"/>
          <a:stretch>
            <a:fillRect/>
          </a:stretch>
        </p:blipFill>
        <p:spPr bwMode="auto">
          <a:xfrm>
            <a:off x="4052455" y="2732505"/>
            <a:ext cx="3694077" cy="21702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51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08934" y="1695715"/>
            <a:ext cx="72646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community objectives for measuring impact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vary widely among community-based organizations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C:\Users\nicolebedford\Desktop\CFICE LOGO -LRG-TSP.png">
            <a:extLst>
              <a:ext uri="{FF2B5EF4-FFF2-40B4-BE49-F238E27FC236}">
                <a16:creationId xmlns:a16="http://schemas.microsoft.com/office/drawing/2014/main" id="{9CB9C284-2B71-436C-B242-D0DB74F5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practice: 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Foreground a community-first approach to understanding and communicating community impact</a:t>
            </a:r>
          </a:p>
        </p:txBody>
      </p:sp>
    </p:spTree>
    <p:extLst>
      <p:ext uri="{BB962C8B-B14F-4D97-AF65-F5344CB8AC3E}">
        <p14:creationId xmlns:p14="http://schemas.microsoft.com/office/powerpoint/2010/main" val="111106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68927" y="1382422"/>
            <a:ext cx="73865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community perspectives and feedback into impact evaluation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with communities to establish criteria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how standard metrics may diverge from community priorities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 diverse ways in which impact is              understood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C:\Users\nicolebedford\Desktop\CFICE LOGO -LRG-TSP.png">
            <a:extLst>
              <a:ext uri="{FF2B5EF4-FFF2-40B4-BE49-F238E27FC236}">
                <a16:creationId xmlns:a16="http://schemas.microsoft.com/office/drawing/2014/main" id="{9CB9C284-2B71-436C-B242-D0DB74F5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practice: 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Foreground a community-first approach to understanding and communicating community impact</a:t>
            </a:r>
          </a:p>
        </p:txBody>
      </p:sp>
    </p:spTree>
    <p:extLst>
      <p:ext uri="{BB962C8B-B14F-4D97-AF65-F5344CB8AC3E}">
        <p14:creationId xmlns:p14="http://schemas.microsoft.com/office/powerpoint/2010/main" val="350489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652687" y="1382422"/>
            <a:ext cx="783862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and communicate impacts in ways that recognize community expertise and further empowerment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metrics: community voice in CCE governance; reciprocity between community and academic partners; integration of community knowledge within academic     research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C:\Users\nicolebedford\Desktop\CFICE LOGO -LRG-TSP.png">
            <a:extLst>
              <a:ext uri="{FF2B5EF4-FFF2-40B4-BE49-F238E27FC236}">
                <a16:creationId xmlns:a16="http://schemas.microsoft.com/office/drawing/2014/main" id="{9CB9C284-2B71-436C-B242-D0DB74F5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592694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practice: 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Foreground a community-first approach to understanding and communicating community impact</a:t>
            </a:r>
          </a:p>
        </p:txBody>
      </p:sp>
    </p:spTree>
    <p:extLst>
      <p:ext uri="{BB962C8B-B14F-4D97-AF65-F5344CB8AC3E}">
        <p14:creationId xmlns:p14="http://schemas.microsoft.com/office/powerpoint/2010/main" val="312522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CFICE Webinar: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Evaluating Impact in Community-Campus Engagement: Towards a Community-First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03098-2F2A-4038-A583-83B6AE3FA4DA}"/>
              </a:ext>
            </a:extLst>
          </p:cNvPr>
          <p:cNvSpPr txBox="1"/>
          <p:nvPr/>
        </p:nvSpPr>
        <p:spPr>
          <a:xfrm>
            <a:off x="708933" y="1198897"/>
            <a:ext cx="7989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practice: </a:t>
            </a:r>
          </a:p>
          <a:p>
            <a:r>
              <a:rPr lang="en-CA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 a comprehensive approach to capturing impacts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A474FF-F75C-4913-ADE1-916CA630A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4" t="8754" r="38561" b="4916"/>
          <a:stretch/>
        </p:blipFill>
        <p:spPr>
          <a:xfrm>
            <a:off x="297968" y="2391615"/>
            <a:ext cx="2867796" cy="2751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0BE91D-AE50-4B89-B9EF-AAEF56320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5" t="12122" r="17424" b="6193"/>
          <a:stretch/>
        </p:blipFill>
        <p:spPr>
          <a:xfrm>
            <a:off x="2541090" y="2755035"/>
            <a:ext cx="3201619" cy="2388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CB72B5-5EA9-42CF-9F0A-72CE28FDA5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28" t="14546" r="39286" b="35049"/>
          <a:stretch/>
        </p:blipFill>
        <p:spPr>
          <a:xfrm>
            <a:off x="5192898" y="2337347"/>
            <a:ext cx="3432982" cy="2806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A15006-B7E2-4DD7-A290-7F58670507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33" t="14680" r="39318" b="6193"/>
          <a:stretch/>
        </p:blipFill>
        <p:spPr>
          <a:xfrm>
            <a:off x="6651517" y="2092037"/>
            <a:ext cx="2233774" cy="2852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28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68927" y="1382422"/>
            <a:ext cx="7386554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impacts of engagement beyond inputs: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accomplished for communities through hours devoted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communities benefitted from funding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C:\Users\nicolebedford\Desktop\CFICE LOGO -LRG-TSP.png">
            <a:extLst>
              <a:ext uri="{FF2B5EF4-FFF2-40B4-BE49-F238E27FC236}">
                <a16:creationId xmlns:a16="http://schemas.microsoft.com/office/drawing/2014/main" id="{9CB9C284-2B71-436C-B242-D0DB74F5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practice: 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 a comprehensive approach to capturing community impacts</a:t>
            </a:r>
          </a:p>
        </p:txBody>
      </p:sp>
    </p:spTree>
    <p:extLst>
      <p:ext uri="{BB962C8B-B14F-4D97-AF65-F5344CB8AC3E}">
        <p14:creationId xmlns:p14="http://schemas.microsoft.com/office/powerpoint/2010/main" val="94627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68927" y="1382422"/>
            <a:ext cx="7386554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impacts for communities during active engagement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involvement in CCE may be influencing community perspectives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Recognizing relationships as ends in themselves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C:\Users\nicolebedford\Desktop\CFICE LOGO -LRG-TSP.png">
            <a:extLst>
              <a:ext uri="{FF2B5EF4-FFF2-40B4-BE49-F238E27FC236}">
                <a16:creationId xmlns:a16="http://schemas.microsoft.com/office/drawing/2014/main" id="{9CB9C284-2B71-436C-B242-D0DB74F5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practice: 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 a comprehensive approach to capturing community impacts</a:t>
            </a:r>
          </a:p>
        </p:txBody>
      </p:sp>
    </p:spTree>
    <p:extLst>
      <p:ext uri="{BB962C8B-B14F-4D97-AF65-F5344CB8AC3E}">
        <p14:creationId xmlns:p14="http://schemas.microsoft.com/office/powerpoint/2010/main" val="42198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/>
        </p:nvSpPr>
        <p:spPr>
          <a:xfrm>
            <a:off x="0" y="0"/>
            <a:ext cx="9144000" cy="1011936"/>
          </a:xfrm>
          <a:custGeom>
            <a:avLst/>
            <a:gdLst/>
            <a:ahLst/>
            <a:cxnLst/>
            <a:rect l="0" t="0" r="0" b="0"/>
            <a:pathLst>
              <a:path w="18288000" h="990600" extrusionOk="0">
                <a:moveTo>
                  <a:pt x="0" y="0"/>
                </a:moveTo>
                <a:lnTo>
                  <a:pt x="18288000" y="0"/>
                </a:lnTo>
                <a:lnTo>
                  <a:pt x="18288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297968" y="198490"/>
            <a:ext cx="281175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6E68-826B-4335-9320-39B797E75C64}"/>
              </a:ext>
            </a:extLst>
          </p:cNvPr>
          <p:cNvSpPr txBox="1"/>
          <p:nvPr/>
        </p:nvSpPr>
        <p:spPr>
          <a:xfrm>
            <a:off x="768927" y="1261566"/>
            <a:ext cx="73865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impacts at varied scales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Short- and long-term; project and institution levels; cumulative ‘ripple’ effects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8DF61-F438-4F0F-AE11-E5AEF2C549A6}"/>
              </a:ext>
            </a:extLst>
          </p:cNvPr>
          <p:cNvSpPr/>
          <p:nvPr/>
        </p:nvSpPr>
        <p:spPr>
          <a:xfrm>
            <a:off x="0" y="4662054"/>
            <a:ext cx="9144000" cy="4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C:\Users\nicolebedford\Desktop\CFICE LOGO -LRG-TSP.png">
            <a:extLst>
              <a:ext uri="{FF2B5EF4-FFF2-40B4-BE49-F238E27FC236}">
                <a16:creationId xmlns:a16="http://schemas.microsoft.com/office/drawing/2014/main" id="{9CB9C284-2B71-436C-B242-D0DB74F5D4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05" y="3519657"/>
            <a:ext cx="1465868" cy="13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6FE410-B3D0-4251-983D-FE8281A804EC}"/>
              </a:ext>
            </a:extLst>
          </p:cNvPr>
          <p:cNvSpPr txBox="1"/>
          <p:nvPr/>
        </p:nvSpPr>
        <p:spPr>
          <a:xfrm>
            <a:off x="708933" y="198490"/>
            <a:ext cx="7989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good practice: </a:t>
            </a:r>
            <a:r>
              <a:rPr lang="en-CA" sz="2000" dirty="0">
                <a:solidFill>
                  <a:srgbClr val="02A2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 a comprehensive approach to capturing community impacts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39E53-ED7E-4BA8-9D0F-B42A7A243748}"/>
              </a:ext>
            </a:extLst>
          </p:cNvPr>
          <p:cNvSpPr txBox="1"/>
          <p:nvPr/>
        </p:nvSpPr>
        <p:spPr>
          <a:xfrm>
            <a:off x="768927" y="2742302"/>
            <a:ext cx="738655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 a range of frames to capture and communicate impacts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 metrics, individual case studies and              community storytelling</a:t>
            </a:r>
          </a:p>
        </p:txBody>
      </p:sp>
    </p:spTree>
    <p:extLst>
      <p:ext uri="{BB962C8B-B14F-4D97-AF65-F5344CB8AC3E}">
        <p14:creationId xmlns:p14="http://schemas.microsoft.com/office/powerpoint/2010/main" val="219845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415</Words>
  <Application>Microsoft Office PowerPoint</Application>
  <PresentationFormat>On-screen Show (16:9)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Trebuchet MS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Experiential Learning</dc:title>
  <dc:creator>Isabelle Kim</dc:creator>
  <cp:lastModifiedBy>Magda Goemans</cp:lastModifiedBy>
  <cp:revision>199</cp:revision>
  <dcterms:modified xsi:type="dcterms:W3CDTF">2018-09-14T13:41:12Z</dcterms:modified>
</cp:coreProperties>
</file>