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1" r:id="rId5"/>
    <p:sldId id="288" r:id="rId6"/>
    <p:sldId id="285" r:id="rId7"/>
    <p:sldId id="296" r:id="rId8"/>
    <p:sldId id="300" r:id="rId9"/>
    <p:sldId id="279" r:id="rId10"/>
    <p:sldId id="282" r:id="rId11"/>
    <p:sldId id="287" r:id="rId12"/>
    <p:sldId id="280" r:id="rId13"/>
    <p:sldId id="291" r:id="rId14"/>
    <p:sldId id="293" r:id="rId15"/>
    <p:sldId id="295" r:id="rId16"/>
    <p:sldId id="286" r:id="rId17"/>
    <p:sldId id="298" r:id="rId18"/>
    <p:sldId id="301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B8D31C-E841-3189-D2CA-5F6D0883A7FB}" name="Sue Geffken-Graham" initials="SG" userId="S::suegeffkengraham@cunet.carleton.ca::e67c882a-4da8-4acf-94b1-88e2bfcfaec3" providerId="AD"/>
  <p188:author id="{DE847151-AB9E-89C3-2037-D9A65CC97927}" name="Kyla Reid" initials="KR" userId="S::kylareid@cunet.carleton.ca::98525f09-8dd3-41e4-baba-3e4c34ed4008" providerId="AD"/>
  <p188:author id="{ED0B595A-24ED-C222-6BD1-51DA233B1104}" name="Rachel Barken" initials="RB" userId="S::RachelBarken@cunet.carleton.ca::7f6e0ba5-4317-4dc4-bd1b-997bc8ca48e8" providerId="AD"/>
  <p188:author id="{BEB3A2E6-B19A-62A6-0CA4-F79ECBD7674F}" name="Andrea Lawrance" initials="AL" userId="S::andrealawrance@cunet.carleton.ca::e3adbde6-9d74-483f-857d-dbe511bf53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8"/>
    <p:restoredTop sz="94719"/>
  </p:normalViewPr>
  <p:slideViewPr>
    <p:cSldViewPr snapToGrid="0">
      <p:cViewPr varScale="1">
        <p:scale>
          <a:sx n="103" d="100"/>
          <a:sy n="103" d="100"/>
        </p:scale>
        <p:origin x="10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Barken" userId="7f6e0ba5-4317-4dc4-bd1b-997bc8ca48e8" providerId="ADAL" clId="{F19CD8B6-9495-4C56-94D8-14344D71D20B}"/>
    <pc:docChg chg="modSld">
      <pc:chgData name="Rachel Barken" userId="7f6e0ba5-4317-4dc4-bd1b-997bc8ca48e8" providerId="ADAL" clId="{F19CD8B6-9495-4C56-94D8-14344D71D20B}" dt="2023-11-14T18:29:52.674" v="37" actId="20577"/>
      <pc:docMkLst>
        <pc:docMk/>
      </pc:docMkLst>
      <pc:sldChg chg="modSp mod">
        <pc:chgData name="Rachel Barken" userId="7f6e0ba5-4317-4dc4-bd1b-997bc8ca48e8" providerId="ADAL" clId="{F19CD8B6-9495-4C56-94D8-14344D71D20B}" dt="2023-11-14T18:26:58.670" v="33" actId="20577"/>
        <pc:sldMkLst>
          <pc:docMk/>
          <pc:sldMk cId="1195929479" sldId="287"/>
        </pc:sldMkLst>
        <pc:spChg chg="mod">
          <ac:chgData name="Rachel Barken" userId="7f6e0ba5-4317-4dc4-bd1b-997bc8ca48e8" providerId="ADAL" clId="{F19CD8B6-9495-4C56-94D8-14344D71D20B}" dt="2023-11-14T18:26:58.670" v="33" actId="20577"/>
          <ac:spMkLst>
            <pc:docMk/>
            <pc:sldMk cId="1195929479" sldId="287"/>
            <ac:spMk id="2" creationId="{37EDAE01-2F83-B57E-1E17-3EA7EF77B795}"/>
          </ac:spMkLst>
        </pc:spChg>
      </pc:sldChg>
      <pc:sldChg chg="modSp mod">
        <pc:chgData name="Rachel Barken" userId="7f6e0ba5-4317-4dc4-bd1b-997bc8ca48e8" providerId="ADAL" clId="{F19CD8B6-9495-4C56-94D8-14344D71D20B}" dt="2023-11-14T18:29:52.674" v="37" actId="20577"/>
        <pc:sldMkLst>
          <pc:docMk/>
          <pc:sldMk cId="522338599" sldId="293"/>
        </pc:sldMkLst>
        <pc:spChg chg="mod">
          <ac:chgData name="Rachel Barken" userId="7f6e0ba5-4317-4dc4-bd1b-997bc8ca48e8" providerId="ADAL" clId="{F19CD8B6-9495-4C56-94D8-14344D71D20B}" dt="2023-11-14T18:29:52.674" v="37" actId="20577"/>
          <ac:spMkLst>
            <pc:docMk/>
            <pc:sldMk cId="522338599" sldId="293"/>
            <ac:spMk id="2" creationId="{660C79FE-5206-6E52-3123-5DB791415B03}"/>
          </ac:spMkLst>
        </pc:spChg>
      </pc:sldChg>
    </pc:docChg>
  </pc:docChgLst>
  <pc:docChgLst>
    <pc:chgData name="Rachel Barken" userId="S::rachelbarken@cunet.carleton.ca::7f6e0ba5-4317-4dc4-bd1b-997bc8ca48e8" providerId="AD" clId="Web-{3C4CDE60-06E1-470A-B750-718637072196}"/>
    <pc:docChg chg="modSld">
      <pc:chgData name="Rachel Barken" userId="S::rachelbarken@cunet.carleton.ca::7f6e0ba5-4317-4dc4-bd1b-997bc8ca48e8" providerId="AD" clId="Web-{3C4CDE60-06E1-470A-B750-718637072196}" dt="2023-11-09T18:38:21.701" v="25" actId="20577"/>
      <pc:docMkLst>
        <pc:docMk/>
      </pc:docMkLst>
      <pc:sldChg chg="modSp">
        <pc:chgData name="Rachel Barken" userId="S::rachelbarken@cunet.carleton.ca::7f6e0ba5-4317-4dc4-bd1b-997bc8ca48e8" providerId="AD" clId="Web-{3C4CDE60-06E1-470A-B750-718637072196}" dt="2023-11-09T18:38:21.701" v="25" actId="20577"/>
        <pc:sldMkLst>
          <pc:docMk/>
          <pc:sldMk cId="1728838951" sldId="279"/>
        </pc:sldMkLst>
        <pc:spChg chg="mod">
          <ac:chgData name="Rachel Barken" userId="S::rachelbarken@cunet.carleton.ca::7f6e0ba5-4317-4dc4-bd1b-997bc8ca48e8" providerId="AD" clId="Web-{3C4CDE60-06E1-470A-B750-718637072196}" dt="2023-11-09T18:38:21.701" v="25" actId="20577"/>
          <ac:spMkLst>
            <pc:docMk/>
            <pc:sldMk cId="1728838951" sldId="279"/>
            <ac:spMk id="2" creationId="{C09D9DB6-4BDA-2D62-DBDF-375AFB5764BC}"/>
          </ac:spMkLst>
        </pc:spChg>
      </pc:sldChg>
      <pc:sldChg chg="modSp">
        <pc:chgData name="Rachel Barken" userId="S::rachelbarken@cunet.carleton.ca::7f6e0ba5-4317-4dc4-bd1b-997bc8ca48e8" providerId="AD" clId="Web-{3C4CDE60-06E1-470A-B750-718637072196}" dt="2023-11-09T18:36:38.387" v="20" actId="20577"/>
        <pc:sldMkLst>
          <pc:docMk/>
          <pc:sldMk cId="2535153750" sldId="300"/>
        </pc:sldMkLst>
        <pc:graphicFrameChg chg="modGraphic">
          <ac:chgData name="Rachel Barken" userId="S::rachelbarken@cunet.carleton.ca::7f6e0ba5-4317-4dc4-bd1b-997bc8ca48e8" providerId="AD" clId="Web-{3C4CDE60-06E1-470A-B750-718637072196}" dt="2023-11-09T18:36:38.387" v="20" actId="20577"/>
          <ac:graphicFrameMkLst>
            <pc:docMk/>
            <pc:sldMk cId="2535153750" sldId="300"/>
            <ac:graphicFrameMk id="4" creationId="{63786178-FF10-1AA8-BC36-6A2F7EC5D95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1EB03-AF42-4454-AD9E-F9A56789EC48}" type="doc">
      <dgm:prSet loTypeId="urn:microsoft.com/office/officeart/2005/8/layout/hProcess7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B6EC7D0-D73F-4F00-B1CC-0E4BFF0CA1D3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 Expert Committee (EC)</a:t>
          </a:r>
          <a:endParaRPr lang="en-US" dirty="0"/>
        </a:p>
      </dgm:t>
    </dgm:pt>
    <dgm:pt modelId="{B686834E-151A-4087-915C-62E334CA72F0}" type="parTrans" cxnId="{11C66892-0A76-42C8-AA4A-39EFC6254B52}">
      <dgm:prSet/>
      <dgm:spPr/>
      <dgm:t>
        <a:bodyPr/>
        <a:lstStyle/>
        <a:p>
          <a:endParaRPr lang="en-US"/>
        </a:p>
      </dgm:t>
    </dgm:pt>
    <dgm:pt modelId="{3CD59FB1-F06D-4749-8AE2-841286F3A6FE}" type="sibTrans" cxnId="{11C66892-0A76-42C8-AA4A-39EFC6254B52}">
      <dgm:prSet/>
      <dgm:spPr/>
      <dgm:t>
        <a:bodyPr/>
        <a:lstStyle/>
        <a:p>
          <a:endParaRPr lang="en-US"/>
        </a:p>
      </dgm:t>
    </dgm:pt>
    <dgm:pt modelId="{05011EC5-1D7F-4C83-929A-30C716F04CB2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Proposals must meet a threshold of excellence to progress</a:t>
          </a:r>
          <a:endParaRPr lang="en-US" dirty="0"/>
        </a:p>
      </dgm:t>
    </dgm:pt>
    <dgm:pt modelId="{B3AFB33D-72B3-4A92-BF39-8D3F51370337}" type="parTrans" cxnId="{EF688C4A-B7A8-42C4-BA99-219F433DFA94}">
      <dgm:prSet/>
      <dgm:spPr/>
      <dgm:t>
        <a:bodyPr/>
        <a:lstStyle/>
        <a:p>
          <a:endParaRPr lang="en-US"/>
        </a:p>
      </dgm:t>
    </dgm:pt>
    <dgm:pt modelId="{0336E680-99CF-48B5-93B9-B961C800D3BC}" type="sibTrans" cxnId="{EF688C4A-B7A8-42C4-BA99-219F433DFA94}">
      <dgm:prSet/>
      <dgm:spPr/>
      <dgm:t>
        <a:bodyPr/>
        <a:lstStyle/>
        <a:p>
          <a:endParaRPr lang="en-US"/>
        </a:p>
      </dgm:t>
    </dgm:pt>
    <dgm:pt modelId="{E6419DCB-0FBD-4B68-B915-2250BC14461B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Multidisciplinary Assessment Committee (MAC)</a:t>
          </a:r>
          <a:endParaRPr lang="en-US" dirty="0"/>
        </a:p>
      </dgm:t>
    </dgm:pt>
    <dgm:pt modelId="{139BC615-46EE-40CA-A6CB-6F745B1E0500}" type="parTrans" cxnId="{D4BEAC62-D15C-49B4-B087-2AEEBE0B21E4}">
      <dgm:prSet/>
      <dgm:spPr/>
      <dgm:t>
        <a:bodyPr/>
        <a:lstStyle/>
        <a:p>
          <a:endParaRPr lang="en-US"/>
        </a:p>
      </dgm:t>
    </dgm:pt>
    <dgm:pt modelId="{C511101C-CF49-44FD-93A5-FA8292FC3983}" type="sibTrans" cxnId="{D4BEAC62-D15C-49B4-B087-2AEEBE0B21E4}">
      <dgm:prSet/>
      <dgm:spPr/>
      <dgm:t>
        <a:bodyPr/>
        <a:lstStyle/>
        <a:p>
          <a:endParaRPr lang="en-US"/>
        </a:p>
      </dgm:t>
    </dgm:pt>
    <dgm:pt modelId="{F0D27713-D1A2-4722-9619-E086E70478CA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 Uses their broader knowledge of EDI and the EC feedback to assess the team composition criterion</a:t>
          </a:r>
          <a:endParaRPr lang="en-US" dirty="0"/>
        </a:p>
      </dgm:t>
    </dgm:pt>
    <dgm:pt modelId="{FBDEA6F2-7AAD-4AB0-80FE-1600C82D8FBC}" type="parTrans" cxnId="{2810F9ED-BE30-4B74-8BBF-6D951913C8AC}">
      <dgm:prSet/>
      <dgm:spPr/>
      <dgm:t>
        <a:bodyPr/>
        <a:lstStyle/>
        <a:p>
          <a:endParaRPr lang="en-US"/>
        </a:p>
      </dgm:t>
    </dgm:pt>
    <dgm:pt modelId="{9216887C-1968-451C-9F67-2A6D9D1129ED}" type="sibTrans" cxnId="{2810F9ED-BE30-4B74-8BBF-6D951913C8AC}">
      <dgm:prSet/>
      <dgm:spPr/>
      <dgm:t>
        <a:bodyPr/>
        <a:lstStyle/>
        <a:p>
          <a:endParaRPr lang="en-US"/>
        </a:p>
      </dgm:t>
    </dgm:pt>
    <dgm:pt modelId="{FF08FC4C-B275-40B3-A465-894A5BBB60D8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Proposals with significant weaknesses are removed from the competition</a:t>
          </a:r>
          <a:endParaRPr lang="en-US" dirty="0"/>
        </a:p>
      </dgm:t>
    </dgm:pt>
    <dgm:pt modelId="{3255820F-2283-44BC-9930-9E0C70637D25}" type="parTrans" cxnId="{ED71A016-9E64-4991-95F2-563A4758DCE3}">
      <dgm:prSet/>
      <dgm:spPr/>
      <dgm:t>
        <a:bodyPr/>
        <a:lstStyle/>
        <a:p>
          <a:endParaRPr lang="en-US"/>
        </a:p>
      </dgm:t>
    </dgm:pt>
    <dgm:pt modelId="{7411D02A-BE51-4051-9C39-662C8DD82176}" type="sibTrans" cxnId="{ED71A016-9E64-4991-95F2-563A4758DCE3}">
      <dgm:prSet/>
      <dgm:spPr/>
      <dgm:t>
        <a:bodyPr/>
        <a:lstStyle/>
        <a:p>
          <a:endParaRPr lang="en-US"/>
        </a:p>
      </dgm:t>
    </dgm:pt>
    <dgm:pt modelId="{1BD809B9-FE7E-4B2B-8D34-5CBF228F3B67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 Leverages knowledge of the barriers and challenges of their field of research.</a:t>
          </a:r>
        </a:p>
      </dgm:t>
    </dgm:pt>
    <dgm:pt modelId="{F55BE624-7FFD-490A-8686-5A94C86F58CB}" type="parTrans" cxnId="{61723FE6-4EA3-47F3-9A4D-55C51CA3B549}">
      <dgm:prSet/>
      <dgm:spPr/>
    </dgm:pt>
    <dgm:pt modelId="{BFD6FCED-7605-41C4-B32E-7E52372DD99B}" type="sibTrans" cxnId="{61723FE6-4EA3-47F3-9A4D-55C51CA3B549}">
      <dgm:prSet/>
      <dgm:spPr/>
    </dgm:pt>
    <dgm:pt modelId="{57D143E8-3933-4172-A0B3-AADAEF22647A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Special MAC (S-MAC)</a:t>
          </a:r>
        </a:p>
      </dgm:t>
    </dgm:pt>
    <dgm:pt modelId="{C55093C8-3924-40DC-B056-29FE1E77390E}" type="parTrans" cxnId="{08E5FE7A-B8B7-455F-BCBF-C94B28526949}">
      <dgm:prSet/>
      <dgm:spPr/>
    </dgm:pt>
    <dgm:pt modelId="{8E018D68-4414-4818-9653-D426FEB4CCCB}" type="sibTrans" cxnId="{08E5FE7A-B8B7-455F-BCBF-C94B28526949}">
      <dgm:prSet/>
      <dgm:spPr/>
    </dgm:pt>
    <dgm:pt modelId="{0659D197-2A1B-4A1A-8CB9-D536B68375C8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Ensures consistency among MACs</a:t>
          </a:r>
        </a:p>
      </dgm:t>
    </dgm:pt>
    <dgm:pt modelId="{126CD763-5CF4-4BC3-A141-FC22F0FE83F2}" type="parTrans" cxnId="{CDE199C9-41E1-4F6C-A23B-07E1B32137D0}">
      <dgm:prSet/>
      <dgm:spPr/>
    </dgm:pt>
    <dgm:pt modelId="{C10D2A2D-4650-4A94-B010-DF8D0861F8BB}" type="sibTrans" cxnId="{CDE199C9-41E1-4F6C-A23B-07E1B32137D0}">
      <dgm:prSet/>
      <dgm:spPr/>
    </dgm:pt>
    <dgm:pt modelId="{36C47049-266A-418A-8812-5477A709E2A0}">
      <dgm:prSet phldr="0"/>
      <dgm:spPr/>
      <dgm:t>
        <a:bodyPr/>
        <a:lstStyle/>
        <a:p>
          <a:pPr rtl="0"/>
          <a:r>
            <a:rPr lang="en-US" dirty="0">
              <a:latin typeface="Arial" panose="020B0604020202020204"/>
            </a:rPr>
            <a:t>Recommends the proposals that best support the CFI mandate and competition objectives</a:t>
          </a:r>
        </a:p>
      </dgm:t>
    </dgm:pt>
    <dgm:pt modelId="{A0DEC835-81B9-491D-A8DD-39F32C6CE566}" type="parTrans" cxnId="{F1485E7D-69FE-483D-BF52-461088324B60}">
      <dgm:prSet/>
      <dgm:spPr/>
    </dgm:pt>
    <dgm:pt modelId="{88E3F6AD-D8AF-417F-AB5E-44E23A66F6D9}" type="sibTrans" cxnId="{F1485E7D-69FE-483D-BF52-461088324B60}">
      <dgm:prSet/>
      <dgm:spPr/>
    </dgm:pt>
    <dgm:pt modelId="{A5087B1C-9208-45F9-AC91-1BD8E9D36657}" type="pres">
      <dgm:prSet presAssocID="{41E1EB03-AF42-4454-AD9E-F9A56789EC48}" presName="Name0" presStyleCnt="0">
        <dgm:presLayoutVars>
          <dgm:dir/>
          <dgm:animLvl val="lvl"/>
          <dgm:resizeHandles val="exact"/>
        </dgm:presLayoutVars>
      </dgm:prSet>
      <dgm:spPr/>
    </dgm:pt>
    <dgm:pt modelId="{894B2D5E-7FCF-4AAD-BDA6-EC1C74B303E7}" type="pres">
      <dgm:prSet presAssocID="{5B6EC7D0-D73F-4F00-B1CC-0E4BFF0CA1D3}" presName="compositeNode" presStyleCnt="0">
        <dgm:presLayoutVars>
          <dgm:bulletEnabled val="1"/>
        </dgm:presLayoutVars>
      </dgm:prSet>
      <dgm:spPr/>
    </dgm:pt>
    <dgm:pt modelId="{4BA1C425-11F4-4BD7-9CEE-A99ECFB36A02}" type="pres">
      <dgm:prSet presAssocID="{5B6EC7D0-D73F-4F00-B1CC-0E4BFF0CA1D3}" presName="bgRect" presStyleLbl="node1" presStyleIdx="0" presStyleCnt="3"/>
      <dgm:spPr/>
    </dgm:pt>
    <dgm:pt modelId="{E78530AE-257E-4816-B36F-3E85946F426C}" type="pres">
      <dgm:prSet presAssocID="{5B6EC7D0-D73F-4F00-B1CC-0E4BFF0CA1D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8077A2C-BC22-4B75-928B-1BA3D51746F2}" type="pres">
      <dgm:prSet presAssocID="{5B6EC7D0-D73F-4F00-B1CC-0E4BFF0CA1D3}" presName="childNode" presStyleLbl="node1" presStyleIdx="0" presStyleCnt="3">
        <dgm:presLayoutVars>
          <dgm:bulletEnabled val="1"/>
        </dgm:presLayoutVars>
      </dgm:prSet>
      <dgm:spPr/>
    </dgm:pt>
    <dgm:pt modelId="{7E168674-3FBA-4968-9935-04E0D7C13E2E}" type="pres">
      <dgm:prSet presAssocID="{3CD59FB1-F06D-4749-8AE2-841286F3A6FE}" presName="hSp" presStyleCnt="0"/>
      <dgm:spPr/>
    </dgm:pt>
    <dgm:pt modelId="{49FD9DF4-A8BC-4149-A33D-E91E7DE8D528}" type="pres">
      <dgm:prSet presAssocID="{3CD59FB1-F06D-4749-8AE2-841286F3A6FE}" presName="vProcSp" presStyleCnt="0"/>
      <dgm:spPr/>
    </dgm:pt>
    <dgm:pt modelId="{EA5C2FF3-8A01-4AA5-846B-E8D050C6AA39}" type="pres">
      <dgm:prSet presAssocID="{3CD59FB1-F06D-4749-8AE2-841286F3A6FE}" presName="vSp1" presStyleCnt="0"/>
      <dgm:spPr/>
    </dgm:pt>
    <dgm:pt modelId="{C0E80E03-1745-44E9-873D-C646E251E31B}" type="pres">
      <dgm:prSet presAssocID="{3CD59FB1-F06D-4749-8AE2-841286F3A6FE}" presName="simulatedConn" presStyleLbl="solidFgAcc1" presStyleIdx="0" presStyleCnt="2"/>
      <dgm:spPr/>
    </dgm:pt>
    <dgm:pt modelId="{C6A383A7-347A-4F9F-96C6-9F8BF5970AE0}" type="pres">
      <dgm:prSet presAssocID="{3CD59FB1-F06D-4749-8AE2-841286F3A6FE}" presName="vSp2" presStyleCnt="0"/>
      <dgm:spPr/>
    </dgm:pt>
    <dgm:pt modelId="{D57D9A44-1E96-4D16-BF0A-C39A06371BF9}" type="pres">
      <dgm:prSet presAssocID="{3CD59FB1-F06D-4749-8AE2-841286F3A6FE}" presName="sibTrans" presStyleCnt="0"/>
      <dgm:spPr/>
    </dgm:pt>
    <dgm:pt modelId="{6BEF24DC-BAE0-4112-8302-23FD323D12C4}" type="pres">
      <dgm:prSet presAssocID="{E6419DCB-0FBD-4B68-B915-2250BC14461B}" presName="compositeNode" presStyleCnt="0">
        <dgm:presLayoutVars>
          <dgm:bulletEnabled val="1"/>
        </dgm:presLayoutVars>
      </dgm:prSet>
      <dgm:spPr/>
    </dgm:pt>
    <dgm:pt modelId="{4B8E2E6F-B90E-42ED-AFDC-0666838B823A}" type="pres">
      <dgm:prSet presAssocID="{E6419DCB-0FBD-4B68-B915-2250BC14461B}" presName="bgRect" presStyleLbl="node1" presStyleIdx="1" presStyleCnt="3"/>
      <dgm:spPr/>
    </dgm:pt>
    <dgm:pt modelId="{25255981-5DC8-4F26-83E8-C10E176149B7}" type="pres">
      <dgm:prSet presAssocID="{E6419DCB-0FBD-4B68-B915-2250BC14461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5E2B171-4D62-4933-829F-9528CC9E60EE}" type="pres">
      <dgm:prSet presAssocID="{E6419DCB-0FBD-4B68-B915-2250BC14461B}" presName="childNode" presStyleLbl="node1" presStyleIdx="1" presStyleCnt="3">
        <dgm:presLayoutVars>
          <dgm:bulletEnabled val="1"/>
        </dgm:presLayoutVars>
      </dgm:prSet>
      <dgm:spPr/>
    </dgm:pt>
    <dgm:pt modelId="{AB292436-6669-4C0E-9AC2-64F2119F03D3}" type="pres">
      <dgm:prSet presAssocID="{C511101C-CF49-44FD-93A5-FA8292FC3983}" presName="hSp" presStyleCnt="0"/>
      <dgm:spPr/>
    </dgm:pt>
    <dgm:pt modelId="{0149A22D-5CF8-4B33-8FF4-83EE208AA997}" type="pres">
      <dgm:prSet presAssocID="{C511101C-CF49-44FD-93A5-FA8292FC3983}" presName="vProcSp" presStyleCnt="0"/>
      <dgm:spPr/>
    </dgm:pt>
    <dgm:pt modelId="{08A8ECEF-0931-4850-BCD8-3E1FC7746FF5}" type="pres">
      <dgm:prSet presAssocID="{C511101C-CF49-44FD-93A5-FA8292FC3983}" presName="vSp1" presStyleCnt="0"/>
      <dgm:spPr/>
    </dgm:pt>
    <dgm:pt modelId="{B6AA1FDA-0E52-46E1-B314-879AF14885E9}" type="pres">
      <dgm:prSet presAssocID="{C511101C-CF49-44FD-93A5-FA8292FC3983}" presName="simulatedConn" presStyleLbl="solidFgAcc1" presStyleIdx="1" presStyleCnt="2"/>
      <dgm:spPr/>
    </dgm:pt>
    <dgm:pt modelId="{E7F59DC4-2402-4C34-A95E-9320BA689EA9}" type="pres">
      <dgm:prSet presAssocID="{C511101C-CF49-44FD-93A5-FA8292FC3983}" presName="vSp2" presStyleCnt="0"/>
      <dgm:spPr/>
    </dgm:pt>
    <dgm:pt modelId="{73843075-2A27-4EEC-BD94-D97B1A991B4B}" type="pres">
      <dgm:prSet presAssocID="{C511101C-CF49-44FD-93A5-FA8292FC3983}" presName="sibTrans" presStyleCnt="0"/>
      <dgm:spPr/>
    </dgm:pt>
    <dgm:pt modelId="{1DFDE438-FF5E-4DDE-BE9B-7C6AE6450D01}" type="pres">
      <dgm:prSet presAssocID="{57D143E8-3933-4172-A0B3-AADAEF22647A}" presName="compositeNode" presStyleCnt="0">
        <dgm:presLayoutVars>
          <dgm:bulletEnabled val="1"/>
        </dgm:presLayoutVars>
      </dgm:prSet>
      <dgm:spPr/>
    </dgm:pt>
    <dgm:pt modelId="{B5B9E20B-A9B9-4201-8269-41F846408E4B}" type="pres">
      <dgm:prSet presAssocID="{57D143E8-3933-4172-A0B3-AADAEF22647A}" presName="bgRect" presStyleLbl="node1" presStyleIdx="2" presStyleCnt="3"/>
      <dgm:spPr/>
    </dgm:pt>
    <dgm:pt modelId="{C2C13B96-1509-47C8-931B-4B1C429DA0CF}" type="pres">
      <dgm:prSet presAssocID="{57D143E8-3933-4172-A0B3-AADAEF22647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7CBAE9F-245D-434B-92C7-ED9DF17FD32D}" type="pres">
      <dgm:prSet presAssocID="{57D143E8-3933-4172-A0B3-AADAEF22647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816AC0D-0645-4977-B784-5858D3F83583}" type="presOf" srcId="{0659D197-2A1B-4A1A-8CB9-D536B68375C8}" destId="{07CBAE9F-245D-434B-92C7-ED9DF17FD32D}" srcOrd="0" destOrd="0" presId="urn:microsoft.com/office/officeart/2005/8/layout/hProcess7"/>
    <dgm:cxn modelId="{ED71A016-9E64-4991-95F2-563A4758DCE3}" srcId="{E6419DCB-0FBD-4B68-B915-2250BC14461B}" destId="{FF08FC4C-B275-40B3-A465-894A5BBB60D8}" srcOrd="1" destOrd="0" parTransId="{3255820F-2283-44BC-9930-9E0C70637D25}" sibTransId="{7411D02A-BE51-4051-9C39-662C8DD82176}"/>
    <dgm:cxn modelId="{D4BEAC62-D15C-49B4-B087-2AEEBE0B21E4}" srcId="{41E1EB03-AF42-4454-AD9E-F9A56789EC48}" destId="{E6419DCB-0FBD-4B68-B915-2250BC14461B}" srcOrd="1" destOrd="0" parTransId="{139BC615-46EE-40CA-A6CB-6F745B1E0500}" sibTransId="{C511101C-CF49-44FD-93A5-FA8292FC3983}"/>
    <dgm:cxn modelId="{EF688C4A-B7A8-42C4-BA99-219F433DFA94}" srcId="{5B6EC7D0-D73F-4F00-B1CC-0E4BFF0CA1D3}" destId="{05011EC5-1D7F-4C83-929A-30C716F04CB2}" srcOrd="1" destOrd="0" parTransId="{B3AFB33D-72B3-4A92-BF39-8D3F51370337}" sibTransId="{0336E680-99CF-48B5-93B9-B961C800D3BC}"/>
    <dgm:cxn modelId="{7BF71B6E-CE58-4681-BFE1-C787BC710CFD}" type="presOf" srcId="{E6419DCB-0FBD-4B68-B915-2250BC14461B}" destId="{25255981-5DC8-4F26-83E8-C10E176149B7}" srcOrd="1" destOrd="0" presId="urn:microsoft.com/office/officeart/2005/8/layout/hProcess7"/>
    <dgm:cxn modelId="{BEB4B774-71C1-4FFE-A519-AB55B1A6D913}" type="presOf" srcId="{57D143E8-3933-4172-A0B3-AADAEF22647A}" destId="{C2C13B96-1509-47C8-931B-4B1C429DA0CF}" srcOrd="1" destOrd="0" presId="urn:microsoft.com/office/officeart/2005/8/layout/hProcess7"/>
    <dgm:cxn modelId="{DAFFDD55-2AF4-4B18-9558-2047B93408A1}" type="presOf" srcId="{FF08FC4C-B275-40B3-A465-894A5BBB60D8}" destId="{55E2B171-4D62-4933-829F-9528CC9E60EE}" srcOrd="0" destOrd="1" presId="urn:microsoft.com/office/officeart/2005/8/layout/hProcess7"/>
    <dgm:cxn modelId="{08E5FE7A-B8B7-455F-BCBF-C94B28526949}" srcId="{41E1EB03-AF42-4454-AD9E-F9A56789EC48}" destId="{57D143E8-3933-4172-A0B3-AADAEF22647A}" srcOrd="2" destOrd="0" parTransId="{C55093C8-3924-40DC-B056-29FE1E77390E}" sibTransId="{8E018D68-4414-4818-9653-D426FEB4CCCB}"/>
    <dgm:cxn modelId="{F1485E7D-69FE-483D-BF52-461088324B60}" srcId="{57D143E8-3933-4172-A0B3-AADAEF22647A}" destId="{36C47049-266A-418A-8812-5477A709E2A0}" srcOrd="1" destOrd="0" parTransId="{A0DEC835-81B9-491D-A8DD-39F32C6CE566}" sibTransId="{88E3F6AD-D8AF-417F-AB5E-44E23A66F6D9}"/>
    <dgm:cxn modelId="{4CD69990-D997-47BE-B3CE-6D303DF91EF0}" type="presOf" srcId="{1BD809B9-FE7E-4B2B-8D34-5CBF228F3B67}" destId="{88077A2C-BC22-4B75-928B-1BA3D51746F2}" srcOrd="0" destOrd="0" presId="urn:microsoft.com/office/officeart/2005/8/layout/hProcess7"/>
    <dgm:cxn modelId="{11C66892-0A76-42C8-AA4A-39EFC6254B52}" srcId="{41E1EB03-AF42-4454-AD9E-F9A56789EC48}" destId="{5B6EC7D0-D73F-4F00-B1CC-0E4BFF0CA1D3}" srcOrd="0" destOrd="0" parTransId="{B686834E-151A-4087-915C-62E334CA72F0}" sibTransId="{3CD59FB1-F06D-4749-8AE2-841286F3A6FE}"/>
    <dgm:cxn modelId="{9C78EC96-962F-4145-90EE-71E7B442B5ED}" type="presOf" srcId="{36C47049-266A-418A-8812-5477A709E2A0}" destId="{07CBAE9F-245D-434B-92C7-ED9DF17FD32D}" srcOrd="0" destOrd="1" presId="urn:microsoft.com/office/officeart/2005/8/layout/hProcess7"/>
    <dgm:cxn modelId="{7E25B4AA-5DEC-4565-817F-B0AC08B77F69}" type="presOf" srcId="{57D143E8-3933-4172-A0B3-AADAEF22647A}" destId="{B5B9E20B-A9B9-4201-8269-41F846408E4B}" srcOrd="0" destOrd="0" presId="urn:microsoft.com/office/officeart/2005/8/layout/hProcess7"/>
    <dgm:cxn modelId="{2D2E52B2-3820-4341-8463-21FB2374B80B}" type="presOf" srcId="{5B6EC7D0-D73F-4F00-B1CC-0E4BFF0CA1D3}" destId="{4BA1C425-11F4-4BD7-9CEE-A99ECFB36A02}" srcOrd="0" destOrd="0" presId="urn:microsoft.com/office/officeart/2005/8/layout/hProcess7"/>
    <dgm:cxn modelId="{60972BBC-8A78-40B1-BB5E-8F92780EFA8D}" type="presOf" srcId="{F0D27713-D1A2-4722-9619-E086E70478CA}" destId="{55E2B171-4D62-4933-829F-9528CC9E60EE}" srcOrd="0" destOrd="0" presId="urn:microsoft.com/office/officeart/2005/8/layout/hProcess7"/>
    <dgm:cxn modelId="{EB7B08C2-7284-43E5-B857-D1A379078657}" type="presOf" srcId="{41E1EB03-AF42-4454-AD9E-F9A56789EC48}" destId="{A5087B1C-9208-45F9-AC91-1BD8E9D36657}" srcOrd="0" destOrd="0" presId="urn:microsoft.com/office/officeart/2005/8/layout/hProcess7"/>
    <dgm:cxn modelId="{97F220C5-1CF9-444B-A753-B607E9AC5D96}" type="presOf" srcId="{05011EC5-1D7F-4C83-929A-30C716F04CB2}" destId="{88077A2C-BC22-4B75-928B-1BA3D51746F2}" srcOrd="0" destOrd="1" presId="urn:microsoft.com/office/officeart/2005/8/layout/hProcess7"/>
    <dgm:cxn modelId="{3590B8C5-4D32-47CC-8C22-7F42B83F8C8B}" type="presOf" srcId="{5B6EC7D0-D73F-4F00-B1CC-0E4BFF0CA1D3}" destId="{E78530AE-257E-4816-B36F-3E85946F426C}" srcOrd="1" destOrd="0" presId="urn:microsoft.com/office/officeart/2005/8/layout/hProcess7"/>
    <dgm:cxn modelId="{CDE199C9-41E1-4F6C-A23B-07E1B32137D0}" srcId="{57D143E8-3933-4172-A0B3-AADAEF22647A}" destId="{0659D197-2A1B-4A1A-8CB9-D536B68375C8}" srcOrd="0" destOrd="0" parTransId="{126CD763-5CF4-4BC3-A141-FC22F0FE83F2}" sibTransId="{C10D2A2D-4650-4A94-B010-DF8D0861F8BB}"/>
    <dgm:cxn modelId="{D9CE64CA-A1EF-4137-B037-DB4FAEDDE20D}" type="presOf" srcId="{E6419DCB-0FBD-4B68-B915-2250BC14461B}" destId="{4B8E2E6F-B90E-42ED-AFDC-0666838B823A}" srcOrd="0" destOrd="0" presId="urn:microsoft.com/office/officeart/2005/8/layout/hProcess7"/>
    <dgm:cxn modelId="{61723FE6-4EA3-47F3-9A4D-55C51CA3B549}" srcId="{5B6EC7D0-D73F-4F00-B1CC-0E4BFF0CA1D3}" destId="{1BD809B9-FE7E-4B2B-8D34-5CBF228F3B67}" srcOrd="0" destOrd="0" parTransId="{F55BE624-7FFD-490A-8686-5A94C86F58CB}" sibTransId="{BFD6FCED-7605-41C4-B32E-7E52372DD99B}"/>
    <dgm:cxn modelId="{2810F9ED-BE30-4B74-8BBF-6D951913C8AC}" srcId="{E6419DCB-0FBD-4B68-B915-2250BC14461B}" destId="{F0D27713-D1A2-4722-9619-E086E70478CA}" srcOrd="0" destOrd="0" parTransId="{FBDEA6F2-7AAD-4AB0-80FE-1600C82D8FBC}" sibTransId="{9216887C-1968-451C-9F67-2A6D9D1129ED}"/>
    <dgm:cxn modelId="{AA256D41-8FC2-405A-BF9C-52C9DF277375}" type="presParOf" srcId="{A5087B1C-9208-45F9-AC91-1BD8E9D36657}" destId="{894B2D5E-7FCF-4AAD-BDA6-EC1C74B303E7}" srcOrd="0" destOrd="0" presId="urn:microsoft.com/office/officeart/2005/8/layout/hProcess7"/>
    <dgm:cxn modelId="{50C24403-3B08-4AF4-90AE-AACE1629AB60}" type="presParOf" srcId="{894B2D5E-7FCF-4AAD-BDA6-EC1C74B303E7}" destId="{4BA1C425-11F4-4BD7-9CEE-A99ECFB36A02}" srcOrd="0" destOrd="0" presId="urn:microsoft.com/office/officeart/2005/8/layout/hProcess7"/>
    <dgm:cxn modelId="{5EC64B3A-6237-45FF-A44F-89C7B847B4A0}" type="presParOf" srcId="{894B2D5E-7FCF-4AAD-BDA6-EC1C74B303E7}" destId="{E78530AE-257E-4816-B36F-3E85946F426C}" srcOrd="1" destOrd="0" presId="urn:microsoft.com/office/officeart/2005/8/layout/hProcess7"/>
    <dgm:cxn modelId="{4B4C0939-237D-476E-A31E-C5457428F509}" type="presParOf" srcId="{894B2D5E-7FCF-4AAD-BDA6-EC1C74B303E7}" destId="{88077A2C-BC22-4B75-928B-1BA3D51746F2}" srcOrd="2" destOrd="0" presId="urn:microsoft.com/office/officeart/2005/8/layout/hProcess7"/>
    <dgm:cxn modelId="{182D0871-DEA9-4E72-9A74-5241BD521ED7}" type="presParOf" srcId="{A5087B1C-9208-45F9-AC91-1BD8E9D36657}" destId="{7E168674-3FBA-4968-9935-04E0D7C13E2E}" srcOrd="1" destOrd="0" presId="urn:microsoft.com/office/officeart/2005/8/layout/hProcess7"/>
    <dgm:cxn modelId="{77F4BEAE-0C14-454B-A958-15AE01421935}" type="presParOf" srcId="{A5087B1C-9208-45F9-AC91-1BD8E9D36657}" destId="{49FD9DF4-A8BC-4149-A33D-E91E7DE8D528}" srcOrd="2" destOrd="0" presId="urn:microsoft.com/office/officeart/2005/8/layout/hProcess7"/>
    <dgm:cxn modelId="{70A9D1B4-2FC0-4281-8540-3B361D1BDE3F}" type="presParOf" srcId="{49FD9DF4-A8BC-4149-A33D-E91E7DE8D528}" destId="{EA5C2FF3-8A01-4AA5-846B-E8D050C6AA39}" srcOrd="0" destOrd="0" presId="urn:microsoft.com/office/officeart/2005/8/layout/hProcess7"/>
    <dgm:cxn modelId="{A5B06AC6-808E-4801-BD52-7058E485025E}" type="presParOf" srcId="{49FD9DF4-A8BC-4149-A33D-E91E7DE8D528}" destId="{C0E80E03-1745-44E9-873D-C646E251E31B}" srcOrd="1" destOrd="0" presId="urn:microsoft.com/office/officeart/2005/8/layout/hProcess7"/>
    <dgm:cxn modelId="{81548B11-E27A-4475-B6A6-1E24E54F325D}" type="presParOf" srcId="{49FD9DF4-A8BC-4149-A33D-E91E7DE8D528}" destId="{C6A383A7-347A-4F9F-96C6-9F8BF5970AE0}" srcOrd="2" destOrd="0" presId="urn:microsoft.com/office/officeart/2005/8/layout/hProcess7"/>
    <dgm:cxn modelId="{78EC455A-5642-4B44-A2ED-5B4C89EB2679}" type="presParOf" srcId="{A5087B1C-9208-45F9-AC91-1BD8E9D36657}" destId="{D57D9A44-1E96-4D16-BF0A-C39A06371BF9}" srcOrd="3" destOrd="0" presId="urn:microsoft.com/office/officeart/2005/8/layout/hProcess7"/>
    <dgm:cxn modelId="{F7639FE1-5818-4F30-BB5A-43186D63C70E}" type="presParOf" srcId="{A5087B1C-9208-45F9-AC91-1BD8E9D36657}" destId="{6BEF24DC-BAE0-4112-8302-23FD323D12C4}" srcOrd="4" destOrd="0" presId="urn:microsoft.com/office/officeart/2005/8/layout/hProcess7"/>
    <dgm:cxn modelId="{B7A00BC2-F0B7-4C67-938B-620E6357CC41}" type="presParOf" srcId="{6BEF24DC-BAE0-4112-8302-23FD323D12C4}" destId="{4B8E2E6F-B90E-42ED-AFDC-0666838B823A}" srcOrd="0" destOrd="0" presId="urn:microsoft.com/office/officeart/2005/8/layout/hProcess7"/>
    <dgm:cxn modelId="{C0C03351-E3C8-42AA-946B-A7B2506217A4}" type="presParOf" srcId="{6BEF24DC-BAE0-4112-8302-23FD323D12C4}" destId="{25255981-5DC8-4F26-83E8-C10E176149B7}" srcOrd="1" destOrd="0" presId="urn:microsoft.com/office/officeart/2005/8/layout/hProcess7"/>
    <dgm:cxn modelId="{0CB8AD2B-5999-4293-9DD9-0814BA3482B4}" type="presParOf" srcId="{6BEF24DC-BAE0-4112-8302-23FD323D12C4}" destId="{55E2B171-4D62-4933-829F-9528CC9E60EE}" srcOrd="2" destOrd="0" presId="urn:microsoft.com/office/officeart/2005/8/layout/hProcess7"/>
    <dgm:cxn modelId="{936E51D9-D29B-42B3-A4DE-C8024123358B}" type="presParOf" srcId="{A5087B1C-9208-45F9-AC91-1BD8E9D36657}" destId="{AB292436-6669-4C0E-9AC2-64F2119F03D3}" srcOrd="5" destOrd="0" presId="urn:microsoft.com/office/officeart/2005/8/layout/hProcess7"/>
    <dgm:cxn modelId="{F6638B3C-8BAA-444B-987B-80AFE383CF8B}" type="presParOf" srcId="{A5087B1C-9208-45F9-AC91-1BD8E9D36657}" destId="{0149A22D-5CF8-4B33-8FF4-83EE208AA997}" srcOrd="6" destOrd="0" presId="urn:microsoft.com/office/officeart/2005/8/layout/hProcess7"/>
    <dgm:cxn modelId="{B13E29C3-570F-4254-A1D0-8E2CC6DAAA93}" type="presParOf" srcId="{0149A22D-5CF8-4B33-8FF4-83EE208AA997}" destId="{08A8ECEF-0931-4850-BCD8-3E1FC7746FF5}" srcOrd="0" destOrd="0" presId="urn:microsoft.com/office/officeart/2005/8/layout/hProcess7"/>
    <dgm:cxn modelId="{F873F802-BC54-4ADF-B444-CE21A83A6594}" type="presParOf" srcId="{0149A22D-5CF8-4B33-8FF4-83EE208AA997}" destId="{B6AA1FDA-0E52-46E1-B314-879AF14885E9}" srcOrd="1" destOrd="0" presId="urn:microsoft.com/office/officeart/2005/8/layout/hProcess7"/>
    <dgm:cxn modelId="{D5298C38-626F-4127-8A32-55D7706F6420}" type="presParOf" srcId="{0149A22D-5CF8-4B33-8FF4-83EE208AA997}" destId="{E7F59DC4-2402-4C34-A95E-9320BA689EA9}" srcOrd="2" destOrd="0" presId="urn:microsoft.com/office/officeart/2005/8/layout/hProcess7"/>
    <dgm:cxn modelId="{F4EA22B9-3685-4BD1-81B1-884D91DC3E6B}" type="presParOf" srcId="{A5087B1C-9208-45F9-AC91-1BD8E9D36657}" destId="{73843075-2A27-4EEC-BD94-D97B1A991B4B}" srcOrd="7" destOrd="0" presId="urn:microsoft.com/office/officeart/2005/8/layout/hProcess7"/>
    <dgm:cxn modelId="{F38D125C-F85C-4DD5-B369-371C52E8B93E}" type="presParOf" srcId="{A5087B1C-9208-45F9-AC91-1BD8E9D36657}" destId="{1DFDE438-FF5E-4DDE-BE9B-7C6AE6450D01}" srcOrd="8" destOrd="0" presId="urn:microsoft.com/office/officeart/2005/8/layout/hProcess7"/>
    <dgm:cxn modelId="{739A38A7-825F-40D9-A4C6-83FFDCDEDE27}" type="presParOf" srcId="{1DFDE438-FF5E-4DDE-BE9B-7C6AE6450D01}" destId="{B5B9E20B-A9B9-4201-8269-41F846408E4B}" srcOrd="0" destOrd="0" presId="urn:microsoft.com/office/officeart/2005/8/layout/hProcess7"/>
    <dgm:cxn modelId="{41E93530-8421-47AD-B9AC-FC7B62349383}" type="presParOf" srcId="{1DFDE438-FF5E-4DDE-BE9B-7C6AE6450D01}" destId="{C2C13B96-1509-47C8-931B-4B1C429DA0CF}" srcOrd="1" destOrd="0" presId="urn:microsoft.com/office/officeart/2005/8/layout/hProcess7"/>
    <dgm:cxn modelId="{642CEA7E-439C-4221-B5E8-64F3CFD8F78A}" type="presParOf" srcId="{1DFDE438-FF5E-4DDE-BE9B-7C6AE6450D01}" destId="{07CBAE9F-245D-434B-92C7-ED9DF17FD32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1C425-11F4-4BD7-9CEE-A99ECFB36A02}">
      <dsp:nvSpPr>
        <dsp:cNvPr id="0" name=""/>
        <dsp:cNvSpPr/>
      </dsp:nvSpPr>
      <dsp:spPr>
        <a:xfrm>
          <a:off x="812" y="0"/>
          <a:ext cx="3498175" cy="415766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/>
            </a:rPr>
            <a:t> Expert Committee (EC)</a:t>
          </a:r>
          <a:endParaRPr lang="en-US" sz="2000" kern="1200" dirty="0"/>
        </a:p>
      </dsp:txBody>
      <dsp:txXfrm rot="16200000">
        <a:off x="-1354010" y="1354823"/>
        <a:ext cx="3409282" cy="699635"/>
      </dsp:txXfrm>
    </dsp:sp>
    <dsp:sp modelId="{88077A2C-BC22-4B75-928B-1BA3D51746F2}">
      <dsp:nvSpPr>
        <dsp:cNvPr id="0" name=""/>
        <dsp:cNvSpPr/>
      </dsp:nvSpPr>
      <dsp:spPr>
        <a:xfrm>
          <a:off x="700448" y="0"/>
          <a:ext cx="2606140" cy="4157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/>
            </a:rPr>
            <a:t> Leverages knowledge of the barriers and challenges of their field of research.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/>
            </a:rPr>
            <a:t>Proposals must meet a threshold of excellence to progress</a:t>
          </a:r>
          <a:endParaRPr lang="en-US" sz="2400" kern="1200" dirty="0"/>
        </a:p>
      </dsp:txBody>
      <dsp:txXfrm>
        <a:off x="700448" y="0"/>
        <a:ext cx="2606140" cy="4157662"/>
      </dsp:txXfrm>
    </dsp:sp>
    <dsp:sp modelId="{4B8E2E6F-B90E-42ED-AFDC-0666838B823A}">
      <dsp:nvSpPr>
        <dsp:cNvPr id="0" name=""/>
        <dsp:cNvSpPr/>
      </dsp:nvSpPr>
      <dsp:spPr>
        <a:xfrm>
          <a:off x="3621424" y="0"/>
          <a:ext cx="3498175" cy="415766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/>
            </a:rPr>
            <a:t>Multidisciplinary Assessment Committee (MAC)</a:t>
          </a:r>
          <a:endParaRPr lang="en-US" sz="2000" kern="1200" dirty="0"/>
        </a:p>
      </dsp:txBody>
      <dsp:txXfrm rot="16200000">
        <a:off x="2266600" y="1354823"/>
        <a:ext cx="3409282" cy="699635"/>
      </dsp:txXfrm>
    </dsp:sp>
    <dsp:sp modelId="{C0E80E03-1745-44E9-873D-C646E251E31B}">
      <dsp:nvSpPr>
        <dsp:cNvPr id="0" name=""/>
        <dsp:cNvSpPr/>
      </dsp:nvSpPr>
      <dsp:spPr>
        <a:xfrm rot="5400000">
          <a:off x="3333284" y="3303337"/>
          <a:ext cx="611262" cy="5247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2B171-4D62-4933-829F-9528CC9E60EE}">
      <dsp:nvSpPr>
        <dsp:cNvPr id="0" name=""/>
        <dsp:cNvSpPr/>
      </dsp:nvSpPr>
      <dsp:spPr>
        <a:xfrm>
          <a:off x="4321059" y="0"/>
          <a:ext cx="2606140" cy="4157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/>
            </a:rPr>
            <a:t> Uses their broader knowledge of EDI and the EC feedback to assess the team composition criterion</a:t>
          </a:r>
          <a:endParaRPr lang="en-US" sz="24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/>
            </a:rPr>
            <a:t>Proposals with significant weaknesses are removed from the competition</a:t>
          </a:r>
          <a:endParaRPr lang="en-US" sz="2400" kern="1200" dirty="0"/>
        </a:p>
      </dsp:txBody>
      <dsp:txXfrm>
        <a:off x="4321059" y="0"/>
        <a:ext cx="2606140" cy="4157662"/>
      </dsp:txXfrm>
    </dsp:sp>
    <dsp:sp modelId="{B5B9E20B-A9B9-4201-8269-41F846408E4B}">
      <dsp:nvSpPr>
        <dsp:cNvPr id="0" name=""/>
        <dsp:cNvSpPr/>
      </dsp:nvSpPr>
      <dsp:spPr>
        <a:xfrm>
          <a:off x="7242036" y="0"/>
          <a:ext cx="3498175" cy="4157662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/>
            </a:rPr>
            <a:t>Special MAC (S-MAC)</a:t>
          </a:r>
        </a:p>
      </dsp:txBody>
      <dsp:txXfrm rot="16200000">
        <a:off x="5887212" y="1354823"/>
        <a:ext cx="3409282" cy="699635"/>
      </dsp:txXfrm>
    </dsp:sp>
    <dsp:sp modelId="{B6AA1FDA-0E52-46E1-B314-879AF14885E9}">
      <dsp:nvSpPr>
        <dsp:cNvPr id="0" name=""/>
        <dsp:cNvSpPr/>
      </dsp:nvSpPr>
      <dsp:spPr>
        <a:xfrm rot="5400000">
          <a:off x="6953895" y="3303337"/>
          <a:ext cx="611262" cy="5247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BAE9F-245D-434B-92C7-ED9DF17FD32D}">
      <dsp:nvSpPr>
        <dsp:cNvPr id="0" name=""/>
        <dsp:cNvSpPr/>
      </dsp:nvSpPr>
      <dsp:spPr>
        <a:xfrm>
          <a:off x="7941671" y="0"/>
          <a:ext cx="2606140" cy="4157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/>
            </a:rPr>
            <a:t>Ensures consistency among MACs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/>
            </a:rPr>
            <a:t>Recommends the proposals that best support the CFI mandate and competition objectives</a:t>
          </a:r>
        </a:p>
      </dsp:txBody>
      <dsp:txXfrm>
        <a:off x="7941671" y="0"/>
        <a:ext cx="2606140" cy="4157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EF1BD-8D0B-7F4B-AD8D-5355F779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707" y="5477565"/>
            <a:ext cx="2821293" cy="1380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C9917-AF55-324C-8742-139D2E63A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0707" y="5477565"/>
            <a:ext cx="2821293" cy="138043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00" y="1088115"/>
            <a:ext cx="7616952" cy="2387600"/>
          </a:xfrm>
        </p:spPr>
        <p:txBody>
          <a:bodyPr lIns="0" tIns="0" rIns="0" bIns="0" anchor="b">
            <a:normAutofit/>
          </a:bodyPr>
          <a:lstStyle>
            <a:lvl1pPr algn="l">
              <a:defRPr sz="4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200" y="3580131"/>
            <a:ext cx="7616952" cy="1655763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067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01" y="576000"/>
            <a:ext cx="10665599" cy="895448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200" y="1618594"/>
            <a:ext cx="4955363" cy="4203141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3440" y="1618594"/>
            <a:ext cx="4955361" cy="420314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2400"/>
            </a:lvl1pPr>
            <a:lvl2pPr>
              <a:buClr>
                <a:srgbClr val="E91C24"/>
              </a:buClr>
              <a:defRPr sz="2400"/>
            </a:lvl2pPr>
            <a:lvl3pPr>
              <a:buClr>
                <a:srgbClr val="E91C24"/>
              </a:buClr>
              <a:defRPr sz="2400"/>
            </a:lvl3pPr>
            <a:lvl4pPr>
              <a:buClr>
                <a:srgbClr val="E91C24"/>
              </a:buClr>
              <a:defRPr sz="2400"/>
            </a:lvl4pPr>
            <a:lvl5pPr>
              <a:buClr>
                <a:srgbClr val="E91C24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075" y="5763491"/>
            <a:ext cx="2236925" cy="1094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075" y="5763491"/>
            <a:ext cx="2236925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76792"/>
            <a:ext cx="10666677" cy="854443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1432025"/>
            <a:ext cx="10666676" cy="576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999" y="2130954"/>
            <a:ext cx="10666676" cy="3566620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38433-1023-2B48-8BC8-E864724D79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8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075" y="5763491"/>
            <a:ext cx="2236925" cy="1094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075" y="5763491"/>
            <a:ext cx="2236925" cy="10945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76792"/>
            <a:ext cx="10666677" cy="854443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9" y="1432025"/>
            <a:ext cx="10666676" cy="576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999" y="2130954"/>
            <a:ext cx="10666676" cy="3566620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02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0707" y="5477565"/>
            <a:ext cx="2821293" cy="13804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00" y="561531"/>
            <a:ext cx="7616952" cy="2387600"/>
          </a:xfrm>
        </p:spPr>
        <p:txBody>
          <a:bodyPr lIns="0" tIns="0" rIns="0" bIns="0" anchor="b">
            <a:normAutofit/>
          </a:bodyPr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200" y="3041205"/>
            <a:ext cx="7616952" cy="165576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966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00" y="561531"/>
            <a:ext cx="7616952" cy="2387600"/>
          </a:xfrm>
        </p:spPr>
        <p:txBody>
          <a:bodyPr lIns="0" tIns="0" rIns="0" bIns="0" anchor="b">
            <a:normAutofit/>
          </a:bodyPr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200" y="3041205"/>
            <a:ext cx="7616952" cy="165576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0707" y="5477565"/>
            <a:ext cx="2821293" cy="13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468" y="3366930"/>
            <a:ext cx="3987801" cy="195119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2408" y="1715877"/>
            <a:ext cx="7957888" cy="1325563"/>
          </a:xfrm>
        </p:spPr>
        <p:txBody>
          <a:bodyPr lIns="0" tIns="0" rIns="0" bIns="0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79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349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860" y="2403053"/>
            <a:ext cx="7616952" cy="987809"/>
          </a:xfrm>
        </p:spPr>
        <p:txBody>
          <a:bodyPr lIns="0" tIns="0" rIns="0" bIns="0" anchor="b">
            <a:normAutofit/>
          </a:bodyPr>
          <a:lstStyle>
            <a:lvl1pPr algn="l">
              <a:defRPr sz="4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60" y="3482937"/>
            <a:ext cx="7616952" cy="1521083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FD060-1D9F-3942-9D31-B3D158FBB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A1F5D90-56BB-674A-9041-227D3021E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00" r="5229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9AA04F-58B8-3741-9C29-4F86DC07A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706" b="50811"/>
          <a:stretch/>
        </p:blipFill>
        <p:spPr>
          <a:xfrm>
            <a:off x="6260149" y="4789043"/>
            <a:ext cx="5931852" cy="2068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E04D9-E10F-5445-AA6F-0BD7CCA04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497" t="66808"/>
          <a:stretch/>
        </p:blipFill>
        <p:spPr>
          <a:xfrm>
            <a:off x="-2" y="0"/>
            <a:ext cx="12192001" cy="3429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48" y="561531"/>
            <a:ext cx="7616952" cy="820292"/>
          </a:xfrm>
        </p:spPr>
        <p:txBody>
          <a:bodyPr lIns="0" tIns="0" rIns="0" bIns="0" anchor="t">
            <a:normAutofit/>
          </a:bodyPr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48" y="1521559"/>
            <a:ext cx="4914093" cy="165576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16D63E-661A-4745-A39F-1A481614C9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75616" y="5235322"/>
            <a:ext cx="3316384" cy="16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8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3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11130"/>
            <a:ext cx="10740888" cy="4158529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76792"/>
            <a:ext cx="10740888" cy="96000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3426E-A262-4642-AE65-DD6A1210B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056399"/>
            <a:ext cx="10740888" cy="3779540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22061"/>
            <a:ext cx="10740888" cy="96000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5075" y="5763491"/>
            <a:ext cx="2236925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AE9AE1-A44A-4D48-B520-62BEEBBC1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202" y="1742399"/>
            <a:ext cx="5900357" cy="41556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/>
            </a:lvl1pPr>
            <a:lvl2pPr marL="457189" indent="0">
              <a:buFontTx/>
              <a:buNone/>
              <a:defRPr sz="2400"/>
            </a:lvl2pPr>
            <a:lvl3pPr marL="914377" indent="0">
              <a:buFontTx/>
              <a:buNone/>
              <a:defRPr sz="2400"/>
            </a:lvl3pPr>
            <a:lvl4pPr marL="1371566" indent="0">
              <a:buFontTx/>
              <a:buNone/>
              <a:defRPr sz="2400"/>
            </a:lvl4pPr>
            <a:lvl5pPr marL="1828754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01" y="576000"/>
            <a:ext cx="10665599" cy="96480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9767" y="1742400"/>
            <a:ext cx="4129032" cy="3168811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8466" indent="0">
              <a:tabLst/>
              <a:defRPr>
                <a:solidFill>
                  <a:schemeClr val="bg1"/>
                </a:solidFill>
              </a:defRPr>
            </a:lvl2pPr>
            <a:lvl3pPr marL="8466" indent="0">
              <a:tabLst/>
              <a:defRPr>
                <a:solidFill>
                  <a:schemeClr val="bg1"/>
                </a:solidFill>
              </a:defRPr>
            </a:lvl3pPr>
            <a:lvl4pPr marL="8466" indent="0">
              <a:tabLst/>
              <a:defRPr>
                <a:solidFill>
                  <a:schemeClr val="bg1"/>
                </a:solidFill>
              </a:defRPr>
            </a:lvl4pPr>
            <a:lvl5pPr marL="8466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5C065-D2BE-C24B-B99D-C1198C626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8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5075" y="5763491"/>
            <a:ext cx="2236925" cy="10945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1" y="1063682"/>
            <a:ext cx="10990239" cy="884937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202" y="2124067"/>
            <a:ext cx="5900357" cy="41556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/>
            </a:lvl1pPr>
            <a:lvl2pPr marL="457189" indent="0">
              <a:buFontTx/>
              <a:buNone/>
              <a:defRPr sz="2400"/>
            </a:lvl2pPr>
            <a:lvl3pPr marL="914377" indent="0">
              <a:buFontTx/>
              <a:buNone/>
              <a:defRPr sz="2400"/>
            </a:lvl3pPr>
            <a:lvl4pPr marL="1371566" indent="0">
              <a:buFontTx/>
              <a:buNone/>
              <a:defRPr sz="2400"/>
            </a:lvl4pPr>
            <a:lvl5pPr marL="1828754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99767" y="2124068"/>
            <a:ext cx="4453672" cy="3168811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8466" indent="0">
              <a:tabLst/>
              <a:defRPr>
                <a:solidFill>
                  <a:schemeClr val="bg1"/>
                </a:solidFill>
              </a:defRPr>
            </a:lvl2pPr>
            <a:lvl3pPr marL="8466" indent="0">
              <a:tabLst/>
              <a:defRPr>
                <a:solidFill>
                  <a:schemeClr val="bg1"/>
                </a:solidFill>
              </a:defRPr>
            </a:lvl3pPr>
            <a:lvl4pPr marL="8466" indent="0">
              <a:tabLst/>
              <a:defRPr>
                <a:solidFill>
                  <a:schemeClr val="bg1"/>
                </a:solidFill>
              </a:defRPr>
            </a:lvl4pPr>
            <a:lvl5pPr marL="8466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44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01" y="576001"/>
            <a:ext cx="10665600" cy="884937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200" y="1629103"/>
            <a:ext cx="4955363" cy="4035973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3440" y="1629103"/>
            <a:ext cx="4955361" cy="4035973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2400"/>
            </a:lvl1pPr>
            <a:lvl2pPr>
              <a:buClr>
                <a:srgbClr val="E91C24"/>
              </a:buClr>
              <a:defRPr sz="2400"/>
            </a:lvl2pPr>
            <a:lvl3pPr>
              <a:buClr>
                <a:srgbClr val="E91C24"/>
              </a:buClr>
              <a:defRPr sz="2400"/>
            </a:lvl3pPr>
            <a:lvl4pPr>
              <a:buClr>
                <a:srgbClr val="E91C24"/>
              </a:buClr>
              <a:defRPr sz="2400"/>
            </a:lvl4pPr>
            <a:lvl5pPr>
              <a:buClr>
                <a:srgbClr val="E91C24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4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3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75" y="5763492"/>
            <a:ext cx="2236925" cy="1094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5075" y="5763491"/>
            <a:ext cx="2236925" cy="10945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01" y="1063682"/>
            <a:ext cx="10665600" cy="884937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200" y="2116785"/>
            <a:ext cx="4955363" cy="3677535"/>
          </a:xfrm>
        </p:spPr>
        <p:txBody>
          <a:bodyPr lIns="0" tIns="0" rIns="0" bIns="0">
            <a:noAutofit/>
          </a:bodyPr>
          <a:lstStyle>
            <a:lvl1pPr marL="228594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1pPr>
            <a:lvl2pPr marL="685783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2pPr>
            <a:lvl3pPr marL="1142971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3pPr>
            <a:lvl4pPr marL="1600160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4pPr>
            <a:lvl5pPr marL="2057349" indent="-228594">
              <a:buClr>
                <a:srgbClr val="E91C24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3440" y="2116785"/>
            <a:ext cx="4955361" cy="3677535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2400"/>
            </a:lvl1pPr>
            <a:lvl2pPr>
              <a:buClr>
                <a:srgbClr val="E91C24"/>
              </a:buClr>
              <a:defRPr sz="2400"/>
            </a:lvl2pPr>
            <a:lvl3pPr>
              <a:buClr>
                <a:srgbClr val="E91C24"/>
              </a:buClr>
              <a:defRPr sz="2400"/>
            </a:lvl3pPr>
            <a:lvl4pPr>
              <a:buClr>
                <a:srgbClr val="E91C24"/>
              </a:buClr>
              <a:defRPr sz="2400"/>
            </a:lvl4pPr>
            <a:lvl5pPr>
              <a:buClr>
                <a:srgbClr val="E91C24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19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3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irs-chaires.gc.ca/program-programme/equity-equite/best_practices-pratiques_examplaires-eng.aspx" TargetMode="External"/><Relationship Id="rId2" Type="http://schemas.openxmlformats.org/officeDocument/2006/relationships/hyperlink" Target="https://carleton.ca/coris/2023/canadian-foundation-for-innovation-cfi-innovation-fund-if-2025-internal-carleton-process-launch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ience.carleton.ca/about/edi/pocketguide/" TargetMode="External"/><Relationship Id="rId5" Type="http://schemas.openxmlformats.org/officeDocument/2006/relationships/hyperlink" Target="https://carleton.ca/edi-plan/" TargetMode="External"/><Relationship Id="rId4" Type="http://schemas.openxmlformats.org/officeDocument/2006/relationships/hyperlink" Target="https://www.sshrc-crsh.gc.ca/funding-financement/nfrf-fnfr/edi-eng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874A-E678-BF43-E645-52BDFBA0C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00" y="1088115"/>
            <a:ext cx="10478046" cy="2257174"/>
          </a:xfrm>
        </p:spPr>
        <p:txBody>
          <a:bodyPr>
            <a:normAutofit/>
          </a:bodyPr>
          <a:lstStyle/>
          <a:p>
            <a:pPr algn="ctr"/>
            <a:r>
              <a:rPr lang="en-CA" sz="4250" dirty="0">
                <a:latin typeface="Arial"/>
                <a:cs typeface="Arial"/>
              </a:rPr>
              <a:t>Equity, Diversity, and Inclusion in the CFI Innovation Fund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98078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39F65-FB67-E0D7-C448-E1FD9914B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CA" b="1" dirty="0">
                <a:latin typeface="Arial"/>
                <a:cs typeface="Arial"/>
              </a:rPr>
              <a:t>Recruitment and Hiring</a:t>
            </a:r>
          </a:p>
          <a:p>
            <a:pPr marL="227965" indent="-227965">
              <a:buFont typeface="Wingdings" panose="05000000000000000000" pitchFamily="2" charset="2"/>
              <a:buChar char="ü"/>
            </a:pPr>
            <a:r>
              <a:rPr lang="en-CA" dirty="0">
                <a:latin typeface="Arial"/>
                <a:cs typeface="Arial"/>
              </a:rPr>
              <a:t>Ensure candidate diversity (circulate job postings widely, have HR collect self-ID data, use strategic hiring of underrepresented groups)</a:t>
            </a:r>
          </a:p>
          <a:p>
            <a:pPr marL="227965" indent="-227965">
              <a:buFont typeface="Wingdings" panose="05000000000000000000" pitchFamily="2" charset="2"/>
              <a:buChar char="ü"/>
            </a:pPr>
            <a:r>
              <a:rPr lang="en-CA" dirty="0">
                <a:latin typeface="Arial"/>
                <a:cs typeface="Arial"/>
              </a:rPr>
              <a:t>Include an EDI officer throughout recruitment</a:t>
            </a:r>
            <a:endParaRPr lang="en-US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cs typeface="Arial"/>
              </a:rPr>
              <a:t>Create a selection committee and open, transparent process to prevent potential bias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Provide EDI training for those involved in recruitment and hiring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Design interview process that allows candidates to speak to different ways of knowing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Evaluate candidates’ commitment to EDI</a:t>
            </a:r>
          </a:p>
          <a:p>
            <a:pPr marL="227965" indent="-227965">
              <a:buFont typeface="Wingdings" panose="05000000000000000000" pitchFamily="2" charset="2"/>
              <a:buChar char="ü"/>
            </a:pPr>
            <a:endParaRPr lang="en-US" dirty="0">
              <a:latin typeface="Arial"/>
              <a:cs typeface="Arial"/>
            </a:endParaRPr>
          </a:p>
          <a:p>
            <a:pPr marL="227965" indent="-227965"/>
            <a:endParaRPr lang="en-US" dirty="0"/>
          </a:p>
          <a:p>
            <a:pPr marL="227965" indent="-227965"/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0C282-9A9A-3E4B-819B-93AEF58A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Practices to Overcome Systemic Barriers and Address EDI in Team Composition</a:t>
            </a:r>
          </a:p>
        </p:txBody>
      </p:sp>
    </p:spTree>
    <p:extLst>
      <p:ext uri="{BB962C8B-B14F-4D97-AF65-F5344CB8AC3E}">
        <p14:creationId xmlns:p14="http://schemas.microsoft.com/office/powerpoint/2010/main" val="244506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0C79FE-5206-6E52-3123-5DB791415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Training and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Equitably distribute and clearly communicate </a:t>
            </a:r>
            <a:r>
              <a:rPr lang="en-US"/>
              <a:t>training opportunities </a:t>
            </a:r>
            <a:r>
              <a:rPr lang="en-US" dirty="0"/>
              <a:t>to all team members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Ensure life circumstances (caregiving duties, disabilities, etc.) do not limit access to training and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Promote collaboration among students/trainees and established researchers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Equitably distribute mentoring responsibilities across team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Provide support and training to mentors (e.g., unconscious bias training, setting goals and boundaries, etc.)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BC93E-79B8-344C-8F0A-597D213F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Practices to Overcome Systemic Barriers and Address EDI in Team Composition</a:t>
            </a:r>
          </a:p>
        </p:txBody>
      </p:sp>
    </p:spTree>
    <p:extLst>
      <p:ext uri="{BB962C8B-B14F-4D97-AF65-F5344CB8AC3E}">
        <p14:creationId xmlns:p14="http://schemas.microsoft.com/office/powerpoint/2010/main" val="52233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2D1188-C085-B33C-A177-F9583F1268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Inclusion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Establish and communicate a safe and sensitive complaints management process; take complaints seriously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Designate senior team members as </a:t>
            </a:r>
            <a:r>
              <a:rPr lang="en-CA"/>
              <a:t>EDI champions </a:t>
            </a:r>
            <a:endParaRPr lang="en-CA" dirty="0"/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Recognize and celebrate efforts to promote EDI (e.g., awards, presentations,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Provide resources and support that recognize diverse needs (e.g., accommodations for disabilities, prayer rooms, breastfeeding rooms, gender-neutral washrooms, flexible scheduling,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3012A-24F3-794C-6C99-97B14CD7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Practices to Overcome Systemic Barriers and Address EDI in Team Composition</a:t>
            </a:r>
          </a:p>
        </p:txBody>
      </p:sp>
    </p:spTree>
    <p:extLst>
      <p:ext uri="{BB962C8B-B14F-4D97-AF65-F5344CB8AC3E}">
        <p14:creationId xmlns:p14="http://schemas.microsoft.com/office/powerpoint/2010/main" val="260180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E1F2A-CA6C-474B-9518-2B17D2AF4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11130"/>
            <a:ext cx="10936514" cy="415852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000" b="1" kern="100" dirty="0">
                <a:effectLst/>
                <a:latin typeface="+mn-lt"/>
                <a:ea typeface="Calibri"/>
                <a:cs typeface="Times New Roman"/>
              </a:rPr>
              <a:t>Team composition is not representative</a:t>
            </a:r>
            <a:r>
              <a:rPr lang="en-CA" sz="2000" kern="100" dirty="0">
                <a:effectLst/>
                <a:latin typeface="+mn-lt"/>
                <a:ea typeface="Calibri"/>
                <a:cs typeface="Times New Roman"/>
              </a:rPr>
              <a:t> of the actual field and/or </a:t>
            </a:r>
            <a:r>
              <a:rPr lang="en-CA" sz="2000" b="1" kern="100" dirty="0">
                <a:effectLst/>
                <a:latin typeface="+mn-lt"/>
                <a:ea typeface="Calibri"/>
                <a:cs typeface="Times New Roman"/>
              </a:rPr>
              <a:t>not convinced of the equitable participation</a:t>
            </a:r>
            <a:r>
              <a:rPr lang="en-CA" sz="2000" kern="100" dirty="0">
                <a:effectLst/>
                <a:latin typeface="+mn-lt"/>
                <a:ea typeface="Calibri"/>
                <a:cs typeface="Times New Roman"/>
              </a:rPr>
              <a:t> of all expert team members.</a:t>
            </a:r>
            <a:r>
              <a:rPr lang="en-CA" sz="2000" kern="100" dirty="0">
                <a:latin typeface="+mn-lt"/>
                <a:ea typeface="Calibri"/>
                <a:cs typeface="Times New Roman"/>
              </a:rPr>
              <a:t> </a:t>
            </a:r>
            <a:endParaRPr lang="en-CA" sz="2000" kern="1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000" b="1" kern="100" dirty="0">
                <a:effectLst/>
                <a:latin typeface="+mn-lt"/>
                <a:ea typeface="Calibri"/>
                <a:cs typeface="Times New Roman"/>
              </a:rPr>
              <a:t>Including just one</a:t>
            </a:r>
            <a:r>
              <a:rPr lang="en-CA" sz="2000" kern="100" dirty="0">
                <a:effectLst/>
                <a:latin typeface="+mn-lt"/>
                <a:ea typeface="Calibri"/>
                <a:cs typeface="Times New Roman"/>
              </a:rPr>
              <a:t> member of an equity group </a:t>
            </a:r>
            <a:r>
              <a:rPr lang="en-CA" sz="2000" b="1" kern="100" dirty="0">
                <a:effectLst/>
                <a:latin typeface="+mn-lt"/>
                <a:ea typeface="Calibri"/>
                <a:cs typeface="Times New Roman"/>
              </a:rPr>
              <a:t>looks like tokenism</a:t>
            </a:r>
            <a:r>
              <a:rPr lang="en-CA" sz="2000" kern="100" dirty="0">
                <a:effectLst/>
                <a:latin typeface="+mn-lt"/>
                <a:ea typeface="Calibri"/>
                <a:cs typeface="Times New Roman"/>
              </a:rPr>
              <a:t>, especially if they are not fully integrated into the rest of the project</a:t>
            </a:r>
            <a:r>
              <a:rPr lang="en-CA" sz="2000" kern="100" dirty="0">
                <a:latin typeface="+mn-lt"/>
                <a:ea typeface="Calibri"/>
                <a:cs typeface="Times New Roman"/>
              </a:rPr>
              <a:t>, or stand out as not having a history of collaboration with rest of team.</a:t>
            </a:r>
            <a:endParaRPr lang="en-CA" sz="2000" kern="100" dirty="0">
              <a:effectLst/>
              <a:latin typeface="+mn-lt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000" b="1" kern="100" dirty="0">
                <a:effectLst/>
                <a:latin typeface="+mn-lt"/>
                <a:ea typeface="Calibri"/>
                <a:cs typeface="Times New Roman"/>
              </a:rPr>
              <a:t>Current base numbers</a:t>
            </a:r>
            <a:r>
              <a:rPr lang="en-CA" sz="2000" b="1" kern="100" dirty="0">
                <a:latin typeface="+mn-lt"/>
                <a:ea typeface="Calibri"/>
                <a:cs typeface="Times New Roman"/>
              </a:rPr>
              <a:t>,</a:t>
            </a:r>
            <a:r>
              <a:rPr lang="en-CA" sz="2000" b="1" kern="10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CA" sz="2000" b="1" kern="100" dirty="0">
                <a:latin typeface="+mn-lt"/>
                <a:ea typeface="Calibri"/>
                <a:cs typeface="Times New Roman"/>
              </a:rPr>
              <a:t>not just % increases, </a:t>
            </a:r>
            <a:r>
              <a:rPr lang="en-CA" sz="2000" b="1" kern="100" dirty="0">
                <a:effectLst/>
                <a:latin typeface="+mn-lt"/>
                <a:ea typeface="Calibri"/>
                <a:cs typeface="Times New Roman"/>
              </a:rPr>
              <a:t>should be provided</a:t>
            </a:r>
            <a:r>
              <a:rPr lang="en-CA" sz="2000" kern="100" dirty="0">
                <a:effectLst/>
                <a:latin typeface="+mn-lt"/>
                <a:ea typeface="Calibri"/>
                <a:cs typeface="Times New Roman"/>
              </a:rPr>
              <a:t> when talking about</a:t>
            </a:r>
            <a:r>
              <a:rPr lang="en-CA" sz="2000" kern="100" dirty="0">
                <a:latin typeface="+mn-lt"/>
                <a:ea typeface="Calibri"/>
                <a:cs typeface="Times New Roman"/>
              </a:rPr>
              <a:t> goals to increase</a:t>
            </a:r>
            <a:r>
              <a:rPr lang="en-CA" sz="2000" kern="100" dirty="0">
                <a:effectLst/>
                <a:latin typeface="+mn-lt"/>
                <a:ea typeface="Calibri"/>
                <a:cs typeface="Times New Roman"/>
              </a:rPr>
              <a:t> representation.</a:t>
            </a:r>
            <a:r>
              <a:rPr lang="en-CA" sz="2000" kern="100" dirty="0">
                <a:latin typeface="+mn-lt"/>
                <a:ea typeface="Calibri"/>
                <a:cs typeface="Times New Roman"/>
              </a:rPr>
              <a:t> </a:t>
            </a:r>
            <a:endParaRPr lang="en-CA" sz="2000" kern="100" dirty="0">
              <a:effectLst/>
              <a:latin typeface="+mn-lt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2000" b="1" kern="1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Give stronger and more proactive examples</a:t>
            </a:r>
            <a:r>
              <a:rPr lang="en-CA" sz="2000" kern="100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of EDI activities demonstrating an equitably shared burden of addressing EDI </a:t>
            </a:r>
            <a:r>
              <a:rPr lang="en-CA" sz="2000" kern="100" dirty="0">
                <a:latin typeface="+mn-lt"/>
                <a:ea typeface="Calibri" panose="020F0502020204030204" pitchFamily="34" charset="0"/>
                <a:cs typeface="Times New Roman"/>
              </a:rPr>
              <a:t>among all team members at all levels. </a:t>
            </a:r>
            <a:endParaRPr lang="en-CA" sz="2000" kern="100" dirty="0">
              <a:effectLst/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5CCFE-E07C-6F11-C671-620B1ED7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Feedback on EDI in previous IF applications</a:t>
            </a:r>
          </a:p>
        </p:txBody>
      </p:sp>
    </p:spTree>
    <p:extLst>
      <p:ext uri="{BB962C8B-B14F-4D97-AF65-F5344CB8AC3E}">
        <p14:creationId xmlns:p14="http://schemas.microsoft.com/office/powerpoint/2010/main" val="55540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B9D44-48DF-B2D0-D92B-AB839F7EE6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marR="0" lvl="0" indent="-34290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E91C24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CA" sz="2000" b="1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Concrete e</a:t>
            </a:r>
            <a:r>
              <a:rPr kumimoji="0" lang="en-CA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xamples</a:t>
            </a:r>
            <a:r>
              <a:rPr kumimoji="0" lang="en-CA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CA" sz="2000" b="1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team’s leadership in </a:t>
            </a:r>
            <a:r>
              <a:rPr kumimoji="0" lang="en-CA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EDI </a:t>
            </a:r>
            <a:r>
              <a:rPr kumimoji="0" lang="en-CA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would have greatly strengthened the proposal.</a:t>
            </a:r>
          </a:p>
          <a:p>
            <a:pPr marL="342900" marR="0" lvl="0" indent="-34290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E91C24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CA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Provide relevant and specific details</a:t>
            </a:r>
            <a:r>
              <a:rPr kumimoji="0" lang="en-CA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when referring to Carleton's foundational EDI Action Plan. </a:t>
            </a:r>
          </a:p>
          <a:p>
            <a:pPr marL="342900" marR="0" lvl="0" indent="-34290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E91C24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CA" sz="2000" b="1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Important to integrate </a:t>
            </a:r>
            <a:r>
              <a:rPr kumimoji="0" lang="en-CA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meaningful Indigenous community</a:t>
            </a:r>
            <a:r>
              <a:rPr kumimoji="0" lang="en-CA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CA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involvement </a:t>
            </a:r>
            <a:r>
              <a:rPr kumimoji="0" lang="en-CA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CA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research ethics considerations</a:t>
            </a:r>
            <a:r>
              <a:rPr kumimoji="0" lang="en-CA" sz="200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if project seeks to benefit Indigenous peoples/communities.</a:t>
            </a:r>
          </a:p>
          <a:p>
            <a:pPr marL="342900" marR="0" lvl="0" indent="-342900" algn="l" defTabSz="914377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E91C24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CA" sz="20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If community engagement a key element of knowledge mobilization/transfer, make sure to </a:t>
            </a:r>
            <a:r>
              <a:rPr lang="en-CA" sz="2000" b="1" kern="1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CA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nclude</a:t>
            </a:r>
            <a:r>
              <a:rPr kumimoji="0" lang="en-CA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community representatives early and meaningfully </a:t>
            </a:r>
            <a:r>
              <a:rPr kumimoji="0" lang="en-CA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research design and management. </a:t>
            </a:r>
            <a:endParaRPr lang="en-CA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8C0D5-3463-3B9C-FFE3-3FC23BE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EDI feedback (continued)</a:t>
            </a:r>
          </a:p>
        </p:txBody>
      </p:sp>
    </p:spTree>
    <p:extLst>
      <p:ext uri="{BB962C8B-B14F-4D97-AF65-F5344CB8AC3E}">
        <p14:creationId xmlns:p14="http://schemas.microsoft.com/office/powerpoint/2010/main" val="46718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35F6E-5D3B-1E83-09FD-780DECAA0E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No</a:t>
            </a:r>
            <a:r>
              <a:rPr lang="en-CA" b="1" dirty="0" err="1"/>
              <a:t>ë</a:t>
            </a:r>
            <a:r>
              <a:rPr lang="en-US" b="1" dirty="0"/>
              <a:t>l </a:t>
            </a:r>
            <a:r>
              <a:rPr lang="en-US" b="1" dirty="0" err="1"/>
              <a:t>Badiou</a:t>
            </a:r>
            <a:r>
              <a:rPr lang="en-US" dirty="0"/>
              <a:t>, Associate Vice-President, Equity and Inclusive Communities</a:t>
            </a:r>
          </a:p>
          <a:p>
            <a:r>
              <a:rPr lang="en-US" b="1" dirty="0"/>
              <a:t>Naomi Bird</a:t>
            </a:r>
            <a:r>
              <a:rPr lang="en-US" dirty="0"/>
              <a:t>, Research Facilitator – </a:t>
            </a:r>
            <a:r>
              <a:rPr lang="en-US" dirty="0" err="1"/>
              <a:t>Ānako</a:t>
            </a:r>
            <a:r>
              <a:rPr lang="en-US" dirty="0"/>
              <a:t> Indigenous Research Institute</a:t>
            </a:r>
          </a:p>
          <a:p>
            <a:r>
              <a:rPr lang="en-US" b="1" dirty="0"/>
              <a:t>Jenny Bruin</a:t>
            </a:r>
            <a:r>
              <a:rPr lang="en-US" dirty="0"/>
              <a:t>, Associate Professor, Department of Biology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0E038-F11C-BBE9-8049-78F49D8A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165632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83607B-F27C-892D-5F2E-DCF2E2C36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999" y="1116181"/>
            <a:ext cx="10740888" cy="1996136"/>
          </a:xfrm>
        </p:spPr>
        <p:txBody>
          <a:bodyPr/>
          <a:lstStyle/>
          <a:p>
            <a:r>
              <a:rPr lang="en-US" dirty="0"/>
              <a:t>CORIS Expression of Interest (EOI) deadline = </a:t>
            </a:r>
            <a:r>
              <a:rPr lang="en-US" b="1" dirty="0"/>
              <a:t>December 1, 2023</a:t>
            </a:r>
          </a:p>
          <a:p>
            <a:r>
              <a:rPr lang="en-US" dirty="0"/>
              <a:t>Full details on internal process, including resources from this and previous information sessions can be found here: </a:t>
            </a:r>
            <a:r>
              <a:rPr lang="en-US" dirty="0">
                <a:hlinkClick r:id="rId2"/>
              </a:rPr>
              <a:t>https://carleton.ca/coris/2023/canadian-foundation-for-innovation-cfi-innovation-fund-if-2025-internal-carleton-process-launch/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8649A-3C69-EEDF-7BE4-32B81C2D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11AC4-1987-BFF9-670A-6FBDBEEB7451}"/>
              </a:ext>
            </a:extLst>
          </p:cNvPr>
          <p:cNvSpPr txBox="1"/>
          <p:nvPr/>
        </p:nvSpPr>
        <p:spPr>
          <a:xfrm>
            <a:off x="679508" y="3892492"/>
            <a:ext cx="10823379" cy="2030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1C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CRC Creating an Equitable, Diverse, and Inclusive Research Environment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1C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NFRF Best Practices in Equity, Diversity, and Inclusion in Research Practice and Design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1C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Carleton EDI Action Plan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1C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Striving for Inclusive Excellence in Science Research: A Pocket Guide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(Faculty of Science, Carleton)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374DC42-5B1A-D651-72A5-4EC5425F30D0}"/>
              </a:ext>
            </a:extLst>
          </p:cNvPr>
          <p:cNvSpPr txBox="1">
            <a:spLocks/>
          </p:cNvSpPr>
          <p:nvPr/>
        </p:nvSpPr>
        <p:spPr>
          <a:xfrm>
            <a:off x="720753" y="3265684"/>
            <a:ext cx="10740888" cy="9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232571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D58290-158C-AAFD-58C0-811302235A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Equity</a:t>
            </a:r>
            <a:r>
              <a:rPr lang="en-US" dirty="0">
                <a:latin typeface="Arial"/>
                <a:cs typeface="Arial"/>
              </a:rPr>
              <a:t>: Ensure all CFI-eligible institutions can access and benefit from CFI programs and funded infrastructure through well-established, fair and impartial practices. 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Diversity</a:t>
            </a:r>
            <a:r>
              <a:rPr lang="en-US" dirty="0">
                <a:latin typeface="Arial"/>
                <a:cs typeface="Arial"/>
              </a:rPr>
              <a:t>: Values individual attributes (e.g., gender, language, culture and career stage); institutional attributes (e.g., size, type and location); and attributes that encompass the full spectrum of research, from basic to applied and across all disciplines. </a:t>
            </a: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Inclusion</a:t>
            </a:r>
            <a:r>
              <a:rPr lang="en-US" dirty="0">
                <a:latin typeface="Arial"/>
                <a:cs typeface="Arial"/>
              </a:rPr>
              <a:t>: Encourages a culture of collaboration, partnership, contributions and engagement among diverse groups of people, institutions and areas of research to maximize the potential of Canada’s research ecosystem.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8A604-6D5B-BCBB-B521-7CCC5954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CFI’s commitment to Equity, Diversity and Inclusion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207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0347E-844B-1204-0A2B-23ABE8D8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269242"/>
            <a:ext cx="10740888" cy="4500417"/>
          </a:xfrm>
        </p:spPr>
        <p:txBody>
          <a:bodyPr vert="horz" lIns="0" tIns="0" rIns="0" bIns="0" rtlCol="0" anchor="t">
            <a:noAutofit/>
          </a:bodyPr>
          <a:lstStyle/>
          <a:p>
            <a:pPr marL="227965" indent="-227965"/>
            <a:r>
              <a:rPr lang="en-CA" sz="2200" b="0" i="0" dirty="0">
                <a:solidFill>
                  <a:srgbClr val="000000"/>
                </a:solidFill>
                <a:effectLst/>
                <a:latin typeface="+mn-lt"/>
                <a:cs typeface="Arial"/>
              </a:rPr>
              <a:t>Principles of equity and diversity were considered in the team composition including in its leadership. There is a commitment to create an inclusive environment where all team members are fully integrated and supported in the research team.</a:t>
            </a:r>
          </a:p>
          <a:p>
            <a:pPr marL="685165" lvl="1" indent="-227965"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cs typeface="Arial"/>
              </a:rPr>
              <a:t>Describe challenges or systemic barriers in the context of your research program that could prevent equitable participation of underrepresented groups. </a:t>
            </a:r>
            <a:endParaRPr lang="en-CA" sz="2200">
              <a:latin typeface="+mn-lt"/>
            </a:endParaRPr>
          </a:p>
          <a:p>
            <a:pPr marL="685165" lvl="1" indent="-227965"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cs typeface="Arial"/>
              </a:rPr>
              <a:t>Describe at least one concrete practice you </a:t>
            </a:r>
            <a:r>
              <a:rPr lang="en-CA" sz="2200" i="1" dirty="0">
                <a:latin typeface="+mn-lt"/>
                <a:cs typeface="Arial"/>
              </a:rPr>
              <a:t>have</a:t>
            </a:r>
            <a:r>
              <a:rPr lang="en-CA" sz="2200" dirty="0">
                <a:latin typeface="+mn-lt"/>
                <a:cs typeface="Arial"/>
              </a:rPr>
              <a:t> put in place to overcome these challenges or systemic barriers. </a:t>
            </a:r>
            <a:endParaRPr lang="en-CA" sz="2200">
              <a:latin typeface="+mn-lt"/>
            </a:endParaRPr>
          </a:p>
          <a:p>
            <a:pPr marL="685165" lvl="1" indent="-227965"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cs typeface="Arial"/>
              </a:rPr>
              <a:t>Describe at least one concrete practice you </a:t>
            </a:r>
            <a:r>
              <a:rPr lang="en-CA" sz="2200" i="1" dirty="0">
                <a:latin typeface="+mn-lt"/>
                <a:cs typeface="Arial"/>
              </a:rPr>
              <a:t>will </a:t>
            </a:r>
            <a:r>
              <a:rPr lang="en-CA" sz="2200" dirty="0">
                <a:latin typeface="+mn-lt"/>
                <a:cs typeface="Arial"/>
              </a:rPr>
              <a:t>adopt to facilitate the ongoing inclusion of under-represented groups.</a:t>
            </a:r>
            <a:endParaRPr lang="en-CA" dirty="0"/>
          </a:p>
          <a:p>
            <a:pPr marL="685165" lvl="1" indent="-227965"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cs typeface="Arial"/>
              </a:rPr>
              <a:t>Provide a clear description of the EDI implementation plan, including potential obstacles to executing it.</a:t>
            </a:r>
            <a:br>
              <a:rPr lang="en-CA" dirty="0"/>
            </a:br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B56EE8-594A-0C99-3305-DD8D89F4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Criterion: Team Composition (CFI IF 2023)</a:t>
            </a:r>
          </a:p>
        </p:txBody>
      </p:sp>
    </p:spTree>
    <p:extLst>
      <p:ext uri="{BB962C8B-B14F-4D97-AF65-F5344CB8AC3E}">
        <p14:creationId xmlns:p14="http://schemas.microsoft.com/office/powerpoint/2010/main" val="279928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BF07A-9E67-DD47-3694-940F1880E5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27965" indent="-227965"/>
            <a:endParaRPr lang="en-US" dirty="0"/>
          </a:p>
          <a:p>
            <a:pPr marL="227965" indent="-227965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An individual’s self-identification in terms of belonging to one or more underrepresented groups is considered personal information. </a:t>
            </a:r>
            <a:endParaRPr lang="en-US" dirty="0">
              <a:solidFill>
                <a:srgbClr val="FF0000"/>
              </a:solidFill>
            </a:endParaRPr>
          </a:p>
          <a:p>
            <a:pPr marL="227965" indent="-227965"/>
            <a:endParaRPr lang="en-US" dirty="0">
              <a:solidFill>
                <a:srgbClr val="FF0000"/>
              </a:solidFill>
            </a:endParaRPr>
          </a:p>
          <a:p>
            <a:pPr marL="227965" indent="-227965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Do not in any way provide the personal information of team members in the proposal </a:t>
            </a:r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without their express written consent to do so.</a:t>
            </a:r>
            <a:endParaRPr lang="en-CA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CC9E6-2683-8421-9FC3-01D06E64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Important Note:</a:t>
            </a:r>
          </a:p>
        </p:txBody>
      </p:sp>
    </p:spTree>
    <p:extLst>
      <p:ext uri="{BB962C8B-B14F-4D97-AF65-F5344CB8AC3E}">
        <p14:creationId xmlns:p14="http://schemas.microsoft.com/office/powerpoint/2010/main" val="271462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786178-FF10-1AA8-BC36-6A2F7EC5D95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1491117"/>
              </p:ext>
            </p:extLst>
          </p:nvPr>
        </p:nvGraphicFramePr>
        <p:xfrm>
          <a:off x="640522" y="1246878"/>
          <a:ext cx="10741025" cy="415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D5FEB10-80C6-B4C9-802D-B34DAE8F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 of Team composition</a:t>
            </a:r>
          </a:p>
        </p:txBody>
      </p:sp>
    </p:spTree>
    <p:extLst>
      <p:ext uri="{BB962C8B-B14F-4D97-AF65-F5344CB8AC3E}">
        <p14:creationId xmlns:p14="http://schemas.microsoft.com/office/powerpoint/2010/main" val="253515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9D9DB6-4BDA-2D62-DBDF-375AFB5764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27965" indent="-227965"/>
            <a:r>
              <a:rPr lang="en-CA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CA" sz="2400" b="0" i="0" dirty="0">
                <a:solidFill>
                  <a:srgbClr val="000000"/>
                </a:solidFill>
                <a:effectLst/>
                <a:latin typeface="+mn-lt"/>
              </a:rPr>
              <a:t>olicies or practices that result in some individuals from underrepresented groups receiving unequal access to or being excluded from participation in employment, services or programs. </a:t>
            </a:r>
            <a:endParaRPr lang="en-US" dirty="0"/>
          </a:p>
          <a:p>
            <a:pPr marL="227965" indent="-227965"/>
            <a:r>
              <a:rPr lang="en-CA" dirty="0">
                <a:solidFill>
                  <a:srgbClr val="000000"/>
                </a:solidFill>
                <a:latin typeface="+mn-lt"/>
              </a:rPr>
              <a:t>Underrepresented groups can include:</a:t>
            </a:r>
          </a:p>
          <a:p>
            <a:pPr marL="685165" lvl="1" indent="-227965"/>
            <a:r>
              <a:rPr lang="en-CA" dirty="0">
                <a:latin typeface="+mn-lt"/>
                <a:cs typeface="Arial"/>
              </a:rPr>
              <a:t>Women and other gender equity-seeking groups </a:t>
            </a:r>
          </a:p>
          <a:p>
            <a:pPr marL="685165" lvl="1" indent="-227965"/>
            <a:r>
              <a:rPr lang="en-CA" dirty="0">
                <a:latin typeface="+mn-lt"/>
              </a:rPr>
              <a:t>Persons with disabilities</a:t>
            </a:r>
          </a:p>
          <a:p>
            <a:pPr marL="685165" lvl="1" indent="-227965"/>
            <a:r>
              <a:rPr lang="en-CA" dirty="0">
                <a:latin typeface="+mn-lt"/>
                <a:cs typeface="Arial"/>
              </a:rPr>
              <a:t>Indigenous Peoples</a:t>
            </a:r>
            <a:endParaRPr lang="en-CA" dirty="0">
              <a:latin typeface="+mn-lt"/>
            </a:endParaRPr>
          </a:p>
          <a:p>
            <a:pPr marL="685165" lvl="1" indent="-227965"/>
            <a:r>
              <a:rPr lang="en-CA" dirty="0">
                <a:latin typeface="+mn-lt"/>
              </a:rPr>
              <a:t>Racialized individuals</a:t>
            </a:r>
          </a:p>
          <a:p>
            <a:pPr marL="685165" lvl="1" indent="-227965"/>
            <a:r>
              <a:rPr lang="en-CA" dirty="0">
                <a:latin typeface="+mn-lt"/>
              </a:rPr>
              <a:t>LGBTQ2S+ people</a:t>
            </a:r>
          </a:p>
          <a:p>
            <a:pPr marL="685165" lvl="1" indent="-227965"/>
            <a:r>
              <a:rPr lang="en-CA" dirty="0">
                <a:latin typeface="+mn-lt"/>
              </a:rPr>
              <a:t>Early-career researchers</a:t>
            </a: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latin typeface="AktivGrotesk-Light"/>
              </a:rPr>
              <a:t> </a:t>
            </a: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latin typeface="AktivGrotesk-Light"/>
            </a:endParaRPr>
          </a:p>
          <a:p>
            <a:pPr marL="0" indent="0">
              <a:buNone/>
            </a:pPr>
            <a:endParaRPr lang="en-CA" dirty="0">
              <a:solidFill>
                <a:srgbClr val="000000"/>
              </a:solidFill>
              <a:latin typeface="AktivGrotesk-Light"/>
            </a:endParaRPr>
          </a:p>
          <a:p>
            <a:pPr marL="0" indent="0">
              <a:buNone/>
            </a:pPr>
            <a:r>
              <a:rPr lang="en-CA" dirty="0">
                <a:solidFill>
                  <a:srgbClr val="000000"/>
                </a:solidFill>
                <a:latin typeface="AktivGrotesk-Light"/>
              </a:rPr>
              <a:t>	</a:t>
            </a:r>
            <a:br>
              <a:rPr lang="en-CA" dirty="0"/>
            </a:br>
            <a:endParaRPr lang="en-US" dirty="0"/>
          </a:p>
          <a:p>
            <a:pPr marL="227965" indent="-227965"/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277D9-6EF7-5BFD-4CEF-D5F3FD99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Systemic Barriers: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72883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1B0B3-0380-E78A-640B-41436E9EF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746913"/>
            <a:ext cx="10740888" cy="4022746"/>
          </a:xfrm>
        </p:spPr>
        <p:txBody>
          <a:bodyPr/>
          <a:lstStyle/>
          <a:p>
            <a:r>
              <a:rPr lang="en-US" dirty="0"/>
              <a:t>Gender bias in peer review: 4% lower success rate for women when the focus of the review is on the </a:t>
            </a:r>
            <a:r>
              <a:rPr lang="en-US" dirty="0" err="1"/>
              <a:t>calibre</a:t>
            </a:r>
            <a:r>
              <a:rPr lang="en-US" dirty="0"/>
              <a:t> of the researcher vs the quality of the research. </a:t>
            </a:r>
          </a:p>
          <a:p>
            <a:r>
              <a:rPr lang="en-US" dirty="0"/>
              <a:t>Accessibility siloed in academic institutions; accessible solutions lag behind technological capacity. </a:t>
            </a:r>
          </a:p>
          <a:p>
            <a:r>
              <a:rPr lang="en-US" dirty="0"/>
              <a:t>Persistent lack of diversity in academia; wage gaps between men and women and between white and Indigenous or racialized staff. </a:t>
            </a:r>
          </a:p>
          <a:p>
            <a:r>
              <a:rPr lang="en-US" dirty="0"/>
              <a:t>Many barriers faced by racialized and Indigenous faculty (racism, implicit bias, accent bias, tokenism, increased workloads, etc.)</a:t>
            </a:r>
          </a:p>
          <a:p>
            <a:r>
              <a:rPr lang="en-US" dirty="0"/>
              <a:t>Lack of role models and mentors for underrepresented groups. 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79ACAA-78AE-D69A-C527-5188F4DC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Examples of Systemic Barriers</a:t>
            </a:r>
          </a:p>
        </p:txBody>
      </p:sp>
    </p:spTree>
    <p:extLst>
      <p:ext uri="{BB962C8B-B14F-4D97-AF65-F5344CB8AC3E}">
        <p14:creationId xmlns:p14="http://schemas.microsoft.com/office/powerpoint/2010/main" val="121393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EDAE01-2F83-B57E-1E17-3EA7EF77B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366715"/>
            <a:ext cx="10740888" cy="4402944"/>
          </a:xfrm>
        </p:spPr>
        <p:txBody>
          <a:bodyPr vert="horz" lIns="0" tIns="0" rIns="0" bIns="0" rtlCol="0" anchor="t">
            <a:noAutofit/>
          </a:bodyPr>
          <a:lstStyle/>
          <a:p>
            <a:pPr marL="227965" indent="-227965"/>
            <a:r>
              <a:rPr lang="en-CA" dirty="0">
                <a:latin typeface="Arial"/>
                <a:cs typeface="Arial"/>
              </a:rPr>
              <a:t>The "team" is your 10 "team members" plus your up to 20 "other users"</a:t>
            </a:r>
          </a:p>
          <a:p>
            <a:pPr marL="227965" indent="-227965"/>
            <a:r>
              <a:rPr lang="en-CA" dirty="0">
                <a:latin typeface="Arial"/>
                <a:cs typeface="Arial"/>
              </a:rPr>
              <a:t>Diverse project teams should have members with a wide range of:</a:t>
            </a:r>
            <a:endParaRPr lang="en-US" dirty="0">
              <a:latin typeface="Arial"/>
              <a:cs typeface="Arial"/>
            </a:endParaRPr>
          </a:p>
          <a:p>
            <a:pPr marL="685165" lvl="1" indent="-227965"/>
            <a:r>
              <a:rPr lang="en-CA" dirty="0">
                <a:latin typeface="Arial"/>
                <a:cs typeface="Arial"/>
              </a:rPr>
              <a:t>Expertise</a:t>
            </a:r>
          </a:p>
          <a:p>
            <a:pPr marL="685165" lvl="1" indent="-227965"/>
            <a:r>
              <a:rPr lang="en-CA" dirty="0">
                <a:latin typeface="Arial"/>
                <a:cs typeface="Arial"/>
              </a:rPr>
              <a:t>Career levels</a:t>
            </a:r>
          </a:p>
          <a:p>
            <a:pPr marL="685165" lvl="1" indent="-227965"/>
            <a:r>
              <a:rPr lang="en-CA" dirty="0">
                <a:latin typeface="Arial"/>
                <a:cs typeface="Arial"/>
              </a:rPr>
              <a:t>Themes</a:t>
            </a:r>
          </a:p>
          <a:p>
            <a:pPr marL="227965" indent="-227965">
              <a:buClr>
                <a:srgbClr val="E91C24"/>
              </a:buClr>
              <a:defRPr/>
            </a:pPr>
            <a:r>
              <a:rPr lang="en-CA" dirty="0">
                <a:solidFill>
                  <a:srgbClr val="000000"/>
                </a:solidFill>
                <a:latin typeface="Arial"/>
                <a:cs typeface="Arial"/>
              </a:rPr>
              <a:t>Be as representative as possible of Canada's population, with persons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/>
                <a:cs typeface="Arial"/>
              </a:rPr>
              <a:t>self-identifying 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as:</a:t>
            </a:r>
            <a:endParaRPr lang="en-CA" dirty="0">
              <a:latin typeface="Arial"/>
              <a:cs typeface="Arial"/>
            </a:endParaRPr>
          </a:p>
          <a:p>
            <a:pPr marL="685165" lvl="1" indent="-227965"/>
            <a:r>
              <a:rPr lang="en-CA" dirty="0">
                <a:latin typeface="Arial"/>
                <a:cs typeface="Arial"/>
              </a:rPr>
              <a:t>Women and gender equity-seeking groups (50.9%)</a:t>
            </a:r>
            <a:endParaRPr lang="en-CA" dirty="0"/>
          </a:p>
          <a:p>
            <a:pPr marL="685165" lvl="1" indent="-227965"/>
            <a:r>
              <a:rPr lang="en-CA" dirty="0">
                <a:latin typeface="Arial"/>
                <a:cs typeface="Arial"/>
              </a:rPr>
              <a:t>Persons with disabilities (7.5%)</a:t>
            </a:r>
            <a:endParaRPr lang="en-CA" dirty="0"/>
          </a:p>
          <a:p>
            <a:pPr marL="685165" lvl="1" indent="-227965"/>
            <a:r>
              <a:rPr lang="en-CA" dirty="0">
                <a:latin typeface="Arial"/>
                <a:cs typeface="Arial"/>
              </a:rPr>
              <a:t>Indigenous people (4.9%)</a:t>
            </a:r>
            <a:endParaRPr lang="en-CA" dirty="0"/>
          </a:p>
          <a:p>
            <a:pPr marL="685165" lvl="1" indent="-227965"/>
            <a:r>
              <a:rPr lang="en-CA" dirty="0">
                <a:latin typeface="Arial"/>
                <a:cs typeface="Arial"/>
              </a:rPr>
              <a:t>Racialized individuals (22%)</a:t>
            </a:r>
            <a:endParaRPr lang="en-CA" dirty="0"/>
          </a:p>
          <a:p>
            <a:pPr marL="685165" lvl="1" indent="-227965"/>
            <a:r>
              <a:rPr lang="en-CA" dirty="0">
                <a:latin typeface="Arial"/>
                <a:cs typeface="Arial"/>
              </a:rPr>
              <a:t>LGBTQ2S+ people (4%)</a:t>
            </a:r>
            <a:endParaRPr lang="en-CA" dirty="0"/>
          </a:p>
          <a:p>
            <a:pPr marL="685165" lvl="1" indent="-227965"/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A3998B-478B-52AA-B9F2-6F4212CC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76792"/>
            <a:ext cx="10740888" cy="471170"/>
          </a:xfrm>
        </p:spPr>
        <p:txBody>
          <a:bodyPr/>
          <a:lstStyle/>
          <a:p>
            <a:r>
              <a:rPr lang="en-CA" dirty="0">
                <a:latin typeface="Arial"/>
                <a:cs typeface="Arial"/>
              </a:rPr>
              <a:t>What Makes a Diverse Team in "Team Composition"?</a:t>
            </a:r>
          </a:p>
        </p:txBody>
      </p:sp>
    </p:spTree>
    <p:extLst>
      <p:ext uri="{BB962C8B-B14F-4D97-AF65-F5344CB8AC3E}">
        <p14:creationId xmlns:p14="http://schemas.microsoft.com/office/powerpoint/2010/main" val="119592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00AA7-2882-E7B6-57AB-A7B28D4478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Leadership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Develop knowledge and demonstrate leadership in EDI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Consider your role as a research leader in identifying and mitigating discrimination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Gain knowledge of the gaps in representation of and barriers faced by equity-seeking groups in the discipline(s) represented in the proposal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Provide training to team members on EDI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01735-0503-99B7-A871-DB2B2CDD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/>
                <a:cs typeface="Arial"/>
              </a:rPr>
              <a:t>Practices to Overcome Systemic Barriers and Address EDI in Your Team and Your Field</a:t>
            </a:r>
          </a:p>
        </p:txBody>
      </p:sp>
    </p:spTree>
    <p:extLst>
      <p:ext uri="{BB962C8B-B14F-4D97-AF65-F5344CB8AC3E}">
        <p14:creationId xmlns:p14="http://schemas.microsoft.com/office/powerpoint/2010/main" val="2184594832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213D8DBD4F67419DE3A6E75CA8A396" ma:contentTypeVersion="5" ma:contentTypeDescription="Create a new document." ma:contentTypeScope="" ma:versionID="71dce622779ba63297b8afe3bdcaee97">
  <xsd:schema xmlns:xsd="http://www.w3.org/2001/XMLSchema" xmlns:xs="http://www.w3.org/2001/XMLSchema" xmlns:p="http://schemas.microsoft.com/office/2006/metadata/properties" xmlns:ns2="47ae8f30-42c4-42da-8583-5e6a13772888" xmlns:ns3="a5d181c9-6f8d-490d-b7cd-82b7558348f4" targetNamespace="http://schemas.microsoft.com/office/2006/metadata/properties" ma:root="true" ma:fieldsID="86cc76c4fc56dcc8270d88b8dbc28813" ns2:_="" ns3:_="">
    <xsd:import namespace="47ae8f30-42c4-42da-8583-5e6a13772888"/>
    <xsd:import namespace="a5d181c9-6f8d-490d-b7cd-82b7558348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e8f30-42c4-42da-8583-5e6a13772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181c9-6f8d-490d-b7cd-82b755834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340A5-D62A-4D0D-B234-B6917BB6727B}">
  <ds:schemaRefs>
    <ds:schemaRef ds:uri="http://purl.org/dc/elements/1.1/"/>
    <ds:schemaRef ds:uri="47ae8f30-42c4-42da-8583-5e6a13772888"/>
    <ds:schemaRef ds:uri="http://schemas.microsoft.com/office/2006/documentManagement/types"/>
    <ds:schemaRef ds:uri="a5d181c9-6f8d-490d-b7cd-82b7558348f4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93DC0A-4801-42F0-A386-4741A5067A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52720-EAA9-41F5-84CC-A1F23ED49498}">
  <ds:schemaRefs>
    <ds:schemaRef ds:uri="47ae8f30-42c4-42da-8583-5e6a13772888"/>
    <ds:schemaRef ds:uri="a5d181c9-6f8d-490d-b7cd-82b7558348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1276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AktivGrotesk-Light</vt:lpstr>
      <vt:lpstr>Arial</vt:lpstr>
      <vt:lpstr>Symbol</vt:lpstr>
      <vt:lpstr>Wingdings</vt:lpstr>
      <vt:lpstr>CarletonU</vt:lpstr>
      <vt:lpstr>Equity, Diversity, and Inclusion in the CFI Innovation Fund Application</vt:lpstr>
      <vt:lpstr>CFI’s commitment to Equity, Diversity and Inclusion </vt:lpstr>
      <vt:lpstr>Criterion: Team Composition (CFI IF 2023)</vt:lpstr>
      <vt:lpstr>Important Note:</vt:lpstr>
      <vt:lpstr>Assessment of Team composition</vt:lpstr>
      <vt:lpstr>Systemic Barriers: What Are They?</vt:lpstr>
      <vt:lpstr>Examples of Systemic Barriers</vt:lpstr>
      <vt:lpstr>What Makes a Diverse Team in "Team Composition"?</vt:lpstr>
      <vt:lpstr>Practices to Overcome Systemic Barriers and Address EDI in Your Team and Your Field</vt:lpstr>
      <vt:lpstr>Practices to Overcome Systemic Barriers and Address EDI in Team Composition</vt:lpstr>
      <vt:lpstr>Practices to Overcome Systemic Barriers and Address EDI in Team Composition</vt:lpstr>
      <vt:lpstr>Practices to Overcome Systemic Barriers and Address EDI in Team Composition</vt:lpstr>
      <vt:lpstr>Feedback on EDI in previous IF applications</vt:lpstr>
      <vt:lpstr>EDI feedback (continued)</vt:lpstr>
      <vt:lpstr>Panel</vt:lpstr>
      <vt:lpstr>Reminders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 in the CFI IF</dc:title>
  <dc:creator>Sue Graham</dc:creator>
  <cp:lastModifiedBy>Rachel Barken</cp:lastModifiedBy>
  <cp:revision>248</cp:revision>
  <dcterms:created xsi:type="dcterms:W3CDTF">2023-08-15T15:01:53Z</dcterms:created>
  <dcterms:modified xsi:type="dcterms:W3CDTF">2023-11-14T18:30:02Z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0x01010092213D8DBD4F67419DE3A6E75CA8A396</vt:lpwstr>
  </property>
</Properties>
</file>