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rial Nova Condensed Light" panose="020B0604020202020204" charset="0"/>
      <p:regular r:id="rId16"/>
    </p:embeddedFont>
    <p:embeddedFont>
      <p:font typeface="CS Gordon Rounded" panose="020B0604020202020204" charset="0"/>
      <p:regular r:id="rId17"/>
    </p:embeddedFont>
    <p:embeddedFont>
      <p:font typeface="Futura" panose="020B0604020202020204" charset="0"/>
      <p:regular r:id="rId18"/>
    </p:embeddedFont>
    <p:embeddedFont>
      <p:font typeface="Futura Bold" panose="020B0604020202020204" charset="0"/>
      <p:regular r:id="rId19"/>
    </p:embeddedFont>
    <p:embeddedFont>
      <p:font typeface="Futura Light" panose="020B0604020202020204" charset="0"/>
      <p:regular r:id="rId20"/>
    </p:embeddedFont>
    <p:embeddedFont>
      <p:font typeface="Montserrat" panose="00000500000000000000"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8890" autoAdjust="0"/>
  </p:normalViewPr>
  <p:slideViewPr>
    <p:cSldViewPr>
      <p:cViewPr varScale="1">
        <p:scale>
          <a:sx n="57" d="100"/>
          <a:sy n="57" d="100"/>
        </p:scale>
        <p:origin x="56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Montserrat"/>
                <a:ea typeface="Montserrat"/>
                <a:cs typeface="Montserrat"/>
                <a:sym typeface="Montserrat"/>
              </a:rPr>
              <a:t>Link to Poverty Trends report: cpj.ca/report/poverty-trends-2024/</a:t>
            </a:r>
            <a:r>
              <a:rPr lang="en-CA" sz="1200" dirty="0">
                <a:solidFill>
                  <a:srgbClr val="FFFFFF"/>
                </a:solidFill>
                <a:latin typeface="Montserrat"/>
                <a:ea typeface="Montserrat"/>
                <a:cs typeface="Montserrat"/>
                <a:sym typeface="Montserrat"/>
              </a:rPr>
              <a:t> </a:t>
            </a:r>
            <a:endParaRPr lang="en-US" sz="1200" dirty="0">
              <a:solidFill>
                <a:srgbClr val="FFFFFF"/>
              </a:solidFill>
              <a:latin typeface="Montserrat"/>
              <a:ea typeface="Montserrat"/>
              <a:cs typeface="Montserrat"/>
              <a:sym typeface="Montserrat"/>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87581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Legend</a:t>
            </a:r>
          </a:p>
          <a:p>
            <a:endParaRPr lang="en-US"/>
          </a:p>
          <a:p>
            <a:r>
              <a:rPr lang="en-US"/>
              <a:t>(A) Food insecurity among Canadian families. 2021 Canadian Income Survey. https://www150.statcan.gc.ca/n1/pub/75-006-x/2023001/article/00013-eng.htm  </a:t>
            </a:r>
          </a:p>
          <a:p>
            <a:endParaRPr lang="en-US"/>
          </a:p>
          <a:p>
            <a:r>
              <a:rPr lang="en-US"/>
              <a:t>(B) Statistics Canada, "Household food insecurity (moderate or severe) in previous 12 months, by sexual orientation, population aged 15 and older, 2015 to 2018," https://www150.statcan.gc.ca/n1/daily-quotidien/221004/cg-d001-eng.htm</a:t>
            </a:r>
          </a:p>
          <a:p>
            <a:endParaRPr lang="en-US"/>
          </a:p>
          <a:p>
            <a:r>
              <a:rPr lang="en-US"/>
              <a:t>(C) Statistics Canada, "Household food insecurity among persons with disabilities in Canada: Findings from the 2021 Canadian Income Survey," https://www150.statcan.gc.ca/n1/pub/82-003-x/2024008/article/00002-eng.htm </a:t>
            </a:r>
          </a:p>
          <a:p>
            <a:endParaRPr lang="en-US"/>
          </a:p>
          <a:p>
            <a:r>
              <a:rPr lang="en-US"/>
              <a:t>(D) Statistics Canada, "Housing experiences in Canada: LGBTQ2+ people in 2018," https://www150.statcan.gc.ca/n1/pub/46-28-0001/2021001/article/00004-eng.htm</a:t>
            </a:r>
          </a:p>
          <a:p>
            <a:endParaRPr lang="en-US"/>
          </a:p>
          <a:p>
            <a:r>
              <a:rPr lang="en-US"/>
              <a:t>(E) Statistics Canada, Indigenous Peoples Thematic Series, "Housing experiences and measures of health and well-being among First Nations people living off reserve, Métis and Inuit: findings from the 2018 Canadian Housing Survey," (2023), https://www150.statcan.gc.ca/n1/pub/41-20-0002/412000022023001-eng.htm</a:t>
            </a:r>
          </a:p>
          <a:p>
            <a:endParaRPr lang="en-US"/>
          </a:p>
          <a:p>
            <a:r>
              <a:rPr lang="en-US"/>
              <a:t>(F) Canadian Mortgage and Housing Corporation. Housing Market Information Portal, Core Housing Need, Full Report for Canada (2021), based on Census and National Housing Strategy data, https://www03.cmhc-schl.gc.ca/hmip-pimh/en#Profile/1/1/Canada</a:t>
            </a:r>
          </a:p>
          <a:p>
            <a:endParaRPr lang="en-US"/>
          </a:p>
          <a:p>
            <a:r>
              <a:rPr lang="en-US"/>
              <a:t>(G) Canadian Mortgage and Housing Corportation, "Core housing need data — by the numbers," https://www.cmhc-schl.gc.ca/professionals/housing-markets-data-and-research/housing-research/core-housing-need/core-housing-need-data-by-the-numbers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2024 National Report Card</a:t>
            </a:r>
          </a:p>
          <a:p>
            <a:r>
              <a:rPr lang="en-US"/>
              <a:t>Ending Child Poverty: The Time is Now by Campaign 2000</a:t>
            </a:r>
          </a:p>
          <a:p>
            <a:r>
              <a:rPr lang="en-US"/>
              <a:t>https://campaign2000.ca/report-cards/national/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Human rights obligations</a:t>
            </a:r>
          </a:p>
          <a:p>
            <a:r>
              <a:rPr lang="en-US" dirty="0"/>
              <a:t>- max available resources</a:t>
            </a:r>
          </a:p>
          <a:p>
            <a:r>
              <a:rPr lang="en-US" dirty="0"/>
              <a:t>- without discrimination</a:t>
            </a:r>
          </a:p>
          <a:p>
            <a:r>
              <a:rPr lang="en-US" dirty="0"/>
              <a:t>- targeted where most needed</a:t>
            </a:r>
          </a:p>
          <a:p>
            <a:r>
              <a:rPr lang="en-US" dirty="0"/>
              <a:t>- targeted where most effective</a:t>
            </a:r>
          </a:p>
          <a:p>
            <a:r>
              <a:rPr lang="en-US" dirty="0"/>
              <a:t>- generation of needed revenue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don't have poverty in Canada because we don't know how to solve it or because we lack sufficient resources. We have tools that we know work and we have the resources. What we lack is the collective will and vision.</a:t>
            </a:r>
          </a:p>
          <a:p>
            <a:endParaRPr lang="en-US"/>
          </a:p>
          <a:p>
            <a:r>
              <a:rPr lang="en-US"/>
              <a:t>We need a better understanding of our history, our diverse current realities, and what is actually working here and elsewhere in the world.</a:t>
            </a:r>
          </a:p>
          <a:p>
            <a:endParaRPr lang="en-US"/>
          </a:p>
          <a:p>
            <a:r>
              <a:rPr lang="en-US"/>
              <a:t>We need to confront the reality that our current systems depend on the exploitation of many for the profit of a few, and we need to demand better for everyone. In inequitable societies, even those at the top suffer, though in very different ways and to very different degrees from those at the bottom.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could social work look like in this context?</a:t>
            </a:r>
          </a:p>
          <a:p>
            <a:endParaRPr lang="en-US"/>
          </a:p>
          <a:p>
            <a:r>
              <a:rPr lang="en-US"/>
              <a:t>- connection and care instead of surveillance</a:t>
            </a:r>
          </a:p>
          <a:p>
            <a:endParaRPr lang="en-US"/>
          </a:p>
          <a:p>
            <a:r>
              <a:rPr lang="en-US"/>
              <a:t>- feeling supported as a worker, and having supports available for your clients</a:t>
            </a:r>
          </a:p>
          <a:p>
            <a:endParaRPr lang="en-US"/>
          </a:p>
          <a:p>
            <a:r>
              <a:rPr lang="en-US"/>
              <a:t>- rehabilitation and healing instead of recidivism and relapse</a:t>
            </a:r>
          </a:p>
          <a:p>
            <a:endParaRPr lang="en-US"/>
          </a:p>
          <a:p>
            <a:r>
              <a:rPr lang="en-US"/>
              <a:t>- people will still need help dealing with crises, but supports will be there for them to live in dignity</a:t>
            </a:r>
          </a:p>
          <a:p>
            <a:endParaRPr lang="en-US"/>
          </a:p>
          <a:p>
            <a:r>
              <a:rPr lang="en-US"/>
              <a:t>- systems that help people heal instead of perpetuating harm</a:t>
            </a:r>
          </a:p>
          <a:p>
            <a:endParaRPr lang="en-US"/>
          </a:p>
          <a:p>
            <a:r>
              <a:rPr lang="en-US"/>
              <a:t>- less time filling out complicated paperwork to access income supports or programs??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Climate Action Venn Diagram</a:t>
            </a:r>
          </a:p>
          <a:p>
            <a:r>
              <a:rPr lang="en-US"/>
              <a:t>https://www.ayanaelizabeth.com/climatevenn</a:t>
            </a:r>
          </a:p>
          <a:p>
            <a:endParaRPr lang="en-US"/>
          </a:p>
          <a:p>
            <a:r>
              <a:rPr lang="en-US"/>
              <a:t>Social Change Ecosystem Map</a:t>
            </a:r>
          </a:p>
          <a:p>
            <a:r>
              <a:rPr lang="en-US"/>
              <a:t>https://buildingmovement.org/our-work/movement-building/social-change-ecosystem-map/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hyperlink" Target="https://forms.gle/9m5HnyVfSQdo6QpJ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pj.ca/report/poverty-trends-2024/"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4653"/>
        </a:solidFill>
        <a:effectLst/>
      </p:bgPr>
    </p:bg>
    <p:spTree>
      <p:nvGrpSpPr>
        <p:cNvPr id="1" name=""/>
        <p:cNvGrpSpPr/>
        <p:nvPr/>
      </p:nvGrpSpPr>
      <p:grpSpPr>
        <a:xfrm>
          <a:off x="0" y="0"/>
          <a:ext cx="0" cy="0"/>
          <a:chOff x="0" y="0"/>
          <a:chExt cx="0" cy="0"/>
        </a:xfrm>
      </p:grpSpPr>
      <p:sp>
        <p:nvSpPr>
          <p:cNvPr id="2" name="TextBox 2"/>
          <p:cNvSpPr txBox="1"/>
          <p:nvPr/>
        </p:nvSpPr>
        <p:spPr>
          <a:xfrm>
            <a:off x="6114866" y="4179523"/>
            <a:ext cx="11445888" cy="3366770"/>
          </a:xfrm>
          <a:prstGeom prst="rect">
            <a:avLst/>
          </a:prstGeom>
        </p:spPr>
        <p:txBody>
          <a:bodyPr lIns="0" tIns="0" rIns="0" bIns="0" rtlCol="0" anchor="t">
            <a:spAutoFit/>
          </a:bodyPr>
          <a:lstStyle/>
          <a:p>
            <a:pPr algn="r">
              <a:lnSpc>
                <a:spcPts val="8680"/>
              </a:lnSpc>
            </a:pPr>
            <a:r>
              <a:rPr lang="en-US" sz="6200">
                <a:solidFill>
                  <a:srgbClr val="FFFFFF"/>
                </a:solidFill>
                <a:latin typeface="Futura"/>
                <a:ea typeface="Futura"/>
                <a:cs typeface="Futura"/>
                <a:sym typeface="Futura"/>
              </a:rPr>
              <a:t>Individual Agency,</a:t>
            </a:r>
          </a:p>
          <a:p>
            <a:pPr algn="r">
              <a:lnSpc>
                <a:spcPts val="8680"/>
              </a:lnSpc>
            </a:pPr>
            <a:r>
              <a:rPr lang="en-US" sz="6200">
                <a:solidFill>
                  <a:srgbClr val="FFFFFF"/>
                </a:solidFill>
                <a:latin typeface="Futura"/>
                <a:ea typeface="Futura"/>
                <a:cs typeface="Futura"/>
                <a:sym typeface="Futura"/>
              </a:rPr>
              <a:t>Collective Responsibilities,</a:t>
            </a:r>
          </a:p>
          <a:p>
            <a:pPr algn="r">
              <a:lnSpc>
                <a:spcPts val="8680"/>
              </a:lnSpc>
            </a:pPr>
            <a:r>
              <a:rPr lang="en-US" sz="6200">
                <a:solidFill>
                  <a:srgbClr val="FFFFFF"/>
                </a:solidFill>
                <a:latin typeface="Futura"/>
                <a:ea typeface="Futura"/>
                <a:cs typeface="Futura"/>
                <a:sym typeface="Futura"/>
              </a:rPr>
              <a:t>&amp; Mutual Flourishing</a:t>
            </a:r>
          </a:p>
        </p:txBody>
      </p:sp>
      <p:grpSp>
        <p:nvGrpSpPr>
          <p:cNvPr id="3" name="Group 3"/>
          <p:cNvGrpSpPr/>
          <p:nvPr/>
        </p:nvGrpSpPr>
        <p:grpSpPr>
          <a:xfrm>
            <a:off x="544447" y="4485010"/>
            <a:ext cx="7056635" cy="705663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71450" cap="sq">
              <a:solidFill>
                <a:srgbClr val="E9C46A"/>
              </a:solidFill>
              <a:prstDash val="solid"/>
              <a:miter/>
            </a:ln>
          </p:spPr>
          <p:txBody>
            <a:bodyPr/>
            <a:lstStyle/>
            <a:p>
              <a:endParaRPr lang="en-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4958869"/>
            <a:ext cx="6108917" cy="610891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71450" cap="sq">
              <a:solidFill>
                <a:srgbClr val="E76F51"/>
              </a:solidFill>
              <a:prstDash val="solid"/>
              <a:miter/>
            </a:ln>
          </p:spPr>
          <p:txBody>
            <a:bodyPr/>
            <a:lstStyle/>
            <a:p>
              <a:endParaRPr lang="en-CA"/>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41769" y="813449"/>
            <a:ext cx="7056635" cy="7056635"/>
            <a:chOff x="0" y="0"/>
            <a:chExt cx="9408847" cy="9408847"/>
          </a:xfrm>
        </p:grpSpPr>
        <p:grpSp>
          <p:nvGrpSpPr>
            <p:cNvPr id="10" name="Group 10"/>
            <p:cNvGrpSpPr/>
            <p:nvPr/>
          </p:nvGrpSpPr>
          <p:grpSpPr>
            <a:xfrm>
              <a:off x="0" y="0"/>
              <a:ext cx="9408847" cy="940884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71450" cap="sq">
                <a:solidFill>
                  <a:srgbClr val="E96123"/>
                </a:solidFill>
                <a:prstDash val="solid"/>
                <a:miter/>
              </a:ln>
            </p:spPr>
            <p:txBody>
              <a:bodyPr/>
              <a:lstStyle/>
              <a:p>
                <a:endParaRPr lang="en-CA"/>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223779" y="571515"/>
              <a:ext cx="8365831" cy="836583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71450" cap="sq">
                <a:solidFill>
                  <a:srgbClr val="F4A261"/>
                </a:solidFill>
                <a:prstDash val="solid"/>
                <a:miter/>
              </a:ln>
            </p:spPr>
            <p:txBody>
              <a:bodyPr/>
              <a:lstStyle/>
              <a:p>
                <a:endParaRPr lang="en-CA"/>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887756" y="1311273"/>
              <a:ext cx="6924623" cy="692462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71450" cap="sq">
                <a:solidFill>
                  <a:srgbClr val="94C3B1"/>
                </a:solidFill>
                <a:prstDash val="solid"/>
                <a:miter/>
              </a:ln>
            </p:spPr>
            <p:txBody>
              <a:bodyPr/>
              <a:lstStyle/>
              <a:p>
                <a:endParaRPr lang="en-CA"/>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19" name="Group 19"/>
          <p:cNvGrpSpPr/>
          <p:nvPr/>
        </p:nvGrpSpPr>
        <p:grpSpPr>
          <a:xfrm>
            <a:off x="-1960163" y="4205759"/>
            <a:ext cx="7056635" cy="7056635"/>
            <a:chOff x="0" y="0"/>
            <a:chExt cx="9408847" cy="9408847"/>
          </a:xfrm>
        </p:grpSpPr>
        <p:grpSp>
          <p:nvGrpSpPr>
            <p:cNvPr id="20" name="Group 20"/>
            <p:cNvGrpSpPr/>
            <p:nvPr/>
          </p:nvGrpSpPr>
          <p:grpSpPr>
            <a:xfrm>
              <a:off x="0" y="0"/>
              <a:ext cx="9408847" cy="940884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71450" cap="sq">
                <a:solidFill>
                  <a:srgbClr val="E96123"/>
                </a:solidFill>
                <a:prstDash val="solid"/>
                <a:miter/>
              </a:ln>
            </p:spPr>
            <p:txBody>
              <a:bodyPr/>
              <a:lstStyle/>
              <a:p>
                <a:endParaRPr lang="en-CA"/>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223779" y="571515"/>
              <a:ext cx="8365831" cy="836583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71450" cap="sq">
                <a:solidFill>
                  <a:srgbClr val="F4A261"/>
                </a:solidFill>
                <a:prstDash val="solid"/>
                <a:miter/>
              </a:ln>
            </p:spPr>
            <p:txBody>
              <a:bodyPr/>
              <a:lstStyle/>
              <a:p>
                <a:endParaRPr lang="en-CA"/>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887756" y="1311273"/>
              <a:ext cx="6924623" cy="692462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71450" cap="sq">
                <a:solidFill>
                  <a:srgbClr val="94C3B1"/>
                </a:solidFill>
                <a:prstDash val="solid"/>
                <a:miter/>
              </a:ln>
            </p:spPr>
            <p:txBody>
              <a:bodyPr/>
              <a:lstStyle/>
              <a:p>
                <a:endParaRPr lang="en-CA"/>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29" name="Group 29"/>
          <p:cNvGrpSpPr/>
          <p:nvPr/>
        </p:nvGrpSpPr>
        <p:grpSpPr>
          <a:xfrm>
            <a:off x="381119" y="2164065"/>
            <a:ext cx="647581" cy="64758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C46A"/>
            </a:solidFill>
          </p:spPr>
          <p:txBody>
            <a:bodyPr/>
            <a:lstStyle/>
            <a:p>
              <a:endParaRPr lang="en-CA"/>
            </a:p>
          </p:txBody>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6438657" y="1378930"/>
            <a:ext cx="11132435" cy="2503038"/>
          </a:xfrm>
          <a:prstGeom prst="rect">
            <a:avLst/>
          </a:prstGeom>
        </p:spPr>
        <p:txBody>
          <a:bodyPr lIns="0" tIns="0" rIns="0" bIns="0" rtlCol="0" anchor="t">
            <a:spAutoFit/>
          </a:bodyPr>
          <a:lstStyle/>
          <a:p>
            <a:pPr algn="r">
              <a:lnSpc>
                <a:spcPts val="10080"/>
              </a:lnSpc>
            </a:pPr>
            <a:r>
              <a:rPr lang="en-US" sz="7200" spc="-179">
                <a:solidFill>
                  <a:srgbClr val="FFFFFF"/>
                </a:solidFill>
                <a:latin typeface="CS Gordon Rounded"/>
                <a:ea typeface="CS Gordon Rounded"/>
                <a:cs typeface="CS Gordon Rounded"/>
                <a:sym typeface="CS Gordon Rounded"/>
              </a:rPr>
              <a:t>Social work &amp; Social Change</a:t>
            </a:r>
          </a:p>
        </p:txBody>
      </p:sp>
      <p:grpSp>
        <p:nvGrpSpPr>
          <p:cNvPr id="33" name="Group 33"/>
          <p:cNvGrpSpPr/>
          <p:nvPr/>
        </p:nvGrpSpPr>
        <p:grpSpPr>
          <a:xfrm>
            <a:off x="920573" y="5589054"/>
            <a:ext cx="647581" cy="647581"/>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6123"/>
            </a:solidFill>
          </p:spPr>
          <p:txBody>
            <a:bodyPr/>
            <a:lstStyle/>
            <a:p>
              <a:endParaRPr lang="en-CA"/>
            </a:p>
          </p:txBody>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4772681" y="7546293"/>
            <a:ext cx="647581" cy="647581"/>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C46A"/>
            </a:solidFill>
          </p:spPr>
          <p:txBody>
            <a:bodyPr/>
            <a:lstStyle/>
            <a:p>
              <a:endParaRPr lang="en-CA"/>
            </a:p>
          </p:txBody>
        </p:sp>
        <p:sp>
          <p:nvSpPr>
            <p:cNvPr id="38" name="TextBox 3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5791075" y="3558177"/>
            <a:ext cx="647581" cy="647581"/>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C3B1"/>
            </a:solidFill>
          </p:spPr>
          <p:txBody>
            <a:bodyPr/>
            <a:lstStyle/>
            <a:p>
              <a:endParaRPr lang="en-CA"/>
            </a:p>
          </p:txBody>
        </p:sp>
        <p:sp>
          <p:nvSpPr>
            <p:cNvPr id="41" name="TextBox 4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03134" y="9639419"/>
            <a:ext cx="647581" cy="647581"/>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6123"/>
            </a:solidFill>
          </p:spPr>
          <p:txBody>
            <a:bodyPr/>
            <a:lstStyle/>
            <a:p>
              <a:endParaRPr lang="en-CA"/>
            </a:p>
          </p:txBody>
        </p:sp>
        <p:sp>
          <p:nvSpPr>
            <p:cNvPr id="44" name="TextBox 4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5" name="TextBox 45"/>
          <p:cNvSpPr txBox="1"/>
          <p:nvPr/>
        </p:nvSpPr>
        <p:spPr>
          <a:xfrm>
            <a:off x="10051872" y="8636885"/>
            <a:ext cx="7508882" cy="1002533"/>
          </a:xfrm>
          <a:prstGeom prst="rect">
            <a:avLst/>
          </a:prstGeom>
        </p:spPr>
        <p:txBody>
          <a:bodyPr lIns="0" tIns="0" rIns="0" bIns="0" rtlCol="0" anchor="t">
            <a:spAutoFit/>
          </a:bodyPr>
          <a:lstStyle/>
          <a:p>
            <a:pPr algn="r">
              <a:lnSpc>
                <a:spcPts val="4059"/>
              </a:lnSpc>
            </a:pPr>
            <a:r>
              <a:rPr lang="en-US" sz="2899">
                <a:solidFill>
                  <a:srgbClr val="FFFFFF"/>
                </a:solidFill>
                <a:latin typeface="Montserrat"/>
                <a:ea typeface="Montserrat"/>
                <a:cs typeface="Montserrat"/>
                <a:sym typeface="Montserrat"/>
              </a:rPr>
              <a:t>Natalie Appleyard | natalie@cpj.ca</a:t>
            </a:r>
          </a:p>
          <a:p>
            <a:pPr algn="r">
              <a:lnSpc>
                <a:spcPts val="4059"/>
              </a:lnSpc>
              <a:spcBef>
                <a:spcPct val="0"/>
              </a:spcBef>
            </a:pPr>
            <a:r>
              <a:rPr lang="en-US" sz="2899">
                <a:solidFill>
                  <a:srgbClr val="FFFFFF"/>
                </a:solidFill>
                <a:latin typeface="Montserrat"/>
                <a:ea typeface="Montserrat"/>
                <a:cs typeface="Montserrat"/>
                <a:sym typeface="Montserrat"/>
              </a:rPr>
              <a:t>Citizens for Public Justice | cpj.ca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64653"/>
        </a:solidFill>
        <a:effectLst/>
      </p:bgPr>
    </p:bg>
    <p:spTree>
      <p:nvGrpSpPr>
        <p:cNvPr id="1" name=""/>
        <p:cNvGrpSpPr/>
        <p:nvPr/>
      </p:nvGrpSpPr>
      <p:grpSpPr>
        <a:xfrm>
          <a:off x="0" y="0"/>
          <a:ext cx="0" cy="0"/>
          <a:chOff x="0" y="0"/>
          <a:chExt cx="0" cy="0"/>
        </a:xfrm>
      </p:grpSpPr>
      <p:sp>
        <p:nvSpPr>
          <p:cNvPr id="2" name="Freeform 2"/>
          <p:cNvSpPr/>
          <p:nvPr/>
        </p:nvSpPr>
        <p:spPr>
          <a:xfrm>
            <a:off x="-3778096" y="3372826"/>
            <a:ext cx="5870760" cy="5885474"/>
          </a:xfrm>
          <a:custGeom>
            <a:avLst/>
            <a:gdLst/>
            <a:ahLst/>
            <a:cxnLst/>
            <a:rect l="l" t="t" r="r" b="b"/>
            <a:pathLst>
              <a:path w="5870760" h="5885474">
                <a:moveTo>
                  <a:pt x="0" y="0"/>
                </a:moveTo>
                <a:lnTo>
                  <a:pt x="5870760" y="0"/>
                </a:lnTo>
                <a:lnTo>
                  <a:pt x="5870760" y="5885474"/>
                </a:lnTo>
                <a:lnTo>
                  <a:pt x="0" y="58854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3" name="Group 3"/>
          <p:cNvGrpSpPr/>
          <p:nvPr/>
        </p:nvGrpSpPr>
        <p:grpSpPr>
          <a:xfrm>
            <a:off x="1093431" y="3372826"/>
            <a:ext cx="5885474" cy="588547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A261">
                <a:alpha val="94902"/>
              </a:srgbClr>
            </a:solidFill>
          </p:spPr>
          <p:txBody>
            <a:bodyPr/>
            <a:lstStyle/>
            <a:p>
              <a:endParaRPr lang="en-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487459" y="1326049"/>
            <a:ext cx="13352125" cy="1019242"/>
          </a:xfrm>
          <a:prstGeom prst="rect">
            <a:avLst/>
          </a:prstGeom>
        </p:spPr>
        <p:txBody>
          <a:bodyPr lIns="0" tIns="0" rIns="0" bIns="0" rtlCol="0" anchor="t">
            <a:spAutoFit/>
          </a:bodyPr>
          <a:lstStyle/>
          <a:p>
            <a:pPr algn="ctr">
              <a:lnSpc>
                <a:spcPts val="8399"/>
              </a:lnSpc>
            </a:pPr>
            <a:r>
              <a:rPr lang="en-US" sz="5999" spc="-149">
                <a:solidFill>
                  <a:srgbClr val="FFFFFF"/>
                </a:solidFill>
                <a:latin typeface="CS Gordon Rounded"/>
                <a:ea typeface="CS Gordon Rounded"/>
                <a:cs typeface="CS Gordon Rounded"/>
                <a:sym typeface="CS Gordon Rounded"/>
              </a:rPr>
              <a:t>a better way forward</a:t>
            </a:r>
          </a:p>
        </p:txBody>
      </p:sp>
      <p:sp>
        <p:nvSpPr>
          <p:cNvPr id="7" name="TextBox 7"/>
          <p:cNvSpPr txBox="1"/>
          <p:nvPr/>
        </p:nvSpPr>
        <p:spPr>
          <a:xfrm>
            <a:off x="2070343" y="5082233"/>
            <a:ext cx="3931650" cy="2657475"/>
          </a:xfrm>
          <a:prstGeom prst="rect">
            <a:avLst/>
          </a:prstGeom>
        </p:spPr>
        <p:txBody>
          <a:bodyPr lIns="0" tIns="0" rIns="0" bIns="0" rtlCol="0" anchor="t">
            <a:spAutoFit/>
          </a:bodyPr>
          <a:lstStyle/>
          <a:p>
            <a:pPr algn="ctr">
              <a:lnSpc>
                <a:spcPts val="4199"/>
              </a:lnSpc>
            </a:pPr>
            <a:r>
              <a:rPr lang="en-US" sz="2999">
                <a:solidFill>
                  <a:srgbClr val="132B34"/>
                </a:solidFill>
                <a:latin typeface="Futura"/>
                <a:ea typeface="Futura"/>
                <a:cs typeface="Futura"/>
                <a:sym typeface="Futura"/>
              </a:rPr>
              <a:t>Mutual flourishing of all people and all of creation; treaty and human rights upheld for all people</a:t>
            </a:r>
          </a:p>
        </p:txBody>
      </p:sp>
      <p:sp>
        <p:nvSpPr>
          <p:cNvPr id="8" name="Freeform 8"/>
          <p:cNvSpPr/>
          <p:nvPr/>
        </p:nvSpPr>
        <p:spPr>
          <a:xfrm>
            <a:off x="16195336" y="3372826"/>
            <a:ext cx="5870760" cy="5885474"/>
          </a:xfrm>
          <a:custGeom>
            <a:avLst/>
            <a:gdLst/>
            <a:ahLst/>
            <a:cxnLst/>
            <a:rect l="l" t="t" r="r" b="b"/>
            <a:pathLst>
              <a:path w="5870760" h="5885474">
                <a:moveTo>
                  <a:pt x="0" y="0"/>
                </a:moveTo>
                <a:lnTo>
                  <a:pt x="5870760" y="0"/>
                </a:lnTo>
                <a:lnTo>
                  <a:pt x="5870760" y="5885474"/>
                </a:lnTo>
                <a:lnTo>
                  <a:pt x="0" y="58854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9" name="Group 9"/>
          <p:cNvGrpSpPr/>
          <p:nvPr/>
        </p:nvGrpSpPr>
        <p:grpSpPr>
          <a:xfrm>
            <a:off x="11317586" y="3372826"/>
            <a:ext cx="5885474" cy="588547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C3B1">
                <a:alpha val="94902"/>
              </a:srgbClr>
            </a:solidFill>
          </p:spPr>
          <p:txBody>
            <a:bodyPr/>
            <a:lstStyle/>
            <a:p>
              <a:endParaRPr lang="en-CA"/>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6205509" y="3372826"/>
            <a:ext cx="5885474" cy="588547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C46A">
                <a:alpha val="94902"/>
              </a:srgbClr>
            </a:solidFill>
          </p:spPr>
          <p:txBody>
            <a:bodyPr/>
            <a:lstStyle/>
            <a:p>
              <a:endParaRPr lang="en-CA"/>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2788358" y="4178230"/>
            <a:ext cx="2495621" cy="669859"/>
          </a:xfrm>
          <a:prstGeom prst="rect">
            <a:avLst/>
          </a:prstGeom>
        </p:spPr>
        <p:txBody>
          <a:bodyPr lIns="0" tIns="0" rIns="0" bIns="0" rtlCol="0" anchor="t">
            <a:spAutoFit/>
          </a:bodyPr>
          <a:lstStyle/>
          <a:p>
            <a:pPr algn="ctr">
              <a:lnSpc>
                <a:spcPts val="5599"/>
              </a:lnSpc>
            </a:pPr>
            <a:r>
              <a:rPr lang="en-US" sz="3999">
                <a:solidFill>
                  <a:srgbClr val="132B34"/>
                </a:solidFill>
                <a:latin typeface="CS Gordon Rounded"/>
                <a:ea typeface="CS Gordon Rounded"/>
                <a:cs typeface="CS Gordon Rounded"/>
                <a:sym typeface="CS Gordon Rounded"/>
              </a:rPr>
              <a:t>vision</a:t>
            </a:r>
          </a:p>
        </p:txBody>
      </p:sp>
      <p:sp>
        <p:nvSpPr>
          <p:cNvPr id="16" name="TextBox 16"/>
          <p:cNvSpPr txBox="1"/>
          <p:nvPr/>
        </p:nvSpPr>
        <p:spPr>
          <a:xfrm>
            <a:off x="7182420" y="4178230"/>
            <a:ext cx="3931650" cy="669859"/>
          </a:xfrm>
          <a:prstGeom prst="rect">
            <a:avLst/>
          </a:prstGeom>
        </p:spPr>
        <p:txBody>
          <a:bodyPr lIns="0" tIns="0" rIns="0" bIns="0" rtlCol="0" anchor="t">
            <a:spAutoFit/>
          </a:bodyPr>
          <a:lstStyle/>
          <a:p>
            <a:pPr algn="ctr">
              <a:lnSpc>
                <a:spcPts val="5599"/>
              </a:lnSpc>
            </a:pPr>
            <a:r>
              <a:rPr lang="en-US" sz="3999">
                <a:solidFill>
                  <a:srgbClr val="132B34"/>
                </a:solidFill>
                <a:latin typeface="CS Gordon Rounded"/>
                <a:ea typeface="CS Gordon Rounded"/>
                <a:cs typeface="CS Gordon Rounded"/>
                <a:sym typeface="CS Gordon Rounded"/>
              </a:rPr>
              <a:t>measures</a:t>
            </a:r>
          </a:p>
        </p:txBody>
      </p:sp>
      <p:sp>
        <p:nvSpPr>
          <p:cNvPr id="17" name="TextBox 17"/>
          <p:cNvSpPr txBox="1"/>
          <p:nvPr/>
        </p:nvSpPr>
        <p:spPr>
          <a:xfrm>
            <a:off x="12955618" y="4178230"/>
            <a:ext cx="2609410" cy="669859"/>
          </a:xfrm>
          <a:prstGeom prst="rect">
            <a:avLst/>
          </a:prstGeom>
        </p:spPr>
        <p:txBody>
          <a:bodyPr lIns="0" tIns="0" rIns="0" bIns="0" rtlCol="0" anchor="t">
            <a:spAutoFit/>
          </a:bodyPr>
          <a:lstStyle/>
          <a:p>
            <a:pPr algn="ctr">
              <a:lnSpc>
                <a:spcPts val="5599"/>
              </a:lnSpc>
            </a:pPr>
            <a:r>
              <a:rPr lang="en-US" sz="3999">
                <a:solidFill>
                  <a:srgbClr val="132B34"/>
                </a:solidFill>
                <a:latin typeface="CS Gordon Rounded"/>
                <a:ea typeface="CS Gordon Rounded"/>
                <a:cs typeface="CS Gordon Rounded"/>
                <a:sym typeface="CS Gordon Rounded"/>
              </a:rPr>
              <a:t>Tools</a:t>
            </a:r>
          </a:p>
        </p:txBody>
      </p:sp>
      <p:sp>
        <p:nvSpPr>
          <p:cNvPr id="18" name="TextBox 18"/>
          <p:cNvSpPr txBox="1"/>
          <p:nvPr/>
        </p:nvSpPr>
        <p:spPr>
          <a:xfrm>
            <a:off x="7197696" y="5191613"/>
            <a:ext cx="3931650" cy="2133601"/>
          </a:xfrm>
          <a:prstGeom prst="rect">
            <a:avLst/>
          </a:prstGeom>
        </p:spPr>
        <p:txBody>
          <a:bodyPr lIns="0" tIns="0" rIns="0" bIns="0" rtlCol="0" anchor="t">
            <a:spAutoFit/>
          </a:bodyPr>
          <a:lstStyle/>
          <a:p>
            <a:pPr algn="ctr">
              <a:lnSpc>
                <a:spcPts val="4199"/>
              </a:lnSpc>
            </a:pPr>
            <a:r>
              <a:rPr lang="en-US" sz="2999">
                <a:solidFill>
                  <a:srgbClr val="132B34"/>
                </a:solidFill>
                <a:latin typeface="Futura"/>
                <a:ea typeface="Futura"/>
                <a:cs typeface="Futura"/>
                <a:sym typeface="Futura"/>
              </a:rPr>
              <a:t>Equitable standards and outcomes designed and monitored by those most impacted</a:t>
            </a:r>
          </a:p>
        </p:txBody>
      </p:sp>
      <p:sp>
        <p:nvSpPr>
          <p:cNvPr id="19" name="TextBox 19"/>
          <p:cNvSpPr txBox="1"/>
          <p:nvPr/>
        </p:nvSpPr>
        <p:spPr>
          <a:xfrm>
            <a:off x="12170114" y="5029200"/>
            <a:ext cx="4180417" cy="3181351"/>
          </a:xfrm>
          <a:prstGeom prst="rect">
            <a:avLst/>
          </a:prstGeom>
        </p:spPr>
        <p:txBody>
          <a:bodyPr lIns="0" tIns="0" rIns="0" bIns="0" rtlCol="0" anchor="t">
            <a:spAutoFit/>
          </a:bodyPr>
          <a:lstStyle/>
          <a:p>
            <a:pPr algn="ctr">
              <a:lnSpc>
                <a:spcPts val="4199"/>
              </a:lnSpc>
            </a:pPr>
            <a:r>
              <a:rPr lang="en-US" sz="2999">
                <a:solidFill>
                  <a:srgbClr val="132B34"/>
                </a:solidFill>
                <a:latin typeface="Futura"/>
                <a:ea typeface="Futura"/>
                <a:cs typeface="Futura"/>
                <a:sym typeface="Futura"/>
              </a:rPr>
              <a:t>Legislative and policy levers; building shared understanding and collective capacity through a care economy; following best practices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64653"/>
        </a:solidFill>
        <a:effectLst/>
      </p:bgPr>
    </p:bg>
    <p:spTree>
      <p:nvGrpSpPr>
        <p:cNvPr id="1" name=""/>
        <p:cNvGrpSpPr/>
        <p:nvPr/>
      </p:nvGrpSpPr>
      <p:grpSpPr>
        <a:xfrm>
          <a:off x="0" y="0"/>
          <a:ext cx="0" cy="0"/>
          <a:chOff x="0" y="0"/>
          <a:chExt cx="0" cy="0"/>
        </a:xfrm>
      </p:grpSpPr>
      <p:sp>
        <p:nvSpPr>
          <p:cNvPr id="2" name="TextBox 2"/>
          <p:cNvSpPr txBox="1"/>
          <p:nvPr/>
        </p:nvSpPr>
        <p:spPr>
          <a:xfrm>
            <a:off x="635513" y="1896792"/>
            <a:ext cx="6502079" cy="2057903"/>
          </a:xfrm>
          <a:prstGeom prst="rect">
            <a:avLst/>
          </a:prstGeom>
        </p:spPr>
        <p:txBody>
          <a:bodyPr lIns="0" tIns="0" rIns="0" bIns="0" rtlCol="0" anchor="t">
            <a:spAutoFit/>
          </a:bodyPr>
          <a:lstStyle/>
          <a:p>
            <a:pPr algn="l">
              <a:lnSpc>
                <a:spcPts val="7840"/>
              </a:lnSpc>
            </a:pPr>
            <a:r>
              <a:rPr lang="en-US" sz="5600" spc="-140">
                <a:solidFill>
                  <a:srgbClr val="FFFFFF"/>
                </a:solidFill>
                <a:latin typeface="Futura"/>
                <a:ea typeface="Futura"/>
                <a:cs typeface="Futura"/>
                <a:sym typeface="Futura"/>
              </a:rPr>
              <a:t>A rights-based social safety net</a:t>
            </a:r>
          </a:p>
        </p:txBody>
      </p:sp>
      <p:grpSp>
        <p:nvGrpSpPr>
          <p:cNvPr id="3" name="Group 3"/>
          <p:cNvGrpSpPr/>
          <p:nvPr/>
        </p:nvGrpSpPr>
        <p:grpSpPr>
          <a:xfrm rot="-9582182">
            <a:off x="7465308" y="0"/>
            <a:ext cx="10702469" cy="10206469"/>
            <a:chOff x="0" y="0"/>
            <a:chExt cx="14269959" cy="13608625"/>
          </a:xfrm>
        </p:grpSpPr>
        <p:sp>
          <p:nvSpPr>
            <p:cNvPr id="4" name="Freeform 4"/>
            <p:cNvSpPr/>
            <p:nvPr/>
          </p:nvSpPr>
          <p:spPr>
            <a:xfrm>
              <a:off x="0" y="0"/>
              <a:ext cx="14269959" cy="13608625"/>
            </a:xfrm>
            <a:custGeom>
              <a:avLst/>
              <a:gdLst/>
              <a:ahLst/>
              <a:cxnLst/>
              <a:rect l="l" t="t" r="r" b="b"/>
              <a:pathLst>
                <a:path w="14269959" h="13608625">
                  <a:moveTo>
                    <a:pt x="0" y="0"/>
                  </a:moveTo>
                  <a:lnTo>
                    <a:pt x="14269959" y="0"/>
                  </a:lnTo>
                  <a:lnTo>
                    <a:pt x="14269959" y="13608625"/>
                  </a:lnTo>
                  <a:lnTo>
                    <a:pt x="0" y="13608625"/>
                  </a:lnTo>
                  <a:lnTo>
                    <a:pt x="0" y="0"/>
                  </a:lnTo>
                  <a:close/>
                </a:path>
              </a:pathLst>
            </a:custGeom>
            <a:blipFill>
              <a:blip r:embed="rId3"/>
              <a:stretch>
                <a:fillRect t="-118" b="-118"/>
              </a:stretch>
            </a:blipFill>
            <a:ln cap="sq">
              <a:noFill/>
              <a:prstDash val="solid"/>
              <a:miter/>
            </a:ln>
          </p:spPr>
          <p:txBody>
            <a:bodyPr/>
            <a:lstStyle/>
            <a:p>
              <a:endParaRPr lang="en-CA"/>
            </a:p>
          </p:txBody>
        </p:sp>
      </p:grpSp>
      <p:pic>
        <p:nvPicPr>
          <p:cNvPr id="5" name="Picture 5"/>
          <p:cNvPicPr>
            <a:picLocks noChangeAspect="1"/>
          </p:cNvPicPr>
          <p:nvPr/>
        </p:nvPicPr>
        <p:blipFill>
          <a:blip r:embed="rId4"/>
          <a:stretch>
            <a:fillRect/>
          </a:stretch>
        </p:blipFill>
        <p:spPr>
          <a:xfrm>
            <a:off x="7483079" y="-164231"/>
            <a:ext cx="10534932" cy="10534932"/>
          </a:xfrm>
          <a:prstGeom prst="rect">
            <a:avLst/>
          </a:prstGeom>
        </p:spPr>
      </p:pic>
      <p:grpSp>
        <p:nvGrpSpPr>
          <p:cNvPr id="6" name="Group 6"/>
          <p:cNvGrpSpPr/>
          <p:nvPr/>
        </p:nvGrpSpPr>
        <p:grpSpPr>
          <a:xfrm>
            <a:off x="10495841" y="2899043"/>
            <a:ext cx="4470990" cy="447099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9D8F"/>
            </a:solidFill>
          </p:spPr>
          <p:txBody>
            <a:bodyPr/>
            <a:lstStyle/>
            <a:p>
              <a:endParaRPr lang="en-CA"/>
            </a:p>
          </p:txBody>
        </p:sp>
        <p:sp>
          <p:nvSpPr>
            <p:cNvPr id="8" name="TextBox 8"/>
            <p:cNvSpPr txBox="1"/>
            <p:nvPr/>
          </p:nvSpPr>
          <p:spPr>
            <a:xfrm>
              <a:off x="76200" y="-161925"/>
              <a:ext cx="660400" cy="898525"/>
            </a:xfrm>
            <a:prstGeom prst="rect">
              <a:avLst/>
            </a:prstGeom>
          </p:spPr>
          <p:txBody>
            <a:bodyPr lIns="50800" tIns="50800" rIns="50800" bIns="50800" rtlCol="0" anchor="ctr"/>
            <a:lstStyle/>
            <a:p>
              <a:pPr algn="ctr">
                <a:lnSpc>
                  <a:spcPts val="5563"/>
                </a:lnSpc>
              </a:pPr>
              <a:r>
                <a:rPr lang="en-US" sz="2599">
                  <a:solidFill>
                    <a:srgbClr val="000000"/>
                  </a:solidFill>
                  <a:latin typeface="CS Gordon Rounded"/>
                  <a:ea typeface="CS Gordon Rounded"/>
                  <a:cs typeface="CS Gordon Rounded"/>
                  <a:sym typeface="CS Gordon Rounded"/>
                </a:rPr>
                <a:t>Treaty &amp; Human Rights Obligations</a:t>
              </a:r>
            </a:p>
          </p:txBody>
        </p:sp>
      </p:grpSp>
      <p:sp>
        <p:nvSpPr>
          <p:cNvPr id="9" name="TextBox 9"/>
          <p:cNvSpPr txBox="1"/>
          <p:nvPr/>
        </p:nvSpPr>
        <p:spPr>
          <a:xfrm rot="-2700000">
            <a:off x="8832074" y="2367604"/>
            <a:ext cx="3502277" cy="1143110"/>
          </a:xfrm>
          <a:prstGeom prst="rect">
            <a:avLst/>
          </a:prstGeom>
        </p:spPr>
        <p:txBody>
          <a:bodyPr lIns="0" tIns="0" rIns="0" bIns="0" rtlCol="0" anchor="t">
            <a:spAutoFit/>
          </a:bodyPr>
          <a:lstStyle/>
          <a:p>
            <a:pPr algn="ctr">
              <a:lnSpc>
                <a:spcPts val="5320"/>
              </a:lnSpc>
            </a:pPr>
            <a:r>
              <a:rPr lang="en-US" sz="3800">
                <a:solidFill>
                  <a:srgbClr val="000000"/>
                </a:solidFill>
                <a:latin typeface="Futura"/>
                <a:ea typeface="Futura"/>
                <a:cs typeface="Futura"/>
                <a:sym typeface="Futura"/>
              </a:rPr>
              <a:t>Income supports</a:t>
            </a:r>
          </a:p>
        </p:txBody>
      </p:sp>
      <p:sp>
        <p:nvSpPr>
          <p:cNvPr id="10" name="TextBox 10"/>
          <p:cNvSpPr txBox="1"/>
          <p:nvPr/>
        </p:nvSpPr>
        <p:spPr>
          <a:xfrm rot="2541500">
            <a:off x="12633777" y="2103597"/>
            <a:ext cx="4825764" cy="1580178"/>
          </a:xfrm>
          <a:prstGeom prst="rect">
            <a:avLst/>
          </a:prstGeom>
        </p:spPr>
        <p:txBody>
          <a:bodyPr lIns="0" tIns="0" rIns="0" bIns="0" rtlCol="0" anchor="t">
            <a:spAutoFit/>
          </a:bodyPr>
          <a:lstStyle/>
          <a:p>
            <a:pPr algn="ctr">
              <a:lnSpc>
                <a:spcPts val="5320"/>
              </a:lnSpc>
            </a:pPr>
            <a:r>
              <a:rPr lang="en-US" sz="3800">
                <a:solidFill>
                  <a:srgbClr val="000000"/>
                </a:solidFill>
                <a:latin typeface="Futura"/>
                <a:ea typeface="Futura"/>
                <a:cs typeface="Futura"/>
                <a:sym typeface="Futura"/>
              </a:rPr>
              <a:t>Infrastructure &amp; services</a:t>
            </a:r>
          </a:p>
        </p:txBody>
      </p:sp>
      <p:sp>
        <p:nvSpPr>
          <p:cNvPr id="11" name="TextBox 11"/>
          <p:cNvSpPr txBox="1"/>
          <p:nvPr/>
        </p:nvSpPr>
        <p:spPr>
          <a:xfrm rot="3192974">
            <a:off x="8724022" y="6726379"/>
            <a:ext cx="3834995" cy="1201755"/>
          </a:xfrm>
          <a:prstGeom prst="rect">
            <a:avLst/>
          </a:prstGeom>
        </p:spPr>
        <p:txBody>
          <a:bodyPr lIns="0" tIns="0" rIns="0" bIns="0" rtlCol="0" anchor="t">
            <a:spAutoFit/>
          </a:bodyPr>
          <a:lstStyle/>
          <a:p>
            <a:pPr algn="ctr">
              <a:lnSpc>
                <a:spcPts val="5040"/>
              </a:lnSpc>
            </a:pPr>
            <a:r>
              <a:rPr lang="en-US" sz="3600">
                <a:solidFill>
                  <a:srgbClr val="000000"/>
                </a:solidFill>
                <a:latin typeface="Futura"/>
                <a:ea typeface="Futura"/>
                <a:cs typeface="Futura"/>
                <a:sym typeface="Futura"/>
              </a:rPr>
              <a:t>Regulatory controls</a:t>
            </a:r>
          </a:p>
        </p:txBody>
      </p:sp>
      <p:sp>
        <p:nvSpPr>
          <p:cNvPr id="12" name="TextBox 12"/>
          <p:cNvSpPr txBox="1"/>
          <p:nvPr/>
        </p:nvSpPr>
        <p:spPr>
          <a:xfrm rot="-2920013">
            <a:off x="12762405" y="6538831"/>
            <a:ext cx="4657262" cy="1361470"/>
          </a:xfrm>
          <a:prstGeom prst="rect">
            <a:avLst/>
          </a:prstGeom>
        </p:spPr>
        <p:txBody>
          <a:bodyPr lIns="0" tIns="0" rIns="0" bIns="0" rtlCol="0" anchor="t">
            <a:spAutoFit/>
          </a:bodyPr>
          <a:lstStyle/>
          <a:p>
            <a:pPr algn="ctr">
              <a:lnSpc>
                <a:spcPts val="4340"/>
              </a:lnSpc>
            </a:pPr>
            <a:r>
              <a:rPr lang="en-US" sz="3100">
                <a:solidFill>
                  <a:srgbClr val="000000"/>
                </a:solidFill>
                <a:latin typeface="Futura"/>
                <a:ea typeface="Futura"/>
                <a:cs typeface="Futura"/>
                <a:sym typeface="Futura"/>
              </a:rPr>
              <a:t>Monitoring &amp; accountability</a:t>
            </a:r>
          </a:p>
        </p:txBody>
      </p:sp>
      <p:sp>
        <p:nvSpPr>
          <p:cNvPr id="13" name="TextBox 13"/>
          <p:cNvSpPr txBox="1"/>
          <p:nvPr/>
        </p:nvSpPr>
        <p:spPr>
          <a:xfrm>
            <a:off x="635513" y="942975"/>
            <a:ext cx="7339852" cy="811464"/>
          </a:xfrm>
          <a:prstGeom prst="rect">
            <a:avLst/>
          </a:prstGeom>
        </p:spPr>
        <p:txBody>
          <a:bodyPr lIns="0" tIns="0" rIns="0" bIns="0" rtlCol="0" anchor="t">
            <a:spAutoFit/>
          </a:bodyPr>
          <a:lstStyle/>
          <a:p>
            <a:pPr algn="l">
              <a:lnSpc>
                <a:spcPts val="6719"/>
              </a:lnSpc>
            </a:pPr>
            <a:r>
              <a:rPr lang="en-US" sz="4799">
                <a:solidFill>
                  <a:srgbClr val="FFFFFF"/>
                </a:solidFill>
                <a:latin typeface="CS Gordon Rounded"/>
                <a:ea typeface="CS Gordon Rounded"/>
                <a:cs typeface="CS Gordon Rounded"/>
                <a:sym typeface="CS Gordon Rounded"/>
              </a:rPr>
              <a:t>Policy levers:</a:t>
            </a:r>
          </a:p>
        </p:txBody>
      </p:sp>
      <p:sp>
        <p:nvSpPr>
          <p:cNvPr id="14" name="TextBox 14"/>
          <p:cNvSpPr txBox="1"/>
          <p:nvPr/>
        </p:nvSpPr>
        <p:spPr>
          <a:xfrm>
            <a:off x="100587" y="4429152"/>
            <a:ext cx="7364721" cy="4853708"/>
          </a:xfrm>
          <a:prstGeom prst="rect">
            <a:avLst/>
          </a:prstGeom>
        </p:spPr>
        <p:txBody>
          <a:bodyPr lIns="0" tIns="0" rIns="0" bIns="0" rtlCol="0" anchor="t">
            <a:spAutoFit/>
          </a:bodyPr>
          <a:lstStyle/>
          <a:p>
            <a:pPr marL="842012" lvl="1" indent="-421006" algn="l">
              <a:lnSpc>
                <a:spcPts val="5460"/>
              </a:lnSpc>
              <a:buFont typeface="Arial"/>
              <a:buChar char="•"/>
            </a:pPr>
            <a:r>
              <a:rPr lang="en-US" sz="3900">
                <a:solidFill>
                  <a:srgbClr val="FFFFFF"/>
                </a:solidFill>
                <a:latin typeface="Futura Light"/>
                <a:ea typeface="Futura Light"/>
                <a:cs typeface="Futura Light"/>
                <a:sym typeface="Futura Light"/>
              </a:rPr>
              <a:t>Individuals and communities are valued, supported, and can exercise agency.</a:t>
            </a:r>
          </a:p>
          <a:p>
            <a:pPr marL="842012" lvl="1" indent="-421006" algn="l">
              <a:lnSpc>
                <a:spcPts val="5460"/>
              </a:lnSpc>
              <a:buFont typeface="Arial"/>
              <a:buChar char="•"/>
            </a:pPr>
            <a:r>
              <a:rPr lang="en-US" sz="3900">
                <a:solidFill>
                  <a:srgbClr val="FFFFFF"/>
                </a:solidFill>
                <a:latin typeface="Futura Light"/>
                <a:ea typeface="Futura Light"/>
                <a:cs typeface="Futura Light"/>
                <a:sym typeface="Futura Light"/>
              </a:rPr>
              <a:t>Our abundant resources and power are shared equitably and sustainably.</a:t>
            </a:r>
          </a:p>
          <a:p>
            <a:pPr marL="842012" lvl="1" indent="-421006" algn="l">
              <a:lnSpc>
                <a:spcPts val="5460"/>
              </a:lnSpc>
              <a:buFont typeface="Arial"/>
              <a:buChar char="•"/>
            </a:pPr>
            <a:r>
              <a:rPr lang="en-US" sz="3900">
                <a:solidFill>
                  <a:srgbClr val="FFFFFF"/>
                </a:solidFill>
                <a:latin typeface="Futura Light"/>
                <a:ea typeface="Futura Light"/>
                <a:cs typeface="Futura Light"/>
                <a:sym typeface="Futura Light"/>
              </a:rPr>
              <a:t>We live in balance with nature.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124133" y="-221673"/>
            <a:ext cx="10131166" cy="9206605"/>
          </a:xfrm>
          <a:custGeom>
            <a:avLst/>
            <a:gdLst/>
            <a:ahLst/>
            <a:cxnLst/>
            <a:rect l="l" t="t" r="r" b="b"/>
            <a:pathLst>
              <a:path w="10131166" h="9206605">
                <a:moveTo>
                  <a:pt x="0" y="0"/>
                </a:moveTo>
                <a:lnTo>
                  <a:pt x="10131166" y="0"/>
                </a:lnTo>
                <a:lnTo>
                  <a:pt x="10131166" y="9206605"/>
                </a:lnTo>
                <a:lnTo>
                  <a:pt x="0" y="9206605"/>
                </a:lnTo>
                <a:lnTo>
                  <a:pt x="0" y="0"/>
                </a:lnTo>
                <a:close/>
              </a:path>
            </a:pathLst>
          </a:custGeom>
          <a:blipFill>
            <a:blip r:embed="rId3"/>
            <a:stretch>
              <a:fillRect b="-10222"/>
            </a:stretch>
          </a:blipFill>
        </p:spPr>
        <p:txBody>
          <a:bodyPr/>
          <a:lstStyle/>
          <a:p>
            <a:endParaRPr lang="en-CA"/>
          </a:p>
        </p:txBody>
      </p:sp>
      <p:grpSp>
        <p:nvGrpSpPr>
          <p:cNvPr id="3" name="Group 3"/>
          <p:cNvGrpSpPr/>
          <p:nvPr/>
        </p:nvGrpSpPr>
        <p:grpSpPr>
          <a:xfrm>
            <a:off x="498185" y="2271025"/>
            <a:ext cx="7625948" cy="6987275"/>
            <a:chOff x="0" y="0"/>
            <a:chExt cx="10167931" cy="9316367"/>
          </a:xfrm>
        </p:grpSpPr>
        <p:sp>
          <p:nvSpPr>
            <p:cNvPr id="4" name="Freeform 4"/>
            <p:cNvSpPr/>
            <p:nvPr/>
          </p:nvSpPr>
          <p:spPr>
            <a:xfrm>
              <a:off x="0" y="0"/>
              <a:ext cx="10167931" cy="9316367"/>
            </a:xfrm>
            <a:custGeom>
              <a:avLst/>
              <a:gdLst/>
              <a:ahLst/>
              <a:cxnLst/>
              <a:rect l="l" t="t" r="r" b="b"/>
              <a:pathLst>
                <a:path w="10167931" h="9316367">
                  <a:moveTo>
                    <a:pt x="0" y="0"/>
                  </a:moveTo>
                  <a:lnTo>
                    <a:pt x="10167931" y="0"/>
                  </a:lnTo>
                  <a:lnTo>
                    <a:pt x="10167931" y="9316367"/>
                  </a:lnTo>
                  <a:lnTo>
                    <a:pt x="0" y="9316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TextBox 5"/>
            <p:cNvSpPr txBox="1"/>
            <p:nvPr/>
          </p:nvSpPr>
          <p:spPr>
            <a:xfrm>
              <a:off x="672866" y="5260952"/>
              <a:ext cx="2705792" cy="1693382"/>
            </a:xfrm>
            <a:prstGeom prst="rect">
              <a:avLst/>
            </a:prstGeom>
          </p:spPr>
          <p:txBody>
            <a:bodyPr lIns="0" tIns="0" rIns="0" bIns="0" rtlCol="0" anchor="t">
              <a:spAutoFit/>
            </a:bodyPr>
            <a:lstStyle/>
            <a:p>
              <a:pPr algn="ctr">
                <a:lnSpc>
                  <a:spcPts val="5189"/>
                </a:lnSpc>
              </a:pPr>
              <a:r>
                <a:rPr lang="en-US" sz="3706">
                  <a:solidFill>
                    <a:srgbClr val="000000"/>
                  </a:solidFill>
                  <a:latin typeface="Arial Nova Condensed Light"/>
                  <a:ea typeface="Arial Nova Condensed Light"/>
                  <a:cs typeface="Arial Nova Condensed Light"/>
                  <a:sym typeface="Arial Nova Condensed Light"/>
                </a:rPr>
                <a:t>What brings you joy?</a:t>
              </a:r>
            </a:p>
          </p:txBody>
        </p:sp>
        <p:sp>
          <p:nvSpPr>
            <p:cNvPr id="6" name="TextBox 6"/>
            <p:cNvSpPr txBox="1"/>
            <p:nvPr/>
          </p:nvSpPr>
          <p:spPr>
            <a:xfrm>
              <a:off x="4001225" y="1146292"/>
              <a:ext cx="2705792" cy="1693382"/>
            </a:xfrm>
            <a:prstGeom prst="rect">
              <a:avLst/>
            </a:prstGeom>
          </p:spPr>
          <p:txBody>
            <a:bodyPr lIns="0" tIns="0" rIns="0" bIns="0" rtlCol="0" anchor="t">
              <a:spAutoFit/>
            </a:bodyPr>
            <a:lstStyle/>
            <a:p>
              <a:pPr algn="ctr">
                <a:lnSpc>
                  <a:spcPts val="5189"/>
                </a:lnSpc>
              </a:pPr>
              <a:r>
                <a:rPr lang="en-US" sz="3706">
                  <a:solidFill>
                    <a:srgbClr val="000000"/>
                  </a:solidFill>
                  <a:latin typeface="Arial Nova Condensed Light"/>
                  <a:ea typeface="Arial Nova Condensed Light"/>
                  <a:cs typeface="Arial Nova Condensed Light"/>
                  <a:sym typeface="Arial Nova Condensed Light"/>
                </a:rPr>
                <a:t>What needs doing?</a:t>
              </a:r>
            </a:p>
          </p:txBody>
        </p:sp>
        <p:sp>
          <p:nvSpPr>
            <p:cNvPr id="7" name="TextBox 7"/>
            <p:cNvSpPr txBox="1"/>
            <p:nvPr/>
          </p:nvSpPr>
          <p:spPr>
            <a:xfrm>
              <a:off x="6065536" y="6294540"/>
              <a:ext cx="3195202" cy="1693382"/>
            </a:xfrm>
            <a:prstGeom prst="rect">
              <a:avLst/>
            </a:prstGeom>
          </p:spPr>
          <p:txBody>
            <a:bodyPr lIns="0" tIns="0" rIns="0" bIns="0" rtlCol="0" anchor="t">
              <a:spAutoFit/>
            </a:bodyPr>
            <a:lstStyle/>
            <a:p>
              <a:pPr algn="ctr">
                <a:lnSpc>
                  <a:spcPts val="5189"/>
                </a:lnSpc>
              </a:pPr>
              <a:r>
                <a:rPr lang="en-US" sz="3706">
                  <a:solidFill>
                    <a:srgbClr val="000000"/>
                  </a:solidFill>
                  <a:latin typeface="Arial Nova Condensed Light"/>
                  <a:ea typeface="Arial Nova Condensed Light"/>
                  <a:cs typeface="Arial Nova Condensed Light"/>
                  <a:sym typeface="Arial Nova Condensed Light"/>
                </a:rPr>
                <a:t>What are you good at?</a:t>
              </a:r>
            </a:p>
          </p:txBody>
        </p:sp>
      </p:grpSp>
      <p:sp>
        <p:nvSpPr>
          <p:cNvPr id="8" name="TextBox 8"/>
          <p:cNvSpPr txBox="1"/>
          <p:nvPr/>
        </p:nvSpPr>
        <p:spPr>
          <a:xfrm>
            <a:off x="3323378" y="5501698"/>
            <a:ext cx="1975562" cy="1251585"/>
          </a:xfrm>
          <a:prstGeom prst="rect">
            <a:avLst/>
          </a:prstGeom>
        </p:spPr>
        <p:txBody>
          <a:bodyPr lIns="0" tIns="0" rIns="0" bIns="0" rtlCol="0" anchor="t">
            <a:spAutoFit/>
          </a:bodyPr>
          <a:lstStyle/>
          <a:p>
            <a:pPr algn="ctr">
              <a:lnSpc>
                <a:spcPts val="5040"/>
              </a:lnSpc>
            </a:pPr>
            <a:r>
              <a:rPr lang="en-US" sz="3600">
                <a:solidFill>
                  <a:srgbClr val="000000"/>
                </a:solidFill>
                <a:latin typeface="Arial Nova Condensed Light"/>
                <a:ea typeface="Arial Nova Condensed Light"/>
                <a:cs typeface="Arial Nova Condensed Light"/>
                <a:sym typeface="Arial Nova Condensed Light"/>
              </a:rPr>
              <a:t>Your</a:t>
            </a:r>
          </a:p>
          <a:p>
            <a:pPr algn="ctr">
              <a:lnSpc>
                <a:spcPts val="5040"/>
              </a:lnSpc>
            </a:pPr>
            <a:r>
              <a:rPr lang="en-US" sz="3600">
                <a:solidFill>
                  <a:srgbClr val="000000"/>
                </a:solidFill>
                <a:latin typeface="Arial Nova Condensed Light"/>
                <a:ea typeface="Arial Nova Condensed Light"/>
                <a:cs typeface="Arial Nova Condensed Light"/>
                <a:sym typeface="Arial Nova Condensed Light"/>
              </a:rPr>
              <a:t>action</a:t>
            </a:r>
          </a:p>
        </p:txBody>
      </p:sp>
      <p:sp>
        <p:nvSpPr>
          <p:cNvPr id="9" name="TextBox 9"/>
          <p:cNvSpPr txBox="1"/>
          <p:nvPr/>
        </p:nvSpPr>
        <p:spPr>
          <a:xfrm>
            <a:off x="357603" y="319732"/>
            <a:ext cx="8230126" cy="481297"/>
          </a:xfrm>
          <a:prstGeom prst="rect">
            <a:avLst/>
          </a:prstGeom>
        </p:spPr>
        <p:txBody>
          <a:bodyPr lIns="0" tIns="0" rIns="0" bIns="0" rtlCol="0" anchor="t">
            <a:spAutoFit/>
          </a:bodyPr>
          <a:lstStyle/>
          <a:p>
            <a:pPr algn="l">
              <a:lnSpc>
                <a:spcPts val="3919"/>
              </a:lnSpc>
            </a:pPr>
            <a:r>
              <a:rPr lang="en-US" sz="2799">
                <a:solidFill>
                  <a:srgbClr val="000000"/>
                </a:solidFill>
                <a:latin typeface="CS Gordon Rounded"/>
                <a:ea typeface="CS Gordon Rounded"/>
                <a:cs typeface="CS Gordon Rounded"/>
                <a:sym typeface="CS Gordon Rounded"/>
              </a:rPr>
              <a:t>Climate Action Venn Diagram</a:t>
            </a:r>
          </a:p>
        </p:txBody>
      </p:sp>
      <p:sp>
        <p:nvSpPr>
          <p:cNvPr id="10" name="TextBox 10"/>
          <p:cNvSpPr txBox="1"/>
          <p:nvPr/>
        </p:nvSpPr>
        <p:spPr>
          <a:xfrm>
            <a:off x="357603" y="792537"/>
            <a:ext cx="6192044" cy="689577"/>
          </a:xfrm>
          <a:prstGeom prst="rect">
            <a:avLst/>
          </a:prstGeom>
        </p:spPr>
        <p:txBody>
          <a:bodyPr lIns="0" tIns="0" rIns="0" bIns="0" rtlCol="0" anchor="t">
            <a:spAutoFit/>
          </a:bodyPr>
          <a:lstStyle/>
          <a:p>
            <a:pPr algn="l">
              <a:lnSpc>
                <a:spcPts val="5040"/>
              </a:lnSpc>
            </a:pPr>
            <a:r>
              <a:rPr lang="en-US" sz="3600">
                <a:solidFill>
                  <a:srgbClr val="000000"/>
                </a:solidFill>
                <a:latin typeface="Futura Light"/>
                <a:ea typeface="Futura Light"/>
                <a:cs typeface="Futura Light"/>
                <a:sym typeface="Futura Light"/>
              </a:rPr>
              <a:t>Dr. Eyana Elisabeth Johnson</a:t>
            </a:r>
          </a:p>
        </p:txBody>
      </p:sp>
      <p:sp>
        <p:nvSpPr>
          <p:cNvPr id="11" name="TextBox 11"/>
          <p:cNvSpPr txBox="1"/>
          <p:nvPr/>
        </p:nvSpPr>
        <p:spPr>
          <a:xfrm>
            <a:off x="8823791" y="9011460"/>
            <a:ext cx="8970251" cy="481297"/>
          </a:xfrm>
          <a:prstGeom prst="rect">
            <a:avLst/>
          </a:prstGeom>
        </p:spPr>
        <p:txBody>
          <a:bodyPr lIns="0" tIns="0" rIns="0" bIns="0" rtlCol="0" anchor="t">
            <a:spAutoFit/>
          </a:bodyPr>
          <a:lstStyle/>
          <a:p>
            <a:pPr algn="r">
              <a:lnSpc>
                <a:spcPts val="3919"/>
              </a:lnSpc>
            </a:pPr>
            <a:r>
              <a:rPr lang="en-US" sz="2799">
                <a:solidFill>
                  <a:srgbClr val="000000"/>
                </a:solidFill>
                <a:latin typeface="CS Gordon Rounded"/>
                <a:ea typeface="CS Gordon Rounded"/>
                <a:cs typeface="CS Gordon Rounded"/>
                <a:sym typeface="CS Gordon Rounded"/>
              </a:rPr>
              <a:t>Social Change Ecosystem Map</a:t>
            </a:r>
          </a:p>
        </p:txBody>
      </p:sp>
      <p:sp>
        <p:nvSpPr>
          <p:cNvPr id="12" name="TextBox 12"/>
          <p:cNvSpPr txBox="1"/>
          <p:nvPr/>
        </p:nvSpPr>
        <p:spPr>
          <a:xfrm>
            <a:off x="8823791" y="9433560"/>
            <a:ext cx="8970251" cy="689577"/>
          </a:xfrm>
          <a:prstGeom prst="rect">
            <a:avLst/>
          </a:prstGeom>
        </p:spPr>
        <p:txBody>
          <a:bodyPr lIns="0" tIns="0" rIns="0" bIns="0" rtlCol="0" anchor="t">
            <a:spAutoFit/>
          </a:bodyPr>
          <a:lstStyle/>
          <a:p>
            <a:pPr algn="r">
              <a:lnSpc>
                <a:spcPts val="5040"/>
              </a:lnSpc>
            </a:pPr>
            <a:r>
              <a:rPr lang="en-US" sz="3600">
                <a:solidFill>
                  <a:srgbClr val="000000"/>
                </a:solidFill>
                <a:latin typeface="Futura Light"/>
                <a:ea typeface="Futura Light"/>
                <a:cs typeface="Futura Light"/>
                <a:sym typeface="Futura Light"/>
              </a:rPr>
              <a:t>Deepa Iyer, Building Movement Project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64653"/>
        </a:solidFill>
        <a:effectLst/>
      </p:bgPr>
    </p:bg>
    <p:spTree>
      <p:nvGrpSpPr>
        <p:cNvPr id="1" name=""/>
        <p:cNvGrpSpPr/>
        <p:nvPr/>
      </p:nvGrpSpPr>
      <p:grpSpPr>
        <a:xfrm>
          <a:off x="0" y="0"/>
          <a:ext cx="0" cy="0"/>
          <a:chOff x="0" y="0"/>
          <a:chExt cx="0" cy="0"/>
        </a:xfrm>
      </p:grpSpPr>
      <p:grpSp>
        <p:nvGrpSpPr>
          <p:cNvPr id="2" name="Group 2"/>
          <p:cNvGrpSpPr/>
          <p:nvPr/>
        </p:nvGrpSpPr>
        <p:grpSpPr>
          <a:xfrm>
            <a:off x="-748313" y="3078356"/>
            <a:ext cx="19784626" cy="4130289"/>
            <a:chOff x="0" y="0"/>
            <a:chExt cx="26379501" cy="5507051"/>
          </a:xfrm>
        </p:grpSpPr>
        <p:sp>
          <p:nvSpPr>
            <p:cNvPr id="3" name="Freeform 3"/>
            <p:cNvSpPr/>
            <p:nvPr/>
          </p:nvSpPr>
          <p:spPr>
            <a:xfrm rot="5400000">
              <a:off x="-10326" y="10326"/>
              <a:ext cx="5507051" cy="5486400"/>
            </a:xfrm>
            <a:custGeom>
              <a:avLst/>
              <a:gdLst/>
              <a:ahLst/>
              <a:cxnLst/>
              <a:rect l="l" t="t" r="r" b="b"/>
              <a:pathLst>
                <a:path w="5507051" h="5486400">
                  <a:moveTo>
                    <a:pt x="0" y="0"/>
                  </a:moveTo>
                  <a:lnTo>
                    <a:pt x="5507052" y="0"/>
                  </a:lnTo>
                  <a:lnTo>
                    <a:pt x="5507052" y="5486400"/>
                  </a:lnTo>
                  <a:lnTo>
                    <a:pt x="0" y="5486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4" name="Group 4"/>
            <p:cNvGrpSpPr/>
            <p:nvPr/>
          </p:nvGrpSpPr>
          <p:grpSpPr>
            <a:xfrm>
              <a:off x="5411788" y="0"/>
              <a:ext cx="15625701" cy="5507051"/>
              <a:chOff x="0" y="0"/>
              <a:chExt cx="3086558" cy="1087813"/>
            </a:xfrm>
          </p:grpSpPr>
          <p:sp>
            <p:nvSpPr>
              <p:cNvPr id="5" name="Freeform 5"/>
              <p:cNvSpPr/>
              <p:nvPr/>
            </p:nvSpPr>
            <p:spPr>
              <a:xfrm>
                <a:off x="0" y="0"/>
                <a:ext cx="3086558" cy="1087813"/>
              </a:xfrm>
              <a:custGeom>
                <a:avLst/>
                <a:gdLst/>
                <a:ahLst/>
                <a:cxnLst/>
                <a:rect l="l" t="t" r="r" b="b"/>
                <a:pathLst>
                  <a:path w="3086558" h="1087813">
                    <a:moveTo>
                      <a:pt x="0" y="0"/>
                    </a:moveTo>
                    <a:lnTo>
                      <a:pt x="3086558" y="0"/>
                    </a:lnTo>
                    <a:lnTo>
                      <a:pt x="3086558" y="1087813"/>
                    </a:lnTo>
                    <a:lnTo>
                      <a:pt x="0" y="1087813"/>
                    </a:lnTo>
                    <a:close/>
                  </a:path>
                </a:pathLst>
              </a:custGeom>
              <a:solidFill>
                <a:srgbClr val="E9C46A"/>
              </a:solidFill>
            </p:spPr>
            <p:txBody>
              <a:bodyPr/>
              <a:lstStyle/>
              <a:p>
                <a:endParaRPr lang="en-CA"/>
              </a:p>
            </p:txBody>
          </p:sp>
          <p:sp>
            <p:nvSpPr>
              <p:cNvPr id="6" name="TextBox 6"/>
              <p:cNvSpPr txBox="1"/>
              <p:nvPr/>
            </p:nvSpPr>
            <p:spPr>
              <a:xfrm>
                <a:off x="0" y="-38100"/>
                <a:ext cx="3086558" cy="1125913"/>
              </a:xfrm>
              <a:prstGeom prst="rect">
                <a:avLst/>
              </a:prstGeom>
            </p:spPr>
            <p:txBody>
              <a:bodyPr lIns="50800" tIns="50800" rIns="50800" bIns="50800" rtlCol="0" anchor="ctr"/>
              <a:lstStyle/>
              <a:p>
                <a:pPr algn="ctr">
                  <a:lnSpc>
                    <a:spcPts val="2800"/>
                  </a:lnSpc>
                </a:pPr>
                <a:endParaRPr/>
              </a:p>
            </p:txBody>
          </p:sp>
        </p:grpSp>
        <p:sp>
          <p:nvSpPr>
            <p:cNvPr id="7" name="Freeform 7"/>
            <p:cNvSpPr/>
            <p:nvPr/>
          </p:nvSpPr>
          <p:spPr>
            <a:xfrm rot="5400000" flipV="1">
              <a:off x="20882775" y="10326"/>
              <a:ext cx="5507051" cy="5486400"/>
            </a:xfrm>
            <a:custGeom>
              <a:avLst/>
              <a:gdLst/>
              <a:ahLst/>
              <a:cxnLst/>
              <a:rect l="l" t="t" r="r" b="b"/>
              <a:pathLst>
                <a:path w="5507051" h="5486400">
                  <a:moveTo>
                    <a:pt x="0" y="5486400"/>
                  </a:moveTo>
                  <a:lnTo>
                    <a:pt x="5507052" y="5486400"/>
                  </a:lnTo>
                  <a:lnTo>
                    <a:pt x="5507052" y="0"/>
                  </a:lnTo>
                  <a:lnTo>
                    <a:pt x="0" y="0"/>
                  </a:lnTo>
                  <a:lnTo>
                    <a:pt x="0" y="54864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sp>
        <p:nvSpPr>
          <p:cNvPr id="8" name="Freeform 8"/>
          <p:cNvSpPr/>
          <p:nvPr/>
        </p:nvSpPr>
        <p:spPr>
          <a:xfrm>
            <a:off x="15956647" y="7208644"/>
            <a:ext cx="2044532" cy="2049656"/>
          </a:xfrm>
          <a:custGeom>
            <a:avLst/>
            <a:gdLst/>
            <a:ahLst/>
            <a:cxnLst/>
            <a:rect l="l" t="t" r="r" b="b"/>
            <a:pathLst>
              <a:path w="2044532" h="2049656">
                <a:moveTo>
                  <a:pt x="0" y="0"/>
                </a:moveTo>
                <a:lnTo>
                  <a:pt x="2044532" y="0"/>
                </a:lnTo>
                <a:lnTo>
                  <a:pt x="2044532" y="2049656"/>
                </a:lnTo>
                <a:lnTo>
                  <a:pt x="0" y="2049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9" name="Freeform 9"/>
          <p:cNvSpPr/>
          <p:nvPr/>
        </p:nvSpPr>
        <p:spPr>
          <a:xfrm>
            <a:off x="286821" y="1028700"/>
            <a:ext cx="2044532" cy="2049656"/>
          </a:xfrm>
          <a:custGeom>
            <a:avLst/>
            <a:gdLst/>
            <a:ahLst/>
            <a:cxnLst/>
            <a:rect l="l" t="t" r="r" b="b"/>
            <a:pathLst>
              <a:path w="2044532" h="2049656">
                <a:moveTo>
                  <a:pt x="0" y="0"/>
                </a:moveTo>
                <a:lnTo>
                  <a:pt x="2044532" y="0"/>
                </a:lnTo>
                <a:lnTo>
                  <a:pt x="2044532" y="2049656"/>
                </a:lnTo>
                <a:lnTo>
                  <a:pt x="0" y="2049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0" name="Freeform 10"/>
          <p:cNvSpPr/>
          <p:nvPr/>
        </p:nvSpPr>
        <p:spPr>
          <a:xfrm>
            <a:off x="2698192" y="2848670"/>
            <a:ext cx="4589660" cy="4589660"/>
          </a:xfrm>
          <a:custGeom>
            <a:avLst/>
            <a:gdLst/>
            <a:ahLst/>
            <a:cxnLst/>
            <a:rect l="l" t="t" r="r" b="b"/>
            <a:pathLst>
              <a:path w="4589660" h="4589660">
                <a:moveTo>
                  <a:pt x="0" y="0"/>
                </a:moveTo>
                <a:lnTo>
                  <a:pt x="4589660" y="0"/>
                </a:lnTo>
                <a:lnTo>
                  <a:pt x="4589660" y="4589660"/>
                </a:lnTo>
                <a:lnTo>
                  <a:pt x="0" y="4589660"/>
                </a:lnTo>
                <a:lnTo>
                  <a:pt x="0" y="0"/>
                </a:lnTo>
                <a:close/>
              </a:path>
            </a:pathLst>
          </a:custGeom>
          <a:blipFill>
            <a:blip r:embed="rId6"/>
            <a:stretch>
              <a:fillRect/>
            </a:stretch>
          </a:blipFill>
        </p:spPr>
        <p:txBody>
          <a:bodyPr/>
          <a:lstStyle/>
          <a:p>
            <a:endParaRPr lang="en-CA"/>
          </a:p>
        </p:txBody>
      </p:sp>
      <p:sp>
        <p:nvSpPr>
          <p:cNvPr id="11" name="Freeform 11"/>
          <p:cNvSpPr/>
          <p:nvPr/>
        </p:nvSpPr>
        <p:spPr>
          <a:xfrm>
            <a:off x="6639865" y="7914580"/>
            <a:ext cx="5008270" cy="1397755"/>
          </a:xfrm>
          <a:custGeom>
            <a:avLst/>
            <a:gdLst/>
            <a:ahLst/>
            <a:cxnLst/>
            <a:rect l="l" t="t" r="r" b="b"/>
            <a:pathLst>
              <a:path w="5008270" h="1397755">
                <a:moveTo>
                  <a:pt x="0" y="0"/>
                </a:moveTo>
                <a:lnTo>
                  <a:pt x="5008270" y="0"/>
                </a:lnTo>
                <a:lnTo>
                  <a:pt x="5008270" y="1397755"/>
                </a:lnTo>
                <a:lnTo>
                  <a:pt x="0" y="13977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2" name="TextBox 12"/>
          <p:cNvSpPr txBox="1"/>
          <p:nvPr/>
        </p:nvSpPr>
        <p:spPr>
          <a:xfrm>
            <a:off x="7078586" y="3320258"/>
            <a:ext cx="8768147" cy="1752605"/>
          </a:xfrm>
          <a:prstGeom prst="rect">
            <a:avLst/>
          </a:prstGeom>
        </p:spPr>
        <p:txBody>
          <a:bodyPr lIns="0" tIns="0" rIns="0" bIns="0" rtlCol="0" anchor="t">
            <a:spAutoFit/>
          </a:bodyPr>
          <a:lstStyle/>
          <a:p>
            <a:pPr algn="ctr">
              <a:lnSpc>
                <a:spcPts val="6496"/>
              </a:lnSpc>
            </a:pPr>
            <a:r>
              <a:rPr lang="en-US" sz="5600" spc="-140">
                <a:solidFill>
                  <a:srgbClr val="132B34"/>
                </a:solidFill>
                <a:latin typeface="Futura"/>
                <a:ea typeface="Futura"/>
                <a:cs typeface="Futura"/>
                <a:sym typeface="Futura"/>
              </a:rPr>
              <a:t>Please share your feedback and keep in touch!</a:t>
            </a:r>
          </a:p>
        </p:txBody>
      </p:sp>
      <p:sp>
        <p:nvSpPr>
          <p:cNvPr id="13" name="TextBox 13"/>
          <p:cNvSpPr txBox="1"/>
          <p:nvPr/>
        </p:nvSpPr>
        <p:spPr>
          <a:xfrm>
            <a:off x="4734254" y="6165400"/>
            <a:ext cx="12891616" cy="669859"/>
          </a:xfrm>
          <a:prstGeom prst="rect">
            <a:avLst/>
          </a:prstGeom>
        </p:spPr>
        <p:txBody>
          <a:bodyPr lIns="0" tIns="0" rIns="0" bIns="0" rtlCol="0" anchor="t">
            <a:spAutoFit/>
          </a:bodyPr>
          <a:lstStyle/>
          <a:p>
            <a:pPr algn="ctr">
              <a:lnSpc>
                <a:spcPts val="5599"/>
              </a:lnSpc>
            </a:pPr>
            <a:r>
              <a:rPr lang="en-US" sz="3999">
                <a:solidFill>
                  <a:srgbClr val="132B34"/>
                </a:solidFill>
                <a:latin typeface="Montserrat"/>
                <a:ea typeface="Montserrat"/>
                <a:cs typeface="Montserrat"/>
                <a:sym typeface="Montserrat"/>
              </a:rPr>
              <a:t>cpj.ca | natalie@cpj.ca</a:t>
            </a:r>
          </a:p>
        </p:txBody>
      </p:sp>
      <p:sp>
        <p:nvSpPr>
          <p:cNvPr id="14" name="TextBox 14"/>
          <p:cNvSpPr txBox="1"/>
          <p:nvPr/>
        </p:nvSpPr>
        <p:spPr>
          <a:xfrm>
            <a:off x="3026467" y="933450"/>
            <a:ext cx="12563341" cy="1668648"/>
          </a:xfrm>
          <a:prstGeom prst="rect">
            <a:avLst/>
          </a:prstGeom>
        </p:spPr>
        <p:txBody>
          <a:bodyPr lIns="0" tIns="0" rIns="0" bIns="0" rtlCol="0" anchor="t">
            <a:spAutoFit/>
          </a:bodyPr>
          <a:lstStyle/>
          <a:p>
            <a:pPr algn="ctr">
              <a:lnSpc>
                <a:spcPts val="6719"/>
              </a:lnSpc>
            </a:pPr>
            <a:r>
              <a:rPr lang="en-US" sz="4800" spc="-120">
                <a:solidFill>
                  <a:srgbClr val="FFFFFF"/>
                </a:solidFill>
                <a:latin typeface="CS Gordon Rounded"/>
                <a:ea typeface="CS Gordon Rounded"/>
                <a:cs typeface="CS Gordon Rounded"/>
                <a:sym typeface="CS Gordon Rounded"/>
              </a:rPr>
              <a:t>How are you leaving this webinar?</a:t>
            </a:r>
          </a:p>
        </p:txBody>
      </p:sp>
      <p:sp>
        <p:nvSpPr>
          <p:cNvPr id="15" name="TextBox 15"/>
          <p:cNvSpPr txBox="1"/>
          <p:nvPr/>
        </p:nvSpPr>
        <p:spPr>
          <a:xfrm>
            <a:off x="7175666" y="5278267"/>
            <a:ext cx="8573989" cy="580424"/>
          </a:xfrm>
          <a:prstGeom prst="rect">
            <a:avLst/>
          </a:prstGeom>
        </p:spPr>
        <p:txBody>
          <a:bodyPr lIns="0" tIns="0" rIns="0" bIns="0" rtlCol="0" anchor="t">
            <a:spAutoFit/>
          </a:bodyPr>
          <a:lstStyle/>
          <a:p>
            <a:pPr algn="ctr">
              <a:lnSpc>
                <a:spcPts val="4759"/>
              </a:lnSpc>
            </a:pPr>
            <a:r>
              <a:rPr lang="en-US" sz="3399">
                <a:solidFill>
                  <a:srgbClr val="132B34"/>
                </a:solidFill>
                <a:latin typeface="Montserrat"/>
                <a:ea typeface="Montserrat"/>
                <a:cs typeface="Montserrat"/>
                <a:sym typeface="Montserrat"/>
                <a:hlinkClick r:id="rId9" tooltip="https://forms.gle/9m5HnyVfSQdo6QpJ9"/>
              </a:rPr>
              <a:t>https://forms.gle/9m5HnyVfSQdo6QpJ9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64653"/>
        </a:solidFill>
        <a:effectLst/>
      </p:bgPr>
    </p:bg>
    <p:spTree>
      <p:nvGrpSpPr>
        <p:cNvPr id="1" name=""/>
        <p:cNvGrpSpPr/>
        <p:nvPr/>
      </p:nvGrpSpPr>
      <p:grpSpPr>
        <a:xfrm>
          <a:off x="0" y="0"/>
          <a:ext cx="0" cy="0"/>
          <a:chOff x="0" y="0"/>
          <a:chExt cx="0" cy="0"/>
        </a:xfrm>
      </p:grpSpPr>
      <p:sp>
        <p:nvSpPr>
          <p:cNvPr id="2" name="TextBox 2"/>
          <p:cNvSpPr txBox="1"/>
          <p:nvPr/>
        </p:nvSpPr>
        <p:spPr>
          <a:xfrm>
            <a:off x="1428714" y="914400"/>
            <a:ext cx="14008106" cy="1019242"/>
          </a:xfrm>
          <a:prstGeom prst="rect">
            <a:avLst/>
          </a:prstGeom>
        </p:spPr>
        <p:txBody>
          <a:bodyPr lIns="0" tIns="0" rIns="0" bIns="0" rtlCol="0" anchor="t">
            <a:spAutoFit/>
          </a:bodyPr>
          <a:lstStyle/>
          <a:p>
            <a:pPr algn="l">
              <a:lnSpc>
                <a:spcPts val="8399"/>
              </a:lnSpc>
            </a:pPr>
            <a:r>
              <a:rPr lang="en-US" sz="5999" spc="-149">
                <a:solidFill>
                  <a:srgbClr val="FFFFFF"/>
                </a:solidFill>
                <a:latin typeface="CS Gordon Rounded"/>
                <a:ea typeface="CS Gordon Rounded"/>
                <a:cs typeface="CS Gordon Rounded"/>
                <a:sym typeface="CS Gordon Rounded"/>
              </a:rPr>
              <a:t>Learning goals</a:t>
            </a:r>
          </a:p>
        </p:txBody>
      </p:sp>
      <p:sp>
        <p:nvSpPr>
          <p:cNvPr id="3" name="TextBox 3"/>
          <p:cNvSpPr txBox="1"/>
          <p:nvPr/>
        </p:nvSpPr>
        <p:spPr>
          <a:xfrm>
            <a:off x="1428714" y="2602327"/>
            <a:ext cx="14008106" cy="6403381"/>
          </a:xfrm>
          <a:prstGeom prst="rect">
            <a:avLst/>
          </a:prstGeom>
        </p:spPr>
        <p:txBody>
          <a:bodyPr lIns="0" tIns="0" rIns="0" bIns="0" rtlCol="0" anchor="t">
            <a:spAutoFit/>
          </a:bodyPr>
          <a:lstStyle/>
          <a:p>
            <a:pPr algn="l">
              <a:lnSpc>
                <a:spcPts val="5599"/>
              </a:lnSpc>
            </a:pPr>
            <a:r>
              <a:rPr lang="en-US" sz="3999">
                <a:solidFill>
                  <a:srgbClr val="FFFFFF"/>
                </a:solidFill>
                <a:latin typeface="Futura"/>
                <a:ea typeface="Futura"/>
                <a:cs typeface="Futura"/>
                <a:sym typeface="Futura"/>
              </a:rPr>
              <a:t>1. A deeper understanding of the interplay among individual agency and historic and contemporary systems in people’s experiences of poverty in Canada.</a:t>
            </a:r>
          </a:p>
          <a:p>
            <a:pPr algn="l">
              <a:lnSpc>
                <a:spcPts val="5599"/>
              </a:lnSpc>
            </a:pPr>
            <a:endParaRPr lang="en-US" sz="3999">
              <a:solidFill>
                <a:srgbClr val="FFFFFF"/>
              </a:solidFill>
              <a:latin typeface="Futura"/>
              <a:ea typeface="Futura"/>
              <a:cs typeface="Futura"/>
              <a:sym typeface="Futura"/>
            </a:endParaRPr>
          </a:p>
          <a:p>
            <a:pPr algn="l">
              <a:lnSpc>
                <a:spcPts val="5599"/>
              </a:lnSpc>
            </a:pPr>
            <a:r>
              <a:rPr lang="en-US" sz="3999">
                <a:solidFill>
                  <a:srgbClr val="FFFFFF"/>
                </a:solidFill>
                <a:latin typeface="Futura"/>
                <a:ea typeface="Futura"/>
                <a:cs typeface="Futura"/>
                <a:sym typeface="Futura"/>
              </a:rPr>
              <a:t>2. A deeper commitment to engaging in social work as an agent of social change.</a:t>
            </a:r>
          </a:p>
          <a:p>
            <a:pPr algn="l">
              <a:lnSpc>
                <a:spcPts val="5599"/>
              </a:lnSpc>
            </a:pPr>
            <a:endParaRPr lang="en-US" sz="3999">
              <a:solidFill>
                <a:srgbClr val="FFFFFF"/>
              </a:solidFill>
              <a:latin typeface="Futura"/>
              <a:ea typeface="Futura"/>
              <a:cs typeface="Futura"/>
              <a:sym typeface="Futura"/>
            </a:endParaRPr>
          </a:p>
          <a:p>
            <a:pPr algn="l">
              <a:lnSpc>
                <a:spcPts val="5599"/>
              </a:lnSpc>
            </a:pPr>
            <a:r>
              <a:rPr lang="en-US" sz="3999">
                <a:solidFill>
                  <a:srgbClr val="FFFFFF"/>
                </a:solidFill>
                <a:latin typeface="Futura"/>
                <a:ea typeface="Futura"/>
                <a:cs typeface="Futura"/>
                <a:sym typeface="Futura"/>
              </a:rPr>
              <a:t>3. A sense of belonging amongst social change movements for mutual flourishing.</a:t>
            </a:r>
          </a:p>
        </p:txBody>
      </p:sp>
      <p:sp>
        <p:nvSpPr>
          <p:cNvPr id="4" name="Freeform 4"/>
          <p:cNvSpPr/>
          <p:nvPr/>
        </p:nvSpPr>
        <p:spPr>
          <a:xfrm>
            <a:off x="15436820" y="2526966"/>
            <a:ext cx="5231517" cy="5244629"/>
          </a:xfrm>
          <a:custGeom>
            <a:avLst/>
            <a:gdLst/>
            <a:ahLst/>
            <a:cxnLst/>
            <a:rect l="l" t="t" r="r" b="b"/>
            <a:pathLst>
              <a:path w="5231517" h="5244629">
                <a:moveTo>
                  <a:pt x="0" y="0"/>
                </a:moveTo>
                <a:lnTo>
                  <a:pt x="5231517" y="0"/>
                </a:lnTo>
                <a:lnTo>
                  <a:pt x="5231517" y="5244629"/>
                </a:lnTo>
                <a:lnTo>
                  <a:pt x="0" y="5244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16835018" y="7771595"/>
            <a:ext cx="2993837" cy="3001340"/>
          </a:xfrm>
          <a:custGeom>
            <a:avLst/>
            <a:gdLst/>
            <a:ahLst/>
            <a:cxnLst/>
            <a:rect l="l" t="t" r="r" b="b"/>
            <a:pathLst>
              <a:path w="2993837" h="3001340">
                <a:moveTo>
                  <a:pt x="0" y="0"/>
                </a:moveTo>
                <a:lnTo>
                  <a:pt x="2993837" y="0"/>
                </a:lnTo>
                <a:lnTo>
                  <a:pt x="2993837" y="3001340"/>
                </a:lnTo>
                <a:lnTo>
                  <a:pt x="0" y="30013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6" name="Freeform 6"/>
          <p:cNvSpPr/>
          <p:nvPr/>
        </p:nvSpPr>
        <p:spPr>
          <a:xfrm>
            <a:off x="16745287" y="-485935"/>
            <a:ext cx="2993837" cy="3001340"/>
          </a:xfrm>
          <a:custGeom>
            <a:avLst/>
            <a:gdLst/>
            <a:ahLst/>
            <a:cxnLst/>
            <a:rect l="l" t="t" r="r" b="b"/>
            <a:pathLst>
              <a:path w="2993837" h="3001340">
                <a:moveTo>
                  <a:pt x="0" y="0"/>
                </a:moveTo>
                <a:lnTo>
                  <a:pt x="2993836" y="0"/>
                </a:lnTo>
                <a:lnTo>
                  <a:pt x="2993836" y="3001340"/>
                </a:lnTo>
                <a:lnTo>
                  <a:pt x="0" y="30013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64653"/>
        </a:solidFill>
        <a:effectLst/>
      </p:bgPr>
    </p:bg>
    <p:spTree>
      <p:nvGrpSpPr>
        <p:cNvPr id="1" name=""/>
        <p:cNvGrpSpPr/>
        <p:nvPr/>
      </p:nvGrpSpPr>
      <p:grpSpPr>
        <a:xfrm>
          <a:off x="0" y="0"/>
          <a:ext cx="0" cy="0"/>
          <a:chOff x="0" y="0"/>
          <a:chExt cx="0" cy="0"/>
        </a:xfrm>
      </p:grpSpPr>
      <p:sp>
        <p:nvSpPr>
          <p:cNvPr id="2" name="Freeform 2"/>
          <p:cNvSpPr/>
          <p:nvPr/>
        </p:nvSpPr>
        <p:spPr>
          <a:xfrm>
            <a:off x="13953288" y="6172345"/>
            <a:ext cx="3306012" cy="3306012"/>
          </a:xfrm>
          <a:custGeom>
            <a:avLst/>
            <a:gdLst/>
            <a:ahLst/>
            <a:cxnLst/>
            <a:rect l="l" t="t" r="r" b="b"/>
            <a:pathLst>
              <a:path w="3306012" h="3306012">
                <a:moveTo>
                  <a:pt x="0" y="0"/>
                </a:moveTo>
                <a:lnTo>
                  <a:pt x="3306012" y="0"/>
                </a:lnTo>
                <a:lnTo>
                  <a:pt x="3306012" y="3306012"/>
                </a:lnTo>
                <a:lnTo>
                  <a:pt x="0" y="3306012"/>
                </a:lnTo>
                <a:lnTo>
                  <a:pt x="0" y="0"/>
                </a:lnTo>
                <a:close/>
              </a:path>
            </a:pathLst>
          </a:custGeom>
          <a:blipFill>
            <a:blip r:embed="rId3"/>
            <a:stretch>
              <a:fillRect/>
            </a:stretch>
          </a:blipFill>
        </p:spPr>
        <p:txBody>
          <a:bodyPr/>
          <a:lstStyle/>
          <a:p>
            <a:endParaRPr lang="en-CA"/>
          </a:p>
        </p:txBody>
      </p:sp>
      <p:sp>
        <p:nvSpPr>
          <p:cNvPr id="3" name="Freeform 3"/>
          <p:cNvSpPr/>
          <p:nvPr/>
        </p:nvSpPr>
        <p:spPr>
          <a:xfrm>
            <a:off x="742077" y="2643654"/>
            <a:ext cx="4169390" cy="5367423"/>
          </a:xfrm>
          <a:custGeom>
            <a:avLst/>
            <a:gdLst/>
            <a:ahLst/>
            <a:cxnLst/>
            <a:rect l="l" t="t" r="r" b="b"/>
            <a:pathLst>
              <a:path w="4169390" h="5367423">
                <a:moveTo>
                  <a:pt x="0" y="0"/>
                </a:moveTo>
                <a:lnTo>
                  <a:pt x="4169390" y="0"/>
                </a:lnTo>
                <a:lnTo>
                  <a:pt x="4169390" y="5367423"/>
                </a:lnTo>
                <a:lnTo>
                  <a:pt x="0" y="5367423"/>
                </a:lnTo>
                <a:lnTo>
                  <a:pt x="0" y="0"/>
                </a:lnTo>
                <a:close/>
              </a:path>
            </a:pathLst>
          </a:custGeom>
          <a:blipFill>
            <a:blip r:embed="rId4"/>
            <a:stretch>
              <a:fillRect/>
            </a:stretch>
          </a:blipFill>
        </p:spPr>
        <p:txBody>
          <a:bodyPr/>
          <a:lstStyle/>
          <a:p>
            <a:endParaRPr lang="en-CA"/>
          </a:p>
        </p:txBody>
      </p:sp>
      <p:sp>
        <p:nvSpPr>
          <p:cNvPr id="4" name="TextBox 4"/>
          <p:cNvSpPr txBox="1"/>
          <p:nvPr/>
        </p:nvSpPr>
        <p:spPr>
          <a:xfrm>
            <a:off x="682647" y="637598"/>
            <a:ext cx="12891616" cy="1019242"/>
          </a:xfrm>
          <a:prstGeom prst="rect">
            <a:avLst/>
          </a:prstGeom>
        </p:spPr>
        <p:txBody>
          <a:bodyPr lIns="0" tIns="0" rIns="0" bIns="0" rtlCol="0" anchor="t">
            <a:spAutoFit/>
          </a:bodyPr>
          <a:lstStyle/>
          <a:p>
            <a:pPr algn="l">
              <a:lnSpc>
                <a:spcPts val="8399"/>
              </a:lnSpc>
            </a:pPr>
            <a:r>
              <a:rPr lang="en-US" sz="5999" spc="-149">
                <a:solidFill>
                  <a:srgbClr val="FFFFFF"/>
                </a:solidFill>
                <a:latin typeface="CS Gordon Rounded"/>
                <a:ea typeface="CS Gordon Rounded"/>
                <a:cs typeface="CS Gordon Rounded"/>
                <a:sym typeface="CS Gordon Rounded"/>
              </a:rPr>
              <a:t>poverty in canada</a:t>
            </a:r>
          </a:p>
        </p:txBody>
      </p:sp>
      <p:sp>
        <p:nvSpPr>
          <p:cNvPr id="5" name="TextBox 5"/>
          <p:cNvSpPr txBox="1"/>
          <p:nvPr/>
        </p:nvSpPr>
        <p:spPr>
          <a:xfrm>
            <a:off x="5321834" y="3917651"/>
            <a:ext cx="9823942" cy="3252081"/>
          </a:xfrm>
          <a:prstGeom prst="rect">
            <a:avLst/>
          </a:prstGeom>
        </p:spPr>
        <p:txBody>
          <a:bodyPr lIns="0" tIns="0" rIns="0" bIns="0" rtlCol="0" anchor="t">
            <a:spAutoFit/>
          </a:bodyPr>
          <a:lstStyle/>
          <a:p>
            <a:pPr marL="973774" lvl="1" indent="-486887" algn="l">
              <a:lnSpc>
                <a:spcPts val="6314"/>
              </a:lnSpc>
              <a:buFont typeface="Arial"/>
              <a:buChar char="•"/>
            </a:pPr>
            <a:r>
              <a:rPr lang="en-US" sz="4510">
                <a:solidFill>
                  <a:srgbClr val="FFFFFF"/>
                </a:solidFill>
                <a:latin typeface="Futura"/>
                <a:ea typeface="Futura"/>
                <a:cs typeface="Futura"/>
                <a:sym typeface="Futura"/>
              </a:rPr>
              <a:t>Measures &amp; experiences of poverty</a:t>
            </a:r>
          </a:p>
          <a:p>
            <a:pPr marL="973774" lvl="1" indent="-486887" algn="l">
              <a:lnSpc>
                <a:spcPts val="6314"/>
              </a:lnSpc>
              <a:buFont typeface="Arial"/>
              <a:buChar char="•"/>
            </a:pPr>
            <a:r>
              <a:rPr lang="en-US" sz="4510">
                <a:solidFill>
                  <a:srgbClr val="FFFFFF"/>
                </a:solidFill>
                <a:latin typeface="Futura"/>
                <a:ea typeface="Futura"/>
                <a:cs typeface="Futura"/>
                <a:sym typeface="Futura"/>
              </a:rPr>
              <a:t>Historic &amp; contemporary factors</a:t>
            </a:r>
          </a:p>
          <a:p>
            <a:pPr marL="973774" lvl="1" indent="-486887" algn="l">
              <a:lnSpc>
                <a:spcPts val="6314"/>
              </a:lnSpc>
              <a:buFont typeface="Arial"/>
              <a:buChar char="•"/>
            </a:pPr>
            <a:r>
              <a:rPr lang="en-US" sz="4510">
                <a:solidFill>
                  <a:srgbClr val="FFFFFF"/>
                </a:solidFill>
                <a:latin typeface="Futura"/>
                <a:ea typeface="Futura"/>
                <a:cs typeface="Futura"/>
                <a:sym typeface="Futura"/>
              </a:rPr>
              <a:t>Policy recommendations</a:t>
            </a:r>
          </a:p>
          <a:p>
            <a:pPr marL="973774" lvl="1" indent="-486887" algn="l">
              <a:lnSpc>
                <a:spcPts val="6314"/>
              </a:lnSpc>
              <a:buFont typeface="Arial"/>
              <a:buChar char="•"/>
            </a:pPr>
            <a:r>
              <a:rPr lang="en-US" sz="4510">
                <a:solidFill>
                  <a:srgbClr val="FFFFFF"/>
                </a:solidFill>
                <a:latin typeface="Futura"/>
                <a:ea typeface="Futura"/>
                <a:cs typeface="Futura"/>
                <a:sym typeface="Futura"/>
              </a:rPr>
              <a:t>Opportunities to take action</a:t>
            </a:r>
          </a:p>
        </p:txBody>
      </p:sp>
      <p:sp>
        <p:nvSpPr>
          <p:cNvPr id="6" name="TextBox 6"/>
          <p:cNvSpPr txBox="1"/>
          <p:nvPr/>
        </p:nvSpPr>
        <p:spPr>
          <a:xfrm>
            <a:off x="5220495" y="2507307"/>
            <a:ext cx="12192166" cy="1145037"/>
          </a:xfrm>
          <a:prstGeom prst="rect">
            <a:avLst/>
          </a:prstGeom>
        </p:spPr>
        <p:txBody>
          <a:bodyPr lIns="0" tIns="0" rIns="0" bIns="0" rtlCol="0" anchor="t">
            <a:spAutoFit/>
          </a:bodyPr>
          <a:lstStyle/>
          <a:p>
            <a:pPr algn="l">
              <a:lnSpc>
                <a:spcPts val="4620"/>
              </a:lnSpc>
            </a:pPr>
            <a:r>
              <a:rPr lang="en-US" sz="3300">
                <a:solidFill>
                  <a:srgbClr val="FFFFFF"/>
                </a:solidFill>
                <a:latin typeface="CS Gordon Rounded"/>
                <a:ea typeface="CS Gordon Rounded"/>
                <a:cs typeface="CS Gordon Rounded"/>
                <a:sym typeface="CS Gordon Rounded"/>
              </a:rPr>
              <a:t>Poverty Trends 2024: </a:t>
            </a:r>
          </a:p>
          <a:p>
            <a:pPr algn="l">
              <a:lnSpc>
                <a:spcPts val="4620"/>
              </a:lnSpc>
            </a:pPr>
            <a:r>
              <a:rPr lang="en-US" sz="3300">
                <a:solidFill>
                  <a:srgbClr val="FFFFFF"/>
                </a:solidFill>
                <a:latin typeface="CS Gordon Rounded"/>
                <a:ea typeface="CS Gordon Rounded"/>
                <a:cs typeface="CS Gordon Rounded"/>
                <a:sym typeface="CS Gordon Rounded"/>
              </a:rPr>
              <a:t>Finding our Place in Systemic Change</a:t>
            </a:r>
          </a:p>
        </p:txBody>
      </p:sp>
      <p:sp>
        <p:nvSpPr>
          <p:cNvPr id="7" name="TextBox 7"/>
          <p:cNvSpPr txBox="1"/>
          <p:nvPr/>
        </p:nvSpPr>
        <p:spPr>
          <a:xfrm>
            <a:off x="742077" y="8382552"/>
            <a:ext cx="8556956" cy="662907"/>
          </a:xfrm>
          <a:prstGeom prst="rect">
            <a:avLst/>
          </a:prstGeom>
        </p:spPr>
        <p:txBody>
          <a:bodyPr lIns="0" tIns="0" rIns="0" bIns="0" rtlCol="0" anchor="t">
            <a:spAutoFit/>
          </a:bodyPr>
          <a:lstStyle/>
          <a:p>
            <a:pPr algn="l">
              <a:lnSpc>
                <a:spcPts val="5459"/>
              </a:lnSpc>
            </a:pPr>
            <a:r>
              <a:rPr lang="en-US" sz="3899" dirty="0">
                <a:solidFill>
                  <a:srgbClr val="FFFFFF"/>
                </a:solidFill>
                <a:latin typeface="Montserrat"/>
                <a:ea typeface="Montserrat"/>
                <a:cs typeface="Montserrat"/>
                <a:sym typeface="Montserrat"/>
              </a:rPr>
              <a:t>cpj.ca/report/poverty-trends-2024/</a:t>
            </a:r>
            <a:endParaRPr lang="en-US" sz="3899" dirty="0">
              <a:solidFill>
                <a:srgbClr val="FFFFFF"/>
              </a:solidFill>
              <a:latin typeface="Montserrat"/>
              <a:ea typeface="Montserrat"/>
              <a:cs typeface="Montserrat"/>
              <a:sym typeface="Montserrat"/>
              <a:hlinkClick r:id="rId5" tooltip="https://cpj.ca/report/poverty-trends-202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677786" y="0"/>
            <a:ext cx="12323080" cy="10287000"/>
          </a:xfrm>
          <a:custGeom>
            <a:avLst/>
            <a:gdLst/>
            <a:ahLst/>
            <a:cxnLst/>
            <a:rect l="l" t="t" r="r" b="b"/>
            <a:pathLst>
              <a:path w="12323080" h="10287000">
                <a:moveTo>
                  <a:pt x="0" y="0"/>
                </a:moveTo>
                <a:lnTo>
                  <a:pt x="12323080" y="0"/>
                </a:lnTo>
                <a:lnTo>
                  <a:pt x="12323080" y="10287000"/>
                </a:lnTo>
                <a:lnTo>
                  <a:pt x="0" y="10287000"/>
                </a:lnTo>
                <a:lnTo>
                  <a:pt x="0" y="0"/>
                </a:lnTo>
                <a:close/>
              </a:path>
            </a:pathLst>
          </a:custGeom>
          <a:blipFill>
            <a:blip r:embed="rId2"/>
            <a:stretch>
              <a:fillRect/>
            </a:stretch>
          </a:blipFill>
        </p:spPr>
        <p:txBody>
          <a:bodyPr/>
          <a:lstStyle/>
          <a:p>
            <a:endParaRPr lang="en-CA"/>
          </a:p>
        </p:txBody>
      </p:sp>
      <p:sp>
        <p:nvSpPr>
          <p:cNvPr id="3" name="Freeform 3"/>
          <p:cNvSpPr/>
          <p:nvPr/>
        </p:nvSpPr>
        <p:spPr>
          <a:xfrm>
            <a:off x="510363" y="2706518"/>
            <a:ext cx="5167423" cy="4869712"/>
          </a:xfrm>
          <a:custGeom>
            <a:avLst/>
            <a:gdLst/>
            <a:ahLst/>
            <a:cxnLst/>
            <a:rect l="l" t="t" r="r" b="b"/>
            <a:pathLst>
              <a:path w="5167423" h="4869712">
                <a:moveTo>
                  <a:pt x="0" y="0"/>
                </a:moveTo>
                <a:lnTo>
                  <a:pt x="5167423" y="0"/>
                </a:lnTo>
                <a:lnTo>
                  <a:pt x="5167423" y="4869711"/>
                </a:lnTo>
                <a:lnTo>
                  <a:pt x="0" y="4869711"/>
                </a:lnTo>
                <a:lnTo>
                  <a:pt x="0" y="0"/>
                </a:lnTo>
                <a:close/>
              </a:path>
            </a:pathLst>
          </a:custGeom>
          <a:blipFill>
            <a:blip r:embed="rId3"/>
            <a:stretch>
              <a:fillRect l="-5141" t="-6216" r="-2808" b="-6303"/>
            </a:stretch>
          </a:blipFill>
        </p:spPr>
        <p:txBody>
          <a:bodyPr/>
          <a:lstStyle/>
          <a:p>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9471" y="200517"/>
            <a:ext cx="16129057" cy="9885966"/>
          </a:xfrm>
          <a:custGeom>
            <a:avLst/>
            <a:gdLst/>
            <a:ahLst/>
            <a:cxnLst/>
            <a:rect l="l" t="t" r="r" b="b"/>
            <a:pathLst>
              <a:path w="16129057" h="9885966">
                <a:moveTo>
                  <a:pt x="0" y="0"/>
                </a:moveTo>
                <a:lnTo>
                  <a:pt x="16129058" y="0"/>
                </a:lnTo>
                <a:lnTo>
                  <a:pt x="16129058" y="9885966"/>
                </a:lnTo>
                <a:lnTo>
                  <a:pt x="0" y="9885966"/>
                </a:lnTo>
                <a:lnTo>
                  <a:pt x="0" y="0"/>
                </a:lnTo>
                <a:close/>
              </a:path>
            </a:pathLst>
          </a:custGeom>
          <a:blipFill>
            <a:blip r:embed="rId3"/>
            <a:stretch>
              <a:fillRect/>
            </a:stretch>
          </a:blipFill>
        </p:spPr>
        <p:txBody>
          <a:bodyPr/>
          <a:lstStyle/>
          <a:p>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74138" y="1771578"/>
            <a:ext cx="13914730" cy="8361546"/>
          </a:xfrm>
          <a:custGeom>
            <a:avLst/>
            <a:gdLst/>
            <a:ahLst/>
            <a:cxnLst/>
            <a:rect l="l" t="t" r="r" b="b"/>
            <a:pathLst>
              <a:path w="13914730" h="8361546">
                <a:moveTo>
                  <a:pt x="0" y="0"/>
                </a:moveTo>
                <a:lnTo>
                  <a:pt x="13914730" y="0"/>
                </a:lnTo>
                <a:lnTo>
                  <a:pt x="13914730" y="8361545"/>
                </a:lnTo>
                <a:lnTo>
                  <a:pt x="0" y="8361545"/>
                </a:lnTo>
                <a:lnTo>
                  <a:pt x="0" y="0"/>
                </a:lnTo>
                <a:close/>
              </a:path>
            </a:pathLst>
          </a:custGeom>
          <a:blipFill>
            <a:blip r:embed="rId3"/>
            <a:stretch>
              <a:fillRect/>
            </a:stretch>
          </a:blipFill>
        </p:spPr>
        <p:txBody>
          <a:bodyPr/>
          <a:lstStyle/>
          <a:p>
            <a:endParaRPr lang="en-CA"/>
          </a:p>
        </p:txBody>
      </p:sp>
      <p:sp>
        <p:nvSpPr>
          <p:cNvPr id="3" name="TextBox 3"/>
          <p:cNvSpPr txBox="1"/>
          <p:nvPr/>
        </p:nvSpPr>
        <p:spPr>
          <a:xfrm>
            <a:off x="1028700" y="278097"/>
            <a:ext cx="15605605" cy="1033713"/>
          </a:xfrm>
          <a:prstGeom prst="rect">
            <a:avLst/>
          </a:prstGeom>
        </p:spPr>
        <p:txBody>
          <a:bodyPr lIns="0" tIns="0" rIns="0" bIns="0" rtlCol="0" anchor="t">
            <a:spAutoFit/>
          </a:bodyPr>
          <a:lstStyle/>
          <a:p>
            <a:pPr algn="l">
              <a:lnSpc>
                <a:spcPts val="3920"/>
              </a:lnSpc>
            </a:pPr>
            <a:r>
              <a:rPr lang="en-US" sz="2800" b="1">
                <a:solidFill>
                  <a:srgbClr val="000000"/>
                </a:solidFill>
                <a:latin typeface="Futura Bold"/>
                <a:ea typeface="Futura Bold"/>
                <a:cs typeface="Futura Bold"/>
                <a:sym typeface="Futura Bold"/>
              </a:rPr>
              <a:t>Ending Child Poverty: The Time is Now - 2024 Report Card on Child and Family Poverty in Canada</a:t>
            </a:r>
          </a:p>
          <a:p>
            <a:pPr algn="l">
              <a:lnSpc>
                <a:spcPts val="3920"/>
              </a:lnSpc>
            </a:pPr>
            <a:r>
              <a:rPr lang="en-US" sz="2800">
                <a:solidFill>
                  <a:srgbClr val="000000"/>
                </a:solidFill>
                <a:latin typeface="Futura"/>
                <a:ea typeface="Futura"/>
                <a:cs typeface="Futura"/>
                <a:sym typeface="Futura"/>
              </a:rPr>
              <a:t>https://campaign2000.ca/report-cards/national/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4653"/>
        </a:solidFill>
        <a:effectLst/>
      </p:bgPr>
    </p:bg>
    <p:spTree>
      <p:nvGrpSpPr>
        <p:cNvPr id="1" name=""/>
        <p:cNvGrpSpPr/>
        <p:nvPr/>
      </p:nvGrpSpPr>
      <p:grpSpPr>
        <a:xfrm>
          <a:off x="0" y="0"/>
          <a:ext cx="0" cy="0"/>
          <a:chOff x="0" y="0"/>
          <a:chExt cx="0" cy="0"/>
        </a:xfrm>
      </p:grpSpPr>
      <p:grpSp>
        <p:nvGrpSpPr>
          <p:cNvPr id="2" name="Group 2"/>
          <p:cNvGrpSpPr/>
          <p:nvPr/>
        </p:nvGrpSpPr>
        <p:grpSpPr>
          <a:xfrm>
            <a:off x="-1760679" y="2525959"/>
            <a:ext cx="6474760" cy="6380369"/>
            <a:chOff x="0" y="0"/>
            <a:chExt cx="8633013" cy="8507159"/>
          </a:xfrm>
        </p:grpSpPr>
        <p:grpSp>
          <p:nvGrpSpPr>
            <p:cNvPr id="3" name="Group 3"/>
            <p:cNvGrpSpPr/>
            <p:nvPr/>
          </p:nvGrpSpPr>
          <p:grpSpPr>
            <a:xfrm>
              <a:off x="659861" y="659861"/>
              <a:ext cx="7313292" cy="731329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E9C46A"/>
                </a:solidFill>
                <a:prstDash val="lgDash"/>
                <a:miter/>
              </a:ln>
            </p:spPr>
            <p:txBody>
              <a:bodyPr/>
              <a:lstStyle/>
              <a:p>
                <a:endParaRPr lang="en-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6" name="Group 6"/>
            <p:cNvGrpSpPr/>
            <p:nvPr/>
          </p:nvGrpSpPr>
          <p:grpSpPr>
            <a:xfrm>
              <a:off x="952625" y="976805"/>
              <a:ext cx="1319721" cy="131972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9D8F"/>
              </a:solidFill>
            </p:spPr>
            <p:txBody>
              <a:bodyPr/>
              <a:lstStyle/>
              <a:p>
                <a:endParaRPr lang="en-CA"/>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0" y="3656646"/>
              <a:ext cx="1319721" cy="131972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F51"/>
              </a:solidFill>
            </p:spPr>
            <p:txBody>
              <a:bodyPr/>
              <a:lstStyle/>
              <a:p>
                <a:endParaRPr lang="en-CA"/>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12" name="Group 12"/>
            <p:cNvGrpSpPr/>
            <p:nvPr/>
          </p:nvGrpSpPr>
          <p:grpSpPr>
            <a:xfrm>
              <a:off x="3656646" y="7187438"/>
              <a:ext cx="1319721" cy="131972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A261"/>
              </a:solidFill>
            </p:spPr>
            <p:txBody>
              <a:bodyPr/>
              <a:lstStyle/>
              <a:p>
                <a:endParaRPr lang="en-CA"/>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15" name="Group 15"/>
            <p:cNvGrpSpPr/>
            <p:nvPr/>
          </p:nvGrpSpPr>
          <p:grpSpPr>
            <a:xfrm>
              <a:off x="3656646" y="0"/>
              <a:ext cx="1319721" cy="13197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A261"/>
              </a:solidFill>
            </p:spPr>
            <p:txBody>
              <a:bodyPr/>
              <a:lstStyle/>
              <a:p>
                <a:endParaRPr lang="en-CA"/>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18" name="Group 18"/>
            <p:cNvGrpSpPr/>
            <p:nvPr/>
          </p:nvGrpSpPr>
          <p:grpSpPr>
            <a:xfrm>
              <a:off x="7313292" y="3656646"/>
              <a:ext cx="1319721" cy="131972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F51"/>
              </a:solidFill>
            </p:spPr>
            <p:txBody>
              <a:bodyPr/>
              <a:lstStyle/>
              <a:p>
                <a:endParaRPr lang="en-CA"/>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1" name="Group 21"/>
            <p:cNvGrpSpPr/>
            <p:nvPr/>
          </p:nvGrpSpPr>
          <p:grpSpPr>
            <a:xfrm>
              <a:off x="6355759" y="976805"/>
              <a:ext cx="1319721" cy="1319721"/>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C3B1"/>
              </a:solidFill>
            </p:spPr>
            <p:txBody>
              <a:bodyPr/>
              <a:lstStyle/>
              <a:p>
                <a:endParaRPr lang="en-CA"/>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4" name="Group 24"/>
            <p:cNvGrpSpPr/>
            <p:nvPr/>
          </p:nvGrpSpPr>
          <p:grpSpPr>
            <a:xfrm>
              <a:off x="952625" y="6136227"/>
              <a:ext cx="1319721" cy="131972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C3B1"/>
              </a:solidFill>
            </p:spPr>
            <p:txBody>
              <a:bodyPr/>
              <a:lstStyle/>
              <a:p>
                <a:endParaRPr lang="en-CA"/>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nvGrpSpPr>
            <p:cNvPr id="27" name="Group 27"/>
            <p:cNvGrpSpPr/>
            <p:nvPr/>
          </p:nvGrpSpPr>
          <p:grpSpPr>
            <a:xfrm>
              <a:off x="6355759" y="6136227"/>
              <a:ext cx="1319721" cy="131972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9D8F"/>
              </a:solidFill>
            </p:spPr>
            <p:txBody>
              <a:bodyPr/>
              <a:lstStyle/>
              <a:p>
                <a:endParaRPr lang="en-CA"/>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800"/>
                  </a:lnSpc>
                </a:pPr>
                <a:endParaRPr/>
              </a:p>
            </p:txBody>
          </p:sp>
        </p:grpSp>
      </p:grpSp>
      <p:grpSp>
        <p:nvGrpSpPr>
          <p:cNvPr id="30" name="Group 30"/>
          <p:cNvGrpSpPr/>
          <p:nvPr/>
        </p:nvGrpSpPr>
        <p:grpSpPr>
          <a:xfrm>
            <a:off x="0" y="4345754"/>
            <a:ext cx="2781327" cy="2740781"/>
            <a:chOff x="0" y="0"/>
            <a:chExt cx="3708437" cy="3654374"/>
          </a:xfrm>
        </p:grpSpPr>
        <p:grpSp>
          <p:nvGrpSpPr>
            <p:cNvPr id="31" name="Group 31"/>
            <p:cNvGrpSpPr/>
            <p:nvPr/>
          </p:nvGrpSpPr>
          <p:grpSpPr>
            <a:xfrm>
              <a:off x="283453" y="283453"/>
              <a:ext cx="3141531" cy="314153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E9C46A"/>
                </a:solidFill>
                <a:prstDash val="lgDash"/>
                <a:miter/>
              </a:ln>
            </p:spPr>
            <p:txBody>
              <a:bodyPr/>
              <a:lstStyle/>
              <a:p>
                <a:endParaRPr lang="en-CA"/>
              </a:p>
            </p:txBody>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34" name="Group 34"/>
            <p:cNvGrpSpPr/>
            <p:nvPr/>
          </p:nvGrpSpPr>
          <p:grpSpPr>
            <a:xfrm>
              <a:off x="409214" y="419601"/>
              <a:ext cx="566906" cy="566906"/>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9D8F"/>
              </a:solidFill>
            </p:spPr>
            <p:txBody>
              <a:bodyPr/>
              <a:lstStyle/>
              <a:p>
                <a:endParaRPr lang="en-CA"/>
              </a:p>
            </p:txBody>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37" name="Group 37"/>
            <p:cNvGrpSpPr/>
            <p:nvPr/>
          </p:nvGrpSpPr>
          <p:grpSpPr>
            <a:xfrm>
              <a:off x="0" y="1570766"/>
              <a:ext cx="566906" cy="566906"/>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F51"/>
              </a:solidFill>
            </p:spPr>
            <p:txBody>
              <a:bodyPr/>
              <a:lstStyle/>
              <a:p>
                <a:endParaRPr lang="en-CA"/>
              </a:p>
            </p:txBody>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40" name="Group 40"/>
            <p:cNvGrpSpPr/>
            <p:nvPr/>
          </p:nvGrpSpPr>
          <p:grpSpPr>
            <a:xfrm>
              <a:off x="1570766" y="3087469"/>
              <a:ext cx="566906" cy="566906"/>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A261"/>
              </a:solidFill>
            </p:spPr>
            <p:txBody>
              <a:bodyPr/>
              <a:lstStyle/>
              <a:p>
                <a:endParaRPr lang="en-CA"/>
              </a:p>
            </p:txBody>
          </p:sp>
          <p:sp>
            <p:nvSpPr>
              <p:cNvPr id="42" name="TextBox 42"/>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43" name="Group 43"/>
            <p:cNvGrpSpPr/>
            <p:nvPr/>
          </p:nvGrpSpPr>
          <p:grpSpPr>
            <a:xfrm>
              <a:off x="1570766" y="0"/>
              <a:ext cx="566906" cy="566906"/>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A261"/>
              </a:solidFill>
            </p:spPr>
            <p:txBody>
              <a:bodyPr/>
              <a:lstStyle/>
              <a:p>
                <a:endParaRPr lang="en-CA"/>
              </a:p>
            </p:txBody>
          </p:sp>
          <p:sp>
            <p:nvSpPr>
              <p:cNvPr id="45" name="TextBox 45"/>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46" name="Group 46"/>
            <p:cNvGrpSpPr/>
            <p:nvPr/>
          </p:nvGrpSpPr>
          <p:grpSpPr>
            <a:xfrm>
              <a:off x="3141531" y="1570766"/>
              <a:ext cx="566906" cy="566906"/>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F51"/>
              </a:solidFill>
            </p:spPr>
            <p:txBody>
              <a:bodyPr/>
              <a:lstStyle/>
              <a:p>
                <a:endParaRPr lang="en-CA"/>
              </a:p>
            </p:txBody>
          </p:sp>
          <p:sp>
            <p:nvSpPr>
              <p:cNvPr id="48" name="TextBox 48"/>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49" name="Group 49"/>
            <p:cNvGrpSpPr/>
            <p:nvPr/>
          </p:nvGrpSpPr>
          <p:grpSpPr>
            <a:xfrm>
              <a:off x="2730209" y="419601"/>
              <a:ext cx="566906" cy="566906"/>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C3B1"/>
              </a:solidFill>
            </p:spPr>
            <p:txBody>
              <a:bodyPr/>
              <a:lstStyle/>
              <a:p>
                <a:endParaRPr lang="en-CA"/>
              </a:p>
            </p:txBody>
          </p:sp>
          <p:sp>
            <p:nvSpPr>
              <p:cNvPr id="51" name="TextBox 51"/>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52" name="Group 52"/>
            <p:cNvGrpSpPr/>
            <p:nvPr/>
          </p:nvGrpSpPr>
          <p:grpSpPr>
            <a:xfrm>
              <a:off x="409214" y="2635906"/>
              <a:ext cx="566906" cy="566906"/>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C3B1"/>
              </a:solidFill>
            </p:spPr>
            <p:txBody>
              <a:bodyPr/>
              <a:lstStyle/>
              <a:p>
                <a:endParaRPr lang="en-CA"/>
              </a:p>
            </p:txBody>
          </p:sp>
          <p:sp>
            <p:nvSpPr>
              <p:cNvPr id="54" name="TextBox 54"/>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55" name="Group 55"/>
            <p:cNvGrpSpPr/>
            <p:nvPr/>
          </p:nvGrpSpPr>
          <p:grpSpPr>
            <a:xfrm>
              <a:off x="2730209" y="2635906"/>
              <a:ext cx="566906" cy="566906"/>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9D8F"/>
              </a:solidFill>
            </p:spPr>
            <p:txBody>
              <a:bodyPr/>
              <a:lstStyle/>
              <a:p>
                <a:endParaRPr lang="en-CA"/>
              </a:p>
            </p:txBody>
          </p:sp>
          <p:sp>
            <p:nvSpPr>
              <p:cNvPr id="57" name="TextBox 57"/>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sp>
        <p:nvSpPr>
          <p:cNvPr id="58" name="TextBox 58"/>
          <p:cNvSpPr txBox="1"/>
          <p:nvPr/>
        </p:nvSpPr>
        <p:spPr>
          <a:xfrm>
            <a:off x="630777" y="682059"/>
            <a:ext cx="17026446" cy="1019242"/>
          </a:xfrm>
          <a:prstGeom prst="rect">
            <a:avLst/>
          </a:prstGeom>
        </p:spPr>
        <p:txBody>
          <a:bodyPr lIns="0" tIns="0" rIns="0" bIns="0" rtlCol="0" anchor="t">
            <a:spAutoFit/>
          </a:bodyPr>
          <a:lstStyle/>
          <a:p>
            <a:pPr algn="l">
              <a:lnSpc>
                <a:spcPts val="8399"/>
              </a:lnSpc>
            </a:pPr>
            <a:r>
              <a:rPr lang="en-US" sz="5999" spc="-149">
                <a:solidFill>
                  <a:srgbClr val="FFFFFF"/>
                </a:solidFill>
                <a:latin typeface="CS Gordon Rounded"/>
                <a:ea typeface="CS Gordon Rounded"/>
                <a:cs typeface="CS Gordon Rounded"/>
                <a:sym typeface="CS Gordon Rounded"/>
              </a:rPr>
              <a:t>Implications for social work</a:t>
            </a:r>
          </a:p>
        </p:txBody>
      </p:sp>
      <p:sp>
        <p:nvSpPr>
          <p:cNvPr id="59" name="TextBox 59"/>
          <p:cNvSpPr txBox="1"/>
          <p:nvPr/>
        </p:nvSpPr>
        <p:spPr>
          <a:xfrm>
            <a:off x="4915978" y="2697227"/>
            <a:ext cx="11703833" cy="5723509"/>
          </a:xfrm>
          <a:prstGeom prst="rect">
            <a:avLst/>
          </a:prstGeom>
        </p:spPr>
        <p:txBody>
          <a:bodyPr lIns="0" tIns="0" rIns="0" bIns="0" rtlCol="0" anchor="t">
            <a:spAutoFit/>
          </a:bodyPr>
          <a:lstStyle/>
          <a:p>
            <a:pPr marL="928371" lvl="1" indent="-464186" algn="l">
              <a:lnSpc>
                <a:spcPts val="7568"/>
              </a:lnSpc>
              <a:buFont typeface="Arial"/>
              <a:buChar char="•"/>
            </a:pPr>
            <a:r>
              <a:rPr lang="en-US" sz="4300">
                <a:solidFill>
                  <a:srgbClr val="FFFFFF"/>
                </a:solidFill>
                <a:latin typeface="Futura"/>
                <a:ea typeface="Futura"/>
                <a:cs typeface="Futura"/>
                <a:sym typeface="Futura"/>
              </a:rPr>
              <a:t>Who are your clients and what are they dealing with?</a:t>
            </a:r>
          </a:p>
          <a:p>
            <a:pPr marL="928371" lvl="1" indent="-464186" algn="l">
              <a:lnSpc>
                <a:spcPts val="7568"/>
              </a:lnSpc>
              <a:buFont typeface="Arial"/>
              <a:buChar char="•"/>
            </a:pPr>
            <a:r>
              <a:rPr lang="en-US" sz="4300">
                <a:solidFill>
                  <a:srgbClr val="FFFFFF"/>
                </a:solidFill>
                <a:latin typeface="Futura"/>
                <a:ea typeface="Futura"/>
                <a:cs typeface="Futura"/>
                <a:sym typeface="Futura"/>
              </a:rPr>
              <a:t>How are you, as a social worker, expected to respond? </a:t>
            </a:r>
          </a:p>
          <a:p>
            <a:pPr marL="928371" lvl="1" indent="-464186" algn="l">
              <a:lnSpc>
                <a:spcPts val="7568"/>
              </a:lnSpc>
              <a:buFont typeface="Arial"/>
              <a:buChar char="•"/>
            </a:pPr>
            <a:r>
              <a:rPr lang="en-US" sz="4300">
                <a:solidFill>
                  <a:srgbClr val="FFFFFF"/>
                </a:solidFill>
                <a:latin typeface="Futura"/>
                <a:ea typeface="Futura"/>
                <a:cs typeface="Futura"/>
                <a:sym typeface="Futura"/>
              </a:rPr>
              <a:t>What are the impacts on our communities and on Canadian society as a whole?</a:t>
            </a:r>
          </a:p>
        </p:txBody>
      </p:sp>
      <p:grpSp>
        <p:nvGrpSpPr>
          <p:cNvPr id="60" name="Group 60"/>
          <p:cNvGrpSpPr/>
          <p:nvPr/>
        </p:nvGrpSpPr>
        <p:grpSpPr>
          <a:xfrm rot="1689475">
            <a:off x="-709703" y="3561615"/>
            <a:ext cx="4372807" cy="4309059"/>
            <a:chOff x="0" y="0"/>
            <a:chExt cx="5830409" cy="5745412"/>
          </a:xfrm>
        </p:grpSpPr>
        <p:grpSp>
          <p:nvGrpSpPr>
            <p:cNvPr id="61" name="Group 61"/>
            <p:cNvGrpSpPr/>
            <p:nvPr/>
          </p:nvGrpSpPr>
          <p:grpSpPr>
            <a:xfrm>
              <a:off x="445645" y="445645"/>
              <a:ext cx="4939119" cy="4939119"/>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E9C46A"/>
                </a:solidFill>
                <a:prstDash val="lgDash"/>
                <a:miter/>
              </a:ln>
            </p:spPr>
            <p:txBody>
              <a:bodyPr/>
              <a:lstStyle/>
              <a:p>
                <a:endParaRPr lang="en-CA"/>
              </a:p>
            </p:txBody>
          </p:sp>
          <p:sp>
            <p:nvSpPr>
              <p:cNvPr id="63" name="TextBox 6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4" name="Group 64"/>
            <p:cNvGrpSpPr/>
            <p:nvPr/>
          </p:nvGrpSpPr>
          <p:grpSpPr>
            <a:xfrm>
              <a:off x="643367" y="659697"/>
              <a:ext cx="891290" cy="891290"/>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9D8F"/>
              </a:solidFill>
            </p:spPr>
            <p:txBody>
              <a:bodyPr/>
              <a:lstStyle/>
              <a:p>
                <a:endParaRPr lang="en-CA"/>
              </a:p>
            </p:txBody>
          </p:sp>
          <p:sp>
            <p:nvSpPr>
              <p:cNvPr id="66" name="TextBox 6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7" name="Group 67"/>
            <p:cNvGrpSpPr/>
            <p:nvPr/>
          </p:nvGrpSpPr>
          <p:grpSpPr>
            <a:xfrm>
              <a:off x="0" y="2469560"/>
              <a:ext cx="891290" cy="891290"/>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F51"/>
              </a:solidFill>
            </p:spPr>
            <p:txBody>
              <a:bodyPr/>
              <a:lstStyle/>
              <a:p>
                <a:endParaRPr lang="en-CA"/>
              </a:p>
            </p:txBody>
          </p:sp>
          <p:sp>
            <p:nvSpPr>
              <p:cNvPr id="69" name="TextBox 6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0" name="Group 70"/>
            <p:cNvGrpSpPr/>
            <p:nvPr/>
          </p:nvGrpSpPr>
          <p:grpSpPr>
            <a:xfrm>
              <a:off x="2469560" y="4854122"/>
              <a:ext cx="891290" cy="891290"/>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A261"/>
              </a:solidFill>
            </p:spPr>
            <p:txBody>
              <a:bodyPr/>
              <a:lstStyle/>
              <a:p>
                <a:endParaRPr lang="en-CA"/>
              </a:p>
            </p:txBody>
          </p:sp>
          <p:sp>
            <p:nvSpPr>
              <p:cNvPr id="72" name="TextBox 7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3" name="Group 73"/>
            <p:cNvGrpSpPr/>
            <p:nvPr/>
          </p:nvGrpSpPr>
          <p:grpSpPr>
            <a:xfrm>
              <a:off x="2469560" y="0"/>
              <a:ext cx="891290" cy="891290"/>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A261"/>
              </a:solidFill>
            </p:spPr>
            <p:txBody>
              <a:bodyPr/>
              <a:lstStyle/>
              <a:p>
                <a:endParaRPr lang="en-CA"/>
              </a:p>
            </p:txBody>
          </p:sp>
          <p:sp>
            <p:nvSpPr>
              <p:cNvPr id="75" name="TextBox 7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6" name="Group 76"/>
            <p:cNvGrpSpPr/>
            <p:nvPr/>
          </p:nvGrpSpPr>
          <p:grpSpPr>
            <a:xfrm>
              <a:off x="4939119" y="2469560"/>
              <a:ext cx="891290" cy="891290"/>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F51"/>
              </a:solidFill>
            </p:spPr>
            <p:txBody>
              <a:bodyPr/>
              <a:lstStyle/>
              <a:p>
                <a:endParaRPr lang="en-CA"/>
              </a:p>
            </p:txBody>
          </p:sp>
          <p:sp>
            <p:nvSpPr>
              <p:cNvPr id="78" name="TextBox 7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9" name="Group 79"/>
            <p:cNvGrpSpPr/>
            <p:nvPr/>
          </p:nvGrpSpPr>
          <p:grpSpPr>
            <a:xfrm>
              <a:off x="4292438" y="659697"/>
              <a:ext cx="891290" cy="891290"/>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C3B1"/>
              </a:solidFill>
            </p:spPr>
            <p:txBody>
              <a:bodyPr/>
              <a:lstStyle/>
              <a:p>
                <a:endParaRPr lang="en-CA"/>
              </a:p>
            </p:txBody>
          </p:sp>
          <p:sp>
            <p:nvSpPr>
              <p:cNvPr id="81" name="TextBox 8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2" name="Group 82"/>
            <p:cNvGrpSpPr/>
            <p:nvPr/>
          </p:nvGrpSpPr>
          <p:grpSpPr>
            <a:xfrm>
              <a:off x="643367" y="4144175"/>
              <a:ext cx="891290" cy="891290"/>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C3B1"/>
              </a:solidFill>
            </p:spPr>
            <p:txBody>
              <a:bodyPr/>
              <a:lstStyle/>
              <a:p>
                <a:endParaRPr lang="en-CA"/>
              </a:p>
            </p:txBody>
          </p:sp>
          <p:sp>
            <p:nvSpPr>
              <p:cNvPr id="84" name="TextBox 8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5" name="Group 85"/>
            <p:cNvGrpSpPr/>
            <p:nvPr/>
          </p:nvGrpSpPr>
          <p:grpSpPr>
            <a:xfrm>
              <a:off x="4292438" y="4144175"/>
              <a:ext cx="891290" cy="891290"/>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9D8F"/>
              </a:solidFill>
            </p:spPr>
            <p:txBody>
              <a:bodyPr/>
              <a:lstStyle/>
              <a:p>
                <a:endParaRPr lang="en-CA"/>
              </a:p>
            </p:txBody>
          </p:sp>
          <p:sp>
            <p:nvSpPr>
              <p:cNvPr id="87" name="TextBox 8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64653"/>
        </a:solidFill>
        <a:effectLst/>
      </p:bgPr>
    </p:bg>
    <p:spTree>
      <p:nvGrpSpPr>
        <p:cNvPr id="1" name=""/>
        <p:cNvGrpSpPr/>
        <p:nvPr/>
      </p:nvGrpSpPr>
      <p:grpSpPr>
        <a:xfrm>
          <a:off x="0" y="0"/>
          <a:ext cx="0" cy="0"/>
          <a:chOff x="0" y="0"/>
          <a:chExt cx="0" cy="0"/>
        </a:xfrm>
      </p:grpSpPr>
      <p:sp>
        <p:nvSpPr>
          <p:cNvPr id="2" name="Freeform 2"/>
          <p:cNvSpPr/>
          <p:nvPr/>
        </p:nvSpPr>
        <p:spPr>
          <a:xfrm>
            <a:off x="-3778096" y="3372826"/>
            <a:ext cx="5870760" cy="5885474"/>
          </a:xfrm>
          <a:custGeom>
            <a:avLst/>
            <a:gdLst/>
            <a:ahLst/>
            <a:cxnLst/>
            <a:rect l="l" t="t" r="r" b="b"/>
            <a:pathLst>
              <a:path w="5870760" h="5885474">
                <a:moveTo>
                  <a:pt x="0" y="0"/>
                </a:moveTo>
                <a:lnTo>
                  <a:pt x="5870760" y="0"/>
                </a:lnTo>
                <a:lnTo>
                  <a:pt x="5870760" y="5885474"/>
                </a:lnTo>
                <a:lnTo>
                  <a:pt x="0" y="58854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3" name="Group 3"/>
          <p:cNvGrpSpPr/>
          <p:nvPr/>
        </p:nvGrpSpPr>
        <p:grpSpPr>
          <a:xfrm>
            <a:off x="1093431" y="3372826"/>
            <a:ext cx="5885474" cy="588547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4A261">
                  <a:alpha val="94902"/>
                </a:srgbClr>
              </a:solidFill>
              <a:prstDash val="solid"/>
              <a:miter/>
            </a:ln>
          </p:spPr>
          <p:txBody>
            <a:bodyPr/>
            <a:lstStyle/>
            <a:p>
              <a:endParaRPr lang="en-CA"/>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537205" y="1452708"/>
            <a:ext cx="13222080" cy="1019242"/>
          </a:xfrm>
          <a:prstGeom prst="rect">
            <a:avLst/>
          </a:prstGeom>
        </p:spPr>
        <p:txBody>
          <a:bodyPr lIns="0" tIns="0" rIns="0" bIns="0" rtlCol="0" anchor="t">
            <a:spAutoFit/>
          </a:bodyPr>
          <a:lstStyle/>
          <a:p>
            <a:pPr algn="ctr">
              <a:lnSpc>
                <a:spcPts val="8399"/>
              </a:lnSpc>
            </a:pPr>
            <a:r>
              <a:rPr lang="en-US" sz="5999" spc="-149">
                <a:solidFill>
                  <a:srgbClr val="FFFFFF"/>
                </a:solidFill>
                <a:latin typeface="CS Gordon Rounded"/>
                <a:ea typeface="CS Gordon Rounded"/>
                <a:cs typeface="CS Gordon Rounded"/>
                <a:sym typeface="CS Gordon Rounded"/>
              </a:rPr>
              <a:t>How did we get here?</a:t>
            </a:r>
          </a:p>
        </p:txBody>
      </p:sp>
      <p:sp>
        <p:nvSpPr>
          <p:cNvPr id="7" name="Freeform 7"/>
          <p:cNvSpPr/>
          <p:nvPr/>
        </p:nvSpPr>
        <p:spPr>
          <a:xfrm>
            <a:off x="16195336" y="3372826"/>
            <a:ext cx="5870760" cy="5885474"/>
          </a:xfrm>
          <a:custGeom>
            <a:avLst/>
            <a:gdLst/>
            <a:ahLst/>
            <a:cxnLst/>
            <a:rect l="l" t="t" r="r" b="b"/>
            <a:pathLst>
              <a:path w="5870760" h="5885474">
                <a:moveTo>
                  <a:pt x="0" y="0"/>
                </a:moveTo>
                <a:lnTo>
                  <a:pt x="5870760" y="0"/>
                </a:lnTo>
                <a:lnTo>
                  <a:pt x="5870760" y="5885474"/>
                </a:lnTo>
                <a:lnTo>
                  <a:pt x="0" y="58854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8" name="Group 8"/>
          <p:cNvGrpSpPr/>
          <p:nvPr/>
        </p:nvGrpSpPr>
        <p:grpSpPr>
          <a:xfrm>
            <a:off x="11317586" y="3372826"/>
            <a:ext cx="5885474" cy="588547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0" cap="sq">
              <a:solidFill>
                <a:srgbClr val="94C3B1">
                  <a:alpha val="94902"/>
                </a:srgbClr>
              </a:solidFill>
              <a:prstDash val="solid"/>
              <a:miter/>
            </a:ln>
          </p:spPr>
          <p:txBody>
            <a:bodyPr/>
            <a:lstStyle/>
            <a:p>
              <a:endParaRPr lang="en-CA"/>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6205509" y="3372826"/>
            <a:ext cx="5885474" cy="588547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00025" cap="sq">
              <a:solidFill>
                <a:srgbClr val="E9C46A">
                  <a:alpha val="94902"/>
                </a:srgbClr>
              </a:solidFill>
              <a:prstDash val="solid"/>
              <a:miter/>
            </a:ln>
          </p:spPr>
          <p:txBody>
            <a:bodyPr/>
            <a:lstStyle/>
            <a:p>
              <a:endParaRPr lang="en-CA"/>
            </a:p>
          </p:txBody>
        </p:sp>
        <p:sp>
          <p:nvSpPr>
            <p:cNvPr id="13" name="TextBox 13"/>
            <p:cNvSpPr txBox="1"/>
            <p:nvPr/>
          </p:nvSpPr>
          <p:spPr>
            <a:xfrm>
              <a:off x="76200" y="9525"/>
              <a:ext cx="660400" cy="727075"/>
            </a:xfrm>
            <a:prstGeom prst="rect">
              <a:avLst/>
            </a:prstGeom>
          </p:spPr>
          <p:txBody>
            <a:bodyPr lIns="50800" tIns="50800" rIns="50800" bIns="50800" rtlCol="0" anchor="ctr"/>
            <a:lstStyle/>
            <a:p>
              <a:pPr algn="ctr">
                <a:lnSpc>
                  <a:spcPts val="5040"/>
                </a:lnSpc>
              </a:pPr>
              <a:endParaRPr/>
            </a:p>
            <a:p>
              <a:pPr algn="ctr">
                <a:lnSpc>
                  <a:spcPts val="5040"/>
                </a:lnSpc>
              </a:pPr>
              <a:endParaRPr/>
            </a:p>
            <a:p>
              <a:pPr algn="ctr">
                <a:lnSpc>
                  <a:spcPts val="5040"/>
                </a:lnSpc>
              </a:pPr>
              <a:endParaRPr/>
            </a:p>
            <a:p>
              <a:pPr algn="ctr">
                <a:lnSpc>
                  <a:spcPts val="4620"/>
                </a:lnSpc>
                <a:spcBef>
                  <a:spcPct val="0"/>
                </a:spcBef>
              </a:pPr>
              <a:endParaRPr/>
            </a:p>
          </p:txBody>
        </p:sp>
      </p:grpSp>
      <p:sp>
        <p:nvSpPr>
          <p:cNvPr id="14" name="TextBox 14"/>
          <p:cNvSpPr txBox="1"/>
          <p:nvPr/>
        </p:nvSpPr>
        <p:spPr>
          <a:xfrm>
            <a:off x="1919989" y="4590984"/>
            <a:ext cx="4232358" cy="1047882"/>
          </a:xfrm>
          <a:prstGeom prst="rect">
            <a:avLst/>
          </a:prstGeom>
        </p:spPr>
        <p:txBody>
          <a:bodyPr lIns="0" tIns="0" rIns="0" bIns="0" rtlCol="0" anchor="t">
            <a:spAutoFit/>
          </a:bodyPr>
          <a:lstStyle/>
          <a:p>
            <a:pPr algn="ctr">
              <a:lnSpc>
                <a:spcPts val="4200"/>
              </a:lnSpc>
            </a:pPr>
            <a:r>
              <a:rPr lang="en-US" sz="3000">
                <a:solidFill>
                  <a:srgbClr val="FFFFFF"/>
                </a:solidFill>
                <a:latin typeface="CS Gordon Rounded"/>
                <a:ea typeface="CS Gordon Rounded"/>
                <a:cs typeface="CS Gordon Rounded"/>
                <a:sym typeface="CS Gordon Rounded"/>
              </a:rPr>
              <a:t>historical contexts</a:t>
            </a:r>
          </a:p>
        </p:txBody>
      </p:sp>
      <p:sp>
        <p:nvSpPr>
          <p:cNvPr id="15" name="TextBox 15"/>
          <p:cNvSpPr txBox="1"/>
          <p:nvPr/>
        </p:nvSpPr>
        <p:spPr>
          <a:xfrm>
            <a:off x="6276564" y="4590984"/>
            <a:ext cx="5734872" cy="1047882"/>
          </a:xfrm>
          <a:prstGeom prst="rect">
            <a:avLst/>
          </a:prstGeom>
        </p:spPr>
        <p:txBody>
          <a:bodyPr lIns="0" tIns="0" rIns="0" bIns="0" rtlCol="0" anchor="t">
            <a:spAutoFit/>
          </a:bodyPr>
          <a:lstStyle/>
          <a:p>
            <a:pPr algn="ctr">
              <a:lnSpc>
                <a:spcPts val="4200"/>
              </a:lnSpc>
            </a:pPr>
            <a:r>
              <a:rPr lang="en-US" sz="3000">
                <a:solidFill>
                  <a:srgbClr val="FFFFFF"/>
                </a:solidFill>
                <a:latin typeface="CS Gordon Rounded"/>
                <a:ea typeface="CS Gordon Rounded"/>
                <a:cs typeface="CS Gordon Rounded"/>
                <a:sym typeface="CS Gordon Rounded"/>
              </a:rPr>
              <a:t>Contemporary Factors</a:t>
            </a:r>
          </a:p>
        </p:txBody>
      </p:sp>
      <p:sp>
        <p:nvSpPr>
          <p:cNvPr id="16" name="TextBox 16"/>
          <p:cNvSpPr txBox="1"/>
          <p:nvPr/>
        </p:nvSpPr>
        <p:spPr>
          <a:xfrm>
            <a:off x="11976775" y="4590984"/>
            <a:ext cx="4570301" cy="1047882"/>
          </a:xfrm>
          <a:prstGeom prst="rect">
            <a:avLst/>
          </a:prstGeom>
        </p:spPr>
        <p:txBody>
          <a:bodyPr lIns="0" tIns="0" rIns="0" bIns="0" rtlCol="0" anchor="t">
            <a:spAutoFit/>
          </a:bodyPr>
          <a:lstStyle/>
          <a:p>
            <a:pPr algn="ctr">
              <a:lnSpc>
                <a:spcPts val="4200"/>
              </a:lnSpc>
            </a:pPr>
            <a:r>
              <a:rPr lang="en-US" sz="3000">
                <a:solidFill>
                  <a:srgbClr val="FFFFFF"/>
                </a:solidFill>
                <a:latin typeface="CS Gordon Rounded"/>
                <a:ea typeface="CS Gordon Rounded"/>
                <a:cs typeface="CS Gordon Rounded"/>
                <a:sym typeface="CS Gordon Rounded"/>
              </a:rPr>
              <a:t>Current Responses</a:t>
            </a:r>
          </a:p>
        </p:txBody>
      </p:sp>
      <p:sp>
        <p:nvSpPr>
          <p:cNvPr id="17" name="TextBox 17"/>
          <p:cNvSpPr txBox="1"/>
          <p:nvPr/>
        </p:nvSpPr>
        <p:spPr>
          <a:xfrm>
            <a:off x="2227175" y="5937664"/>
            <a:ext cx="3617986" cy="2307220"/>
          </a:xfrm>
          <a:prstGeom prst="rect">
            <a:avLst/>
          </a:prstGeom>
        </p:spPr>
        <p:txBody>
          <a:bodyPr lIns="0" tIns="0" rIns="0" bIns="0" rtlCol="0" anchor="t">
            <a:spAutoFit/>
          </a:bodyPr>
          <a:lstStyle/>
          <a:p>
            <a:pPr algn="ctr">
              <a:lnSpc>
                <a:spcPts val="4620"/>
              </a:lnSpc>
            </a:pPr>
            <a:r>
              <a:rPr lang="en-US" sz="3300">
                <a:solidFill>
                  <a:srgbClr val="FFFFFF"/>
                </a:solidFill>
                <a:latin typeface="Arial Nova Condensed Light"/>
                <a:ea typeface="Arial Nova Condensed Light"/>
                <a:cs typeface="Arial Nova Condensed Light"/>
                <a:sym typeface="Arial Nova Condensed Light"/>
              </a:rPr>
              <a:t>Generational transfer of land, wealth, power, trauma; norms &amp; attitudes</a:t>
            </a:r>
          </a:p>
        </p:txBody>
      </p:sp>
      <p:sp>
        <p:nvSpPr>
          <p:cNvPr id="18" name="TextBox 18"/>
          <p:cNvSpPr txBox="1"/>
          <p:nvPr/>
        </p:nvSpPr>
        <p:spPr>
          <a:xfrm>
            <a:off x="12452932" y="5827373"/>
            <a:ext cx="3617986" cy="2888311"/>
          </a:xfrm>
          <a:prstGeom prst="rect">
            <a:avLst/>
          </a:prstGeom>
        </p:spPr>
        <p:txBody>
          <a:bodyPr lIns="0" tIns="0" rIns="0" bIns="0" rtlCol="0" anchor="t">
            <a:spAutoFit/>
          </a:bodyPr>
          <a:lstStyle/>
          <a:p>
            <a:pPr algn="ctr">
              <a:lnSpc>
                <a:spcPts val="4620"/>
              </a:lnSpc>
            </a:pPr>
            <a:r>
              <a:rPr lang="en-US" sz="3300">
                <a:solidFill>
                  <a:srgbClr val="FFFFFF"/>
                </a:solidFill>
                <a:latin typeface="Arial Nova Condensed Light"/>
                <a:ea typeface="Arial Nova Condensed Light"/>
                <a:cs typeface="Arial Nova Condensed Light"/>
                <a:sym typeface="Arial Nova Condensed Light"/>
              </a:rPr>
              <a:t>Charity &amp; surveillance vs rights-based approaches; have tools but need transformative change</a:t>
            </a:r>
          </a:p>
        </p:txBody>
      </p:sp>
      <p:sp>
        <p:nvSpPr>
          <p:cNvPr id="19" name="TextBox 19"/>
          <p:cNvSpPr txBox="1"/>
          <p:nvPr/>
        </p:nvSpPr>
        <p:spPr>
          <a:xfrm>
            <a:off x="7103247" y="5827373"/>
            <a:ext cx="4081505" cy="2527803"/>
          </a:xfrm>
          <a:prstGeom prst="rect">
            <a:avLst/>
          </a:prstGeom>
        </p:spPr>
        <p:txBody>
          <a:bodyPr lIns="0" tIns="0" rIns="0" bIns="0" rtlCol="0" anchor="t">
            <a:spAutoFit/>
          </a:bodyPr>
          <a:lstStyle/>
          <a:p>
            <a:pPr algn="ctr">
              <a:lnSpc>
                <a:spcPts val="5040"/>
              </a:lnSpc>
            </a:pPr>
            <a:r>
              <a:rPr lang="en-US" sz="3600">
                <a:solidFill>
                  <a:srgbClr val="FFFFFF"/>
                </a:solidFill>
                <a:latin typeface="Arial Nova Condensed Light"/>
                <a:ea typeface="Arial Nova Condensed Light"/>
                <a:cs typeface="Arial Nova Condensed Light"/>
                <a:sym typeface="Arial Nova Condensed Light"/>
              </a:rPr>
              <a:t>Polycrises; privatization &amp; deregulation; systemic barriers &amp; exploitation; polarization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64653"/>
        </a:solidFill>
        <a:effectLst/>
      </p:bgPr>
    </p:bg>
    <p:spTree>
      <p:nvGrpSpPr>
        <p:cNvPr id="1" name=""/>
        <p:cNvGrpSpPr/>
        <p:nvPr/>
      </p:nvGrpSpPr>
      <p:grpSpPr>
        <a:xfrm>
          <a:off x="0" y="0"/>
          <a:ext cx="0" cy="0"/>
          <a:chOff x="0" y="0"/>
          <a:chExt cx="0" cy="0"/>
        </a:xfrm>
      </p:grpSpPr>
      <p:sp>
        <p:nvSpPr>
          <p:cNvPr id="2" name="TextBox 2"/>
          <p:cNvSpPr txBox="1"/>
          <p:nvPr/>
        </p:nvSpPr>
        <p:spPr>
          <a:xfrm>
            <a:off x="1428714" y="3119328"/>
            <a:ext cx="14008106" cy="6432855"/>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FFFFFF"/>
                </a:solidFill>
                <a:latin typeface="Futura"/>
                <a:ea typeface="Futura"/>
                <a:cs typeface="Futura"/>
                <a:sym typeface="Futura"/>
              </a:rPr>
              <a:t>Cash transfers</a:t>
            </a:r>
          </a:p>
          <a:p>
            <a:pPr marL="777240" lvl="1" indent="-388620" algn="l">
              <a:lnSpc>
                <a:spcPts val="5040"/>
              </a:lnSpc>
              <a:buFont typeface="Arial"/>
              <a:buChar char="•"/>
            </a:pPr>
            <a:r>
              <a:rPr lang="en-US" sz="3600">
                <a:solidFill>
                  <a:srgbClr val="FFFFFF"/>
                </a:solidFill>
                <a:latin typeface="Futura"/>
                <a:ea typeface="Futura"/>
                <a:cs typeface="Futura"/>
                <a:sym typeface="Futura"/>
              </a:rPr>
              <a:t>Employment</a:t>
            </a:r>
          </a:p>
          <a:p>
            <a:pPr marL="777240" lvl="1" indent="-388620" algn="l">
              <a:lnSpc>
                <a:spcPts val="5040"/>
              </a:lnSpc>
              <a:buFont typeface="Arial"/>
              <a:buChar char="•"/>
            </a:pPr>
            <a:r>
              <a:rPr lang="en-US" sz="3600">
                <a:solidFill>
                  <a:srgbClr val="FFFFFF"/>
                </a:solidFill>
                <a:latin typeface="Futura"/>
                <a:ea typeface="Futura"/>
                <a:cs typeface="Futura"/>
                <a:sym typeface="Futura"/>
              </a:rPr>
              <a:t>Housing</a:t>
            </a:r>
          </a:p>
          <a:p>
            <a:pPr marL="777240" lvl="1" indent="-388620" algn="l">
              <a:lnSpc>
                <a:spcPts val="5040"/>
              </a:lnSpc>
              <a:buFont typeface="Arial"/>
              <a:buChar char="•"/>
            </a:pPr>
            <a:r>
              <a:rPr lang="en-US" sz="3600">
                <a:solidFill>
                  <a:srgbClr val="FFFFFF"/>
                </a:solidFill>
                <a:latin typeface="Futura"/>
                <a:ea typeface="Futura"/>
                <a:cs typeface="Futura"/>
                <a:sym typeface="Futura"/>
              </a:rPr>
              <a:t>Health care</a:t>
            </a:r>
          </a:p>
          <a:p>
            <a:pPr marL="777240" lvl="1" indent="-388620" algn="l">
              <a:lnSpc>
                <a:spcPts val="5040"/>
              </a:lnSpc>
              <a:buFont typeface="Arial"/>
              <a:buChar char="•"/>
            </a:pPr>
            <a:r>
              <a:rPr lang="en-US" sz="3600">
                <a:solidFill>
                  <a:srgbClr val="FFFFFF"/>
                </a:solidFill>
                <a:latin typeface="Futura"/>
                <a:ea typeface="Futura"/>
                <a:cs typeface="Futura"/>
                <a:sym typeface="Futura"/>
              </a:rPr>
              <a:t>Education</a:t>
            </a:r>
          </a:p>
          <a:p>
            <a:pPr marL="777240" lvl="1" indent="-388620" algn="l">
              <a:lnSpc>
                <a:spcPts val="5040"/>
              </a:lnSpc>
              <a:buFont typeface="Arial"/>
              <a:buChar char="•"/>
            </a:pPr>
            <a:r>
              <a:rPr lang="en-US" sz="3600">
                <a:solidFill>
                  <a:srgbClr val="FFFFFF"/>
                </a:solidFill>
                <a:latin typeface="Futura"/>
                <a:ea typeface="Futura"/>
                <a:cs typeface="Futura"/>
                <a:sym typeface="Futura"/>
              </a:rPr>
              <a:t>Child care</a:t>
            </a:r>
          </a:p>
          <a:p>
            <a:pPr marL="777240" lvl="1" indent="-388620" algn="l">
              <a:lnSpc>
                <a:spcPts val="5040"/>
              </a:lnSpc>
              <a:buFont typeface="Arial"/>
              <a:buChar char="•"/>
            </a:pPr>
            <a:r>
              <a:rPr lang="en-US" sz="3600">
                <a:solidFill>
                  <a:srgbClr val="FFFFFF"/>
                </a:solidFill>
                <a:latin typeface="Futura"/>
                <a:ea typeface="Futura"/>
                <a:cs typeface="Futura"/>
                <a:sym typeface="Futura"/>
              </a:rPr>
              <a:t>Child welfare</a:t>
            </a:r>
          </a:p>
          <a:p>
            <a:pPr marL="777240" lvl="1" indent="-388620" algn="l">
              <a:lnSpc>
                <a:spcPts val="5040"/>
              </a:lnSpc>
              <a:buFont typeface="Arial"/>
              <a:buChar char="•"/>
            </a:pPr>
            <a:r>
              <a:rPr lang="en-US" sz="3600">
                <a:solidFill>
                  <a:srgbClr val="FFFFFF"/>
                </a:solidFill>
                <a:latin typeface="Futura"/>
                <a:ea typeface="Futura"/>
                <a:cs typeface="Futura"/>
                <a:sym typeface="Futura"/>
              </a:rPr>
              <a:t>Criminal justice</a:t>
            </a:r>
          </a:p>
          <a:p>
            <a:pPr marL="777240" lvl="1" indent="-388620" algn="l">
              <a:lnSpc>
                <a:spcPts val="5040"/>
              </a:lnSpc>
              <a:buFont typeface="Arial"/>
              <a:buChar char="•"/>
            </a:pPr>
            <a:r>
              <a:rPr lang="en-US" sz="3600">
                <a:solidFill>
                  <a:srgbClr val="FFFFFF"/>
                </a:solidFill>
                <a:latin typeface="Futura"/>
                <a:ea typeface="Futura"/>
                <a:cs typeface="Futura"/>
                <a:sym typeface="Futura"/>
              </a:rPr>
              <a:t>Taxation</a:t>
            </a:r>
          </a:p>
          <a:p>
            <a:pPr marL="777240" lvl="1" indent="-388620" algn="l">
              <a:lnSpc>
                <a:spcPts val="5040"/>
              </a:lnSpc>
              <a:buFont typeface="Arial"/>
              <a:buChar char="•"/>
            </a:pPr>
            <a:r>
              <a:rPr lang="en-US" sz="3600">
                <a:solidFill>
                  <a:srgbClr val="FFFFFF"/>
                </a:solidFill>
                <a:latin typeface="Futura"/>
                <a:ea typeface="Futura"/>
                <a:cs typeface="Futura"/>
                <a:sym typeface="Futura"/>
              </a:rPr>
              <a:t>Immigration</a:t>
            </a:r>
          </a:p>
        </p:txBody>
      </p:sp>
      <p:sp>
        <p:nvSpPr>
          <p:cNvPr id="3" name="Freeform 3"/>
          <p:cNvSpPr/>
          <p:nvPr/>
        </p:nvSpPr>
        <p:spPr>
          <a:xfrm>
            <a:off x="13274634" y="6256960"/>
            <a:ext cx="2993837" cy="3001340"/>
          </a:xfrm>
          <a:custGeom>
            <a:avLst/>
            <a:gdLst/>
            <a:ahLst/>
            <a:cxnLst/>
            <a:rect l="l" t="t" r="r" b="b"/>
            <a:pathLst>
              <a:path w="2993837" h="3001340">
                <a:moveTo>
                  <a:pt x="0" y="0"/>
                </a:moveTo>
                <a:lnTo>
                  <a:pt x="2993836" y="0"/>
                </a:lnTo>
                <a:lnTo>
                  <a:pt x="2993836" y="3001340"/>
                </a:lnTo>
                <a:lnTo>
                  <a:pt x="0" y="300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a:off x="13274634" y="1655012"/>
            <a:ext cx="4192711" cy="4203219"/>
          </a:xfrm>
          <a:custGeom>
            <a:avLst/>
            <a:gdLst/>
            <a:ahLst/>
            <a:cxnLst/>
            <a:rect l="l" t="t" r="r" b="b"/>
            <a:pathLst>
              <a:path w="4192711" h="4203219">
                <a:moveTo>
                  <a:pt x="0" y="0"/>
                </a:moveTo>
                <a:lnTo>
                  <a:pt x="4192711" y="0"/>
                </a:lnTo>
                <a:lnTo>
                  <a:pt x="4192711" y="4203220"/>
                </a:lnTo>
                <a:lnTo>
                  <a:pt x="0" y="42032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5" name="Group 5"/>
          <p:cNvGrpSpPr/>
          <p:nvPr/>
        </p:nvGrpSpPr>
        <p:grpSpPr>
          <a:xfrm>
            <a:off x="7567281" y="2282298"/>
            <a:ext cx="8180763" cy="8201266"/>
            <a:chOff x="0" y="0"/>
            <a:chExt cx="10907684" cy="10935021"/>
          </a:xfrm>
        </p:grpSpPr>
        <p:sp>
          <p:nvSpPr>
            <p:cNvPr id="6" name="Freeform 6"/>
            <p:cNvSpPr/>
            <p:nvPr/>
          </p:nvSpPr>
          <p:spPr>
            <a:xfrm>
              <a:off x="0" y="0"/>
              <a:ext cx="10907684" cy="10935021"/>
            </a:xfrm>
            <a:custGeom>
              <a:avLst/>
              <a:gdLst/>
              <a:ahLst/>
              <a:cxnLst/>
              <a:rect l="l" t="t" r="r" b="b"/>
              <a:pathLst>
                <a:path w="10907684" h="10935021">
                  <a:moveTo>
                    <a:pt x="0" y="0"/>
                  </a:moveTo>
                  <a:lnTo>
                    <a:pt x="10907684" y="0"/>
                  </a:lnTo>
                  <a:lnTo>
                    <a:pt x="10907684" y="10935021"/>
                  </a:lnTo>
                  <a:lnTo>
                    <a:pt x="0" y="109350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7" name="Group 7"/>
            <p:cNvGrpSpPr/>
            <p:nvPr/>
          </p:nvGrpSpPr>
          <p:grpSpPr>
            <a:xfrm>
              <a:off x="1573411" y="1587080"/>
              <a:ext cx="7760862" cy="776086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8958"/>
              </a:solidFill>
            </p:spPr>
            <p:txBody>
              <a:bodyPr/>
              <a:lstStyle/>
              <a:p>
                <a:endParaRPr lang="en-CA"/>
              </a:p>
            </p:txBody>
          </p:sp>
          <p:sp>
            <p:nvSpPr>
              <p:cNvPr id="9" name="TextBox 9"/>
              <p:cNvSpPr txBox="1"/>
              <p:nvPr/>
            </p:nvSpPr>
            <p:spPr>
              <a:xfrm>
                <a:off x="76200" y="-314325"/>
                <a:ext cx="660400" cy="1050925"/>
              </a:xfrm>
              <a:prstGeom prst="rect">
                <a:avLst/>
              </a:prstGeom>
            </p:spPr>
            <p:txBody>
              <a:bodyPr lIns="50800" tIns="50800" rIns="50800" bIns="50800" rtlCol="0" anchor="ctr"/>
              <a:lstStyle/>
              <a:p>
                <a:pPr algn="ctr">
                  <a:lnSpc>
                    <a:spcPts val="7359"/>
                  </a:lnSpc>
                </a:pPr>
                <a:endParaRPr/>
              </a:p>
            </p:txBody>
          </p:sp>
        </p:grpSp>
      </p:grpSp>
      <p:sp>
        <p:nvSpPr>
          <p:cNvPr id="10" name="TextBox 10"/>
          <p:cNvSpPr txBox="1"/>
          <p:nvPr/>
        </p:nvSpPr>
        <p:spPr>
          <a:xfrm>
            <a:off x="1028700" y="559571"/>
            <a:ext cx="14008106" cy="2076583"/>
          </a:xfrm>
          <a:prstGeom prst="rect">
            <a:avLst/>
          </a:prstGeom>
        </p:spPr>
        <p:txBody>
          <a:bodyPr lIns="0" tIns="0" rIns="0" bIns="0" rtlCol="0" anchor="t">
            <a:spAutoFit/>
          </a:bodyPr>
          <a:lstStyle/>
          <a:p>
            <a:pPr algn="l">
              <a:lnSpc>
                <a:spcPts val="8399"/>
              </a:lnSpc>
            </a:pPr>
            <a:r>
              <a:rPr lang="en-US" sz="5999" spc="-149">
                <a:solidFill>
                  <a:srgbClr val="FFFFFF"/>
                </a:solidFill>
                <a:latin typeface="CS Gordon Rounded"/>
                <a:ea typeface="CS Gordon Rounded"/>
                <a:cs typeface="CS Gordon Rounded"/>
                <a:sym typeface="CS Gordon Rounded"/>
              </a:rPr>
              <a:t>Current responses &amp; results</a:t>
            </a:r>
          </a:p>
        </p:txBody>
      </p:sp>
      <p:sp>
        <p:nvSpPr>
          <p:cNvPr id="11" name="TextBox 11"/>
          <p:cNvSpPr txBox="1"/>
          <p:nvPr/>
        </p:nvSpPr>
        <p:spPr>
          <a:xfrm>
            <a:off x="8818866" y="5034750"/>
            <a:ext cx="5677592" cy="2722880"/>
          </a:xfrm>
          <a:prstGeom prst="rect">
            <a:avLst/>
          </a:prstGeom>
        </p:spPr>
        <p:txBody>
          <a:bodyPr lIns="0" tIns="0" rIns="0" bIns="0" rtlCol="0" anchor="t">
            <a:spAutoFit/>
          </a:bodyPr>
          <a:lstStyle/>
          <a:p>
            <a:pPr algn="ctr">
              <a:lnSpc>
                <a:spcPts val="5320"/>
              </a:lnSpc>
            </a:pPr>
            <a:r>
              <a:rPr lang="en-US" sz="3800" b="1" spc="-83">
                <a:solidFill>
                  <a:srgbClr val="132B34"/>
                </a:solidFill>
                <a:latin typeface="Futura Bold"/>
                <a:ea typeface="Futura Bold"/>
                <a:cs typeface="Futura Bold"/>
                <a:sym typeface="Futura Bold"/>
              </a:rPr>
              <a:t>What are we aiming for?</a:t>
            </a:r>
          </a:p>
          <a:p>
            <a:pPr algn="ctr">
              <a:lnSpc>
                <a:spcPts val="5320"/>
              </a:lnSpc>
            </a:pPr>
            <a:r>
              <a:rPr lang="en-US" sz="3800" b="1" spc="-83">
                <a:solidFill>
                  <a:srgbClr val="132B34"/>
                </a:solidFill>
                <a:latin typeface="Futura Bold"/>
                <a:ea typeface="Futura Bold"/>
                <a:cs typeface="Futura Bold"/>
                <a:sym typeface="Futura Bold"/>
              </a:rPr>
              <a:t>How are we measuring?</a:t>
            </a:r>
          </a:p>
          <a:p>
            <a:pPr algn="ctr">
              <a:lnSpc>
                <a:spcPts val="5320"/>
              </a:lnSpc>
            </a:pPr>
            <a:r>
              <a:rPr lang="en-US" sz="3800" b="1" spc="-83">
                <a:solidFill>
                  <a:srgbClr val="132B34"/>
                </a:solidFill>
                <a:latin typeface="Futura Bold"/>
                <a:ea typeface="Futura Bold"/>
                <a:cs typeface="Futura Bold"/>
                <a:sym typeface="Futura Bold"/>
              </a:rPr>
              <a:t>Who is benefitting?</a:t>
            </a:r>
          </a:p>
          <a:p>
            <a:pPr algn="ctr">
              <a:lnSpc>
                <a:spcPts val="5320"/>
              </a:lnSpc>
            </a:pPr>
            <a:r>
              <a:rPr lang="en-US" sz="3800" b="1" spc="-83">
                <a:solidFill>
                  <a:srgbClr val="132B34"/>
                </a:solidFill>
                <a:latin typeface="Futura Bold"/>
                <a:ea typeface="Futura Bold"/>
                <a:cs typeface="Futura Bold"/>
                <a:sym typeface="Futura Bold"/>
              </a:rPr>
              <a:t>Who decides?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1113</Words>
  <Application>Microsoft Office PowerPoint</Application>
  <PresentationFormat>Custom</PresentationFormat>
  <Paragraphs>145</Paragraphs>
  <Slides>13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Montserrat</vt:lpstr>
      <vt:lpstr>Arial</vt:lpstr>
      <vt:lpstr>Futura</vt:lpstr>
      <vt:lpstr>Calibri</vt:lpstr>
      <vt:lpstr>Futura Light</vt:lpstr>
      <vt:lpstr>Futura Bold</vt:lpstr>
      <vt:lpstr>Arial Nova Condensed Light</vt:lpstr>
      <vt:lpstr>CS Gordon Rounded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&amp; Social Change</dc:title>
  <cp:lastModifiedBy>Natalie Appleyard</cp:lastModifiedBy>
  <cp:revision>3</cp:revision>
  <dcterms:created xsi:type="dcterms:W3CDTF">2006-08-16T00:00:00Z</dcterms:created>
  <dcterms:modified xsi:type="dcterms:W3CDTF">2025-01-16T04:19:34Z</dcterms:modified>
  <dc:identifier>DAGbvGjtRnI</dc:identifier>
</cp:coreProperties>
</file>