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00" r:id="rId1"/>
  </p:sldMasterIdLst>
  <p:notesMasterIdLst>
    <p:notesMasterId r:id="rId30"/>
  </p:notesMasterIdLst>
  <p:sldIdLst>
    <p:sldId id="312" r:id="rId2"/>
    <p:sldId id="535" r:id="rId3"/>
    <p:sldId id="536" r:id="rId4"/>
    <p:sldId id="566" r:id="rId5"/>
    <p:sldId id="568" r:id="rId6"/>
    <p:sldId id="569" r:id="rId7"/>
    <p:sldId id="531" r:id="rId8"/>
    <p:sldId id="557" r:id="rId9"/>
    <p:sldId id="529" r:id="rId10"/>
    <p:sldId id="559" r:id="rId11"/>
    <p:sldId id="571" r:id="rId12"/>
    <p:sldId id="525" r:id="rId13"/>
    <p:sldId id="561" r:id="rId14"/>
    <p:sldId id="563" r:id="rId15"/>
    <p:sldId id="554" r:id="rId16"/>
    <p:sldId id="556" r:id="rId17"/>
    <p:sldId id="592" r:id="rId18"/>
    <p:sldId id="591" r:id="rId19"/>
    <p:sldId id="590" r:id="rId20"/>
    <p:sldId id="573" r:id="rId21"/>
    <p:sldId id="575" r:id="rId22"/>
    <p:sldId id="578" r:id="rId23"/>
    <p:sldId id="576" r:id="rId24"/>
    <p:sldId id="574" r:id="rId25"/>
    <p:sldId id="577" r:id="rId26"/>
    <p:sldId id="580" r:id="rId27"/>
    <p:sldId id="585" r:id="rId28"/>
    <p:sldId id="586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367" autoAdjust="0"/>
    <p:restoredTop sz="94649" autoAdjust="0"/>
  </p:normalViewPr>
  <p:slideViewPr>
    <p:cSldViewPr>
      <p:cViewPr>
        <p:scale>
          <a:sx n="90" d="100"/>
          <a:sy n="90" d="100"/>
        </p:scale>
        <p:origin x="-858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838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048EE6-AF3D-48B5-9393-D00AB3BA86A9}" type="doc">
      <dgm:prSet loTypeId="urn:microsoft.com/office/officeart/2005/8/layout/default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en-CA"/>
        </a:p>
      </dgm:t>
    </dgm:pt>
    <dgm:pt modelId="{57798C1D-80F5-4793-87BC-0D7187CB3A60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Issued  after implementation date; no ex post application of BI </a:t>
          </a:r>
        </a:p>
      </dgm:t>
    </dgm:pt>
    <dgm:pt modelId="{0FA873D2-D9DC-4EAA-A0E1-FE2051830815}" type="parTrans" cxnId="{9D6F972E-C023-44E6-83C4-6ECB75AF5C27}">
      <dgm:prSet/>
      <dgm:spPr/>
      <dgm:t>
        <a:bodyPr/>
        <a:lstStyle/>
        <a:p>
          <a:endParaRPr lang="en-CA"/>
        </a:p>
      </dgm:t>
    </dgm:pt>
    <dgm:pt modelId="{5BABFE2D-56A3-4465-AD69-EBF1368ADC4B}" type="sibTrans" cxnId="{9D6F972E-C023-44E6-83C4-6ECB75AF5C27}">
      <dgm:prSet/>
      <dgm:spPr/>
      <dgm:t>
        <a:bodyPr/>
        <a:lstStyle/>
        <a:p>
          <a:endParaRPr lang="en-CA"/>
        </a:p>
      </dgm:t>
    </dgm:pt>
    <dgm:pt modelId="{7A23CE7C-EA40-411D-BFAE-E039E4D1280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Tradable and transferable</a:t>
          </a:r>
        </a:p>
      </dgm:t>
    </dgm:pt>
    <dgm:pt modelId="{C0BD4817-2880-453A-BC77-1407DDE3F7DC}" type="parTrans" cxnId="{26E2F941-2B68-4842-80DA-7014DCC11114}">
      <dgm:prSet/>
      <dgm:spPr/>
      <dgm:t>
        <a:bodyPr/>
        <a:lstStyle/>
        <a:p>
          <a:endParaRPr lang="en-CA"/>
        </a:p>
      </dgm:t>
    </dgm:pt>
    <dgm:pt modelId="{5531E5F1-B5F6-4E0A-A189-972A944B04E1}" type="sibTrans" cxnId="{26E2F941-2B68-4842-80DA-7014DCC11114}">
      <dgm:prSet/>
      <dgm:spPr/>
      <dgm:t>
        <a:bodyPr/>
        <a:lstStyle/>
        <a:p>
          <a:endParaRPr lang="en-CA"/>
        </a:p>
      </dgm:t>
    </dgm:pt>
    <dgm:pt modelId="{064DC62D-B553-4975-A1D9-491063DF43E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Unsecured</a:t>
          </a:r>
        </a:p>
      </dgm:t>
    </dgm:pt>
    <dgm:pt modelId="{53D126A3-E1CC-434B-B548-1B82E77E5F35}" type="parTrans" cxnId="{F3A05FE5-78FA-4B5B-A9CD-FA2611A60ABE}">
      <dgm:prSet/>
      <dgm:spPr/>
      <dgm:t>
        <a:bodyPr/>
        <a:lstStyle/>
        <a:p>
          <a:endParaRPr lang="en-CA"/>
        </a:p>
      </dgm:t>
    </dgm:pt>
    <dgm:pt modelId="{8B80292F-0767-4357-9AEC-19412996519C}" type="sibTrans" cxnId="{F3A05FE5-78FA-4B5B-A9CD-FA2611A60ABE}">
      <dgm:prSet/>
      <dgm:spPr/>
      <dgm:t>
        <a:bodyPr/>
        <a:lstStyle/>
        <a:p>
          <a:endParaRPr lang="en-CA"/>
        </a:p>
      </dgm:t>
    </dgm:pt>
    <dgm:pt modelId="{D79810FF-6424-42B9-8CE4-F5CEE23ACD86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Long term (original term&gt;400 days)</a:t>
          </a:r>
        </a:p>
      </dgm:t>
    </dgm:pt>
    <dgm:pt modelId="{BAC86795-5E05-43F7-A0AB-3262411DCB7E}" type="parTrans" cxnId="{0AB271C9-9630-4E90-BC73-3B9D19FB129D}">
      <dgm:prSet/>
      <dgm:spPr/>
      <dgm:t>
        <a:bodyPr/>
        <a:lstStyle/>
        <a:p>
          <a:endParaRPr lang="en-CA"/>
        </a:p>
      </dgm:t>
    </dgm:pt>
    <dgm:pt modelId="{F29995FE-20A6-47E8-A596-A3FC22369919}" type="sibTrans" cxnId="{0AB271C9-9630-4E90-BC73-3B9D19FB129D}">
      <dgm:prSet/>
      <dgm:spPr/>
      <dgm:t>
        <a:bodyPr/>
        <a:lstStyle/>
        <a:p>
          <a:endParaRPr lang="en-CA"/>
        </a:p>
      </dgm:t>
    </dgm:pt>
    <dgm:pt modelId="{DFB57DA5-D9A2-4DC8-B615-B936976AD4A7}" type="pres">
      <dgm:prSet presAssocID="{4C048EE6-AF3D-48B5-9393-D00AB3BA86A9}" presName="diagram" presStyleCnt="0">
        <dgm:presLayoutVars>
          <dgm:dir/>
          <dgm:resizeHandles val="exact"/>
        </dgm:presLayoutVars>
      </dgm:prSet>
      <dgm:spPr/>
    </dgm:pt>
    <dgm:pt modelId="{F6E5920D-A735-4942-994B-ED36818213BA}" type="pres">
      <dgm:prSet presAssocID="{57798C1D-80F5-4793-87BC-0D7187CB3A60}" presName="node" presStyleLbl="node1" presStyleIdx="0" presStyleCnt="4">
        <dgm:presLayoutVars>
          <dgm:bulletEnabled val="1"/>
        </dgm:presLayoutVars>
      </dgm:prSet>
      <dgm:spPr/>
    </dgm:pt>
    <dgm:pt modelId="{3024CA41-0D30-4530-AF47-0449270BD861}" type="pres">
      <dgm:prSet presAssocID="{5BABFE2D-56A3-4465-AD69-EBF1368ADC4B}" presName="sibTrans" presStyleCnt="0"/>
      <dgm:spPr/>
    </dgm:pt>
    <dgm:pt modelId="{90FD51DD-C3BA-4773-9DD0-ECFA55616D81}" type="pres">
      <dgm:prSet presAssocID="{7A23CE7C-EA40-411D-BFAE-E039E4D1280B}" presName="node" presStyleLbl="node1" presStyleIdx="1" presStyleCnt="4">
        <dgm:presLayoutVars>
          <dgm:bulletEnabled val="1"/>
        </dgm:presLayoutVars>
      </dgm:prSet>
      <dgm:spPr/>
    </dgm:pt>
    <dgm:pt modelId="{7F5F04BF-4267-4CE5-9C00-BD4BCCB0CA6C}" type="pres">
      <dgm:prSet presAssocID="{5531E5F1-B5F6-4E0A-A189-972A944B04E1}" presName="sibTrans" presStyleCnt="0"/>
      <dgm:spPr/>
    </dgm:pt>
    <dgm:pt modelId="{EBAC2DC4-39F5-41D5-B933-0780BB851C48}" type="pres">
      <dgm:prSet presAssocID="{064DC62D-B553-4975-A1D9-491063DF43EE}" presName="node" presStyleLbl="node1" presStyleIdx="2" presStyleCnt="4">
        <dgm:presLayoutVars>
          <dgm:bulletEnabled val="1"/>
        </dgm:presLayoutVars>
      </dgm:prSet>
      <dgm:spPr/>
    </dgm:pt>
    <dgm:pt modelId="{3C874653-17EA-4F34-90E6-74184C397F90}" type="pres">
      <dgm:prSet presAssocID="{8B80292F-0767-4357-9AEC-19412996519C}" presName="sibTrans" presStyleCnt="0"/>
      <dgm:spPr/>
    </dgm:pt>
    <dgm:pt modelId="{B410E156-5CD0-417E-839E-189B341C03EE}" type="pres">
      <dgm:prSet presAssocID="{D79810FF-6424-42B9-8CE4-F5CEE23ACD86}" presName="node" presStyleLbl="node1" presStyleIdx="3" presStyleCnt="4" custLinFactNeighborX="-600">
        <dgm:presLayoutVars>
          <dgm:bulletEnabled val="1"/>
        </dgm:presLayoutVars>
      </dgm:prSet>
      <dgm:spPr/>
    </dgm:pt>
  </dgm:ptLst>
  <dgm:cxnLst>
    <dgm:cxn modelId="{1DACC41F-F97E-49B6-8CF6-5EE5CE207BD9}" type="presOf" srcId="{7A23CE7C-EA40-411D-BFAE-E039E4D1280B}" destId="{90FD51DD-C3BA-4773-9DD0-ECFA55616D81}" srcOrd="0" destOrd="0" presId="urn:microsoft.com/office/officeart/2005/8/layout/default"/>
    <dgm:cxn modelId="{9D6F972E-C023-44E6-83C4-6ECB75AF5C27}" srcId="{4C048EE6-AF3D-48B5-9393-D00AB3BA86A9}" destId="{57798C1D-80F5-4793-87BC-0D7187CB3A60}" srcOrd="0" destOrd="0" parTransId="{0FA873D2-D9DC-4EAA-A0E1-FE2051830815}" sibTransId="{5BABFE2D-56A3-4465-AD69-EBF1368ADC4B}"/>
    <dgm:cxn modelId="{26E2F941-2B68-4842-80DA-7014DCC11114}" srcId="{4C048EE6-AF3D-48B5-9393-D00AB3BA86A9}" destId="{7A23CE7C-EA40-411D-BFAE-E039E4D1280B}" srcOrd="1" destOrd="0" parTransId="{C0BD4817-2880-453A-BC77-1407DDE3F7DC}" sibTransId="{5531E5F1-B5F6-4E0A-A189-972A944B04E1}"/>
    <dgm:cxn modelId="{E2147385-32FF-40CF-B324-1CA54BB4AF01}" type="presOf" srcId="{064DC62D-B553-4975-A1D9-491063DF43EE}" destId="{EBAC2DC4-39F5-41D5-B933-0780BB851C48}" srcOrd="0" destOrd="0" presId="urn:microsoft.com/office/officeart/2005/8/layout/default"/>
    <dgm:cxn modelId="{850DE5C6-2FF2-4AEF-9979-0FC93C0881D5}" type="presOf" srcId="{4C048EE6-AF3D-48B5-9393-D00AB3BA86A9}" destId="{DFB57DA5-D9A2-4DC8-B615-B936976AD4A7}" srcOrd="0" destOrd="0" presId="urn:microsoft.com/office/officeart/2005/8/layout/default"/>
    <dgm:cxn modelId="{0AB271C9-9630-4E90-BC73-3B9D19FB129D}" srcId="{4C048EE6-AF3D-48B5-9393-D00AB3BA86A9}" destId="{D79810FF-6424-42B9-8CE4-F5CEE23ACD86}" srcOrd="3" destOrd="0" parTransId="{BAC86795-5E05-43F7-A0AB-3262411DCB7E}" sibTransId="{F29995FE-20A6-47E8-A596-A3FC22369919}"/>
    <dgm:cxn modelId="{BDE918D2-A690-477C-AE29-C5626BCD8A92}" type="presOf" srcId="{57798C1D-80F5-4793-87BC-0D7187CB3A60}" destId="{F6E5920D-A735-4942-994B-ED36818213BA}" srcOrd="0" destOrd="0" presId="urn:microsoft.com/office/officeart/2005/8/layout/default"/>
    <dgm:cxn modelId="{9F9B69D2-8A4B-4335-9ABE-449FC97E394E}" type="presOf" srcId="{D79810FF-6424-42B9-8CE4-F5CEE23ACD86}" destId="{B410E156-5CD0-417E-839E-189B341C03EE}" srcOrd="0" destOrd="0" presId="urn:microsoft.com/office/officeart/2005/8/layout/default"/>
    <dgm:cxn modelId="{F3A05FE5-78FA-4B5B-A9CD-FA2611A60ABE}" srcId="{4C048EE6-AF3D-48B5-9393-D00AB3BA86A9}" destId="{064DC62D-B553-4975-A1D9-491063DF43EE}" srcOrd="2" destOrd="0" parTransId="{53D126A3-E1CC-434B-B548-1B82E77E5F35}" sibTransId="{8B80292F-0767-4357-9AEC-19412996519C}"/>
    <dgm:cxn modelId="{2C721F4E-D4C3-4C8B-A2F5-D41FB8D79AF9}" type="presParOf" srcId="{DFB57DA5-D9A2-4DC8-B615-B936976AD4A7}" destId="{F6E5920D-A735-4942-994B-ED36818213BA}" srcOrd="0" destOrd="0" presId="urn:microsoft.com/office/officeart/2005/8/layout/default"/>
    <dgm:cxn modelId="{4A660C41-21E3-4DA6-8F27-8F60640660D7}" type="presParOf" srcId="{DFB57DA5-D9A2-4DC8-B615-B936976AD4A7}" destId="{3024CA41-0D30-4530-AF47-0449270BD861}" srcOrd="1" destOrd="0" presId="urn:microsoft.com/office/officeart/2005/8/layout/default"/>
    <dgm:cxn modelId="{36A3F01A-9F22-4E42-B9DE-5871EAF50AF7}" type="presParOf" srcId="{DFB57DA5-D9A2-4DC8-B615-B936976AD4A7}" destId="{90FD51DD-C3BA-4773-9DD0-ECFA55616D81}" srcOrd="2" destOrd="0" presId="urn:microsoft.com/office/officeart/2005/8/layout/default"/>
    <dgm:cxn modelId="{60046E4E-3061-4294-8DC1-7E40E24C57E4}" type="presParOf" srcId="{DFB57DA5-D9A2-4DC8-B615-B936976AD4A7}" destId="{7F5F04BF-4267-4CE5-9C00-BD4BCCB0CA6C}" srcOrd="3" destOrd="0" presId="urn:microsoft.com/office/officeart/2005/8/layout/default"/>
    <dgm:cxn modelId="{93DC06CC-0922-4025-99FE-55A40D91BE07}" type="presParOf" srcId="{DFB57DA5-D9A2-4DC8-B615-B936976AD4A7}" destId="{EBAC2DC4-39F5-41D5-B933-0780BB851C48}" srcOrd="4" destOrd="0" presId="urn:microsoft.com/office/officeart/2005/8/layout/default"/>
    <dgm:cxn modelId="{93F737F6-10C0-43E3-A751-4FF7F98DBC5A}" type="presParOf" srcId="{DFB57DA5-D9A2-4DC8-B615-B936976AD4A7}" destId="{3C874653-17EA-4F34-90E6-74184C397F90}" srcOrd="5" destOrd="0" presId="urn:microsoft.com/office/officeart/2005/8/layout/default"/>
    <dgm:cxn modelId="{CC960D60-C851-4154-B4F8-A2E7B6883B8E}" type="presParOf" srcId="{DFB57DA5-D9A2-4DC8-B615-B936976AD4A7}" destId="{B410E156-5CD0-417E-839E-189B341C03E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2DAFD3-1609-4D96-B2C1-A4A4B96D53D5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CA"/>
        </a:p>
      </dgm:t>
    </dgm:pt>
    <dgm:pt modelId="{FB8B3A71-0CE6-4DA3-9B88-2B889D693B0A}">
      <dgm:prSet phldrT="[Text]" custT="1"/>
      <dgm:spPr/>
      <dgm:t>
        <a:bodyPr/>
        <a:lstStyle/>
        <a:p>
          <a:r>
            <a:rPr lang="en-CA" sz="2000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 DSIBs… </a:t>
          </a:r>
        </a:p>
      </dgm:t>
    </dgm:pt>
    <dgm:pt modelId="{0A4F9996-36B7-4584-A9C9-CA1EEC970097}" type="parTrans" cxnId="{7C397A5B-6486-4145-990F-8BE02BE0489A}">
      <dgm:prSet/>
      <dgm:spPr/>
      <dgm:t>
        <a:bodyPr/>
        <a:lstStyle/>
        <a:p>
          <a:endParaRPr lang="en-CA"/>
        </a:p>
      </dgm:t>
    </dgm:pt>
    <dgm:pt modelId="{24F11F5A-FDC3-4CA0-A10F-F50A72698159}" type="sibTrans" cxnId="{7C397A5B-6486-4145-990F-8BE02BE0489A}">
      <dgm:prSet/>
      <dgm:spPr/>
      <dgm:t>
        <a:bodyPr/>
        <a:lstStyle/>
        <a:p>
          <a:endParaRPr lang="en-CA"/>
        </a:p>
      </dgm:t>
    </dgm:pt>
    <dgm:pt modelId="{57CB61D4-BE9D-4749-9769-4C498552EFDE}">
      <dgm:prSet phldrT="[Text]" custT="1"/>
      <dgm:spPr/>
      <dgm:t>
        <a:bodyPr/>
        <a:lstStyle/>
        <a:p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If the bank becomes “non-viable”…</a:t>
          </a:r>
        </a:p>
      </dgm:t>
    </dgm:pt>
    <dgm:pt modelId="{DCF3E038-106D-47E8-95FE-B1F6E805D2EC}" type="parTrans" cxnId="{638323DB-98EC-4F97-875D-EEC55E780ACD}">
      <dgm:prSet/>
      <dgm:spPr/>
      <dgm:t>
        <a:bodyPr/>
        <a:lstStyle/>
        <a:p>
          <a:endParaRPr lang="en-CA"/>
        </a:p>
      </dgm:t>
    </dgm:pt>
    <dgm:pt modelId="{2FDB0330-7DB4-42AE-8BDC-2A276EE3C97D}" type="sibTrans" cxnId="{638323DB-98EC-4F97-875D-EEC55E780ACD}">
      <dgm:prSet/>
      <dgm:spPr/>
      <dgm:t>
        <a:bodyPr/>
        <a:lstStyle/>
        <a:p>
          <a:endParaRPr lang="en-CA"/>
        </a:p>
      </dgm:t>
    </dgm:pt>
    <dgm:pt modelId="{5DB539E0-521E-4D85-875F-EA44EB24F60E}">
      <dgm:prSet phldrT="[Text]" custT="1"/>
      <dgm:spPr/>
      <dgm:t>
        <a:bodyPr/>
        <a:lstStyle/>
        <a:p>
          <a:r>
            <a:rPr lang="en-CA" sz="2000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On exiting control… </a:t>
          </a:r>
        </a:p>
      </dgm:t>
    </dgm:pt>
    <dgm:pt modelId="{DA984356-ACEB-4D52-97D9-1EEB8E17EEE7}" type="parTrans" cxnId="{08191DFC-F8C9-4DF6-BF5D-89A4AAA74C5E}">
      <dgm:prSet/>
      <dgm:spPr/>
      <dgm:t>
        <a:bodyPr/>
        <a:lstStyle/>
        <a:p>
          <a:endParaRPr lang="en-CA"/>
        </a:p>
      </dgm:t>
    </dgm:pt>
    <dgm:pt modelId="{294C8344-2B1A-41F8-8C59-C68BF706A9E7}" type="sibTrans" cxnId="{08191DFC-F8C9-4DF6-BF5D-89A4AAA74C5E}">
      <dgm:prSet/>
      <dgm:spPr/>
      <dgm:t>
        <a:bodyPr/>
        <a:lstStyle/>
        <a:p>
          <a:endParaRPr lang="en-CA"/>
        </a:p>
      </dgm:t>
    </dgm:pt>
    <dgm:pt modelId="{57A38BA3-2699-4E77-A2B0-45ECCCBDBD6D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Comply with minimum “TLAC” requirement, set by OSFI</a:t>
          </a:r>
          <a:endParaRPr lang="en-CA" sz="2000" b="1" i="1" dirty="0">
            <a:solidFill>
              <a:srgbClr val="C0000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6230F6-AAB3-40B4-A5C1-C3B5709C6AF6}" type="parTrans" cxnId="{2263A073-E761-4F73-AEFD-F85C405B36C8}">
      <dgm:prSet/>
      <dgm:spPr/>
      <dgm:t>
        <a:bodyPr/>
        <a:lstStyle/>
        <a:p>
          <a:endParaRPr lang="en-CA"/>
        </a:p>
      </dgm:t>
    </dgm:pt>
    <dgm:pt modelId="{646D0F10-03F0-402A-B95A-7167D6FBC612}" type="sibTrans" cxnId="{2263A073-E761-4F73-AEFD-F85C405B36C8}">
      <dgm:prSet/>
      <dgm:spPr/>
      <dgm:t>
        <a:bodyPr/>
        <a:lstStyle/>
        <a:p>
          <a:endParaRPr lang="en-CA"/>
        </a:p>
      </dgm:t>
    </dgm:pt>
    <dgm:pt modelId="{7A819BFC-4A8B-4872-8D26-CC04D52639B8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1200"/>
            </a:spcAft>
          </a:pPr>
          <a:r>
            <a:rPr lang="en-CA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Temporary CDIC (resolution) control of DSIB  </a:t>
          </a:r>
          <a:endParaRPr lang="en-CA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44F01D9-A30F-448F-B666-FBAFB33C9C8F}" type="parTrans" cxnId="{D7B82AF4-720D-4C93-A1F4-D40D2CE4D150}">
      <dgm:prSet/>
      <dgm:spPr/>
      <dgm:t>
        <a:bodyPr/>
        <a:lstStyle/>
        <a:p>
          <a:endParaRPr lang="en-CA"/>
        </a:p>
      </dgm:t>
    </dgm:pt>
    <dgm:pt modelId="{85B9C4A9-1771-4FD5-B499-A2CFABDBB1E4}" type="sibTrans" cxnId="{D7B82AF4-720D-4C93-A1F4-D40D2CE4D150}">
      <dgm:prSet/>
      <dgm:spPr/>
      <dgm:t>
        <a:bodyPr/>
        <a:lstStyle/>
        <a:p>
          <a:endParaRPr lang="en-CA"/>
        </a:p>
      </dgm:t>
    </dgm:pt>
    <dgm:pt modelId="{422711C2-729E-4902-A119-938DBA8C9F91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spcBef>
              <a:spcPts val="600"/>
            </a:spcBef>
            <a:spcAft>
              <a:spcPct val="15000"/>
            </a:spcAft>
          </a:pPr>
          <a:r>
            <a:rPr lang="en-CA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BID is converted, in whole or in part, into common shares on pro rata basis</a:t>
          </a:r>
          <a:endParaRPr lang="en-CA" sz="20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D6ADF0-8067-4894-B1A0-8C41928A7BBC}" type="parTrans" cxnId="{CEBB44D6-F0D0-495A-91CE-2AF84E6C0C8D}">
      <dgm:prSet/>
      <dgm:spPr/>
      <dgm:t>
        <a:bodyPr/>
        <a:lstStyle/>
        <a:p>
          <a:endParaRPr lang="en-CA"/>
        </a:p>
      </dgm:t>
    </dgm:pt>
    <dgm:pt modelId="{4AB9DC14-0662-42B7-A2A1-63FFEE286313}" type="sibTrans" cxnId="{CEBB44D6-F0D0-495A-91CE-2AF84E6C0C8D}">
      <dgm:prSet/>
      <dgm:spPr/>
      <dgm:t>
        <a:bodyPr/>
        <a:lstStyle/>
        <a:p>
          <a:endParaRPr lang="en-CA"/>
        </a:p>
      </dgm:t>
    </dgm:pt>
    <dgm:pt modelId="{906D2419-25B6-41DF-969D-C1E628AA2A2A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spcBef>
              <a:spcPts val="1200"/>
            </a:spcBef>
          </a:pPr>
          <a:r>
            <a:rPr lang="en-CA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Compensation for creditors and shareholders (paid by CDIC) if they are worse off than they would have been in liquidation  </a:t>
          </a:r>
          <a:r>
            <a:rPr lang="en-CA" sz="18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(large deadweight losses) </a:t>
          </a:r>
          <a:endParaRPr lang="en-CA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F11EEA-B48F-438C-9609-8206F8E4132A}" type="parTrans" cxnId="{1FB0CCA0-CBEA-44CA-9D70-1F073D56DBEB}">
      <dgm:prSet/>
      <dgm:spPr/>
      <dgm:t>
        <a:bodyPr/>
        <a:lstStyle/>
        <a:p>
          <a:endParaRPr lang="en-CA"/>
        </a:p>
      </dgm:t>
    </dgm:pt>
    <dgm:pt modelId="{AD9FA597-CBD3-49BA-9661-0C2AFE13CE6C}" type="sibTrans" cxnId="{1FB0CCA0-CBEA-44CA-9D70-1F073D56DBEB}">
      <dgm:prSet/>
      <dgm:spPr/>
      <dgm:t>
        <a:bodyPr/>
        <a:lstStyle/>
        <a:p>
          <a:endParaRPr lang="en-CA"/>
        </a:p>
      </dgm:t>
    </dgm:pt>
    <dgm:pt modelId="{BBB48FBA-9ABC-442D-8EA5-62FC2642A997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1200"/>
            </a:spcAft>
          </a:pPr>
          <a:r>
            <a:rPr lang="en-C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 NVCC is converted into common shares </a:t>
          </a:r>
        </a:p>
      </dgm:t>
    </dgm:pt>
    <dgm:pt modelId="{EA4483CF-BFB0-4748-BE40-9ADF46459F93}" type="parTrans" cxnId="{8F821FEA-0040-47B8-9C3E-2973BB1448AD}">
      <dgm:prSet/>
      <dgm:spPr/>
      <dgm:t>
        <a:bodyPr/>
        <a:lstStyle/>
        <a:p>
          <a:endParaRPr lang="en-US"/>
        </a:p>
      </dgm:t>
    </dgm:pt>
    <dgm:pt modelId="{39BD741C-7E59-4FAE-ADC6-ABDEEC95F1D9}" type="sibTrans" cxnId="{8F821FEA-0040-47B8-9C3E-2973BB1448AD}">
      <dgm:prSet/>
      <dgm:spPr/>
      <dgm:t>
        <a:bodyPr/>
        <a:lstStyle/>
        <a:p>
          <a:endParaRPr lang="en-US"/>
        </a:p>
      </dgm:t>
    </dgm:pt>
    <dgm:pt modelId="{1618863A-E7D8-47F0-8CEC-FF13306C3A46}" type="pres">
      <dgm:prSet presAssocID="{982DAFD3-1609-4D96-B2C1-A4A4B96D53D5}" presName="linear" presStyleCnt="0">
        <dgm:presLayoutVars>
          <dgm:dir/>
          <dgm:animLvl val="lvl"/>
          <dgm:resizeHandles val="exact"/>
        </dgm:presLayoutVars>
      </dgm:prSet>
      <dgm:spPr/>
    </dgm:pt>
    <dgm:pt modelId="{21BF3833-0AD3-4C52-AE26-BC67C608BA6F}" type="pres">
      <dgm:prSet presAssocID="{FB8B3A71-0CE6-4DA3-9B88-2B889D693B0A}" presName="parentLin" presStyleCnt="0"/>
      <dgm:spPr/>
    </dgm:pt>
    <dgm:pt modelId="{95F2E8E1-1AAA-41E8-971E-FB8A330612DA}" type="pres">
      <dgm:prSet presAssocID="{FB8B3A71-0CE6-4DA3-9B88-2B889D693B0A}" presName="parentLeftMargin" presStyleLbl="node1" presStyleIdx="0" presStyleCnt="3"/>
      <dgm:spPr/>
    </dgm:pt>
    <dgm:pt modelId="{AEC6DB22-DF98-40BE-8863-D96C11758F08}" type="pres">
      <dgm:prSet presAssocID="{FB8B3A71-0CE6-4DA3-9B88-2B889D693B0A}" presName="parentText" presStyleLbl="node1" presStyleIdx="0" presStyleCnt="3" custScaleX="32211" custScaleY="19737" custLinFactNeighborX="-30001" custLinFactNeighborY="-69129">
        <dgm:presLayoutVars>
          <dgm:chMax val="0"/>
          <dgm:bulletEnabled val="1"/>
        </dgm:presLayoutVars>
      </dgm:prSet>
      <dgm:spPr/>
    </dgm:pt>
    <dgm:pt modelId="{5B1EBC2B-17DA-45B6-BB59-05F8C1644565}" type="pres">
      <dgm:prSet presAssocID="{FB8B3A71-0CE6-4DA3-9B88-2B889D693B0A}" presName="negativeSpace" presStyleCnt="0"/>
      <dgm:spPr/>
    </dgm:pt>
    <dgm:pt modelId="{A3172AC4-33B9-4A3C-BD06-EAEABFA87EFA}" type="pres">
      <dgm:prSet presAssocID="{FB8B3A71-0CE6-4DA3-9B88-2B889D693B0A}" presName="childText" presStyleLbl="conFgAcc1" presStyleIdx="0" presStyleCnt="3" custScaleY="43730" custLinFactY="-9229" custLinFactNeighborY="-100000">
        <dgm:presLayoutVars>
          <dgm:bulletEnabled val="1"/>
        </dgm:presLayoutVars>
      </dgm:prSet>
      <dgm:spPr/>
    </dgm:pt>
    <dgm:pt modelId="{04B09B34-F46B-40A6-B7C8-EBDECE6CD4B0}" type="pres">
      <dgm:prSet presAssocID="{24F11F5A-FDC3-4CA0-A10F-F50A72698159}" presName="spaceBetweenRectangles" presStyleCnt="0"/>
      <dgm:spPr/>
    </dgm:pt>
    <dgm:pt modelId="{C87EAA0C-74F1-4BB8-9843-D34A7382A719}" type="pres">
      <dgm:prSet presAssocID="{57CB61D4-BE9D-4749-9769-4C498552EFDE}" presName="parentLin" presStyleCnt="0"/>
      <dgm:spPr/>
    </dgm:pt>
    <dgm:pt modelId="{9968EA3E-70A2-49F5-912D-6BAC8410047F}" type="pres">
      <dgm:prSet presAssocID="{57CB61D4-BE9D-4749-9769-4C498552EFDE}" presName="parentLeftMargin" presStyleLbl="node1" presStyleIdx="0" presStyleCnt="3"/>
      <dgm:spPr/>
    </dgm:pt>
    <dgm:pt modelId="{F0584C45-1FA3-45A5-A7A2-A3C3751F54AA}" type="pres">
      <dgm:prSet presAssocID="{57CB61D4-BE9D-4749-9769-4C498552EFDE}" presName="parentText" presStyleLbl="node1" presStyleIdx="1" presStyleCnt="3" custScaleX="87517" custScaleY="28242" custLinFactNeighborX="-47501" custLinFactNeighborY="-37007">
        <dgm:presLayoutVars>
          <dgm:chMax val="0"/>
          <dgm:bulletEnabled val="1"/>
        </dgm:presLayoutVars>
      </dgm:prSet>
      <dgm:spPr/>
    </dgm:pt>
    <dgm:pt modelId="{BAE1138E-2B2F-438D-8206-8A6C3379CF5A}" type="pres">
      <dgm:prSet presAssocID="{57CB61D4-BE9D-4749-9769-4C498552EFDE}" presName="negativeSpace" presStyleCnt="0"/>
      <dgm:spPr/>
    </dgm:pt>
    <dgm:pt modelId="{6DF1CFC0-EFA1-4E80-A13A-62BE83A04F4A}" type="pres">
      <dgm:prSet presAssocID="{57CB61D4-BE9D-4749-9769-4C498552EFDE}" presName="childText" presStyleLbl="conFgAcc1" presStyleIdx="1" presStyleCnt="3" custScaleX="100000" custScaleY="62206" custLinFactNeighborX="-875" custLinFactNeighborY="20818">
        <dgm:presLayoutVars>
          <dgm:bulletEnabled val="1"/>
        </dgm:presLayoutVars>
      </dgm:prSet>
      <dgm:spPr/>
    </dgm:pt>
    <dgm:pt modelId="{E079A1BE-59D1-4564-883D-63C9A9B95A12}" type="pres">
      <dgm:prSet presAssocID="{2FDB0330-7DB4-42AE-8BDC-2A276EE3C97D}" presName="spaceBetweenRectangles" presStyleCnt="0"/>
      <dgm:spPr/>
    </dgm:pt>
    <dgm:pt modelId="{6FEC6927-F184-4574-ABDB-32D5396B2B33}" type="pres">
      <dgm:prSet presAssocID="{5DB539E0-521E-4D85-875F-EA44EB24F60E}" presName="parentLin" presStyleCnt="0"/>
      <dgm:spPr/>
    </dgm:pt>
    <dgm:pt modelId="{C9580BA1-14C7-48B4-8B56-41036C48CA6E}" type="pres">
      <dgm:prSet presAssocID="{5DB539E0-521E-4D85-875F-EA44EB24F60E}" presName="parentLeftMargin" presStyleLbl="node1" presStyleIdx="1" presStyleCnt="3"/>
      <dgm:spPr/>
    </dgm:pt>
    <dgm:pt modelId="{1B4610F7-73A2-4974-89CE-BF372E2F2453}" type="pres">
      <dgm:prSet presAssocID="{5DB539E0-521E-4D85-875F-EA44EB24F60E}" presName="parentText" presStyleLbl="node1" presStyleIdx="2" presStyleCnt="3" custScaleX="71246" custScaleY="22653" custLinFactNeighborX="-12501" custLinFactNeighborY="-7825">
        <dgm:presLayoutVars>
          <dgm:chMax val="0"/>
          <dgm:bulletEnabled val="1"/>
        </dgm:presLayoutVars>
      </dgm:prSet>
      <dgm:spPr/>
    </dgm:pt>
    <dgm:pt modelId="{0DF6F310-8B17-487C-89B1-30741CEAE669}" type="pres">
      <dgm:prSet presAssocID="{5DB539E0-521E-4D85-875F-EA44EB24F60E}" presName="negativeSpace" presStyleCnt="0"/>
      <dgm:spPr/>
    </dgm:pt>
    <dgm:pt modelId="{225FB2C2-0515-436C-9BBE-B8799D51C349}" type="pres">
      <dgm:prSet presAssocID="{5DB539E0-521E-4D85-875F-EA44EB24F60E}" presName="childText" presStyleLbl="conFgAcc1" presStyleIdx="2" presStyleCnt="3" custScaleX="100000" custScaleY="58977" custLinFactNeighborY="69535">
        <dgm:presLayoutVars>
          <dgm:bulletEnabled val="1"/>
        </dgm:presLayoutVars>
      </dgm:prSet>
      <dgm:spPr/>
    </dgm:pt>
  </dgm:ptLst>
  <dgm:cxnLst>
    <dgm:cxn modelId="{0E8C4D3B-7A28-4F4E-A9D4-9E6F69CD0ADA}" type="presOf" srcId="{FB8B3A71-0CE6-4DA3-9B88-2B889D693B0A}" destId="{AEC6DB22-DF98-40BE-8863-D96C11758F08}" srcOrd="1" destOrd="0" presId="urn:microsoft.com/office/officeart/2005/8/layout/list1"/>
    <dgm:cxn modelId="{4E329040-4A96-4CF5-A3F6-B0AAAF7CB3D2}" type="presOf" srcId="{57CB61D4-BE9D-4749-9769-4C498552EFDE}" destId="{F0584C45-1FA3-45A5-A7A2-A3C3751F54AA}" srcOrd="1" destOrd="0" presId="urn:microsoft.com/office/officeart/2005/8/layout/list1"/>
    <dgm:cxn modelId="{CC33E142-CBA3-43DA-9066-487DC3D60702}" type="presOf" srcId="{7A819BFC-4A8B-4872-8D26-CC04D52639B8}" destId="{6DF1CFC0-EFA1-4E80-A13A-62BE83A04F4A}" srcOrd="0" destOrd="0" presId="urn:microsoft.com/office/officeart/2005/8/layout/list1"/>
    <dgm:cxn modelId="{D5DEA053-3446-400D-AA7E-AB55A3527770}" type="presOf" srcId="{5DB539E0-521E-4D85-875F-EA44EB24F60E}" destId="{C9580BA1-14C7-48B4-8B56-41036C48CA6E}" srcOrd="0" destOrd="0" presId="urn:microsoft.com/office/officeart/2005/8/layout/list1"/>
    <dgm:cxn modelId="{2403A854-DE7F-4208-B37B-479D6F3809FA}" type="presOf" srcId="{BBB48FBA-9ABC-442D-8EA5-62FC2642A997}" destId="{6DF1CFC0-EFA1-4E80-A13A-62BE83A04F4A}" srcOrd="0" destOrd="1" presId="urn:microsoft.com/office/officeart/2005/8/layout/list1"/>
    <dgm:cxn modelId="{2A082A55-F07B-4B5A-8598-E89CB72A12FA}" type="presOf" srcId="{FB8B3A71-0CE6-4DA3-9B88-2B889D693B0A}" destId="{95F2E8E1-1AAA-41E8-971E-FB8A330612DA}" srcOrd="0" destOrd="0" presId="urn:microsoft.com/office/officeart/2005/8/layout/list1"/>
    <dgm:cxn modelId="{7C397A5B-6486-4145-990F-8BE02BE0489A}" srcId="{982DAFD3-1609-4D96-B2C1-A4A4B96D53D5}" destId="{FB8B3A71-0CE6-4DA3-9B88-2B889D693B0A}" srcOrd="0" destOrd="0" parTransId="{0A4F9996-36B7-4584-A9C9-CA1EEC970097}" sibTransId="{24F11F5A-FDC3-4CA0-A10F-F50A72698159}"/>
    <dgm:cxn modelId="{B9F67B61-C549-4102-8A57-C9A15BA52535}" type="presOf" srcId="{982DAFD3-1609-4D96-B2C1-A4A4B96D53D5}" destId="{1618863A-E7D8-47F0-8CEC-FF13306C3A46}" srcOrd="0" destOrd="0" presId="urn:microsoft.com/office/officeart/2005/8/layout/list1"/>
    <dgm:cxn modelId="{2263A073-E761-4F73-AEFD-F85C405B36C8}" srcId="{FB8B3A71-0CE6-4DA3-9B88-2B889D693B0A}" destId="{57A38BA3-2699-4E77-A2B0-45ECCCBDBD6D}" srcOrd="0" destOrd="0" parTransId="{CD6230F6-AAB3-40B4-A5C1-C3B5709C6AF6}" sibTransId="{646D0F10-03F0-402A-B95A-7167D6FBC612}"/>
    <dgm:cxn modelId="{D5FF3585-D3B0-4D80-BF45-5A56FEE73B81}" type="presOf" srcId="{422711C2-729E-4902-A119-938DBA8C9F91}" destId="{6DF1CFC0-EFA1-4E80-A13A-62BE83A04F4A}" srcOrd="0" destOrd="2" presId="urn:microsoft.com/office/officeart/2005/8/layout/list1"/>
    <dgm:cxn modelId="{FFE4C59E-A32C-45C3-AE42-2B8F10873546}" type="presOf" srcId="{57A38BA3-2699-4E77-A2B0-45ECCCBDBD6D}" destId="{A3172AC4-33B9-4A3C-BD06-EAEABFA87EFA}" srcOrd="0" destOrd="0" presId="urn:microsoft.com/office/officeart/2005/8/layout/list1"/>
    <dgm:cxn modelId="{1FB0CCA0-CBEA-44CA-9D70-1F073D56DBEB}" srcId="{5DB539E0-521E-4D85-875F-EA44EB24F60E}" destId="{906D2419-25B6-41DF-969D-C1E628AA2A2A}" srcOrd="0" destOrd="0" parTransId="{C8F11EEA-B48F-438C-9609-8206F8E4132A}" sibTransId="{AD9FA597-CBD3-49BA-9661-0C2AFE13CE6C}"/>
    <dgm:cxn modelId="{04CBB1B5-8DA4-4E38-BE13-5B75755BCC07}" type="presOf" srcId="{906D2419-25B6-41DF-969D-C1E628AA2A2A}" destId="{225FB2C2-0515-436C-9BBE-B8799D51C349}" srcOrd="0" destOrd="0" presId="urn:microsoft.com/office/officeart/2005/8/layout/list1"/>
    <dgm:cxn modelId="{B3FF67D5-2042-482F-A448-2C228228A284}" type="presOf" srcId="{5DB539E0-521E-4D85-875F-EA44EB24F60E}" destId="{1B4610F7-73A2-4974-89CE-BF372E2F2453}" srcOrd="1" destOrd="0" presId="urn:microsoft.com/office/officeart/2005/8/layout/list1"/>
    <dgm:cxn modelId="{CEBB44D6-F0D0-495A-91CE-2AF84E6C0C8D}" srcId="{57CB61D4-BE9D-4749-9769-4C498552EFDE}" destId="{422711C2-729E-4902-A119-938DBA8C9F91}" srcOrd="2" destOrd="0" parTransId="{CCD6ADF0-8067-4894-B1A0-8C41928A7BBC}" sibTransId="{4AB9DC14-0662-42B7-A2A1-63FFEE286313}"/>
    <dgm:cxn modelId="{638323DB-98EC-4F97-875D-EEC55E780ACD}" srcId="{982DAFD3-1609-4D96-B2C1-A4A4B96D53D5}" destId="{57CB61D4-BE9D-4749-9769-4C498552EFDE}" srcOrd="1" destOrd="0" parTransId="{DCF3E038-106D-47E8-95FE-B1F6E805D2EC}" sibTransId="{2FDB0330-7DB4-42AE-8BDC-2A276EE3C97D}"/>
    <dgm:cxn modelId="{8F821FEA-0040-47B8-9C3E-2973BB1448AD}" srcId="{57CB61D4-BE9D-4749-9769-4C498552EFDE}" destId="{BBB48FBA-9ABC-442D-8EA5-62FC2642A997}" srcOrd="1" destOrd="0" parTransId="{EA4483CF-BFB0-4748-BE40-9ADF46459F93}" sibTransId="{39BD741C-7E59-4FAE-ADC6-ABDEEC95F1D9}"/>
    <dgm:cxn modelId="{D7B82AF4-720D-4C93-A1F4-D40D2CE4D150}" srcId="{57CB61D4-BE9D-4749-9769-4C498552EFDE}" destId="{7A819BFC-4A8B-4872-8D26-CC04D52639B8}" srcOrd="0" destOrd="0" parTransId="{644F01D9-A30F-448F-B666-FBAFB33C9C8F}" sibTransId="{85B9C4A9-1771-4FD5-B499-A2CFABDBB1E4}"/>
    <dgm:cxn modelId="{08191DFC-F8C9-4DF6-BF5D-89A4AAA74C5E}" srcId="{982DAFD3-1609-4D96-B2C1-A4A4B96D53D5}" destId="{5DB539E0-521E-4D85-875F-EA44EB24F60E}" srcOrd="2" destOrd="0" parTransId="{DA984356-ACEB-4D52-97D9-1EEB8E17EEE7}" sibTransId="{294C8344-2B1A-41F8-8C59-C68BF706A9E7}"/>
    <dgm:cxn modelId="{8BA28BFC-ADCF-4503-BA00-BE0B28C5B3F5}" type="presOf" srcId="{57CB61D4-BE9D-4749-9769-4C498552EFDE}" destId="{9968EA3E-70A2-49F5-912D-6BAC8410047F}" srcOrd="0" destOrd="0" presId="urn:microsoft.com/office/officeart/2005/8/layout/list1"/>
    <dgm:cxn modelId="{E91028B1-CB59-4E2D-ADC9-D92790CD74E9}" type="presParOf" srcId="{1618863A-E7D8-47F0-8CEC-FF13306C3A46}" destId="{21BF3833-0AD3-4C52-AE26-BC67C608BA6F}" srcOrd="0" destOrd="0" presId="urn:microsoft.com/office/officeart/2005/8/layout/list1"/>
    <dgm:cxn modelId="{9E88346B-4377-41C3-9001-12037E008D6E}" type="presParOf" srcId="{21BF3833-0AD3-4C52-AE26-BC67C608BA6F}" destId="{95F2E8E1-1AAA-41E8-971E-FB8A330612DA}" srcOrd="0" destOrd="0" presId="urn:microsoft.com/office/officeart/2005/8/layout/list1"/>
    <dgm:cxn modelId="{2D7787BB-DF1D-4274-998F-96727FAF88D0}" type="presParOf" srcId="{21BF3833-0AD3-4C52-AE26-BC67C608BA6F}" destId="{AEC6DB22-DF98-40BE-8863-D96C11758F08}" srcOrd="1" destOrd="0" presId="urn:microsoft.com/office/officeart/2005/8/layout/list1"/>
    <dgm:cxn modelId="{57FCE228-7EE9-4722-AEFF-0A72C4E8F26D}" type="presParOf" srcId="{1618863A-E7D8-47F0-8CEC-FF13306C3A46}" destId="{5B1EBC2B-17DA-45B6-BB59-05F8C1644565}" srcOrd="1" destOrd="0" presId="urn:microsoft.com/office/officeart/2005/8/layout/list1"/>
    <dgm:cxn modelId="{9271D0F9-CEE2-4B15-97E7-3E46C3D04B60}" type="presParOf" srcId="{1618863A-E7D8-47F0-8CEC-FF13306C3A46}" destId="{A3172AC4-33B9-4A3C-BD06-EAEABFA87EFA}" srcOrd="2" destOrd="0" presId="urn:microsoft.com/office/officeart/2005/8/layout/list1"/>
    <dgm:cxn modelId="{379B42CD-FC0A-4AB0-B741-7A48A9AA6507}" type="presParOf" srcId="{1618863A-E7D8-47F0-8CEC-FF13306C3A46}" destId="{04B09B34-F46B-40A6-B7C8-EBDECE6CD4B0}" srcOrd="3" destOrd="0" presId="urn:microsoft.com/office/officeart/2005/8/layout/list1"/>
    <dgm:cxn modelId="{37D663FA-1224-4EF4-9C6E-F8256D53CF22}" type="presParOf" srcId="{1618863A-E7D8-47F0-8CEC-FF13306C3A46}" destId="{C87EAA0C-74F1-4BB8-9843-D34A7382A719}" srcOrd="4" destOrd="0" presId="urn:microsoft.com/office/officeart/2005/8/layout/list1"/>
    <dgm:cxn modelId="{9854714F-B623-49A4-86D8-C2109EF009B5}" type="presParOf" srcId="{C87EAA0C-74F1-4BB8-9843-D34A7382A719}" destId="{9968EA3E-70A2-49F5-912D-6BAC8410047F}" srcOrd="0" destOrd="0" presId="urn:microsoft.com/office/officeart/2005/8/layout/list1"/>
    <dgm:cxn modelId="{17C893EF-0B9E-4F7A-91CC-490975C4B543}" type="presParOf" srcId="{C87EAA0C-74F1-4BB8-9843-D34A7382A719}" destId="{F0584C45-1FA3-45A5-A7A2-A3C3751F54AA}" srcOrd="1" destOrd="0" presId="urn:microsoft.com/office/officeart/2005/8/layout/list1"/>
    <dgm:cxn modelId="{712349BE-F551-40AF-A68E-3DC11E6C75BD}" type="presParOf" srcId="{1618863A-E7D8-47F0-8CEC-FF13306C3A46}" destId="{BAE1138E-2B2F-438D-8206-8A6C3379CF5A}" srcOrd="5" destOrd="0" presId="urn:microsoft.com/office/officeart/2005/8/layout/list1"/>
    <dgm:cxn modelId="{921703FD-4329-4D13-BF11-7A0DDDA811A0}" type="presParOf" srcId="{1618863A-E7D8-47F0-8CEC-FF13306C3A46}" destId="{6DF1CFC0-EFA1-4E80-A13A-62BE83A04F4A}" srcOrd="6" destOrd="0" presId="urn:microsoft.com/office/officeart/2005/8/layout/list1"/>
    <dgm:cxn modelId="{92488310-D8D0-4F1E-9B24-85A8E5EC7AFE}" type="presParOf" srcId="{1618863A-E7D8-47F0-8CEC-FF13306C3A46}" destId="{E079A1BE-59D1-4564-883D-63C9A9B95A12}" srcOrd="7" destOrd="0" presId="urn:microsoft.com/office/officeart/2005/8/layout/list1"/>
    <dgm:cxn modelId="{ED24875F-68A4-4A9F-9907-A59AA3F245D1}" type="presParOf" srcId="{1618863A-E7D8-47F0-8CEC-FF13306C3A46}" destId="{6FEC6927-F184-4574-ABDB-32D5396B2B33}" srcOrd="8" destOrd="0" presId="urn:microsoft.com/office/officeart/2005/8/layout/list1"/>
    <dgm:cxn modelId="{C75661A4-D0AE-4F2E-9BD5-C816CCA9DDC8}" type="presParOf" srcId="{6FEC6927-F184-4574-ABDB-32D5396B2B33}" destId="{C9580BA1-14C7-48B4-8B56-41036C48CA6E}" srcOrd="0" destOrd="0" presId="urn:microsoft.com/office/officeart/2005/8/layout/list1"/>
    <dgm:cxn modelId="{CA8C6BB5-2CBE-4671-9832-C9BA6C2D74DF}" type="presParOf" srcId="{6FEC6927-F184-4574-ABDB-32D5396B2B33}" destId="{1B4610F7-73A2-4974-89CE-BF372E2F2453}" srcOrd="1" destOrd="0" presId="urn:microsoft.com/office/officeart/2005/8/layout/list1"/>
    <dgm:cxn modelId="{FD3A5BDB-413F-4DA0-93C3-885D0E92A75C}" type="presParOf" srcId="{1618863A-E7D8-47F0-8CEC-FF13306C3A46}" destId="{0DF6F310-8B17-487C-89B1-30741CEAE669}" srcOrd="9" destOrd="0" presId="urn:microsoft.com/office/officeart/2005/8/layout/list1"/>
    <dgm:cxn modelId="{AD72B5EB-B9C8-405A-91BC-1BDAFBFCAEC8}" type="presParOf" srcId="{1618863A-E7D8-47F0-8CEC-FF13306C3A46}" destId="{225FB2C2-0515-436C-9BBE-B8799D51C34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2684C9-09AA-4FFD-93B0-A99CB69C82E7}" type="doc">
      <dgm:prSet loTypeId="urn:diagrams.loki3.com/VaryingWidth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E17B1105-B218-4375-9398-A61E4C941197}">
      <dgm:prSet phldrT="[Text]" custT="1"/>
      <dgm:spPr>
        <a:xfrm>
          <a:off x="2236305" y="2297760"/>
          <a:ext cx="2736000" cy="604509"/>
        </a:xfrm>
        <a:solidFill>
          <a:srgbClr val="00B0F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CA" sz="2100" b="1" dirty="0">
              <a:solidFill>
                <a:srgbClr val="002060"/>
              </a:solidFill>
              <a:latin typeface="Arial"/>
              <a:ea typeface="+mn-ea"/>
              <a:cs typeface="+mn-cs"/>
            </a:rPr>
            <a:t>2.5%</a:t>
          </a:r>
        </a:p>
      </dgm:t>
    </dgm:pt>
    <dgm:pt modelId="{D7F0A931-2595-450C-99C7-09CBDA527869}" type="sibTrans" cxnId="{61054F95-735E-4D5C-8960-4C8C568AA49E}">
      <dgm:prSet/>
      <dgm:spPr/>
      <dgm:t>
        <a:bodyPr/>
        <a:lstStyle/>
        <a:p>
          <a:endParaRPr lang="en-CA"/>
        </a:p>
      </dgm:t>
    </dgm:pt>
    <dgm:pt modelId="{4644CE76-BA40-412C-88CC-F32A9A2CF877}" type="parTrans" cxnId="{61054F95-735E-4D5C-8960-4C8C568AA49E}">
      <dgm:prSet/>
      <dgm:spPr/>
      <dgm:t>
        <a:bodyPr/>
        <a:lstStyle/>
        <a:p>
          <a:endParaRPr lang="en-CA"/>
        </a:p>
      </dgm:t>
    </dgm:pt>
    <dgm:pt modelId="{8BFFCE69-F533-493A-B4FC-56B18F6016BA}">
      <dgm:prSet phldrT="[Text]" custT="1"/>
      <dgm:spPr>
        <a:xfrm>
          <a:off x="2223072" y="2925386"/>
          <a:ext cx="2736000" cy="426748"/>
        </a:xfrm>
        <a:solidFill>
          <a:srgbClr val="FFC00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CA" sz="2000" b="1" dirty="0">
              <a:solidFill>
                <a:srgbClr val="002060"/>
              </a:solidFill>
              <a:latin typeface="Arial"/>
              <a:ea typeface="+mn-ea"/>
              <a:cs typeface="+mn-cs"/>
            </a:rPr>
            <a:t>1.5%</a:t>
          </a:r>
        </a:p>
      </dgm:t>
    </dgm:pt>
    <dgm:pt modelId="{EB013253-617B-4F8F-9490-22C3E9308E62}" type="sibTrans" cxnId="{5815F88A-371C-469F-B588-BB7186B150F2}">
      <dgm:prSet/>
      <dgm:spPr/>
      <dgm:t>
        <a:bodyPr/>
        <a:lstStyle/>
        <a:p>
          <a:endParaRPr lang="en-CA"/>
        </a:p>
      </dgm:t>
    </dgm:pt>
    <dgm:pt modelId="{7C77F557-A3C8-4C86-BCCD-6180953A4F91}" type="parTrans" cxnId="{5815F88A-371C-469F-B588-BB7186B150F2}">
      <dgm:prSet/>
      <dgm:spPr/>
      <dgm:t>
        <a:bodyPr/>
        <a:lstStyle/>
        <a:p>
          <a:endParaRPr lang="en-CA"/>
        </a:p>
      </dgm:t>
    </dgm:pt>
    <dgm:pt modelId="{152A8EEC-1AE4-400D-85E6-0298543BA25A}">
      <dgm:prSet custT="1"/>
      <dgm:spPr>
        <a:xfrm>
          <a:off x="2226355" y="3363247"/>
          <a:ext cx="2736000" cy="1508638"/>
        </a:xfr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CA" sz="2000" b="1" dirty="0">
              <a:solidFill>
                <a:srgbClr val="002060"/>
              </a:solidFill>
              <a:latin typeface="Arial"/>
              <a:ea typeface="+mn-ea"/>
              <a:cs typeface="+mn-cs"/>
            </a:rPr>
            <a:t>11%</a:t>
          </a:r>
        </a:p>
      </dgm:t>
    </dgm:pt>
    <dgm:pt modelId="{1E025DED-14B9-4079-ACAE-0F7045642C76}" type="sibTrans" cxnId="{CB6A0924-2BF3-45BF-9C03-44974B754502}">
      <dgm:prSet/>
      <dgm:spPr/>
      <dgm:t>
        <a:bodyPr/>
        <a:lstStyle/>
        <a:p>
          <a:endParaRPr lang="en-CA"/>
        </a:p>
      </dgm:t>
    </dgm:pt>
    <dgm:pt modelId="{EFA3D6B4-8158-4637-9924-8F9BA4A164C0}" type="parTrans" cxnId="{CB6A0924-2BF3-45BF-9C03-44974B754502}">
      <dgm:prSet/>
      <dgm:spPr/>
      <dgm:t>
        <a:bodyPr/>
        <a:lstStyle/>
        <a:p>
          <a:endParaRPr lang="en-CA"/>
        </a:p>
      </dgm:t>
    </dgm:pt>
    <dgm:pt modelId="{E1567213-B06C-4D46-A492-5A9CF0BD1484}">
      <dgm:prSet custT="1"/>
      <dgm:spPr>
        <a:xfrm>
          <a:off x="2390678" y="4492"/>
          <a:ext cx="2520000" cy="2294383"/>
        </a:xfrm>
        <a:solidFill>
          <a:srgbClr val="333399">
            <a:lumMod val="40000"/>
            <a:lumOff val="6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CA" sz="2100" b="1" dirty="0">
              <a:solidFill>
                <a:sysClr val="windowText" lastClr="000000"/>
              </a:solidFill>
              <a:latin typeface="Arial"/>
              <a:ea typeface="+mn-ea"/>
              <a:cs typeface="+mn-cs"/>
            </a:rPr>
            <a:t>9%</a:t>
          </a:r>
        </a:p>
      </dgm:t>
    </dgm:pt>
    <dgm:pt modelId="{4F096BBB-FBC5-477A-963D-03EFA126F1AD}" type="parTrans" cxnId="{F474DA13-E7C3-485A-A653-308702930228}">
      <dgm:prSet/>
      <dgm:spPr/>
      <dgm:t>
        <a:bodyPr/>
        <a:lstStyle/>
        <a:p>
          <a:endParaRPr lang="en-CA"/>
        </a:p>
      </dgm:t>
    </dgm:pt>
    <dgm:pt modelId="{26845B55-72E1-42C4-87EA-965FAFC32F89}" type="sibTrans" cxnId="{F474DA13-E7C3-485A-A653-308702930228}">
      <dgm:prSet/>
      <dgm:spPr/>
      <dgm:t>
        <a:bodyPr/>
        <a:lstStyle/>
        <a:p>
          <a:endParaRPr lang="en-CA"/>
        </a:p>
      </dgm:t>
    </dgm:pt>
    <dgm:pt modelId="{4E4524AC-4F7C-4093-B9BF-B1D0D40FA49D}" type="pres">
      <dgm:prSet presAssocID="{512684C9-09AA-4FFD-93B0-A99CB69C82E7}" presName="Name0" presStyleCnt="0">
        <dgm:presLayoutVars>
          <dgm:resizeHandles/>
        </dgm:presLayoutVars>
      </dgm:prSet>
      <dgm:spPr/>
    </dgm:pt>
    <dgm:pt modelId="{F0DEA97A-5485-474C-9CFC-BF1384F62AA6}" type="pres">
      <dgm:prSet presAssocID="{E1567213-B06C-4D46-A492-5A9CF0BD1484}" presName="text" presStyleLbl="node1" presStyleIdx="0" presStyleCnt="4" custScaleX="380000" custScaleY="601549" custLinFactNeighborX="-72561" custLinFactNeighborY="-24768">
        <dgm:presLayoutVars>
          <dgm:bulletEnabled val="1"/>
        </dgm:presLayoutVars>
      </dgm:prSet>
      <dgm:spPr>
        <a:prstGeom prst="rect">
          <a:avLst/>
        </a:prstGeom>
      </dgm:spPr>
    </dgm:pt>
    <dgm:pt modelId="{B7294ED6-1430-49BB-B683-A313A7BD34DD}" type="pres">
      <dgm:prSet presAssocID="{26845B55-72E1-42C4-87EA-965FAFC32F89}" presName="space" presStyleCnt="0"/>
      <dgm:spPr/>
    </dgm:pt>
    <dgm:pt modelId="{A5923BAB-2EE2-41F9-B7FE-777CA4DFE990}" type="pres">
      <dgm:prSet presAssocID="{E17B1105-B218-4375-9398-A61E4C941197}" presName="text" presStyleLbl="node1" presStyleIdx="1" presStyleCnt="4" custScaleX="380000" custScaleY="288762" custLinFactY="-1042" custLinFactNeighborX="-70902" custLinFactNeighborY="-100000">
        <dgm:presLayoutVars>
          <dgm:bulletEnabled val="1"/>
        </dgm:presLayoutVars>
      </dgm:prSet>
      <dgm:spPr>
        <a:prstGeom prst="rect">
          <a:avLst/>
        </a:prstGeom>
      </dgm:spPr>
    </dgm:pt>
    <dgm:pt modelId="{62512C4A-6851-450B-A727-E01F40C9107E}" type="pres">
      <dgm:prSet presAssocID="{D7F0A931-2595-450C-99C7-09CBDA527869}" presName="space" presStyleCnt="0"/>
      <dgm:spPr/>
    </dgm:pt>
    <dgm:pt modelId="{D099D1C5-5DD9-4B98-8442-017F3E66A1D2}" type="pres">
      <dgm:prSet presAssocID="{8BFFCE69-F533-493A-B4FC-56B18F6016BA}" presName="text" presStyleLbl="node1" presStyleIdx="2" presStyleCnt="4" custScaleX="380000" custScaleY="203849" custLinFactNeighborX="-72740">
        <dgm:presLayoutVars>
          <dgm:bulletEnabled val="1"/>
        </dgm:presLayoutVars>
      </dgm:prSet>
      <dgm:spPr>
        <a:prstGeom prst="rect">
          <a:avLst/>
        </a:prstGeom>
      </dgm:spPr>
    </dgm:pt>
    <dgm:pt modelId="{B1BE586D-1F82-4D6F-94F4-3DCA2514C981}" type="pres">
      <dgm:prSet presAssocID="{EB013253-617B-4F8F-9490-22C3E9308E62}" presName="space" presStyleCnt="0"/>
      <dgm:spPr/>
    </dgm:pt>
    <dgm:pt modelId="{A9E848E5-3BB9-4F3F-8794-25DDD87BBC3B}" type="pres">
      <dgm:prSet presAssocID="{152A8EEC-1AE4-400D-85E6-0298543BA25A}" presName="text" presStyleLbl="node1" presStyleIdx="3" presStyleCnt="4" custScaleX="380000" custScaleY="720646" custLinFactNeighborX="-72284" custLinFactNeighborY="6164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F474DA13-E7C3-485A-A653-308702930228}" srcId="{512684C9-09AA-4FFD-93B0-A99CB69C82E7}" destId="{E1567213-B06C-4D46-A492-5A9CF0BD1484}" srcOrd="0" destOrd="0" parTransId="{4F096BBB-FBC5-477A-963D-03EFA126F1AD}" sibTransId="{26845B55-72E1-42C4-87EA-965FAFC32F89}"/>
    <dgm:cxn modelId="{CB6A0924-2BF3-45BF-9C03-44974B754502}" srcId="{512684C9-09AA-4FFD-93B0-A99CB69C82E7}" destId="{152A8EEC-1AE4-400D-85E6-0298543BA25A}" srcOrd="3" destOrd="0" parTransId="{EFA3D6B4-8158-4637-9924-8F9BA4A164C0}" sibTransId="{1E025DED-14B9-4079-ACAE-0F7045642C76}"/>
    <dgm:cxn modelId="{4DBB7F36-87BC-4014-886A-17DCE87FE60E}" type="presOf" srcId="{8BFFCE69-F533-493A-B4FC-56B18F6016BA}" destId="{D099D1C5-5DD9-4B98-8442-017F3E66A1D2}" srcOrd="0" destOrd="0" presId="urn:diagrams.loki3.com/VaryingWidthList+Icon"/>
    <dgm:cxn modelId="{CB3FB35A-5A22-443A-A2D1-E16238494CFD}" type="presOf" srcId="{152A8EEC-1AE4-400D-85E6-0298543BA25A}" destId="{A9E848E5-3BB9-4F3F-8794-25DDD87BBC3B}" srcOrd="0" destOrd="0" presId="urn:diagrams.loki3.com/VaryingWidthList+Icon"/>
    <dgm:cxn modelId="{84B6147D-F699-41F5-86B8-FADF28C4E09F}" type="presOf" srcId="{E1567213-B06C-4D46-A492-5A9CF0BD1484}" destId="{F0DEA97A-5485-474C-9CFC-BF1384F62AA6}" srcOrd="0" destOrd="0" presId="urn:diagrams.loki3.com/VaryingWidthList+Icon"/>
    <dgm:cxn modelId="{2D873581-FDB6-4939-9F68-065D1801D59A}" type="presOf" srcId="{512684C9-09AA-4FFD-93B0-A99CB69C82E7}" destId="{4E4524AC-4F7C-4093-B9BF-B1D0D40FA49D}" srcOrd="0" destOrd="0" presId="urn:diagrams.loki3.com/VaryingWidthList+Icon"/>
    <dgm:cxn modelId="{5815F88A-371C-469F-B588-BB7186B150F2}" srcId="{512684C9-09AA-4FFD-93B0-A99CB69C82E7}" destId="{8BFFCE69-F533-493A-B4FC-56B18F6016BA}" srcOrd="2" destOrd="0" parTransId="{7C77F557-A3C8-4C86-BCCD-6180953A4F91}" sibTransId="{EB013253-617B-4F8F-9490-22C3E9308E62}"/>
    <dgm:cxn modelId="{61054F95-735E-4D5C-8960-4C8C568AA49E}" srcId="{512684C9-09AA-4FFD-93B0-A99CB69C82E7}" destId="{E17B1105-B218-4375-9398-A61E4C941197}" srcOrd="1" destOrd="0" parTransId="{4644CE76-BA40-412C-88CC-F32A9A2CF877}" sibTransId="{D7F0A931-2595-450C-99C7-09CBDA527869}"/>
    <dgm:cxn modelId="{186AD1E8-3477-4A3C-829C-7C2AC3F09141}" type="presOf" srcId="{E17B1105-B218-4375-9398-A61E4C941197}" destId="{A5923BAB-2EE2-41F9-B7FE-777CA4DFE990}" srcOrd="0" destOrd="0" presId="urn:diagrams.loki3.com/VaryingWidthList+Icon"/>
    <dgm:cxn modelId="{687DF8BE-4CE6-46C3-ABF3-C82497EC77A4}" type="presParOf" srcId="{4E4524AC-4F7C-4093-B9BF-B1D0D40FA49D}" destId="{F0DEA97A-5485-474C-9CFC-BF1384F62AA6}" srcOrd="0" destOrd="0" presId="urn:diagrams.loki3.com/VaryingWidthList+Icon"/>
    <dgm:cxn modelId="{C5884E4A-2F3D-44E3-8EB4-22A57C0321FA}" type="presParOf" srcId="{4E4524AC-4F7C-4093-B9BF-B1D0D40FA49D}" destId="{B7294ED6-1430-49BB-B683-A313A7BD34DD}" srcOrd="1" destOrd="0" presId="urn:diagrams.loki3.com/VaryingWidthList+Icon"/>
    <dgm:cxn modelId="{6A6EDFF0-3998-4075-A4AE-B1AA42A7FCA2}" type="presParOf" srcId="{4E4524AC-4F7C-4093-B9BF-B1D0D40FA49D}" destId="{A5923BAB-2EE2-41F9-B7FE-777CA4DFE990}" srcOrd="2" destOrd="0" presId="urn:diagrams.loki3.com/VaryingWidthList+Icon"/>
    <dgm:cxn modelId="{8498AF6F-1A1A-40AF-9FB8-590927DB63FD}" type="presParOf" srcId="{4E4524AC-4F7C-4093-B9BF-B1D0D40FA49D}" destId="{62512C4A-6851-450B-A727-E01F40C9107E}" srcOrd="3" destOrd="0" presId="urn:diagrams.loki3.com/VaryingWidthList+Icon"/>
    <dgm:cxn modelId="{872873B6-5174-4203-820B-BDBA41D221F3}" type="presParOf" srcId="{4E4524AC-4F7C-4093-B9BF-B1D0D40FA49D}" destId="{D099D1C5-5DD9-4B98-8442-017F3E66A1D2}" srcOrd="4" destOrd="0" presId="urn:diagrams.loki3.com/VaryingWidthList+Icon"/>
    <dgm:cxn modelId="{F8CE35F2-AC46-41A1-AC9D-D0BD45F33961}" type="presParOf" srcId="{4E4524AC-4F7C-4093-B9BF-B1D0D40FA49D}" destId="{B1BE586D-1F82-4D6F-94F4-3DCA2514C981}" srcOrd="5" destOrd="0" presId="urn:diagrams.loki3.com/VaryingWidthList+Icon"/>
    <dgm:cxn modelId="{9C187809-F2A7-4B88-BAB1-C0AEE348FE28}" type="presParOf" srcId="{4E4524AC-4F7C-4093-B9BF-B1D0D40FA49D}" destId="{A9E848E5-3BB9-4F3F-8794-25DDD87BBC3B}" srcOrd="6" destOrd="0" presId="urn:diagrams.loki3.com/VaryingWidthList+Icon"/>
  </dgm:cxnLst>
  <dgm:bg/>
  <dgm:whole>
    <a:ln w="127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5920D-A735-4942-994B-ED36818213BA}">
      <dsp:nvSpPr>
        <dsp:cNvPr id="0" name=""/>
        <dsp:cNvSpPr/>
      </dsp:nvSpPr>
      <dsp:spPr>
        <a:xfrm>
          <a:off x="772925" y="719"/>
          <a:ext cx="2315647" cy="1389388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hade val="86000"/>
                <a:satMod val="140000"/>
              </a:schemeClr>
            </a:gs>
            <a:gs pos="45000">
              <a:schemeClr val="accent1">
                <a:tint val="48000"/>
                <a:satMod val="150000"/>
              </a:schemeClr>
            </a:gs>
            <a:gs pos="100000">
              <a:schemeClr val="accent1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Issued  after implementation date; no ex post application of BI </a:t>
          </a:r>
        </a:p>
      </dsp:txBody>
      <dsp:txXfrm>
        <a:off x="772925" y="719"/>
        <a:ext cx="2315647" cy="1389388"/>
      </dsp:txXfrm>
    </dsp:sp>
    <dsp:sp modelId="{90FD51DD-C3BA-4773-9DD0-ECFA55616D81}">
      <dsp:nvSpPr>
        <dsp:cNvPr id="0" name=""/>
        <dsp:cNvSpPr/>
      </dsp:nvSpPr>
      <dsp:spPr>
        <a:xfrm>
          <a:off x="3320138" y="719"/>
          <a:ext cx="2315647" cy="1389388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hade val="86000"/>
                <a:satMod val="140000"/>
              </a:schemeClr>
            </a:gs>
            <a:gs pos="45000">
              <a:schemeClr val="accent1">
                <a:tint val="48000"/>
                <a:satMod val="150000"/>
              </a:schemeClr>
            </a:gs>
            <a:gs pos="100000">
              <a:schemeClr val="accent1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Tradable and transferable</a:t>
          </a:r>
        </a:p>
      </dsp:txBody>
      <dsp:txXfrm>
        <a:off x="3320138" y="719"/>
        <a:ext cx="2315647" cy="1389388"/>
      </dsp:txXfrm>
    </dsp:sp>
    <dsp:sp modelId="{EBAC2DC4-39F5-41D5-B933-0780BB851C48}">
      <dsp:nvSpPr>
        <dsp:cNvPr id="0" name=""/>
        <dsp:cNvSpPr/>
      </dsp:nvSpPr>
      <dsp:spPr>
        <a:xfrm>
          <a:off x="772925" y="1621672"/>
          <a:ext cx="2315647" cy="1389388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hade val="86000"/>
                <a:satMod val="140000"/>
              </a:schemeClr>
            </a:gs>
            <a:gs pos="45000">
              <a:schemeClr val="accent1">
                <a:tint val="48000"/>
                <a:satMod val="150000"/>
              </a:schemeClr>
            </a:gs>
            <a:gs pos="100000">
              <a:schemeClr val="accent1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Unsecured</a:t>
          </a:r>
        </a:p>
      </dsp:txBody>
      <dsp:txXfrm>
        <a:off x="772925" y="1621672"/>
        <a:ext cx="2315647" cy="1389388"/>
      </dsp:txXfrm>
    </dsp:sp>
    <dsp:sp modelId="{B410E156-5CD0-417E-839E-189B341C03EE}">
      <dsp:nvSpPr>
        <dsp:cNvPr id="0" name=""/>
        <dsp:cNvSpPr/>
      </dsp:nvSpPr>
      <dsp:spPr>
        <a:xfrm>
          <a:off x="3306244" y="1621672"/>
          <a:ext cx="2315647" cy="1389388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hade val="86000"/>
                <a:satMod val="140000"/>
              </a:schemeClr>
            </a:gs>
            <a:gs pos="45000">
              <a:schemeClr val="accent1">
                <a:tint val="48000"/>
                <a:satMod val="150000"/>
              </a:schemeClr>
            </a:gs>
            <a:gs pos="100000">
              <a:schemeClr val="accent1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Long term (original term&gt;400 days)</a:t>
          </a:r>
        </a:p>
      </dsp:txBody>
      <dsp:txXfrm>
        <a:off x="3306244" y="1621672"/>
        <a:ext cx="2315647" cy="13893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72AC4-33B9-4A3C-BD06-EAEABFA87EFA}">
      <dsp:nvSpPr>
        <dsp:cNvPr id="0" name=""/>
        <dsp:cNvSpPr/>
      </dsp:nvSpPr>
      <dsp:spPr>
        <a:xfrm>
          <a:off x="0" y="295599"/>
          <a:ext cx="8229600" cy="77139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Comply with minimum “TLAC” requirement, set by OSFI</a:t>
          </a:r>
          <a:endParaRPr lang="en-CA" sz="2000" b="1" i="1" kern="1200" dirty="0">
            <a:solidFill>
              <a:srgbClr val="C0000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295599"/>
        <a:ext cx="8229600" cy="771397"/>
      </dsp:txXfrm>
    </dsp:sp>
    <dsp:sp modelId="{AEC6DB22-DF98-40BE-8863-D96C11758F08}">
      <dsp:nvSpPr>
        <dsp:cNvPr id="0" name=""/>
        <dsp:cNvSpPr/>
      </dsp:nvSpPr>
      <dsp:spPr>
        <a:xfrm>
          <a:off x="288031" y="69711"/>
          <a:ext cx="1855585" cy="3728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 DSIBs… </a:t>
          </a:r>
        </a:p>
      </dsp:txBody>
      <dsp:txXfrm>
        <a:off x="306234" y="87914"/>
        <a:ext cx="1819179" cy="336481"/>
      </dsp:txXfrm>
    </dsp:sp>
    <dsp:sp modelId="{6DF1CFC0-EFA1-4E80-A13A-62BE83A04F4A}">
      <dsp:nvSpPr>
        <dsp:cNvPr id="0" name=""/>
        <dsp:cNvSpPr/>
      </dsp:nvSpPr>
      <dsp:spPr>
        <a:xfrm>
          <a:off x="0" y="1581873"/>
          <a:ext cx="8229600" cy="1818405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CA" sz="20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Temporary CDIC (resolution) control of DSIB  </a:t>
          </a:r>
          <a:endParaRPr lang="en-CA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All NVCC is converted into common shares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0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BID is converted, in whole or in part, into common shares on pro rata basis</a:t>
          </a:r>
          <a:endParaRPr lang="en-CA" sz="20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581873"/>
        <a:ext cx="8229600" cy="1818405"/>
      </dsp:txXfrm>
    </dsp:sp>
    <dsp:sp modelId="{F0584C45-1FA3-45A5-A7A2-A3C3751F54AA}">
      <dsp:nvSpPr>
        <dsp:cNvPr id="0" name=""/>
        <dsp:cNvSpPr/>
      </dsp:nvSpPr>
      <dsp:spPr>
        <a:xfrm>
          <a:off x="216022" y="1221829"/>
          <a:ext cx="5041609" cy="533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If the bank becomes “non-viable”…</a:t>
          </a:r>
        </a:p>
      </dsp:txBody>
      <dsp:txXfrm>
        <a:off x="242069" y="1247876"/>
        <a:ext cx="4989515" cy="481476"/>
      </dsp:txXfrm>
    </dsp:sp>
    <dsp:sp modelId="{225FB2C2-0515-436C-9BBE-B8799D51C349}">
      <dsp:nvSpPr>
        <dsp:cNvPr id="0" name=""/>
        <dsp:cNvSpPr/>
      </dsp:nvSpPr>
      <dsp:spPr>
        <a:xfrm>
          <a:off x="0" y="3814126"/>
          <a:ext cx="8229600" cy="1367322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0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Compensation for creditors and shareholders (paid by CDIC) if they are worse off than they would have been in liquidation  </a:t>
          </a:r>
          <a:r>
            <a:rPr lang="en-CA" sz="1800" b="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(large deadweight losses) </a:t>
          </a:r>
          <a:endParaRPr lang="en-CA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814126"/>
        <a:ext cx="8229600" cy="1367322"/>
      </dsp:txXfrm>
    </dsp:sp>
    <dsp:sp modelId="{1B4610F7-73A2-4974-89CE-BF372E2F2453}">
      <dsp:nvSpPr>
        <dsp:cNvPr id="0" name=""/>
        <dsp:cNvSpPr/>
      </dsp:nvSpPr>
      <dsp:spPr>
        <a:xfrm>
          <a:off x="360040" y="3526095"/>
          <a:ext cx="4104282" cy="4279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baseline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On exiting control… </a:t>
          </a:r>
        </a:p>
      </dsp:txBody>
      <dsp:txXfrm>
        <a:off x="380932" y="3546987"/>
        <a:ext cx="4062498" cy="3861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EA97A-5485-474C-9CFC-BF1384F62AA6}">
      <dsp:nvSpPr>
        <dsp:cNvPr id="0" name=""/>
        <dsp:cNvSpPr/>
      </dsp:nvSpPr>
      <dsp:spPr>
        <a:xfrm>
          <a:off x="2224360" y="161"/>
          <a:ext cx="2736000" cy="1600975"/>
        </a:xfrm>
        <a:prstGeom prst="rect">
          <a:avLst/>
        </a:prstGeom>
        <a:solidFill>
          <a:srgbClr val="333399">
            <a:lumMod val="40000"/>
            <a:lumOff val="6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b="1" kern="1200" dirty="0">
              <a:solidFill>
                <a:sysClr val="windowText" lastClr="000000"/>
              </a:solidFill>
              <a:latin typeface="Arial"/>
              <a:ea typeface="+mn-ea"/>
              <a:cs typeface="+mn-cs"/>
            </a:rPr>
            <a:t>9%</a:t>
          </a:r>
        </a:p>
      </dsp:txBody>
      <dsp:txXfrm>
        <a:off x="2224360" y="161"/>
        <a:ext cx="2736000" cy="1600975"/>
      </dsp:txXfrm>
    </dsp:sp>
    <dsp:sp modelId="{A5923BAB-2EE2-41F9-B7FE-777CA4DFE990}">
      <dsp:nvSpPr>
        <dsp:cNvPr id="0" name=""/>
        <dsp:cNvSpPr/>
      </dsp:nvSpPr>
      <dsp:spPr>
        <a:xfrm>
          <a:off x="2236305" y="1601659"/>
          <a:ext cx="2736000" cy="768517"/>
        </a:xfrm>
        <a:prstGeom prst="rect">
          <a:avLst/>
        </a:prstGeom>
        <a:solidFill>
          <a:srgbClr val="00B0F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b="1" kern="1200" dirty="0">
              <a:solidFill>
                <a:srgbClr val="002060"/>
              </a:solidFill>
              <a:latin typeface="Arial"/>
              <a:ea typeface="+mn-ea"/>
              <a:cs typeface="+mn-cs"/>
            </a:rPr>
            <a:t>2.5%</a:t>
          </a:r>
        </a:p>
      </dsp:txBody>
      <dsp:txXfrm>
        <a:off x="2236305" y="1601659"/>
        <a:ext cx="2736000" cy="768517"/>
      </dsp:txXfrm>
    </dsp:sp>
    <dsp:sp modelId="{D099D1C5-5DD9-4B98-8442-017F3E66A1D2}">
      <dsp:nvSpPr>
        <dsp:cNvPr id="0" name=""/>
        <dsp:cNvSpPr/>
      </dsp:nvSpPr>
      <dsp:spPr>
        <a:xfrm>
          <a:off x="2223072" y="2399564"/>
          <a:ext cx="2736000" cy="542528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b="1" kern="1200" dirty="0">
              <a:solidFill>
                <a:srgbClr val="002060"/>
              </a:solidFill>
              <a:latin typeface="Arial"/>
              <a:ea typeface="+mn-ea"/>
              <a:cs typeface="+mn-cs"/>
            </a:rPr>
            <a:t>1.5%</a:t>
          </a:r>
        </a:p>
      </dsp:txBody>
      <dsp:txXfrm>
        <a:off x="2223072" y="2399564"/>
        <a:ext cx="2736000" cy="542528"/>
      </dsp:txXfrm>
    </dsp:sp>
    <dsp:sp modelId="{A9E848E5-3BB9-4F3F-8794-25DDD87BBC3B}">
      <dsp:nvSpPr>
        <dsp:cNvPr id="0" name=""/>
        <dsp:cNvSpPr/>
      </dsp:nvSpPr>
      <dsp:spPr>
        <a:xfrm>
          <a:off x="2226355" y="2956220"/>
          <a:ext cx="2736000" cy="1917943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b="1" kern="1200" dirty="0">
              <a:solidFill>
                <a:srgbClr val="002060"/>
              </a:solidFill>
              <a:latin typeface="Arial"/>
              <a:ea typeface="+mn-ea"/>
              <a:cs typeface="+mn-cs"/>
            </a:rPr>
            <a:t>11%</a:t>
          </a:r>
        </a:p>
      </dsp:txBody>
      <dsp:txXfrm>
        <a:off x="2226355" y="2956220"/>
        <a:ext cx="2736000" cy="1917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9C16AA-C3C2-4F8A-BB42-26D1EC1CD168}" type="datetimeFigureOut">
              <a:rPr lang="en-CA" smtClean="0"/>
              <a:t>2017-11-26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1C2B8D-37A5-4B08-B261-E22BD1E6F29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462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BC96-0C53-4440-934A-F6753C8063C6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2CC8-DB15-4233-AB97-93F64FB1CF7C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D672-DEFC-4C05-B310-C655DAE668C9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B2BB-9850-4047-9FF8-71DFB721493F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1006-E1AC-4BDB-9A3D-D01863D4CAF6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B1A2A-AD98-4F09-9EE5-65EDA7F7341E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078-2EFB-46E5-BFBF-F6DB73A144D0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3610-BFC1-45D2-ABF2-0D9E48A8E0AE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F5985-FF52-40D2-B16C-4C5AA14B8437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8E5-FBB2-4FA1-9D10-F6A3911523A9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C6A5-8E5A-4812-BC39-03C66B40ACD7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OSFI Canada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911811C-293E-429E-8B4C-DD6AA951B729}" type="datetime1">
              <a:rPr lang="en-CA" smtClean="0"/>
              <a:t>2017-11-26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CA" dirty="0"/>
              <a:t>OSFI Canada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84F4A91-8509-4190-AFB7-4D24DD893161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alt.engert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dget.gc.ca/2013/doc/plan/budget2013-eng.pdf" TargetMode="External"/><Relationship Id="rId7" Type="http://schemas.openxmlformats.org/officeDocument/2006/relationships/hyperlink" Target="http://www.osfi-bsif.gc.ca/Eng/fi-if/rg-ro/gdn-ort/gl-ld/Pages/tlac_gias.aspx" TargetMode="External"/><Relationship Id="rId2" Type="http://schemas.openxmlformats.org/officeDocument/2006/relationships/hyperlink" Target="http://www.bankofcanada.ca/wp-content/uploads/2011/12/fsr-1210-dsouz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sfi-bsif.gc.ca/Eng/fi-if/rg-ro/gdn-ort/gl-ld/Pages/CAR_chpt2.aspx" TargetMode="External"/><Relationship Id="rId5" Type="http://schemas.openxmlformats.org/officeDocument/2006/relationships/hyperlink" Target="http://www.palgrave-journals.com/jbr/journal/v15/n3-4/index.html" TargetMode="External"/><Relationship Id="rId4" Type="http://schemas.openxmlformats.org/officeDocument/2006/relationships/hyperlink" Target="http://www.fin.gc.ca/n14/14-099-eng.as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268760"/>
            <a:ext cx="7416824" cy="19442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CA" b="1" dirty="0">
                <a:solidFill>
                  <a:schemeClr val="tx1"/>
                </a:solidFill>
              </a:rPr>
              <a:t>Contingent capital and bail-in </a:t>
            </a:r>
            <a:br>
              <a:rPr lang="en-CA" sz="3600" b="1" i="1" dirty="0">
                <a:solidFill>
                  <a:schemeClr val="tx1"/>
                </a:solidFill>
              </a:rPr>
            </a:br>
            <a:r>
              <a:rPr lang="en-CA" sz="3200" i="1" dirty="0">
                <a:solidFill>
                  <a:schemeClr val="tx1"/>
                </a:solidFill>
              </a:rPr>
              <a:t>Presentation for CUES   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501" y="3429000"/>
            <a:ext cx="7056784" cy="266429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CA" i="1" dirty="0"/>
              <a:t>Walter Engert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CA" i="1" dirty="0"/>
              <a:t>Former Senior Director (Research), Office of the Superintendent of Financial Institutions (OSFI)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CA" i="1" dirty="0"/>
              <a:t>28 November 2017</a:t>
            </a:r>
          </a:p>
          <a:p>
            <a:pPr marL="0" lvl="0" indent="0">
              <a:spcBef>
                <a:spcPts val="1200"/>
              </a:spcBef>
              <a:buClr>
                <a:srgbClr val="4F81BD"/>
              </a:buClr>
              <a:buNone/>
            </a:pPr>
            <a:r>
              <a:rPr lang="en-CA" sz="2100" i="1" dirty="0">
                <a:solidFill>
                  <a:prstClr val="black"/>
                </a:solidFill>
                <a:hlinkClick r:id="rId2"/>
              </a:rPr>
              <a:t>walt.engert@gmail.com</a:t>
            </a:r>
            <a:r>
              <a:rPr lang="en-CA" sz="2100" i="1" dirty="0">
                <a:solidFill>
                  <a:prstClr val="black"/>
                </a:solidFill>
              </a:rPr>
              <a:t> </a:t>
            </a:r>
          </a:p>
          <a:p>
            <a:pPr marL="0" indent="0">
              <a:buNone/>
            </a:pPr>
            <a:endParaRPr lang="en-CA" sz="2600" dirty="0"/>
          </a:p>
          <a:p>
            <a:pPr marL="0" indent="0">
              <a:buNone/>
            </a:pPr>
            <a:r>
              <a:rPr lang="en-CA" sz="2100" i="1" dirty="0"/>
              <a:t>Opinions expressed here are solely those of the author, and do not necessarily reflect the views of OSFI. </a:t>
            </a:r>
          </a:p>
          <a:p>
            <a:pPr marL="0" indent="0">
              <a:buNone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44291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33400"/>
            <a:ext cx="8003232" cy="879376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Bail-in conversion to capital 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484784"/>
                <a:ext cx="8064896" cy="5040560"/>
              </a:xfrm>
            </p:spPr>
            <p:txBody>
              <a:bodyPr>
                <a:normAutofit/>
              </a:bodyPr>
              <a:lstStyle/>
              <a:p>
                <a:pPr marL="342900" lvl="1" indent="-342900">
                  <a:spcBef>
                    <a:spcPts val="1800"/>
                  </a:spcBef>
                </a:pPr>
                <a:r>
                  <a:rPr lang="en-CA" altLang="en-US" sz="2400" dirty="0"/>
                  <a:t>Statutory conversion power that allows for conversion of eligible DSIB liabilities (see next slide) into CE shares </a:t>
                </a:r>
              </a:p>
              <a:p>
                <a:pPr marL="891540" lvl="3" indent="-342900">
                  <a:buFont typeface="Wingdings" panose="05000000000000000000" pitchFamily="2" charset="2"/>
                  <a:buChar char="Ø"/>
                </a:pPr>
                <a:r>
                  <a:rPr lang="en-CA" altLang="en-US" sz="2200" dirty="0"/>
                  <a:t>All NVCC must be converted before any BID is converted</a:t>
                </a:r>
              </a:p>
              <a:p>
                <a:pPr marL="0" indent="0">
                  <a:buNone/>
                </a:pPr>
                <a:endParaRPr lang="en-CA" sz="2200" i="1" dirty="0">
                  <a:latin typeface="Cambria Math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en-CA" sz="2200" i="1" smtClean="0">
                        <a:latin typeface="Cambria Math"/>
                      </a:rPr>
                      <m:t>𝑁</m:t>
                    </m:r>
                  </m:oMath>
                </a14:m>
                <a:r>
                  <a:rPr lang="en-CA" sz="2200" dirty="0"/>
                  <a:t> = number of CE shares allocated to bail-in debt investors through conversion, in exchange for original BID instruments</a:t>
                </a:r>
                <a:endParaRPr lang="en-CA" sz="2200" i="1" dirty="0">
                  <a:latin typeface="Cambria Math"/>
                </a:endParaRPr>
              </a:p>
              <a:p>
                <a:pPr marL="274320" lvl="1" indent="0">
                  <a:buNone/>
                </a:pPr>
                <a:r>
                  <a:rPr lang="en-CA" sz="2200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2200" i="1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CA" sz="2200" i="1">
                            <a:latin typeface="Cambria Math"/>
                          </a:rPr>
                          <m:t>𝐵𝐼𝐷</m:t>
                        </m:r>
                      </m:sub>
                    </m:sSub>
                  </m:oMath>
                </a14:m>
                <a:r>
                  <a:rPr lang="en-CA" sz="2200" dirty="0"/>
                  <a:t>=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/>
                      </a:rPr>
                      <m:t>𝑀</m:t>
                    </m:r>
                    <m:r>
                      <a:rPr lang="en-CA" sz="2200" i="1" dirty="0">
                        <a:latin typeface="Cambria Math"/>
                        <a:ea typeface="Cambria Math"/>
                      </a:rPr>
                      <m:t>×</m:t>
                    </m:r>
                    <m:r>
                      <a:rPr lang="en-CA" sz="2200" i="1" dirty="0">
                        <a:latin typeface="Cambria Math"/>
                      </a:rPr>
                      <m:t>1.5</m:t>
                    </m:r>
                    <m:d>
                      <m:dPr>
                        <m:begChr m:val="["/>
                        <m:endChr m:val="]"/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𝑃𝑎𝑟</m:t>
                                </m:r>
                              </m:e>
                              <m:sub>
                                <m: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𝐵𝐼𝐷</m:t>
                                </m:r>
                              </m:sub>
                            </m:sSub>
                          </m:num>
                          <m:den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𝑀𝑎𝑥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($5; 10−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𝑑𝑎𝑦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𝑉𝑊𝐴𝑃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CA" sz="2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CA" sz="2200" i="1" dirty="0">
                    <a:latin typeface="Cambria Math"/>
                  </a:rPr>
                  <a:t>   </a:t>
                </a:r>
                <a:r>
                  <a:rPr lang="en-CA" sz="2200" dirty="0">
                    <a:sym typeface="Wingdings" panose="05000000000000000000" pitchFamily="2" charset="2"/>
                  </a:rPr>
                  <a:t> </a:t>
                </a:r>
                <a:r>
                  <a:rPr lang="en-CA" sz="2200" b="1" i="1" dirty="0">
                    <a:sym typeface="Wingdings" panose="05000000000000000000" pitchFamily="2" charset="2"/>
                  </a:rPr>
                  <a:t>biggest payoff </a:t>
                </a:r>
                <a:endParaRPr lang="en-CA" sz="2200" b="1" i="1" dirty="0">
                  <a:latin typeface="Cambria Math"/>
                </a:endParaRPr>
              </a:p>
              <a:p>
                <a:pPr marL="274320" lvl="1" indent="0">
                  <a:buNone/>
                </a:pPr>
                <a:endParaRPr lang="en-CA" sz="2200" i="1" dirty="0">
                  <a:latin typeface="Cambria Math"/>
                </a:endParaRPr>
              </a:p>
              <a:p>
                <a:pPr lvl="2">
                  <a:spcAft>
                    <a:spcPts val="1200"/>
                  </a:spcAft>
                </a:pPr>
                <a:r>
                  <a:rPr lang="en-CA" sz="2200" dirty="0"/>
                  <a:t>Amount of BID to convert is determined by CDIC/gov’t, depends on how much is needed to recapitalize the DSIB</a:t>
                </a:r>
              </a:p>
              <a:p>
                <a:pPr lvl="2"/>
                <a:r>
                  <a:rPr lang="en-CA" sz="2200" dirty="0"/>
                  <a:t>M &gt; 1; M is determined by CDIC/gov’t, influences payoffs </a:t>
                </a:r>
              </a:p>
              <a:p>
                <a:pPr marL="0" indent="0">
                  <a:buNone/>
                </a:pPr>
                <a:endParaRPr lang="en-CA" sz="19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484784"/>
                <a:ext cx="8064896" cy="5040560"/>
              </a:xfrm>
              <a:blipFill rotWithShape="1">
                <a:blip r:embed="rId2"/>
                <a:stretch>
                  <a:fillRect l="-983" t="-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9264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043608" y="509589"/>
            <a:ext cx="7503909" cy="615156"/>
          </a:xfrm>
        </p:spPr>
        <p:txBody>
          <a:bodyPr>
            <a:normAutofit/>
          </a:bodyPr>
          <a:lstStyle/>
          <a:p>
            <a:r>
              <a:rPr lang="en-CA" altLang="en-US" sz="3400" dirty="0">
                <a:solidFill>
                  <a:schemeClr val="tx1"/>
                </a:solidFill>
              </a:rPr>
              <a:t>What qualifies to be eligible as BID?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772165"/>
              </p:ext>
            </p:extLst>
          </p:nvPr>
        </p:nvGraphicFramePr>
        <p:xfrm>
          <a:off x="1763688" y="2492896"/>
          <a:ext cx="6408712" cy="3011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611559" y="1164967"/>
            <a:ext cx="7993013" cy="60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</a:pPr>
            <a:r>
              <a:rPr lang="en-CA" altLang="en-US" b="0" dirty="0">
                <a:solidFill>
                  <a:prstClr val="black"/>
                </a:solidFill>
                <a:latin typeface="+mn-lt"/>
                <a:cs typeface="Tahoma" pitchFamily="34" charset="0"/>
              </a:rPr>
              <a:t>Scope of BID emphasizes operational feasibility, credibility and preserving access to (short-term) liquidity in stress </a:t>
            </a:r>
          </a:p>
          <a:p>
            <a:pPr marL="342900" indent="-342900" eaLnBrk="1" hangingPunct="1">
              <a:spcBef>
                <a:spcPct val="0"/>
              </a:spcBef>
            </a:pPr>
            <a:r>
              <a:rPr lang="en-CA" altLang="en-US" b="0" dirty="0">
                <a:solidFill>
                  <a:prstClr val="black"/>
                </a:solidFill>
                <a:latin typeface="+mn-lt"/>
                <a:cs typeface="Tahoma" pitchFamily="34" charset="0"/>
              </a:rPr>
              <a:t>BID must be: 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085850" lvl="1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ct val="0"/>
              </a:spcBef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altLang="en-US" sz="2200" b="0" dirty="0">
                <a:solidFill>
                  <a:prstClr val="black"/>
                </a:solidFill>
                <a:latin typeface="+mn-lt"/>
                <a:cs typeface="Tahoma" pitchFamily="34" charset="0"/>
              </a:rPr>
              <a:t>BID transparent to investors and market more generally   </a:t>
            </a: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altLang="en-US" sz="2200" b="0" dirty="0">
                <a:solidFill>
                  <a:prstClr val="black"/>
                </a:solidFill>
                <a:latin typeface="+mn-lt"/>
                <a:cs typeface="Tahoma" pitchFamily="34" charset="0"/>
              </a:rPr>
              <a:t>Excludes deposits, covered bonds, structured notes &amp; derivatives 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CA" altLang="en-US" sz="2200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85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003232" cy="73536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Key features of the strategy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12</a:t>
            </a:fld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616497"/>
              </p:ext>
            </p:extLst>
          </p:nvPr>
        </p:nvGraphicFramePr>
        <p:xfrm>
          <a:off x="467544" y="1196752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5106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990600"/>
          </a:xfrm>
        </p:spPr>
        <p:txBody>
          <a:bodyPr>
            <a:normAutofit fontScale="90000"/>
          </a:bodyPr>
          <a:lstStyle/>
          <a:p>
            <a:r>
              <a:rPr lang="en-CA" sz="3400" dirty="0">
                <a:solidFill>
                  <a:schemeClr val="tx1"/>
                </a:solidFill>
              </a:rPr>
              <a:t>Total Loss-Absorbing Capacity (TLAC) requirement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" y="1611288"/>
            <a:ext cx="8363272" cy="4464496"/>
          </a:xfrm>
        </p:spPr>
        <p:txBody>
          <a:bodyPr>
            <a:normAutofit fontScale="92500"/>
          </a:bodyPr>
          <a:lstStyle/>
          <a:p>
            <a:pPr>
              <a:spcAft>
                <a:spcPts val="2400"/>
              </a:spcAft>
              <a:defRPr/>
            </a:pPr>
            <a:r>
              <a:rPr lang="en-CA" dirty="0"/>
              <a:t>TLAC = CE + NVCC + BID</a:t>
            </a:r>
          </a:p>
          <a:p>
            <a:pPr>
              <a:spcAft>
                <a:spcPts val="2400"/>
              </a:spcAft>
              <a:defRPr/>
            </a:pPr>
            <a:r>
              <a:rPr lang="en-US" dirty="0"/>
              <a:t>Min TLAC calibrated so DSIBs can withstand very severe losses and emerge from resolution well-capitalized with the market’s confidence </a:t>
            </a:r>
          </a:p>
          <a:p>
            <a:pPr>
              <a:spcAft>
                <a:spcPts val="600"/>
              </a:spcAft>
              <a:defRPr/>
            </a:pPr>
            <a:r>
              <a:rPr lang="en-CA" dirty="0"/>
              <a:t>OSFI sets the minimum TLAC requirement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CA" sz="2400" dirty="0"/>
              <a:t> TLAC must be at least 21.5%RWA (risk-weighted assets) 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CA" sz="2400" dirty="0"/>
              <a:t> Excludes BID with remaining term-to-maturity less than 1 year (but still can be bailed in) 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CA" sz="2400" dirty="0"/>
              <a:t> DSIB compliance with minimum TLAC by November 2021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pPr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64823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33400"/>
            <a:ext cx="7643192" cy="990600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chemeClr val="tx1"/>
                </a:solidFill>
              </a:rPr>
              <a:t>Notional DSIB TLAC – as % of RWA </a:t>
            </a:r>
            <a:br>
              <a:rPr lang="en-CA" sz="3600" dirty="0">
                <a:solidFill>
                  <a:schemeClr val="tx1"/>
                </a:solidFill>
              </a:rPr>
            </a:br>
            <a:r>
              <a:rPr lang="en-CA" sz="3600" dirty="0">
                <a:solidFill>
                  <a:schemeClr val="tx1"/>
                </a:solidFill>
              </a:rPr>
              <a:t>        </a:t>
            </a:r>
            <a:r>
              <a:rPr lang="en-CA" sz="3200" i="1" dirty="0">
                <a:solidFill>
                  <a:schemeClr val="tx1"/>
                </a:solidFill>
              </a:rPr>
              <a:t>Min TLAC = 21.5%RWA 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471256"/>
              </p:ext>
            </p:extLst>
          </p:nvPr>
        </p:nvGraphicFramePr>
        <p:xfrm>
          <a:off x="467544" y="1712604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pPr/>
              <a:t>14</a:t>
            </a:fld>
            <a:endParaRPr lang="en-CA" dirty="0"/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5938622" y="5453452"/>
            <a:ext cx="2305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 b="1">
                <a:solidFill>
                  <a:srgbClr val="0033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dirty="0">
                <a:solidFill>
                  <a:prstClr val="black"/>
                </a:solidFill>
                <a:latin typeface="Calibri"/>
              </a:rPr>
              <a:t>Common Equity</a:t>
            </a:r>
          </a:p>
        </p:txBody>
      </p:sp>
      <p:sp>
        <p:nvSpPr>
          <p:cNvPr id="16" name="TextBox 13"/>
          <p:cNvSpPr txBox="1">
            <a:spLocks noChangeArrowheads="1"/>
          </p:cNvSpPr>
          <p:nvPr/>
        </p:nvSpPr>
        <p:spPr bwMode="auto">
          <a:xfrm>
            <a:off x="6004794" y="2264858"/>
            <a:ext cx="23896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 b="1">
                <a:solidFill>
                  <a:srgbClr val="0033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b="0" dirty="0">
                <a:solidFill>
                  <a:prstClr val="black"/>
                </a:solidFill>
                <a:latin typeface="Calibri"/>
              </a:rPr>
              <a:t>Senior, unsecured debt –&gt; </a:t>
            </a:r>
            <a:r>
              <a:rPr lang="en-CA" altLang="en-US" dirty="0">
                <a:solidFill>
                  <a:prstClr val="black"/>
                </a:solidFill>
                <a:latin typeface="Calibri"/>
              </a:rPr>
              <a:t>Bail-in debt </a:t>
            </a:r>
          </a:p>
        </p:txBody>
      </p:sp>
      <p:sp>
        <p:nvSpPr>
          <p:cNvPr id="19" name="TextBox 14"/>
          <p:cNvSpPr txBox="1">
            <a:spLocks noChangeArrowheads="1"/>
          </p:cNvSpPr>
          <p:nvPr/>
        </p:nvSpPr>
        <p:spPr bwMode="auto">
          <a:xfrm>
            <a:off x="5914972" y="3671991"/>
            <a:ext cx="18002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 b="1">
                <a:solidFill>
                  <a:srgbClr val="0033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b="0" dirty="0">
                <a:solidFill>
                  <a:prstClr val="black"/>
                </a:solidFill>
                <a:latin typeface="Calibri"/>
              </a:rPr>
              <a:t>Sub debt and prefs –&gt; </a:t>
            </a:r>
            <a:r>
              <a:rPr lang="en-CA" altLang="en-US" dirty="0">
                <a:solidFill>
                  <a:prstClr val="black"/>
                </a:solidFill>
                <a:latin typeface="Calibri"/>
              </a:rPr>
              <a:t>NVCC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495191" y="3395756"/>
            <a:ext cx="335502" cy="1260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5493931" y="4799076"/>
            <a:ext cx="393491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Left Brace 14"/>
          <p:cNvSpPr/>
          <p:nvPr/>
        </p:nvSpPr>
        <p:spPr>
          <a:xfrm>
            <a:off x="1968280" y="1737774"/>
            <a:ext cx="576064" cy="48264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7504" y="3950949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TLAC = 24%RWA</a:t>
            </a:r>
            <a:endParaRPr lang="en-US" sz="2000" dirty="0"/>
          </a:p>
        </p:txBody>
      </p:sp>
      <p:sp>
        <p:nvSpPr>
          <p:cNvPr id="21" name="Right Brace 20"/>
          <p:cNvSpPr/>
          <p:nvPr/>
        </p:nvSpPr>
        <p:spPr>
          <a:xfrm>
            <a:off x="5495191" y="1774740"/>
            <a:ext cx="424578" cy="15102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81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33400"/>
            <a:ext cx="7787208" cy="990600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       How do the DSIBs stack up?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15</a:t>
            </a:fld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84" y="1340768"/>
            <a:ext cx="7251031" cy="5136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651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33400"/>
            <a:ext cx="7931224" cy="879376"/>
          </a:xfrm>
        </p:spPr>
        <p:txBody>
          <a:bodyPr/>
          <a:lstStyle/>
          <a:p>
            <a:r>
              <a:rPr lang="en-CA" altLang="en-US" dirty="0">
                <a:solidFill>
                  <a:schemeClr val="tx1"/>
                </a:solidFill>
              </a:rPr>
              <a:t>Outcomes from bail-in resolution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064224"/>
          </a:xfrm>
        </p:spPr>
        <p:txBody>
          <a:bodyPr>
            <a:normAutofit lnSpcReduction="10000"/>
          </a:bodyPr>
          <a:lstStyle/>
          <a:p>
            <a:r>
              <a:rPr lang="en-CA" altLang="en-US" dirty="0"/>
              <a:t>DSIB stays open, aim for business as usual  </a:t>
            </a:r>
          </a:p>
          <a:p>
            <a:pPr>
              <a:spcBef>
                <a:spcPts val="1800"/>
              </a:spcBef>
            </a:pPr>
            <a:r>
              <a:rPr lang="en-CA" altLang="en-US" dirty="0"/>
              <a:t>Recapitalized quickly with limited taxpayer support and able to re-access markets</a:t>
            </a:r>
          </a:p>
          <a:p>
            <a:pPr>
              <a:spcBef>
                <a:spcPts val="1800"/>
              </a:spcBef>
            </a:pPr>
            <a:r>
              <a:rPr lang="en-CA" altLang="en-US" dirty="0"/>
              <a:t>Recoveries consistent with relative hierarchy of claims, and Chapter 11/CCAA restructurings</a:t>
            </a:r>
          </a:p>
          <a:p>
            <a:pPr lvl="1"/>
            <a:r>
              <a:rPr lang="en-CA" altLang="en-US" dirty="0"/>
              <a:t>Significant dilution of original common shareholders through conversion of NVCC and BID </a:t>
            </a:r>
          </a:p>
          <a:p>
            <a:pPr lvl="1"/>
            <a:r>
              <a:rPr lang="en-CA" altLang="en-US" dirty="0"/>
              <a:t>Common shares issued to NVCC and BID according to their </a:t>
            </a:r>
            <a:r>
              <a:rPr lang="en-CA" altLang="en-US" i="1" dirty="0"/>
              <a:t>relative</a:t>
            </a:r>
            <a:r>
              <a:rPr lang="en-CA" altLang="en-US" dirty="0"/>
              <a:t> ranking</a:t>
            </a:r>
          </a:p>
          <a:p>
            <a:pPr lvl="2"/>
            <a:r>
              <a:rPr lang="en-CA" altLang="en-US" dirty="0"/>
              <a:t>Senior instruments get more stock, bigger “payoffs” —&gt; bigger piece of the pie </a:t>
            </a:r>
          </a:p>
          <a:p>
            <a:pPr lvl="2"/>
            <a:r>
              <a:rPr lang="en-CA" altLang="en-US" dirty="0"/>
              <a:t>And smaller losses to most senior instruments </a:t>
            </a:r>
          </a:p>
          <a:p>
            <a:pPr lvl="2"/>
            <a:r>
              <a:rPr lang="en-CA" altLang="en-US" dirty="0"/>
              <a:t>Pricing in market should reflect relative risks –&gt; marginal (other things equal)</a:t>
            </a:r>
          </a:p>
          <a:p>
            <a:pPr>
              <a:spcBef>
                <a:spcPts val="2400"/>
              </a:spcBef>
            </a:pPr>
            <a:r>
              <a:rPr lang="en-CA" altLang="en-US" dirty="0"/>
              <a:t>Appendix 2 provides an illustration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9818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E3404-2921-DD48-9239-EDD07B541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Outcomes, continued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285F6-6BFC-B240-90B3-83FCAE20D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Increased volatility of DSIB stock price when under severe stress? </a:t>
            </a:r>
            <a:r>
              <a:rPr lang="en-CA" dirty="0"/>
              <a:t> </a:t>
            </a:r>
          </a:p>
          <a:p>
            <a:r>
              <a:rPr lang="en-CA" dirty="0"/>
              <a:t>Arbitrage/spiral</a:t>
            </a:r>
            <a:r>
              <a:rPr lang="en-US" dirty="0"/>
              <a:t> risk mitigated by</a:t>
            </a:r>
            <a:r>
              <a:rPr lang="en-CA" dirty="0"/>
              <a:t>: price </a:t>
            </a:r>
            <a:r>
              <a:rPr lang="en-US" dirty="0"/>
              <a:t>floor and VWAP in </a:t>
            </a:r>
            <a:r>
              <a:rPr lang="en-CA" dirty="0"/>
              <a:t>instrument structures; discretionary </a:t>
            </a:r>
            <a:r>
              <a:rPr lang="en-US" dirty="0"/>
              <a:t>conversion</a:t>
            </a:r>
            <a:r>
              <a:rPr lang="en-CA" dirty="0"/>
              <a:t>; limits on </a:t>
            </a:r>
            <a:r>
              <a:rPr lang="en-US" dirty="0"/>
              <a:t>ability to borrow sufficient stock to run arbitrage </a:t>
            </a:r>
            <a:endParaRPr lang="en-CA" dirty="0"/>
          </a:p>
          <a:p>
            <a:r>
              <a:rPr lang="en-US" dirty="0"/>
              <a:t> </a:t>
            </a:r>
            <a:r>
              <a:rPr lang="en-CA" dirty="0"/>
              <a:t>If </a:t>
            </a:r>
            <a:r>
              <a:rPr lang="en-US" dirty="0"/>
              <a:t>such trades </a:t>
            </a:r>
            <a:r>
              <a:rPr lang="en-CA" dirty="0"/>
              <a:t>are </a:t>
            </a:r>
            <a:r>
              <a:rPr lang="en-US" dirty="0"/>
              <a:t>not motivated by legitimate </a:t>
            </a:r>
            <a:r>
              <a:rPr lang="en-CA" dirty="0"/>
              <a:t>risk</a:t>
            </a:r>
            <a:r>
              <a:rPr lang="en-US" dirty="0"/>
              <a:t> to DSIB, arbitrage and short-sales less likely to succeed </a:t>
            </a:r>
            <a:r>
              <a:rPr lang="en-CA" dirty="0"/>
              <a:t>—&gt; market</a:t>
            </a:r>
            <a:r>
              <a:rPr lang="en-US" dirty="0"/>
              <a:t> discipline </a:t>
            </a:r>
            <a:endParaRPr lang="en-CA" dirty="0"/>
          </a:p>
          <a:p>
            <a:r>
              <a:rPr lang="en-US" dirty="0"/>
              <a:t>In response, DSIB</a:t>
            </a:r>
            <a:r>
              <a:rPr lang="en-CA" dirty="0"/>
              <a:t>s could </a:t>
            </a:r>
            <a:r>
              <a:rPr lang="en-US" dirty="0"/>
              <a:t>target higher CE</a:t>
            </a:r>
            <a:r>
              <a:rPr lang="en-CA" dirty="0"/>
              <a:t>, </a:t>
            </a:r>
            <a:r>
              <a:rPr lang="en-US" dirty="0"/>
              <a:t>avoid high-variance, fat-tail assets</a:t>
            </a:r>
            <a:r>
              <a:rPr lang="en-CA" dirty="0"/>
              <a:t>, improve transparency, </a:t>
            </a:r>
            <a:r>
              <a:rPr lang="en-US" dirty="0"/>
              <a:t>act sooner</a:t>
            </a:r>
            <a:r>
              <a:rPr lang="en-CA" dirty="0"/>
              <a:t> </a:t>
            </a:r>
            <a:r>
              <a:rPr lang="en-US" dirty="0"/>
              <a:t>to address problem</a:t>
            </a:r>
            <a:r>
              <a:rPr lang="en-CA" dirty="0"/>
              <a:t>s, </a:t>
            </a:r>
            <a:r>
              <a:rPr lang="en-US" dirty="0"/>
              <a:t>raise price floor</a:t>
            </a:r>
            <a:r>
              <a:rPr lang="en-CA" dirty="0"/>
              <a:t>/</a:t>
            </a:r>
            <a:r>
              <a:rPr lang="en-US" dirty="0"/>
              <a:t>lengthen VWAP </a:t>
            </a:r>
            <a:r>
              <a:rPr lang="en-CA" dirty="0"/>
              <a:t>in</a:t>
            </a:r>
            <a:r>
              <a:rPr lang="en-US" dirty="0"/>
              <a:t> structures</a:t>
            </a:r>
            <a:r>
              <a:rPr lang="en-CA" dirty="0"/>
              <a:t> </a:t>
            </a: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4018F-3BB2-0A4C-AD52-B6F216A0A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3307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52528"/>
          </a:xfrm>
        </p:spPr>
        <p:txBody>
          <a:bodyPr/>
          <a:lstStyle/>
          <a:p>
            <a:pPr marL="0" indent="0" algn="ctr">
              <a:buNone/>
            </a:pPr>
            <a:r>
              <a:rPr lang="en-CA" altLang="en-US" sz="4000" b="1" i="1" kern="0" dirty="0">
                <a:solidFill>
                  <a:srgbClr val="000000"/>
                </a:solidFill>
                <a:latin typeface="Arial"/>
              </a:rPr>
              <a:t>Questions?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18</a:t>
            </a:fld>
            <a:endParaRPr lang="en-CA" dirty="0"/>
          </a:p>
        </p:txBody>
      </p:sp>
      <p:pic>
        <p:nvPicPr>
          <p:cNvPr id="7" name="Picture 4" descr="Image result for home simpson 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89854"/>
            <a:ext cx="4347524" cy="2739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002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3400"/>
            <a:ext cx="8352928" cy="990600"/>
          </a:xfrm>
        </p:spPr>
        <p:txBody>
          <a:bodyPr>
            <a:normAutofit/>
          </a:bodyPr>
          <a:lstStyle/>
          <a:p>
            <a:r>
              <a:rPr lang="en-CA" sz="3400" dirty="0">
                <a:solidFill>
                  <a:schemeClr val="tx1"/>
                </a:solidFill>
              </a:rPr>
              <a:t>Appendix 1:  How is “non-viability” determined? 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CA" sz="2000" dirty="0"/>
              <a:t>Seven indicative criteria in legislation and OSFI guidance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Assets insufficient to cover liabilities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FI has lost confidence of depositors, creditors or public – ie, prolonged difficulties raising short-term funding/runs </a:t>
            </a:r>
            <a:endParaRPr lang="en-CA" sz="2200" dirty="0"/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FI has failed to, or will be unable to, pay liabilities as due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Level of capital eroded materially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FI fails to comply with an order to increase capital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Any other state of affairs materially prejudicial to interests of depositors and creditors; eg, bankruptcy or insolvency proceedings in Canada or elsewhere related to the FI or affiliates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/>
            </a:pPr>
            <a:r>
              <a:rPr lang="en-CA" sz="1800" dirty="0"/>
              <a:t>FI cannot recapitalize on its own – no private or public investors willing to invest capital; parent unable or unwilling to support subsidiary  </a:t>
            </a:r>
          </a:p>
          <a:p>
            <a:pPr>
              <a:lnSpc>
                <a:spcPct val="80000"/>
              </a:lnSpc>
              <a:spcBef>
                <a:spcPts val="1800"/>
              </a:spcBef>
              <a:defRPr/>
            </a:pPr>
            <a:r>
              <a:rPr lang="en-CA" sz="2000" dirty="0"/>
              <a:t>Not an exhaustive list and not all have to be met</a:t>
            </a:r>
          </a:p>
          <a:p>
            <a:pPr>
              <a:lnSpc>
                <a:spcPct val="80000"/>
              </a:lnSpc>
              <a:spcBef>
                <a:spcPts val="1800"/>
              </a:spcBef>
              <a:defRPr/>
            </a:pPr>
            <a:r>
              <a:rPr lang="en-CA" sz="2000" dirty="0"/>
              <a:t>Six of these based on criteria in legislation relating to Superintendent taking control of an FI or OSFI making a non-viability determination that is catalyst for other resolution tools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117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33400"/>
            <a:ext cx="8075240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Lessons from the crisis (and elsewhere)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08512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CA" altLang="en-US" dirty="0"/>
              <a:t>Major banks – “DSIBs” – are too big to fail.  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CA" altLang="en-US" dirty="0"/>
              <a:t>Cannot be resolved with conventional resolution methods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CA" altLang="en-US" dirty="0"/>
              <a:t>Poor management of systemically important banks under stress generates large costs for other FIs and for economy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CA" altLang="en-US" dirty="0"/>
              <a:t>Bail-outs lead to moral hazard (encourages risk-taking), ruin government fiscal balance, and are not tolerated by the public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CA" altLang="en-US" dirty="0"/>
              <a:t>So we needed better tools to deal with failing large banks</a:t>
            </a:r>
          </a:p>
          <a:p>
            <a:pPr lvl="1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CA" altLang="en-US" sz="2400" dirty="0"/>
              <a:t> Non-viability contingent capital (NVCC) and bail-in debt (BID) 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1199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859216" cy="15121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dirty="0">
                <a:solidFill>
                  <a:schemeClr val="tx1"/>
                </a:solidFill>
              </a:rPr>
              <a:t>Appendix 2: </a:t>
            </a:r>
            <a:br>
              <a:rPr lang="en-CA" dirty="0">
                <a:solidFill>
                  <a:schemeClr val="tx1"/>
                </a:solidFill>
              </a:rPr>
            </a:br>
            <a:r>
              <a:rPr lang="en-CA" dirty="0">
                <a:solidFill>
                  <a:schemeClr val="tx1"/>
                </a:solidFill>
              </a:rPr>
              <a:t>An illustration – “</a:t>
            </a:r>
            <a:r>
              <a:rPr lang="en-CA" i="1" dirty="0">
                <a:solidFill>
                  <a:schemeClr val="tx1"/>
                </a:solidFill>
              </a:rPr>
              <a:t>five-minute bail-in”</a:t>
            </a:r>
            <a:r>
              <a:rPr lang="en-CA" dirty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420888"/>
            <a:ext cx="7859216" cy="3960440"/>
          </a:xfrm>
        </p:spPr>
        <p:txBody>
          <a:bodyPr/>
          <a:lstStyle/>
          <a:p>
            <a:r>
              <a:rPr lang="en-CA" b="1" dirty="0"/>
              <a:t>Basic facts about the illustrative bank </a:t>
            </a:r>
          </a:p>
          <a:p>
            <a:pPr lvl="1">
              <a:spcAft>
                <a:spcPts val="1200"/>
              </a:spcAft>
            </a:pPr>
            <a:r>
              <a:rPr lang="en-CA" dirty="0"/>
              <a:t>Roughly reflects features of a large Cdn DSIB (but bigger) </a:t>
            </a:r>
          </a:p>
          <a:p>
            <a:pPr>
              <a:spcAft>
                <a:spcPts val="1200"/>
              </a:spcAft>
            </a:pPr>
            <a:r>
              <a:rPr lang="fr-CA" dirty="0"/>
              <a:t>CE = 1bn shares x $60 = $60bn 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fr-CA" dirty="0"/>
              <a:t>CET1 ratio = 11%RWA 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RWA = $545bn </a:t>
            </a:r>
          </a:p>
          <a:p>
            <a:pPr>
              <a:spcAft>
                <a:spcPts val="1200"/>
              </a:spcAft>
            </a:pPr>
            <a:r>
              <a:rPr lang="en-US" dirty="0"/>
              <a:t>Assets = $1,817bn   (RWA/A = 0.30)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9617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33400"/>
            <a:ext cx="7931224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Bank funding stack –&gt; “TLAC”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87680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CA" dirty="0"/>
              <a:t>As on p. 14… </a:t>
            </a:r>
          </a:p>
          <a:p>
            <a:pPr>
              <a:spcAft>
                <a:spcPts val="600"/>
              </a:spcAft>
            </a:pPr>
            <a:r>
              <a:rPr lang="en-CA" dirty="0"/>
              <a:t>BID: 		     9%RWA =    $49.1bn </a:t>
            </a:r>
          </a:p>
          <a:p>
            <a:pPr>
              <a:spcAft>
                <a:spcPts val="600"/>
              </a:spcAft>
            </a:pPr>
            <a:r>
              <a:rPr lang="en-CA" dirty="0"/>
              <a:t>NVCCsubdebt:   2.5%RWA = $13.6bn </a:t>
            </a:r>
          </a:p>
          <a:p>
            <a:pPr>
              <a:spcAft>
                <a:spcPts val="600"/>
              </a:spcAft>
            </a:pPr>
            <a:r>
              <a:rPr lang="en-CA" dirty="0"/>
              <a:t>NVCCprefs: 	     1.5%RWA = $</a:t>
            </a:r>
            <a:r>
              <a:rPr lang="en-CA" dirty="0" err="1"/>
              <a:t>8.2bn</a:t>
            </a:r>
            <a:r>
              <a:rPr lang="en-CA" dirty="0"/>
              <a:t> </a:t>
            </a:r>
          </a:p>
          <a:p>
            <a:pPr>
              <a:spcAft>
                <a:spcPts val="600"/>
              </a:spcAft>
            </a:pPr>
            <a:r>
              <a:rPr lang="en-CA" dirty="0"/>
              <a:t>CE: 		     </a:t>
            </a:r>
            <a:r>
              <a:rPr lang="en-CA" u="sng" dirty="0"/>
              <a:t>11%RWA =  $60bn </a:t>
            </a:r>
          </a:p>
          <a:p>
            <a:pPr>
              <a:spcAft>
                <a:spcPts val="600"/>
              </a:spcAft>
            </a:pPr>
            <a:r>
              <a:rPr lang="en-CA" b="1" dirty="0"/>
              <a:t>Total: 	     24%RWA = $</a:t>
            </a:r>
            <a:r>
              <a:rPr lang="en-CA" b="1" dirty="0" err="1"/>
              <a:t>130.9bn</a:t>
            </a:r>
            <a:r>
              <a:rPr lang="en-CA" b="1"/>
              <a:t>      </a:t>
            </a:r>
            <a:r>
              <a:rPr lang="en-CA" sz="2000" dirty="0"/>
              <a:t>[min TLAC = 21.5%RWA] 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1403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87208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Crisis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56510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dirty="0"/>
              <a:t>Suppose that significant macro and financial shocks lead to very large losses, liquidity pressures and collapse of bank stock price – and the DSIB is judged to be non-viable  </a:t>
            </a:r>
          </a:p>
          <a:p>
            <a:pPr lvl="1">
              <a:spcAft>
                <a:spcPts val="1200"/>
              </a:spcAft>
            </a:pPr>
            <a:r>
              <a:rPr lang="en-CA" sz="2400" dirty="0"/>
              <a:t>Move to resolution –&gt; bail-in  </a:t>
            </a:r>
          </a:p>
          <a:p>
            <a:pPr>
              <a:spcAft>
                <a:spcPts val="600"/>
              </a:spcAft>
            </a:pPr>
            <a:r>
              <a:rPr lang="en-CA" dirty="0"/>
              <a:t>In this example, assume that 10-day VWAP of stock price is $9 at non-viability – use this in the denominator of conversion formulas (p. 8, p. 10)  </a:t>
            </a:r>
          </a:p>
          <a:p>
            <a:pPr lvl="1">
              <a:spcAft>
                <a:spcPts val="600"/>
              </a:spcAft>
            </a:pPr>
            <a:r>
              <a:rPr lang="en-CA" sz="2200" dirty="0"/>
              <a:t>This VWAP is 85% below pre-crisis stock price – consistent with stock price behaviour of failed/bailed-out major banks during financial crisis (in other countries…) 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23059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33400"/>
            <a:ext cx="8003232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Conversion and distribution of shares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9922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dirty="0"/>
              <a:t>Convert </a:t>
            </a:r>
            <a:r>
              <a:rPr lang="en-CA" i="1" dirty="0"/>
              <a:t>all</a:t>
            </a:r>
            <a:r>
              <a:rPr lang="en-CA" dirty="0"/>
              <a:t> NVCC and BID  </a:t>
            </a:r>
            <a:r>
              <a:rPr lang="en-CA" sz="2000" dirty="0"/>
              <a:t>(discrete decision) </a:t>
            </a:r>
          </a:p>
          <a:p>
            <a:pPr lvl="0">
              <a:spcAft>
                <a:spcPts val="600"/>
              </a:spcAft>
              <a:buClr>
                <a:srgbClr val="4F81BD"/>
              </a:buClr>
            </a:pPr>
            <a:r>
              <a:rPr lang="en-CA" dirty="0"/>
              <a:t>Apply formulas on p. 8 and p. 10, with M set at 1.1 </a:t>
            </a:r>
            <a:r>
              <a:rPr lang="en-CA" sz="2000" dirty="0">
                <a:solidFill>
                  <a:prstClr val="black"/>
                </a:solidFill>
              </a:rPr>
              <a:t>(discrete decision) </a:t>
            </a:r>
            <a:endParaRPr lang="en-CA" dirty="0"/>
          </a:p>
          <a:p>
            <a:pPr>
              <a:spcAft>
                <a:spcPts val="1800"/>
              </a:spcAft>
            </a:pPr>
            <a:r>
              <a:rPr lang="en-CA" dirty="0"/>
              <a:t>After reverse stock split (to restore original number of shares), bail-in is done, and we have the following distribution of shares: </a:t>
            </a:r>
          </a:p>
          <a:p>
            <a:pPr marL="0" lvl="0" indent="0">
              <a:spcAft>
                <a:spcPts val="600"/>
              </a:spcAft>
              <a:buClr>
                <a:srgbClr val="4F81BD"/>
              </a:buClr>
              <a:buNone/>
            </a:pPr>
            <a:r>
              <a:rPr lang="en-CA" dirty="0">
                <a:solidFill>
                  <a:prstClr val="black"/>
                </a:solidFill>
              </a:rPr>
              <a:t>N(BID):                 682.9mn shares of common equity –&gt; 68.3% of total 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CA" dirty="0"/>
              <a:t>N(SubDebt):        172.2mn shares of common equity –&gt; 17.2% </a:t>
            </a: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CA" dirty="0"/>
              <a:t>N(Prefs):              69.0mn shares of common equity –&gt; 6.9% </a:t>
            </a: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CA" u="sng" dirty="0"/>
              <a:t>N(Original CE):    75.9mn shares of common stock –&gt; 7.6% </a:t>
            </a:r>
            <a:r>
              <a:rPr lang="en-CA" sz="1800" b="1" i="1" u="sng" dirty="0">
                <a:solidFill>
                  <a:srgbClr val="FF0000"/>
                </a:solidFill>
              </a:rPr>
              <a:t>(92% dilution)</a:t>
            </a:r>
            <a:endParaRPr lang="en-US" sz="1800" b="1" i="1" u="sng" dirty="0">
              <a:solidFill>
                <a:srgbClr val="FF000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CA" dirty="0"/>
              <a:t>Total:                    1bn shares –&gt; 100% of outstanding common stock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1479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859216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Projected loss absorption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47248" cy="4824536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CA" dirty="0"/>
              <a:t>Take conservative (maximum, upper bound) view of possible, expected losses to write off </a:t>
            </a:r>
          </a:p>
          <a:p>
            <a:r>
              <a:rPr lang="en-CA" dirty="0"/>
              <a:t>Assume loss is 9%RWA </a:t>
            </a:r>
          </a:p>
          <a:p>
            <a:pPr lvl="1"/>
            <a:r>
              <a:rPr lang="en-CA" sz="2200" dirty="0"/>
              <a:t>Loss of 9%RWA is a conservative estimate relative to financial crisis experience (above the inter-quartile range) </a:t>
            </a:r>
            <a:endParaRPr lang="en-US" sz="2200" dirty="0"/>
          </a:p>
          <a:p>
            <a:pPr lvl="1"/>
            <a:endParaRPr lang="en-CA" dirty="0"/>
          </a:p>
          <a:p>
            <a:r>
              <a:rPr lang="en-CA" dirty="0"/>
              <a:t>CE after conversion:  24%RWA =         $130.9bn </a:t>
            </a:r>
            <a:endParaRPr lang="en-US" dirty="0"/>
          </a:p>
          <a:p>
            <a:r>
              <a:rPr lang="en-CA" i="1" u="sng" dirty="0"/>
              <a:t>Projected maximum</a:t>
            </a:r>
            <a:r>
              <a:rPr lang="en-CA" u="sng" dirty="0"/>
              <a:t> loss:  9%RWA =  $49.1bn </a:t>
            </a:r>
            <a:endParaRPr lang="en-US" dirty="0"/>
          </a:p>
          <a:p>
            <a:r>
              <a:rPr lang="en-CA" b="1" dirty="0"/>
              <a:t>Est CE after loss: </a:t>
            </a:r>
            <a:r>
              <a:rPr lang="en-CA" b="1" u="sng" dirty="0"/>
              <a:t>15%RWA </a:t>
            </a:r>
            <a:r>
              <a:rPr lang="en-CA" b="1" dirty="0"/>
              <a:t>= 	   $81.8bn </a:t>
            </a:r>
          </a:p>
          <a:p>
            <a:pPr>
              <a:spcBef>
                <a:spcPts val="1200"/>
              </a:spcBef>
            </a:pPr>
            <a:r>
              <a:rPr lang="en-CA" dirty="0"/>
              <a:t>After conversion and absorbing extreme losses, DSIB is still well-capitalized</a:t>
            </a:r>
          </a:p>
          <a:p>
            <a:endParaRPr lang="en-CA" b="1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8232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3400"/>
            <a:ext cx="8496944" cy="990600"/>
          </a:xfrm>
        </p:spPr>
        <p:txBody>
          <a:bodyPr>
            <a:normAutofit/>
          </a:bodyPr>
          <a:lstStyle/>
          <a:p>
            <a:r>
              <a:rPr lang="en-CA" sz="3800" dirty="0">
                <a:solidFill>
                  <a:schemeClr val="tx1"/>
                </a:solidFill>
              </a:rPr>
              <a:t>Distribution of shareholder book value (BVe) </a:t>
            </a:r>
            <a:endParaRPr lang="en-US" sz="3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8768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CA" dirty="0"/>
              <a:t>After conversion, reverse stock split and projected maximum loss absorption, what are the payoffs?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200" i="1" dirty="0"/>
              <a:t>BVePS = $81.8bn/1bn shares = $81.8 per share</a:t>
            </a:r>
            <a:endParaRPr lang="en-US" sz="2200" dirty="0"/>
          </a:p>
          <a:p>
            <a:pPr marL="0" lvl="0" indent="0">
              <a:buClr>
                <a:srgbClr val="4F81BD"/>
              </a:buClr>
              <a:buNone/>
            </a:pPr>
            <a:r>
              <a:rPr lang="en-US" sz="2200" dirty="0">
                <a:solidFill>
                  <a:prstClr val="black"/>
                </a:solidFill>
              </a:rPr>
              <a:t>BVe(BID): 682.9mn shares x $81.8 =          $55.9bn,  vs 49.1bn; gain = 14%</a:t>
            </a:r>
          </a:p>
          <a:p>
            <a:pPr marL="0" lvl="0" indent="0">
              <a:buClr>
                <a:srgbClr val="4F81BD"/>
              </a:buClr>
              <a:buNone/>
            </a:pPr>
            <a:r>
              <a:rPr lang="en-US" sz="2200" dirty="0">
                <a:solidFill>
                  <a:prstClr val="black"/>
                </a:solidFill>
              </a:rPr>
              <a:t>BVe(SubDebt): 172.2mn shares x $81.8 = $14.1bn,  vs $13.6bn; gain = 4%  </a:t>
            </a:r>
          </a:p>
          <a:p>
            <a:pPr marL="0" lvl="0" indent="0">
              <a:buClr>
                <a:srgbClr val="4F81BD"/>
              </a:buClr>
              <a:buNone/>
            </a:pPr>
            <a:r>
              <a:rPr lang="en-US" sz="2200" dirty="0">
                <a:solidFill>
                  <a:prstClr val="black"/>
                </a:solidFill>
              </a:rPr>
              <a:t>BVe(Prefs): 69.0mn shares x $81.8 =        </a:t>
            </a:r>
            <a:r>
              <a:rPr lang="en-CA" sz="2200" dirty="0">
                <a:solidFill>
                  <a:prstClr val="black"/>
                </a:solidFill>
              </a:rPr>
              <a:t> </a:t>
            </a:r>
            <a:r>
              <a:rPr lang="en-US" sz="2200" dirty="0">
                <a:solidFill>
                  <a:prstClr val="black"/>
                </a:solidFill>
              </a:rPr>
              <a:t> $5.6bn,    vs $8.2bn; loss = 32% </a:t>
            </a:r>
          </a:p>
          <a:p>
            <a:pPr marL="0" indent="0">
              <a:buNone/>
            </a:pPr>
            <a:r>
              <a:rPr lang="en-US" sz="2200" u="sng" dirty="0"/>
              <a:t>BVe(CE): 75.9mn shares x $81.8 =         </a:t>
            </a:r>
            <a:r>
              <a:rPr lang="en-CA" sz="2200" u="sng" dirty="0"/>
              <a:t> </a:t>
            </a:r>
            <a:r>
              <a:rPr lang="en-US" sz="2200" u="sng" dirty="0"/>
              <a:t>    $6.2bn,   </a:t>
            </a:r>
            <a:r>
              <a:rPr lang="en-CA" sz="2200" u="sng"/>
              <a:t> </a:t>
            </a:r>
            <a:r>
              <a:rPr lang="en-US" sz="2200" u="sng"/>
              <a:t>vs </a:t>
            </a:r>
            <a:r>
              <a:rPr lang="en-US" sz="2200" u="sng" dirty="0"/>
              <a:t>$60bn; loss = 90%   </a:t>
            </a:r>
          </a:p>
          <a:p>
            <a:pPr marL="0" indent="0">
              <a:buNone/>
            </a:pPr>
            <a:r>
              <a:rPr lang="en-US" sz="2200" i="1" dirty="0"/>
              <a:t>BVe Total:  1bn shares x $81.8                 </a:t>
            </a:r>
            <a:r>
              <a:rPr lang="en-CA" sz="2200" i="1" dirty="0"/>
              <a:t> </a:t>
            </a:r>
            <a:r>
              <a:rPr lang="en-US" sz="2200" i="1" dirty="0"/>
              <a:t>  $81.8bn </a:t>
            </a:r>
          </a:p>
          <a:p>
            <a:pPr>
              <a:spcBef>
                <a:spcPts val="1800"/>
              </a:spcBef>
            </a:pPr>
            <a:r>
              <a:rPr lang="en-CA" dirty="0"/>
              <a:t>Book value gain relative to par for more senior debt provides buffer for market discount (next) </a:t>
            </a:r>
          </a:p>
          <a:p>
            <a:pPr>
              <a:spcBef>
                <a:spcPts val="1800"/>
              </a:spcBef>
            </a:pPr>
            <a:r>
              <a:rPr lang="en-CA" dirty="0"/>
              <a:t>“no-creditor-worse-off” test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78343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33400"/>
            <a:ext cx="8496944" cy="990600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chemeClr val="tx1"/>
                </a:solidFill>
              </a:rPr>
              <a:t>Distribution of shareholder market value (MVe)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920208"/>
          </a:xfrm>
        </p:spPr>
        <p:txBody>
          <a:bodyPr/>
          <a:lstStyle/>
          <a:p>
            <a:r>
              <a:rPr lang="en-CA" dirty="0"/>
              <a:t>Given high uncertainty and system stress, assume that after resolution the stock price would (initially) trade at a significant discount from BV, eg 40%, so that MVe = $49.09 </a:t>
            </a:r>
          </a:p>
          <a:p>
            <a:endParaRPr lang="en-US" sz="20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MV(BID): 682.9mn shares x $49.08 =          $33.5bn,  vs $49.1bn; loss = 32%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MV(SubDebt): 172.2mn shares x $49.08 = $8.5bn,    vs $13.6bn; loss = 38%  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/>
              <a:t>MV(Prefs): 69.0mn shares x $49.08 =        </a:t>
            </a:r>
            <a:r>
              <a:rPr lang="en-CA" sz="2000" dirty="0"/>
              <a:t> </a:t>
            </a:r>
            <a:r>
              <a:rPr lang="en-US" sz="2000" dirty="0"/>
              <a:t> $3.4bn,    vs $8.2bn; loss = 59%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CA" sz="2000" u="sng" dirty="0"/>
              <a:t>M</a:t>
            </a:r>
            <a:r>
              <a:rPr lang="en-US" sz="2000" u="sng" dirty="0"/>
              <a:t>V(CE): 75.9mn shares x $49.08 =              </a:t>
            </a:r>
            <a:r>
              <a:rPr lang="en-CA" sz="2000" u="sng" dirty="0"/>
              <a:t> </a:t>
            </a:r>
            <a:r>
              <a:rPr lang="en-US" sz="2000" u="sng" dirty="0"/>
              <a:t>$3.7bn,   vs $60bn; loss = 94%   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000" i="1" dirty="0"/>
              <a:t>MV Total:  1bn shares x $49.08 =               </a:t>
            </a:r>
            <a:r>
              <a:rPr lang="en-CA" sz="2000" i="1" dirty="0"/>
              <a:t>   </a:t>
            </a:r>
            <a:r>
              <a:rPr lang="en-US" sz="2000" i="1" dirty="0"/>
              <a:t> $49.1bn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7172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33400"/>
            <a:ext cx="8147248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Acronyms used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BID:  Bail-in debt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CCAA:  Companies’ Creditors Arrangements Act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CDIC: Canada Deposit Insurance Corporation 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CET1:  Common Equity Tier 1 capital ratio 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DSIB: Domestic Systemically Important Bank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FI: Financial Institution 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FISC: Financial Institutions Supervisory Committee 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OSFI: Office of the Superintendent of Financial Institutions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NVCC: Non-Viability Contingent Capital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RWA:  Risk-weighted assets 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TLAC:  Total Loss Absorbing Capacity</a:t>
            </a:r>
          </a:p>
          <a:p>
            <a:pPr>
              <a:defRPr/>
            </a:pPr>
            <a:r>
              <a:rPr lang="en-CA" dirty="0">
                <a:solidFill>
                  <a:prstClr val="black"/>
                </a:solidFill>
              </a:rPr>
              <a:t>VWAP: Volume-Weighted Average Price of Common Stock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97524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47248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Selected references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075240" cy="48768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CA" sz="1800" dirty="0"/>
              <a:t>December 2010 - Contingent Capital and Bail-in Debt:  Tools for Bank Resolution</a:t>
            </a:r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2"/>
              </a:rPr>
              <a:t>http://www.bankofcanada.ca/wp-content/uploads/2011/12/fsr-1210-dsouza.pdf</a:t>
            </a:r>
            <a:r>
              <a:rPr lang="en-CA" sz="1800" dirty="0"/>
              <a:t> 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CA" sz="1800" dirty="0"/>
              <a:t>March 2013 -  Government of Canada, Economic Action Plan 2013 (pg. 144-45)</a:t>
            </a:r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3"/>
              </a:rPr>
              <a:t>http://www.budget.gc.ca/2013/doc/plan/budget2013-eng.pdf</a:t>
            </a:r>
            <a:r>
              <a:rPr lang="en-CA" sz="1800" dirty="0"/>
              <a:t> 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CA" sz="1800" dirty="0"/>
              <a:t>August 2014 - Department of Finance – Consultation Paper on Bail-in Regime</a:t>
            </a:r>
            <a:endParaRPr lang="en-CA" sz="1800" i="1" dirty="0"/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4"/>
              </a:rPr>
              <a:t>http://www.fin.gc.ca/n14/14-099-eng.asp</a:t>
            </a:r>
            <a:r>
              <a:rPr lang="en-CA" sz="1800" dirty="0"/>
              <a:t> 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CA" sz="1800" dirty="0"/>
              <a:t>September 2014 - Applying contingent capital in Canada </a:t>
            </a:r>
            <a:r>
              <a:rPr lang="en-CA" sz="1800" i="1" dirty="0"/>
              <a:t>  </a:t>
            </a:r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5"/>
              </a:rPr>
              <a:t>http://www.palgrave-journals.com/jbr/journal/v15/n3-4/index.html</a:t>
            </a:r>
            <a:r>
              <a:rPr lang="en-CA" sz="1800" dirty="0"/>
              <a:t> 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CA" sz="1800" dirty="0"/>
              <a:t>December 2014 - OSFI Capital Adequacy Requirements Guideline, incl. NVCC rules</a:t>
            </a:r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6"/>
              </a:rPr>
              <a:t>http://www.osfi-bsif.gc.ca/Eng/fi-if/rg-ro/gdn-ort/gl-ld/Pages/CAR_chpt2.aspx</a:t>
            </a:r>
            <a:r>
              <a:rPr lang="en-CA" sz="1800" dirty="0"/>
              <a:t> </a:t>
            </a:r>
          </a:p>
          <a:p>
            <a:pPr lvl="1">
              <a:spcBef>
                <a:spcPts val="0"/>
              </a:spcBef>
              <a:defRPr/>
            </a:pPr>
            <a:endParaRPr lang="en-CA" sz="18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CA" sz="1800" dirty="0"/>
              <a:t>June 2017 – OSFI Consultation Paper on Total Loss Absorbing Capacity (TLAC) Guideline </a:t>
            </a:r>
          </a:p>
          <a:p>
            <a:pPr lvl="1">
              <a:spcBef>
                <a:spcPts val="0"/>
              </a:spcBef>
              <a:defRPr/>
            </a:pPr>
            <a:r>
              <a:rPr lang="en-CA" sz="1800" dirty="0">
                <a:hlinkClick r:id="rId7"/>
              </a:rPr>
              <a:t>http://www.osfi-bsif.gc.ca/Eng/fi-if/rg-ro/gdn-ort/gl-ld/Pages/tlac_gias.aspx</a:t>
            </a:r>
            <a:r>
              <a:rPr lang="en-CA" sz="1800" dirty="0"/>
              <a:t> </a:t>
            </a:r>
          </a:p>
          <a:p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28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4071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33400"/>
            <a:ext cx="7643192" cy="879376"/>
          </a:xfrm>
        </p:spPr>
        <p:txBody>
          <a:bodyPr>
            <a:normAutofit/>
          </a:bodyPr>
          <a:lstStyle/>
          <a:p>
            <a:r>
              <a:rPr lang="en-CA" sz="4400" dirty="0">
                <a:solidFill>
                  <a:schemeClr val="tx1"/>
                </a:solidFill>
              </a:rPr>
              <a:t>U.S. 2007–08 recession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3</a:t>
            </a:fld>
            <a:endParaRPr lang="en-C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056784" cy="4680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4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33400"/>
            <a:ext cx="8003232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Intuition for NVCC and Bail-in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83370"/>
            <a:ext cx="8229600" cy="5184576"/>
          </a:xfrm>
        </p:spPr>
        <p:txBody>
          <a:bodyPr>
            <a:normAutofit fontScale="92500"/>
          </a:bodyPr>
          <a:lstStyle/>
          <a:p>
            <a:endParaRPr lang="en-CA" sz="1100" dirty="0"/>
          </a:p>
          <a:p>
            <a:r>
              <a:rPr lang="en-CA" sz="2600" dirty="0"/>
              <a:t>Contingent capital and bail-in debt are financial instruments issued by Canadian DSIBs (six largest banks) that convert to common equity when a bank is under severe stress (not viable), at the discretion of government  </a:t>
            </a:r>
          </a:p>
          <a:p>
            <a:pPr>
              <a:spcBef>
                <a:spcPts val="1200"/>
              </a:spcBef>
            </a:pPr>
            <a:r>
              <a:rPr lang="en-CA" sz="2600" dirty="0"/>
              <a:t>Idea is to fully recapitalize a failing DSIB with private capital </a:t>
            </a:r>
          </a:p>
          <a:p>
            <a:pPr lvl="1"/>
            <a:r>
              <a:rPr lang="en-CA" sz="2600" dirty="0"/>
              <a:t>Private investors are the first port-of-call to support a failing DSIB, not the public sector </a:t>
            </a:r>
          </a:p>
          <a:p>
            <a:pPr lvl="1"/>
            <a:r>
              <a:rPr lang="en-CA" sz="2600" dirty="0"/>
              <a:t>Bail-in, not bail-out  </a:t>
            </a:r>
          </a:p>
          <a:p>
            <a:pPr>
              <a:spcBef>
                <a:spcPts val="1200"/>
              </a:spcBef>
            </a:pPr>
            <a:r>
              <a:rPr lang="en-CA" sz="2600" dirty="0"/>
              <a:t>Conversion terms are (largely) predetermined, and disclosed to investors/market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CA" sz="2600" dirty="0"/>
              <a:t> Pre-packaged bankruptcy plan, pre-funded by private capital </a:t>
            </a:r>
          </a:p>
          <a:p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651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003232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But not a silver bullet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CA" altLang="en-US" dirty="0"/>
              <a:t>Authorities would trigger conversion of NVCC and BID only if there is a high level of confidence that conversion plus additional measures would restore viability of the DSIB(s) </a:t>
            </a:r>
          </a:p>
          <a:p>
            <a:pPr>
              <a:spcBef>
                <a:spcPts val="2400"/>
              </a:spcBef>
            </a:pPr>
            <a:r>
              <a:rPr lang="en-CA" altLang="en-US" sz="2400" dirty="0"/>
              <a:t>Would also include liquidity support from the public sector – Bank of Canada, CDIC    </a:t>
            </a:r>
          </a:p>
          <a:p>
            <a:pPr>
              <a:spcBef>
                <a:spcPts val="2400"/>
              </a:spcBef>
            </a:pPr>
            <a:r>
              <a:rPr lang="en-CA" altLang="en-US" dirty="0"/>
              <a:t>Associated environment still a nightmare </a:t>
            </a:r>
            <a:endParaRPr lang="en-CA" altLang="en-US" sz="24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pPr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663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12776"/>
            <a:ext cx="7211144" cy="4320480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CA" sz="3600" dirty="0"/>
              <a:t>Two parts </a:t>
            </a:r>
          </a:p>
          <a:p>
            <a:pPr lvl="1">
              <a:spcBef>
                <a:spcPts val="1800"/>
              </a:spcBef>
            </a:pPr>
            <a:r>
              <a:rPr lang="en-CA" sz="3600" dirty="0"/>
              <a:t> NVCC </a:t>
            </a:r>
          </a:p>
          <a:p>
            <a:pPr lvl="1">
              <a:spcBef>
                <a:spcPts val="1800"/>
              </a:spcBef>
            </a:pPr>
            <a:r>
              <a:rPr lang="en-CA" sz="3600" dirty="0"/>
              <a:t> Bail-in </a:t>
            </a:r>
          </a:p>
          <a:p>
            <a:pPr lvl="2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CA" sz="3400" dirty="0"/>
              <a:t> How do they work?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8396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496944" cy="990600"/>
          </a:xfrm>
        </p:spPr>
        <p:txBody>
          <a:bodyPr>
            <a:noAutofit/>
          </a:bodyPr>
          <a:lstStyle/>
          <a:p>
            <a:r>
              <a:rPr lang="en-CA" sz="3400" dirty="0">
                <a:solidFill>
                  <a:schemeClr val="tx1"/>
                </a:solidFill>
              </a:rPr>
              <a:t>What is “non-viability contingent capital” –  NVCC?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20" y="1722519"/>
            <a:ext cx="8875376" cy="47909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2400"/>
              </a:spcBef>
              <a:defRPr/>
            </a:pPr>
            <a:r>
              <a:rPr lang="en-CA" dirty="0"/>
              <a:t>Preferred stock and subordinated debt that convert to common equity (CE) at non-viability, at regulatory discretion  </a:t>
            </a:r>
          </a:p>
          <a:p>
            <a:pPr>
              <a:lnSpc>
                <a:spcPct val="90000"/>
              </a:lnSpc>
              <a:spcBef>
                <a:spcPts val="2400"/>
              </a:spcBef>
              <a:defRPr/>
            </a:pPr>
            <a:r>
              <a:rPr lang="en-CA" dirty="0"/>
              <a:t>All preferred stock and sub debt issued by DSIBs must have this feature</a:t>
            </a:r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CA" sz="2400" dirty="0"/>
              <a:t> “Non-viability” based on OSFI judgement, input from FISC partners (Appendix 1, p. 19) </a:t>
            </a:r>
            <a:endParaRPr lang="en-CA" dirty="0"/>
          </a:p>
          <a:p>
            <a:pPr>
              <a:spcAft>
                <a:spcPts val="1200"/>
              </a:spcAft>
            </a:pPr>
            <a:r>
              <a:rPr lang="en-CA" dirty="0">
                <a:latin typeface="Calibri" panose="020F0502020204030204" pitchFamily="34" charset="0"/>
              </a:rPr>
              <a:t>Structure of NVCC instruments influenced by OSFI regulations (see references)  </a:t>
            </a:r>
          </a:p>
          <a:p>
            <a:pPr>
              <a:spcAft>
                <a:spcPts val="1200"/>
              </a:spcAft>
            </a:pPr>
            <a:r>
              <a:rPr lang="en-CA" dirty="0">
                <a:latin typeface="Calibri" panose="020F0502020204030204" pitchFamily="34" charset="0"/>
              </a:rPr>
              <a:t>Contractual NVCC terms have become standardized in the market – typical practice – and are fully transparent </a:t>
            </a:r>
            <a:endParaRPr lang="en-CA" sz="2200" i="1" dirty="0">
              <a:latin typeface="Cambria Math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CA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117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9906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NVCC conversion to capital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844824"/>
                <a:ext cx="7920880" cy="446449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  <a:spcAft>
                    <a:spcPts val="1200"/>
                  </a:spcAft>
                  <a:defRPr/>
                </a:pPr>
                <a:r>
                  <a:rPr lang="en-CA" dirty="0"/>
                  <a:t>Conversion terms determined by contractual arrangement between bank (issuer) and investor 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en-CA" sz="2200" i="1">
                        <a:latin typeface="Cambria Math"/>
                      </a:rPr>
                      <m:t>𝑁</m:t>
                    </m:r>
                  </m:oMath>
                </a14:m>
                <a:r>
                  <a:rPr lang="en-CA" sz="2200" dirty="0"/>
                  <a:t> = number of CE shares allocated to NVCCprefs and NVCCsubdebt investors through conversion, in exchange for original NVCC instruments </a:t>
                </a:r>
                <a:endParaRPr lang="en-CA" sz="19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b="0" i="1" smtClean="0">
                            <a:latin typeface="Cambria Math"/>
                          </a:rPr>
                          <m:t>     </m:t>
                        </m:r>
                        <m:r>
                          <a:rPr lang="en-CA" i="1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CA" i="1">
                            <a:latin typeface="Cambria Math"/>
                          </a:rPr>
                          <m:t>𝑝𝑟𝑒𝑓𝑠</m:t>
                        </m:r>
                      </m:sub>
                    </m:sSub>
                  </m:oMath>
                </a14:m>
                <a:r>
                  <a:rPr lang="en-CA" dirty="0"/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CA" i="1">
                                <a:latin typeface="Cambria Math"/>
                              </a:rPr>
                              <m:t>𝑃𝑎𝑟</m:t>
                            </m:r>
                          </m:e>
                          <m:sub>
                            <m:r>
                              <a:rPr lang="en-CA" i="1">
                                <a:latin typeface="Cambria Math"/>
                              </a:rPr>
                              <m:t>𝑝𝑟𝑒𝑓</m:t>
                            </m:r>
                          </m:sub>
                        </m:sSub>
                      </m:num>
                      <m:den>
                        <m:r>
                          <a:rPr lang="en-CA" i="1">
                            <a:latin typeface="Cambria Math"/>
                          </a:rPr>
                          <m:t>𝑀𝑎𝑥</m:t>
                        </m:r>
                        <m:r>
                          <a:rPr lang="en-CA" i="1">
                            <a:latin typeface="Cambria Math"/>
                          </a:rPr>
                          <m:t>($5; 10−</m:t>
                        </m:r>
                        <m:r>
                          <a:rPr lang="en-CA" i="1">
                            <a:latin typeface="Cambria Math"/>
                          </a:rPr>
                          <m:t>𝑑𝑎𝑦</m:t>
                        </m:r>
                        <m:r>
                          <a:rPr lang="en-CA" i="1">
                            <a:latin typeface="Cambria Math"/>
                          </a:rPr>
                          <m:t> </m:t>
                        </m:r>
                        <m:r>
                          <a:rPr lang="en-CA" i="1">
                            <a:latin typeface="Cambria Math"/>
                          </a:rPr>
                          <m:t>𝑉𝑊𝐴𝑃</m:t>
                        </m:r>
                        <m:r>
                          <a:rPr lang="en-CA" i="1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CA">
                        <a:latin typeface="Cambria Math"/>
                      </a:rPr>
                      <m:t> </m:t>
                    </m:r>
                  </m:oMath>
                </a14:m>
                <a:r>
                  <a:rPr lang="en-CA" dirty="0"/>
                  <a:t> 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2200" b="0" i="1" smtClean="0">
                            <a:latin typeface="Cambria Math"/>
                          </a:rPr>
                          <m:t>     </m:t>
                        </m:r>
                        <m:r>
                          <a:rPr lang="en-CA" sz="2200" i="1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CA" sz="2200" i="1">
                            <a:latin typeface="Cambria Math"/>
                          </a:rPr>
                          <m:t>𝑠𝑢𝑏𝑑𝑒𝑏𝑡</m:t>
                        </m:r>
                        <m:r>
                          <a:rPr lang="en-CA" sz="2200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CA" sz="2200" dirty="0"/>
                  <a:t>=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/>
                      </a:rPr>
                      <m:t>1.5</m:t>
                    </m:r>
                    <m:d>
                      <m:dPr>
                        <m:begChr m:val="["/>
                        <m:endChr m:val="]"/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200" i="1" dirty="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𝑃𝑎𝑟</m:t>
                                </m:r>
                              </m:e>
                              <m:sub>
                                <m:r>
                                  <a:rPr lang="en-CA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𝑠𝑢𝑏𝑑𝑒𝑏𝑡</m:t>
                                </m:r>
                              </m:sub>
                            </m:sSub>
                          </m:num>
                          <m:den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𝑀𝑎𝑥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($5; 10−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𝑑𝑎𝑦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𝑉𝑊𝐴𝑃</m:t>
                            </m:r>
                            <m:r>
                              <a:rPr lang="en-CA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CA" sz="2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r>
                  <a:rPr lang="en-CA" sz="2200" b="1" dirty="0"/>
                  <a:t>  </a:t>
                </a:r>
                <a:r>
                  <a:rPr lang="en-CA" sz="2200" dirty="0">
                    <a:sym typeface="Wingdings" panose="05000000000000000000" pitchFamily="2" charset="2"/>
                  </a:rPr>
                  <a:t> </a:t>
                </a:r>
                <a:r>
                  <a:rPr lang="en-CA" sz="1800" b="1" i="1" dirty="0">
                    <a:sym typeface="Wingdings" panose="05000000000000000000" pitchFamily="2" charset="2"/>
                  </a:rPr>
                  <a:t>bigger payoff, more shares </a:t>
                </a:r>
                <a:endParaRPr lang="en-CA" sz="1800" b="1" i="1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844824"/>
                <a:ext cx="7920880" cy="4464496"/>
              </a:xfrm>
              <a:blipFill>
                <a:blip r:embed="rId2"/>
                <a:stretch>
                  <a:fillRect l="-800" t="-1416" r="-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817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990600"/>
          </a:xfrm>
        </p:spPr>
        <p:txBody>
          <a:bodyPr>
            <a:normAutofit/>
          </a:bodyPr>
          <a:lstStyle/>
          <a:p>
            <a:r>
              <a:rPr lang="en-CA" sz="3600" dirty="0">
                <a:solidFill>
                  <a:schemeClr val="tx1"/>
                </a:solidFill>
              </a:rPr>
              <a:t>What is “bail-in debt” – BID?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4320480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1800"/>
              </a:spcAft>
              <a:buFont typeface="Arial" charset="0"/>
              <a:buChar char="•"/>
              <a:defRPr/>
            </a:pPr>
            <a:r>
              <a:rPr lang="en-CA" altLang="en-US" sz="2400" dirty="0"/>
              <a:t>Senior debt instruments – like bonds – that can be converted into common equity (CE) at non-viability,  at regulatory discretion </a:t>
            </a:r>
          </a:p>
          <a:p>
            <a:pPr marL="342900" lvl="1" indent="-342900">
              <a:spcAft>
                <a:spcPts val="600"/>
              </a:spcAft>
              <a:buFont typeface="Arial" charset="0"/>
              <a:buChar char="•"/>
              <a:defRPr/>
            </a:pPr>
            <a:r>
              <a:rPr lang="en-CA" altLang="en-US" sz="2400" dirty="0"/>
              <a:t>Bail-in is additional to prior conversion of all NVCC </a:t>
            </a:r>
          </a:p>
          <a:p>
            <a:pPr marL="617220" lvl="2" indent="-342900">
              <a:spcAft>
                <a:spcPts val="1800"/>
              </a:spcAft>
              <a:buFont typeface="Arial" charset="0"/>
              <a:buChar char="•"/>
              <a:defRPr/>
            </a:pPr>
            <a:r>
              <a:rPr lang="en-CA" altLang="en-US" sz="2400" dirty="0"/>
              <a:t>Other interventions would also apply, notably official liquidity support </a:t>
            </a:r>
          </a:p>
          <a:p>
            <a:pPr marL="342900" lvl="1" indent="-342900">
              <a:spcAft>
                <a:spcPts val="1800"/>
              </a:spcAft>
              <a:buFont typeface="Arial" charset="0"/>
              <a:buChar char="•"/>
              <a:defRPr/>
            </a:pPr>
            <a:r>
              <a:rPr lang="en-CA" sz="2400" dirty="0">
                <a:latin typeface="Calibri" panose="020F0502020204030204" pitchFamily="34" charset="0"/>
              </a:rPr>
              <a:t>Features of eligible BID instruments are set out by OSFI regulations (more on this later)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F4A91-8509-4190-AFB7-4D24DD893161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1500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16365</TotalTime>
  <Words>2147</Words>
  <Application>Microsoft Office PowerPoint</Application>
  <PresentationFormat>On-screen Show (4:3)</PresentationFormat>
  <Paragraphs>238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Clarity</vt:lpstr>
      <vt:lpstr>Contingent capital and bail-in  Presentation for CUES   </vt:lpstr>
      <vt:lpstr>Lessons from the crisis (and elsewhere)</vt:lpstr>
      <vt:lpstr>U.S. 2007–08 recession</vt:lpstr>
      <vt:lpstr>Intuition for NVCC and Bail-in </vt:lpstr>
      <vt:lpstr>But not a silver bullet</vt:lpstr>
      <vt:lpstr>PowerPoint Presentation</vt:lpstr>
      <vt:lpstr>What is “non-viability contingent capital” –  NVCC?</vt:lpstr>
      <vt:lpstr>NVCC conversion to capital </vt:lpstr>
      <vt:lpstr>What is “bail-in debt” – BID? </vt:lpstr>
      <vt:lpstr>Bail-in conversion to capital  </vt:lpstr>
      <vt:lpstr>What qualifies to be eligible as BID? </vt:lpstr>
      <vt:lpstr>Key features of the strategy</vt:lpstr>
      <vt:lpstr>Total Loss-Absorbing Capacity (TLAC) requirement</vt:lpstr>
      <vt:lpstr>Notional DSIB TLAC – as % of RWA          Min TLAC = 21.5%RWA </vt:lpstr>
      <vt:lpstr>       How do the DSIBs stack up?</vt:lpstr>
      <vt:lpstr>Outcomes from bail-in resolution </vt:lpstr>
      <vt:lpstr>Outcomes, continued </vt:lpstr>
      <vt:lpstr>PowerPoint Presentation</vt:lpstr>
      <vt:lpstr>Appendix 1:  How is “non-viability” determined? </vt:lpstr>
      <vt:lpstr>Appendix 2:  An illustration – “five-minute bail-in”…</vt:lpstr>
      <vt:lpstr>Bank funding stack –&gt; “TLAC”  </vt:lpstr>
      <vt:lpstr>Crisis </vt:lpstr>
      <vt:lpstr>Conversion and distribution of shares </vt:lpstr>
      <vt:lpstr>Projected loss absorption </vt:lpstr>
      <vt:lpstr>Distribution of shareholder book value (BVe) </vt:lpstr>
      <vt:lpstr>Distribution of shareholder market value (MVe) </vt:lpstr>
      <vt:lpstr>Acronyms used</vt:lpstr>
      <vt:lpstr>Selected references</vt:lpstr>
    </vt:vector>
  </TitlesOfParts>
  <Company>OSFI-BSIF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D-SIB Framework: identification</dc:title>
  <dc:creator>Walter Engert</dc:creator>
  <cp:lastModifiedBy>W. Engert</cp:lastModifiedBy>
  <cp:revision>994</cp:revision>
  <cp:lastPrinted>2017-11-14T22:09:04Z</cp:lastPrinted>
  <dcterms:created xsi:type="dcterms:W3CDTF">2013-06-20T18:39:28Z</dcterms:created>
  <dcterms:modified xsi:type="dcterms:W3CDTF">2017-11-26T18:39:50Z</dcterms:modified>
</cp:coreProperties>
</file>