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256" r:id="rId2"/>
    <p:sldId id="258" r:id="rId3"/>
    <p:sldId id="259" r:id="rId4"/>
    <p:sldId id="273" r:id="rId5"/>
    <p:sldId id="262" r:id="rId6"/>
    <p:sldId id="283" r:id="rId7"/>
    <p:sldId id="266" r:id="rId8"/>
    <p:sldId id="264" r:id="rId9"/>
    <p:sldId id="267" r:id="rId10"/>
    <p:sldId id="279" r:id="rId11"/>
    <p:sldId id="280" r:id="rId12"/>
    <p:sldId id="271" r:id="rId13"/>
    <p:sldId id="282" r:id="rId14"/>
    <p:sldId id="281" r:id="rId15"/>
    <p:sldId id="269" r:id="rId16"/>
    <p:sldId id="268" r:id="rId17"/>
    <p:sldId id="270" r:id="rId18"/>
    <p:sldId id="265" r:id="rId19"/>
    <p:sldId id="272" r:id="rId20"/>
    <p:sldId id="277" r:id="rId21"/>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52" d="100"/>
          <a:sy n="52" d="100"/>
        </p:scale>
        <p:origin x="13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E7515-AC13-41D0-9921-3514D163FE01}" type="datetimeFigureOut">
              <a:rPr lang="en-CA" smtClean="0"/>
              <a:t>2025-03-06</a:t>
            </a:fld>
            <a:endParaRPr lang="en-CA"/>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205F2-4A10-40EF-8BE6-AEDFB73CA050}" type="slidenum">
              <a:rPr lang="en-CA" smtClean="0"/>
              <a:t>‹#›</a:t>
            </a:fld>
            <a:endParaRPr lang="en-CA"/>
          </a:p>
        </p:txBody>
      </p:sp>
    </p:spTree>
    <p:extLst>
      <p:ext uri="{BB962C8B-B14F-4D97-AF65-F5344CB8AC3E}">
        <p14:creationId xmlns:p14="http://schemas.microsoft.com/office/powerpoint/2010/main" val="161288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image" Target="../media/image1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318D61-AA28-884F-8603-88CE9AA11362}"/>
              </a:ext>
            </a:extLst>
          </p:cNvPr>
          <p:cNvPicPr>
            <a:picLocks noChangeAspect="1"/>
          </p:cNvPicPr>
          <p:nvPr/>
        </p:nvPicPr>
        <p:blipFill>
          <a:blip r:embed="rId2"/>
          <a:srcRect/>
          <a:stretch/>
        </p:blipFill>
        <p:spPr>
          <a:xfrm>
            <a:off x="0" y="5211826"/>
            <a:ext cx="6858000" cy="3931881"/>
          </a:xfrm>
          <a:prstGeom prst="rect">
            <a:avLst/>
          </a:prstGeom>
        </p:spPr>
      </p:pic>
      <p:sp>
        <p:nvSpPr>
          <p:cNvPr id="2" name="Title 1"/>
          <p:cNvSpPr>
            <a:spLocks noGrp="1"/>
          </p:cNvSpPr>
          <p:nvPr>
            <p:ph type="ctrTitle"/>
          </p:nvPr>
        </p:nvSpPr>
        <p:spPr>
          <a:xfrm>
            <a:off x="301752" y="748708"/>
            <a:ext cx="4284536" cy="3183467"/>
          </a:xfrm>
        </p:spPr>
        <p:txBody>
          <a:bodyPr lIns="0" tIns="0" rIns="0" bIns="0" anchor="b">
            <a:normAutofit/>
          </a:bodyPr>
          <a:lstStyle>
            <a:lvl1pPr algn="l">
              <a:defRPr sz="2400" b="1"/>
            </a:lvl1pPr>
          </a:lstStyle>
          <a:p>
            <a:r>
              <a:rPr lang="en-US"/>
              <a:t>Click to edit Master title style</a:t>
            </a:r>
            <a:endParaRPr lang="en-US" dirty="0"/>
          </a:p>
        </p:txBody>
      </p:sp>
      <p:sp>
        <p:nvSpPr>
          <p:cNvPr id="3" name="Subtitle 2"/>
          <p:cNvSpPr>
            <a:spLocks noGrp="1"/>
          </p:cNvSpPr>
          <p:nvPr>
            <p:ph type="subTitle" idx="1"/>
          </p:nvPr>
        </p:nvSpPr>
        <p:spPr>
          <a:xfrm>
            <a:off x="301752" y="4054941"/>
            <a:ext cx="4284536" cy="2207684"/>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10" name="Group 9">
            <a:extLst>
              <a:ext uri="{FF2B5EF4-FFF2-40B4-BE49-F238E27FC236}">
                <a16:creationId xmlns:a16="http://schemas.microsoft.com/office/drawing/2014/main" id="{DED21E14-7229-4B87-9FB2-8772739FF104}"/>
              </a:ext>
            </a:extLst>
          </p:cNvPr>
          <p:cNvGrpSpPr/>
          <p:nvPr/>
        </p:nvGrpSpPr>
        <p:grpSpPr>
          <a:xfrm>
            <a:off x="4821238" y="8535925"/>
            <a:ext cx="2036762" cy="518614"/>
            <a:chOff x="4586288" y="3932175"/>
            <a:chExt cx="2036762" cy="518614"/>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9" name="Picture 8">
              <a:extLst>
                <a:ext uri="{FF2B5EF4-FFF2-40B4-BE49-F238E27FC236}">
                  <a16:creationId xmlns:a16="http://schemas.microsoft.com/office/drawing/2014/main" id="{3261FE3C-6026-4D58-8F1C-9A36D02426B5}"/>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40348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50E43E-C37B-4F3A-88E9-027BE312742A}"/>
              </a:ext>
            </a:extLst>
          </p:cNvPr>
          <p:cNvPicPr>
            <a:picLocks noChangeAspect="1"/>
          </p:cNvPicPr>
          <p:nvPr/>
        </p:nvPicPr>
        <p:blipFill rotWithShape="1">
          <a:blip r:embed="rId2"/>
          <a:srcRect b="37361"/>
          <a:stretch/>
        </p:blipFill>
        <p:spPr>
          <a:xfrm>
            <a:off x="0" y="0"/>
            <a:ext cx="6858000" cy="5727700"/>
          </a:xfrm>
          <a:prstGeom prst="rect">
            <a:avLst/>
          </a:prstGeom>
        </p:spPr>
      </p:pic>
      <p:pic>
        <p:nvPicPr>
          <p:cNvPr id="8" name="Picture 7">
            <a:extLst>
              <a:ext uri="{FF2B5EF4-FFF2-40B4-BE49-F238E27FC236}">
                <a16:creationId xmlns:a16="http://schemas.microsoft.com/office/drawing/2014/main" id="{D18B6336-F657-744C-A4FC-6471C335AF66}"/>
              </a:ext>
            </a:extLst>
          </p:cNvPr>
          <p:cNvPicPr>
            <a:picLocks noChangeAspect="1"/>
          </p:cNvPicPr>
          <p:nvPr/>
        </p:nvPicPr>
        <p:blipFill>
          <a:blip r:embed="rId2"/>
          <a:srcRect/>
          <a:stretch/>
        </p:blipFill>
        <p:spPr>
          <a:xfrm>
            <a:off x="0" y="5081401"/>
            <a:ext cx="6858000" cy="4051300"/>
          </a:xfrm>
          <a:prstGeom prst="rect">
            <a:avLst/>
          </a:prstGeom>
        </p:spPr>
      </p:pic>
      <p:sp>
        <p:nvSpPr>
          <p:cNvPr id="10" name="Title 1">
            <a:extLst>
              <a:ext uri="{FF2B5EF4-FFF2-40B4-BE49-F238E27FC236}">
                <a16:creationId xmlns:a16="http://schemas.microsoft.com/office/drawing/2014/main" id="{D3DF195C-0123-544A-9FE1-F77D58D7798E}"/>
              </a:ext>
            </a:extLst>
          </p:cNvPr>
          <p:cNvSpPr>
            <a:spLocks noGrp="1"/>
          </p:cNvSpPr>
          <p:nvPr>
            <p:ph type="ctrTitle"/>
          </p:nvPr>
        </p:nvSpPr>
        <p:spPr>
          <a:xfrm>
            <a:off x="301752" y="748708"/>
            <a:ext cx="4284536" cy="3183467"/>
          </a:xfrm>
        </p:spPr>
        <p:txBody>
          <a:bodyPr lIns="0" tIns="0" rIns="0" bIns="0" anchor="b">
            <a:normAutofit/>
          </a:bodyPr>
          <a:lstStyle>
            <a:lvl1pPr algn="l">
              <a:defRPr sz="2400" b="1">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669D0CE7-454F-8B45-AFE8-72DC7B79C1DC}"/>
              </a:ext>
            </a:extLst>
          </p:cNvPr>
          <p:cNvSpPr>
            <a:spLocks noGrp="1"/>
          </p:cNvSpPr>
          <p:nvPr>
            <p:ph type="subTitle" idx="1"/>
          </p:nvPr>
        </p:nvSpPr>
        <p:spPr>
          <a:xfrm>
            <a:off x="301752" y="4054941"/>
            <a:ext cx="4284536" cy="2207684"/>
          </a:xfrm>
        </p:spPr>
        <p:txBody>
          <a:bodyPr lIns="0" tIns="0" rIns="0" bIns="0"/>
          <a:lstStyle>
            <a:lvl1pPr marL="0" indent="0" algn="l">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21" name="Group 20">
            <a:extLst>
              <a:ext uri="{FF2B5EF4-FFF2-40B4-BE49-F238E27FC236}">
                <a16:creationId xmlns:a16="http://schemas.microsoft.com/office/drawing/2014/main" id="{9E488B15-1910-4803-B3E3-581CDF5578CB}"/>
              </a:ext>
            </a:extLst>
          </p:cNvPr>
          <p:cNvGrpSpPr/>
          <p:nvPr/>
        </p:nvGrpSpPr>
        <p:grpSpPr>
          <a:xfrm>
            <a:off x="4419600" y="8407992"/>
            <a:ext cx="3060690" cy="904033"/>
            <a:chOff x="3238500" y="8107549"/>
            <a:chExt cx="3060690" cy="904033"/>
          </a:xfrm>
        </p:grpSpPr>
        <p:pic>
          <p:nvPicPr>
            <p:cNvPr id="15" name="Picture 14">
              <a:extLst>
                <a:ext uri="{FF2B5EF4-FFF2-40B4-BE49-F238E27FC236}">
                  <a16:creationId xmlns:a16="http://schemas.microsoft.com/office/drawing/2014/main" id="{33E72E68-92FD-4096-A0CB-948367004320}"/>
                </a:ext>
              </a:extLst>
            </p:cNvPr>
            <p:cNvPicPr>
              <a:picLocks noChangeAspect="1"/>
            </p:cNvPicPr>
            <p:nvPr/>
          </p:nvPicPr>
          <p:blipFill>
            <a:blip r:embed="rId3"/>
            <a:stretch>
              <a:fillRect/>
            </a:stretch>
          </p:blipFill>
          <p:spPr>
            <a:xfrm>
              <a:off x="3238500" y="8107549"/>
              <a:ext cx="1778949" cy="904033"/>
            </a:xfrm>
            <a:prstGeom prst="rect">
              <a:avLst/>
            </a:prstGeom>
          </p:spPr>
        </p:pic>
        <p:cxnSp>
          <p:nvCxnSpPr>
            <p:cNvPr id="4" name="Straight Connector 3">
              <a:extLst>
                <a:ext uri="{FF2B5EF4-FFF2-40B4-BE49-F238E27FC236}">
                  <a16:creationId xmlns:a16="http://schemas.microsoft.com/office/drawing/2014/main" id="{14E23305-2A58-4D88-8D91-89B91CCE3F23}"/>
                </a:ext>
              </a:extLst>
            </p:cNvPr>
            <p:cNvCxnSpPr>
              <a:cxnSpLocks/>
            </p:cNvCxnSpPr>
            <p:nvPr/>
          </p:nvCxnSpPr>
          <p:spPr>
            <a:xfrm>
              <a:off x="4876800" y="8362950"/>
              <a:ext cx="0" cy="400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34CFFB5-FF06-4BD9-B254-D053D62E7D3B}"/>
                </a:ext>
              </a:extLst>
            </p:cNvPr>
            <p:cNvPicPr>
              <a:picLocks noChangeAspect="1"/>
            </p:cNvPicPr>
            <p:nvPr/>
          </p:nvPicPr>
          <p:blipFill rotWithShape="1">
            <a:blip r:embed="rId4">
              <a:extLst>
                <a:ext uri="{28A0092B-C50C-407E-A947-70E740481C1C}">
                  <a14:useLocalDpi xmlns:a14="http://schemas.microsoft.com/office/drawing/2010/main" val="0"/>
                </a:ext>
              </a:extLst>
            </a:blip>
            <a:srcRect r="30562" b="-2139"/>
            <a:stretch/>
          </p:blipFill>
          <p:spPr>
            <a:xfrm>
              <a:off x="4889500" y="8364476"/>
              <a:ext cx="1409690" cy="398524"/>
            </a:xfrm>
            <a:prstGeom prst="rect">
              <a:avLst/>
            </a:prstGeom>
          </p:spPr>
        </p:pic>
      </p:grpSp>
    </p:spTree>
    <p:extLst>
      <p:ext uri="{BB962C8B-B14F-4D97-AF65-F5344CB8AC3E}">
        <p14:creationId xmlns:p14="http://schemas.microsoft.com/office/powerpoint/2010/main" val="353748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77A851-3FA5-3E49-A8C9-477469ED45BE}"/>
              </a:ext>
            </a:extLst>
          </p:cNvPr>
          <p:cNvPicPr>
            <a:picLocks noChangeAspect="1"/>
          </p:cNvPicPr>
          <p:nvPr/>
        </p:nvPicPr>
        <p:blipFill>
          <a:blip r:embed="rId2"/>
          <a:srcRect/>
          <a:stretch/>
        </p:blipFill>
        <p:spPr>
          <a:xfrm>
            <a:off x="0" y="5092700"/>
            <a:ext cx="6858000" cy="4051300"/>
          </a:xfrm>
          <a:prstGeom prst="rect">
            <a:avLst/>
          </a:prstGeom>
        </p:spPr>
      </p:pic>
      <p:pic>
        <p:nvPicPr>
          <p:cNvPr id="7" name="Picture 6">
            <a:extLst>
              <a:ext uri="{FF2B5EF4-FFF2-40B4-BE49-F238E27FC236}">
                <a16:creationId xmlns:a16="http://schemas.microsoft.com/office/drawing/2014/main" id="{17583080-DE84-4D44-8770-0BCC6FAD5646}"/>
              </a:ext>
            </a:extLst>
          </p:cNvPr>
          <p:cNvPicPr>
            <a:picLocks noChangeAspect="1"/>
          </p:cNvPicPr>
          <p:nvPr/>
        </p:nvPicPr>
        <p:blipFill rotWithShape="1">
          <a:blip r:embed="rId2"/>
          <a:srcRect b="41944"/>
          <a:stretch/>
        </p:blipFill>
        <p:spPr>
          <a:xfrm>
            <a:off x="0" y="0"/>
            <a:ext cx="6858000" cy="5308600"/>
          </a:xfrm>
          <a:prstGeom prst="rect">
            <a:avLst/>
          </a:prstGeom>
        </p:spPr>
      </p:pic>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301752" y="748708"/>
            <a:ext cx="4284536" cy="3183467"/>
          </a:xfrm>
        </p:spPr>
        <p:txBody>
          <a:bodyPr lIns="0" tIns="0" rIns="0" bIns="0" anchor="b">
            <a:normAutofit/>
          </a:bodyPr>
          <a:lstStyle>
            <a:lvl1pPr algn="l">
              <a:defRPr sz="2400" b="1">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301752" y="4054941"/>
            <a:ext cx="4284536" cy="2207684"/>
          </a:xfrm>
        </p:spPr>
        <p:txBody>
          <a:bodyPr lIns="0" tIns="0" rIns="0" bIns="0"/>
          <a:lstStyle>
            <a:lvl1pPr marL="0" indent="0" algn="l">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8" name="Group 7">
            <a:extLst>
              <a:ext uri="{FF2B5EF4-FFF2-40B4-BE49-F238E27FC236}">
                <a16:creationId xmlns:a16="http://schemas.microsoft.com/office/drawing/2014/main" id="{F32F7CE9-D6E5-49AA-A405-5AE806F3BF39}"/>
              </a:ext>
            </a:extLst>
          </p:cNvPr>
          <p:cNvGrpSpPr/>
          <p:nvPr/>
        </p:nvGrpSpPr>
        <p:grpSpPr>
          <a:xfrm>
            <a:off x="4719638" y="8535925"/>
            <a:ext cx="2036762" cy="518614"/>
            <a:chOff x="4586288" y="3932175"/>
            <a:chExt cx="2036762" cy="518614"/>
          </a:xfrm>
        </p:grpSpPr>
        <p:pic>
          <p:nvPicPr>
            <p:cNvPr id="12" name="Picture 11">
              <a:extLst>
                <a:ext uri="{FF2B5EF4-FFF2-40B4-BE49-F238E27FC236}">
                  <a16:creationId xmlns:a16="http://schemas.microsoft.com/office/drawing/2014/main" id="{D0E7187B-4CC5-4E25-A623-1DF10E2EA4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3" name="Picture 12">
              <a:extLst>
                <a:ext uri="{FF2B5EF4-FFF2-40B4-BE49-F238E27FC236}">
                  <a16:creationId xmlns:a16="http://schemas.microsoft.com/office/drawing/2014/main" id="{68E72194-E206-4951-A0B4-E702103D9B5C}"/>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193904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1" name="Picture 10" descr="A red surface with a black background&#10;&#10;Description automatically generated with medium confidence">
            <a:extLst>
              <a:ext uri="{FF2B5EF4-FFF2-40B4-BE49-F238E27FC236}">
                <a16:creationId xmlns:a16="http://schemas.microsoft.com/office/drawing/2014/main" id="{71DAD6E7-F2BA-1747-9462-F567163DF419}"/>
              </a:ext>
            </a:extLst>
          </p:cNvPr>
          <p:cNvPicPr>
            <a:picLocks noChangeAspect="1"/>
          </p:cNvPicPr>
          <p:nvPr/>
        </p:nvPicPr>
        <p:blipFill>
          <a:blip r:embed="rId2"/>
          <a:stretch>
            <a:fillRect/>
          </a:stretch>
        </p:blipFill>
        <p:spPr>
          <a:xfrm>
            <a:off x="0" y="1397000"/>
            <a:ext cx="6858000" cy="7747000"/>
          </a:xfrm>
          <a:prstGeom prst="rect">
            <a:avLst/>
          </a:prstGeom>
        </p:spPr>
      </p:pic>
      <p:sp>
        <p:nvSpPr>
          <p:cNvPr id="2" name="Title 1"/>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2241551"/>
            <a:ext cx="36214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3562351"/>
            <a:ext cx="3621434" cy="4912784"/>
          </a:xfrm>
        </p:spPr>
        <p:txBody>
          <a:bodyPr lIns="0" tIns="0" rIns="0" bIns="0">
            <a:normAutofit/>
          </a:bodyPr>
          <a:lstStyle>
            <a:lvl1pPr marL="0" indent="0">
              <a:buFontTx/>
              <a:buNone/>
              <a:defRPr sz="1200"/>
            </a:lvl1pPr>
            <a:lvl2pPr marL="257169" indent="0">
              <a:buFontTx/>
              <a:buNone/>
              <a:defRPr sz="1350"/>
            </a:lvl2pPr>
            <a:lvl3pPr marL="514337" indent="0">
              <a:buFontTx/>
              <a:buNone/>
              <a:defRPr sz="1350"/>
            </a:lvl3pPr>
            <a:lvl4pPr marL="771506" indent="0">
              <a:buFontTx/>
              <a:buNone/>
              <a:defRPr sz="1350"/>
            </a:lvl4pPr>
            <a:lvl5pPr marL="1028674" indent="0">
              <a:buFontTx/>
              <a:buNone/>
              <a:defRPr sz="1350"/>
            </a:lvl5pPr>
          </a:lstStyle>
          <a:p>
            <a:pPr lvl="0"/>
            <a:r>
              <a:rPr lang="en-US"/>
              <a:t>Edit Master text styles</a:t>
            </a:r>
          </a:p>
        </p:txBody>
      </p:sp>
      <p:sp>
        <p:nvSpPr>
          <p:cNvPr id="6" name="Content Placeholder 5"/>
          <p:cNvSpPr>
            <a:spLocks noGrp="1"/>
          </p:cNvSpPr>
          <p:nvPr>
            <p:ph sz="quarter" idx="4"/>
          </p:nvPr>
        </p:nvSpPr>
        <p:spPr>
          <a:xfrm>
            <a:off x="4106119" y="2297900"/>
            <a:ext cx="2505191" cy="4225081"/>
          </a:xfrm>
          <a:solidFill>
            <a:schemeClr val="accent1"/>
          </a:solidFill>
        </p:spPr>
        <p:txBody>
          <a:bodyPr lIns="360000" tIns="360000" rIns="360000" bIns="360000" anchor="ctr"/>
          <a:lstStyle>
            <a:lvl1pPr marL="0" indent="0" algn="l">
              <a:buFontTx/>
              <a:buNone/>
              <a:defRPr sz="135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8C069BF2-1F16-4052-BD5C-611DBC4384F6}"/>
              </a:ext>
            </a:extLst>
          </p:cNvPr>
          <p:cNvGrpSpPr/>
          <p:nvPr/>
        </p:nvGrpSpPr>
        <p:grpSpPr>
          <a:xfrm>
            <a:off x="4719638" y="8485125"/>
            <a:ext cx="2036762" cy="518614"/>
            <a:chOff x="4586288" y="3932175"/>
            <a:chExt cx="2036762" cy="518614"/>
          </a:xfrm>
        </p:grpSpPr>
        <p:pic>
          <p:nvPicPr>
            <p:cNvPr id="9" name="Picture 8">
              <a:extLst>
                <a:ext uri="{FF2B5EF4-FFF2-40B4-BE49-F238E27FC236}">
                  <a16:creationId xmlns:a16="http://schemas.microsoft.com/office/drawing/2014/main" id="{458C0E30-E2F7-4153-9DA2-293DB6DB1A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0" name="Picture 9">
              <a:extLst>
                <a:ext uri="{FF2B5EF4-FFF2-40B4-BE49-F238E27FC236}">
                  <a16:creationId xmlns:a16="http://schemas.microsoft.com/office/drawing/2014/main" id="{BA51E092-6BF2-49AE-BF32-F75180F7392E}"/>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319236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4B3C94-C8CA-FE49-8346-EBB50F515136}"/>
              </a:ext>
            </a:extLst>
          </p:cNvPr>
          <p:cNvPicPr>
            <a:picLocks noChangeAspect="1"/>
          </p:cNvPicPr>
          <p:nvPr/>
        </p:nvPicPr>
        <p:blipFill>
          <a:blip r:embed="rId2"/>
          <a:srcRect/>
          <a:stretch/>
        </p:blipFill>
        <p:spPr>
          <a:xfrm rot="10800000">
            <a:off x="-2" y="0"/>
            <a:ext cx="6858000" cy="7812698"/>
          </a:xfrm>
          <a:prstGeom prst="rect">
            <a:avLst/>
          </a:prstGeom>
        </p:spPr>
      </p:pic>
      <p:sp>
        <p:nvSpPr>
          <p:cNvPr id="2" name="Title 1"/>
          <p:cNvSpPr>
            <a:spLocks noGrp="1"/>
          </p:cNvSpPr>
          <p:nvPr>
            <p:ph type="title"/>
          </p:nvPr>
        </p:nvSpPr>
        <p:spPr>
          <a:xfrm>
            <a:off x="237993" y="1331302"/>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3086018"/>
            <a:ext cx="36214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4406821"/>
            <a:ext cx="3621434" cy="4386201"/>
          </a:xfrm>
        </p:spPr>
        <p:txBody>
          <a:bodyPr lIns="0" tIns="0" rIns="0" bIns="0">
            <a:normAutofit/>
          </a:bodyPr>
          <a:lstStyle>
            <a:lvl1pPr marL="0" indent="0">
              <a:buFontTx/>
              <a:buNone/>
              <a:defRPr sz="1200"/>
            </a:lvl1pPr>
            <a:lvl2pPr marL="257169" indent="0">
              <a:buFontTx/>
              <a:buNone/>
              <a:defRPr sz="1350"/>
            </a:lvl2pPr>
            <a:lvl3pPr marL="514337" indent="0">
              <a:buFontTx/>
              <a:buNone/>
              <a:defRPr sz="1350"/>
            </a:lvl3pPr>
            <a:lvl4pPr marL="771506" indent="0">
              <a:buFontTx/>
              <a:buNone/>
              <a:defRPr sz="1350"/>
            </a:lvl4pPr>
            <a:lvl5pPr marL="1028674" indent="0">
              <a:buFontTx/>
              <a:buNone/>
              <a:defRPr sz="1350"/>
            </a:lvl5pPr>
          </a:lstStyle>
          <a:p>
            <a:pPr lvl="0"/>
            <a:r>
              <a:rPr lang="en-US"/>
              <a:t>Edit Master text styles</a:t>
            </a:r>
          </a:p>
        </p:txBody>
      </p:sp>
      <p:sp>
        <p:nvSpPr>
          <p:cNvPr id="6" name="Content Placeholder 5"/>
          <p:cNvSpPr>
            <a:spLocks noGrp="1"/>
          </p:cNvSpPr>
          <p:nvPr>
            <p:ph sz="quarter" idx="4"/>
          </p:nvPr>
        </p:nvSpPr>
        <p:spPr>
          <a:xfrm>
            <a:off x="4106119" y="3142368"/>
            <a:ext cx="2505191" cy="4225081"/>
          </a:xfrm>
          <a:solidFill>
            <a:schemeClr val="accent1"/>
          </a:solidFill>
        </p:spPr>
        <p:txBody>
          <a:bodyPr lIns="360000" tIns="360000" rIns="360000" bIns="360000" anchor="ctr"/>
          <a:lstStyle>
            <a:lvl1pPr marL="0" indent="0" algn="l">
              <a:buFontTx/>
              <a:buNone/>
              <a:defRPr sz="135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8D012292-CEB3-4DFD-8217-A69C1D51CF80}"/>
              </a:ext>
            </a:extLst>
          </p:cNvPr>
          <p:cNvGrpSpPr/>
          <p:nvPr/>
        </p:nvGrpSpPr>
        <p:grpSpPr>
          <a:xfrm>
            <a:off x="4681538" y="245454"/>
            <a:ext cx="2036762" cy="518614"/>
            <a:chOff x="4586288" y="3932175"/>
            <a:chExt cx="2036762" cy="518614"/>
          </a:xfrm>
        </p:grpSpPr>
        <p:pic>
          <p:nvPicPr>
            <p:cNvPr id="10" name="Picture 9">
              <a:extLst>
                <a:ext uri="{FF2B5EF4-FFF2-40B4-BE49-F238E27FC236}">
                  <a16:creationId xmlns:a16="http://schemas.microsoft.com/office/drawing/2014/main" id="{50A0B871-9851-4D37-9B7A-8FC13B01EC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1" name="Picture 10">
              <a:extLst>
                <a:ext uri="{FF2B5EF4-FFF2-40B4-BE49-F238E27FC236}">
                  <a16:creationId xmlns:a16="http://schemas.microsoft.com/office/drawing/2014/main" id="{268D84E5-E79C-4D7B-A0DC-40891D453CFB}"/>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193242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2241551"/>
            <a:ext cx="36214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3562351"/>
            <a:ext cx="3621434" cy="4912784"/>
          </a:xfrm>
        </p:spPr>
        <p:txBody>
          <a:bodyPr lIns="0" tIns="0" rIns="0" bIns="0">
            <a:normAutofit/>
          </a:bodyPr>
          <a:lstStyle>
            <a:lvl1pPr marL="0" indent="0">
              <a:buFontTx/>
              <a:buNone/>
              <a:defRPr sz="1200"/>
            </a:lvl1pPr>
            <a:lvl2pPr marL="257169" indent="0">
              <a:buFontTx/>
              <a:buNone/>
              <a:defRPr sz="1350"/>
            </a:lvl2pPr>
            <a:lvl3pPr marL="514337" indent="0">
              <a:buFontTx/>
              <a:buNone/>
              <a:defRPr sz="1350"/>
            </a:lvl3pPr>
            <a:lvl4pPr marL="771506" indent="0">
              <a:buFontTx/>
              <a:buNone/>
              <a:defRPr sz="1350"/>
            </a:lvl4pPr>
            <a:lvl5pPr marL="1028674" indent="0">
              <a:buFontTx/>
              <a:buNone/>
              <a:defRPr sz="1350"/>
            </a:lvl5pPr>
          </a:lstStyle>
          <a:p>
            <a:pPr lvl="0"/>
            <a:r>
              <a:rPr lang="en-US"/>
              <a:t>Edit Master text styles</a:t>
            </a:r>
          </a:p>
        </p:txBody>
      </p:sp>
      <p:sp>
        <p:nvSpPr>
          <p:cNvPr id="6" name="Content Placeholder 5"/>
          <p:cNvSpPr>
            <a:spLocks noGrp="1"/>
          </p:cNvSpPr>
          <p:nvPr>
            <p:ph sz="quarter" idx="4"/>
          </p:nvPr>
        </p:nvSpPr>
        <p:spPr>
          <a:xfrm>
            <a:off x="4106119" y="2297900"/>
            <a:ext cx="2505191" cy="4225081"/>
          </a:xfrm>
          <a:solidFill>
            <a:schemeClr val="accent1"/>
          </a:solidFill>
        </p:spPr>
        <p:txBody>
          <a:bodyPr lIns="360000" tIns="360000" rIns="360000" bIns="360000" anchor="ctr"/>
          <a:lstStyle>
            <a:lvl1pPr marL="0" indent="0" algn="l">
              <a:buFontTx/>
              <a:buNone/>
              <a:defRPr sz="135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D7BCF1E4-AA12-485C-B090-CBCF55112827}"/>
              </a:ext>
            </a:extLst>
          </p:cNvPr>
          <p:cNvGrpSpPr/>
          <p:nvPr/>
        </p:nvGrpSpPr>
        <p:grpSpPr>
          <a:xfrm>
            <a:off x="4719638" y="8485125"/>
            <a:ext cx="2036762" cy="518614"/>
            <a:chOff x="4586288" y="3932175"/>
            <a:chExt cx="2036762" cy="518614"/>
          </a:xfrm>
        </p:grpSpPr>
        <p:pic>
          <p:nvPicPr>
            <p:cNvPr id="9" name="Picture 8">
              <a:extLst>
                <a:ext uri="{FF2B5EF4-FFF2-40B4-BE49-F238E27FC236}">
                  <a16:creationId xmlns:a16="http://schemas.microsoft.com/office/drawing/2014/main" id="{BE17C291-B597-4A15-96B4-109036B0F3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0" name="Picture 9">
              <a:extLst>
                <a:ext uri="{FF2B5EF4-FFF2-40B4-BE49-F238E27FC236}">
                  <a16:creationId xmlns:a16="http://schemas.microsoft.com/office/drawing/2014/main" id="{C98961D9-7781-4804-B69B-0ECFB609B517}"/>
                </a:ext>
              </a:extLst>
            </p:cNvPr>
            <p:cNvPicPr>
              <a:picLocks noChangeAspect="1"/>
            </p:cNvPicPr>
            <p:nvPr/>
          </p:nvPicPr>
          <p:blipFill rotWithShape="1">
            <a:blip r:embed="rId3">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03707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1409700"/>
            <a:ext cx="6858000" cy="7734300"/>
          </a:xfrm>
          <a:prstGeom prst="rect">
            <a:avLst/>
          </a:prstGeom>
        </p:spPr>
      </p:pic>
      <p:sp>
        <p:nvSpPr>
          <p:cNvPr id="2" name="Title 1"/>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2241551"/>
            <a:ext cx="30868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4837393"/>
            <a:ext cx="3086834" cy="3637743"/>
          </a:xfrm>
        </p:spPr>
        <p:txBody>
          <a:bodyPr lIns="0" tIns="0" rIns="0" bIns="0">
            <a:normAutofit/>
          </a:bodyPr>
          <a:lstStyle>
            <a:lvl1pPr marL="128584" indent="-128584">
              <a:buClr>
                <a:schemeClr val="accent1"/>
              </a:buClr>
              <a:buFont typeface="Arial" panose="020B0604020202020204" pitchFamily="34" charset="0"/>
              <a:buChar char="•"/>
              <a:defRPr sz="1050"/>
            </a:lvl1pPr>
            <a:lvl2pPr marL="385753" indent="-128584">
              <a:buClr>
                <a:schemeClr val="accent1"/>
              </a:buClr>
              <a:buFont typeface="Arial" panose="020B0604020202020204" pitchFamily="34" charset="0"/>
              <a:buChar char="•"/>
              <a:defRPr sz="1050"/>
            </a:lvl2pPr>
            <a:lvl3pPr marL="642921" indent="-128584">
              <a:buClr>
                <a:schemeClr val="accent1"/>
              </a:buClr>
              <a:buFont typeface="Arial" panose="020B0604020202020204" pitchFamily="34" charset="0"/>
              <a:buChar char="•"/>
              <a:defRPr sz="1050"/>
            </a:lvl3pPr>
            <a:lvl4pPr marL="900090" indent="-128584">
              <a:buClr>
                <a:schemeClr val="accent1"/>
              </a:buClr>
              <a:buFont typeface="Arial" panose="020B0604020202020204" pitchFamily="34" charset="0"/>
              <a:buChar char="•"/>
              <a:defRPr sz="1050"/>
            </a:lvl4pPr>
            <a:lvl5pPr marL="1157259" indent="-128584">
              <a:buClr>
                <a:schemeClr val="accent1"/>
              </a:buClr>
              <a:buFont typeface="Arial" panose="020B0604020202020204" pitchFamily="34" charset="0"/>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533172" y="2241551"/>
            <a:ext cx="3078137"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3533172" y="4837393"/>
            <a:ext cx="3078137" cy="3637743"/>
          </a:xfrm>
        </p:spPr>
        <p:txBody>
          <a:bodyPr lIns="0" tIns="0" rIns="0" bIns="0">
            <a:normAutofit/>
          </a:bodyPr>
          <a:lstStyle>
            <a:lvl1pPr>
              <a:buClr>
                <a:schemeClr val="accent1"/>
              </a:buClr>
              <a:defRPr sz="1050"/>
            </a:lvl1pPr>
            <a:lvl2pPr>
              <a:buClr>
                <a:schemeClr val="accent1"/>
              </a:buClr>
              <a:defRPr sz="1050"/>
            </a:lvl2pPr>
            <a:lvl3pPr>
              <a:buClr>
                <a:schemeClr val="accent1"/>
              </a:buClr>
              <a:defRPr sz="1050"/>
            </a:lvl3pPr>
            <a:lvl4pPr>
              <a:buClr>
                <a:schemeClr val="accent1"/>
              </a:buClr>
              <a:defRPr sz="1050"/>
            </a:lvl4pPr>
            <a:lvl5pPr>
              <a:buClr>
                <a:schemeClr val="accent1"/>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08FD9A21-158D-0643-8DA3-AFD565C362BD}"/>
              </a:ext>
            </a:extLst>
          </p:cNvPr>
          <p:cNvSpPr>
            <a:spLocks noGrp="1"/>
          </p:cNvSpPr>
          <p:nvPr>
            <p:ph type="body" idx="13"/>
          </p:nvPr>
        </p:nvSpPr>
        <p:spPr>
          <a:xfrm>
            <a:off x="237995" y="3423804"/>
            <a:ext cx="3086834"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16" name="Text Placeholder 4">
            <a:extLst>
              <a:ext uri="{FF2B5EF4-FFF2-40B4-BE49-F238E27FC236}">
                <a16:creationId xmlns:a16="http://schemas.microsoft.com/office/drawing/2014/main" id="{D8EB3F40-7591-314E-8F85-E334D4B4E0A3}"/>
              </a:ext>
            </a:extLst>
          </p:cNvPr>
          <p:cNvSpPr>
            <a:spLocks noGrp="1"/>
          </p:cNvSpPr>
          <p:nvPr>
            <p:ph type="body" sz="quarter" idx="14"/>
          </p:nvPr>
        </p:nvSpPr>
        <p:spPr>
          <a:xfrm>
            <a:off x="3533172" y="3423804"/>
            <a:ext cx="3078137"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grpSp>
        <p:nvGrpSpPr>
          <p:cNvPr id="11" name="Group 10">
            <a:extLst>
              <a:ext uri="{FF2B5EF4-FFF2-40B4-BE49-F238E27FC236}">
                <a16:creationId xmlns:a16="http://schemas.microsoft.com/office/drawing/2014/main" id="{F87B18EF-AEFC-40A4-BA7C-B30677C4F622}"/>
              </a:ext>
            </a:extLst>
          </p:cNvPr>
          <p:cNvGrpSpPr/>
          <p:nvPr/>
        </p:nvGrpSpPr>
        <p:grpSpPr>
          <a:xfrm>
            <a:off x="4719638" y="8485125"/>
            <a:ext cx="2036762" cy="518614"/>
            <a:chOff x="4586288" y="3932175"/>
            <a:chExt cx="2036762" cy="518614"/>
          </a:xfrm>
        </p:grpSpPr>
        <p:pic>
          <p:nvPicPr>
            <p:cNvPr id="12" name="Picture 11">
              <a:extLst>
                <a:ext uri="{FF2B5EF4-FFF2-40B4-BE49-F238E27FC236}">
                  <a16:creationId xmlns:a16="http://schemas.microsoft.com/office/drawing/2014/main" id="{0BB2EE63-F513-439A-8A0B-A9999E252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7" name="Picture 16">
              <a:extLst>
                <a:ext uri="{FF2B5EF4-FFF2-40B4-BE49-F238E27FC236}">
                  <a16:creationId xmlns:a16="http://schemas.microsoft.com/office/drawing/2014/main" id="{FEEEB8BF-40FB-4895-95A1-AB376CD3CF28}"/>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614759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CE42D8-5361-9940-B797-FFC03759880E}"/>
              </a:ext>
            </a:extLst>
          </p:cNvPr>
          <p:cNvPicPr>
            <a:picLocks noChangeAspect="1"/>
          </p:cNvPicPr>
          <p:nvPr/>
        </p:nvPicPr>
        <p:blipFill>
          <a:blip r:embed="rId2"/>
          <a:srcRect/>
          <a:stretch/>
        </p:blipFill>
        <p:spPr>
          <a:xfrm rot="10800000">
            <a:off x="0" y="0"/>
            <a:ext cx="6858000" cy="7835900"/>
          </a:xfrm>
          <a:prstGeom prst="rect">
            <a:avLst/>
          </a:prstGeom>
        </p:spPr>
      </p:pic>
      <p:sp>
        <p:nvSpPr>
          <p:cNvPr id="2" name="Title 1"/>
          <p:cNvSpPr>
            <a:spLocks noGrp="1"/>
          </p:cNvSpPr>
          <p:nvPr>
            <p:ph type="title"/>
          </p:nvPr>
        </p:nvSpPr>
        <p:spPr>
          <a:xfrm>
            <a:off x="237993" y="140519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3159909"/>
            <a:ext cx="30868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5755753"/>
            <a:ext cx="3086834" cy="2636145"/>
          </a:xfrm>
        </p:spPr>
        <p:txBody>
          <a:bodyPr lIns="0" tIns="0" rIns="0" bIns="0">
            <a:normAutofit/>
          </a:bodyPr>
          <a:lstStyle>
            <a:lvl1pPr marL="128584" indent="-128584">
              <a:buClr>
                <a:schemeClr val="accent1"/>
              </a:buClr>
              <a:buFont typeface="Arial" panose="020B0604020202020204" pitchFamily="34" charset="0"/>
              <a:buChar char="•"/>
              <a:defRPr sz="1050"/>
            </a:lvl1pPr>
            <a:lvl2pPr marL="385753" indent="-128584">
              <a:buClr>
                <a:schemeClr val="accent1"/>
              </a:buClr>
              <a:buFont typeface="Arial" panose="020B0604020202020204" pitchFamily="34" charset="0"/>
              <a:buChar char="•"/>
              <a:defRPr sz="1050"/>
            </a:lvl2pPr>
            <a:lvl3pPr marL="642921" indent="-128584">
              <a:buClr>
                <a:schemeClr val="accent1"/>
              </a:buClr>
              <a:buFont typeface="Arial" panose="020B0604020202020204" pitchFamily="34" charset="0"/>
              <a:buChar char="•"/>
              <a:defRPr sz="1050"/>
            </a:lvl3pPr>
            <a:lvl4pPr marL="900090" indent="-128584">
              <a:buClr>
                <a:schemeClr val="accent1"/>
              </a:buClr>
              <a:buFont typeface="Arial" panose="020B0604020202020204" pitchFamily="34" charset="0"/>
              <a:buChar char="•"/>
              <a:defRPr sz="1050"/>
            </a:lvl4pPr>
            <a:lvl5pPr marL="1157259" indent="-128584">
              <a:buClr>
                <a:schemeClr val="accent1"/>
              </a:buClr>
              <a:buFont typeface="Arial" panose="020B0604020202020204" pitchFamily="34" charset="0"/>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533172" y="3159909"/>
            <a:ext cx="3078137"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3533172" y="5755753"/>
            <a:ext cx="3078137" cy="2636145"/>
          </a:xfrm>
        </p:spPr>
        <p:txBody>
          <a:bodyPr lIns="0" tIns="0" rIns="0" bIns="0">
            <a:normAutofit/>
          </a:bodyPr>
          <a:lstStyle>
            <a:lvl1pPr>
              <a:buClr>
                <a:schemeClr val="accent1"/>
              </a:buClr>
              <a:defRPr sz="1050"/>
            </a:lvl1pPr>
            <a:lvl2pPr>
              <a:buClr>
                <a:schemeClr val="accent1"/>
              </a:buClr>
              <a:defRPr sz="1050"/>
            </a:lvl2pPr>
            <a:lvl3pPr>
              <a:buClr>
                <a:schemeClr val="accent1"/>
              </a:buClr>
              <a:defRPr sz="1050"/>
            </a:lvl3pPr>
            <a:lvl4pPr>
              <a:buClr>
                <a:schemeClr val="accent1"/>
              </a:buClr>
              <a:defRPr sz="1050"/>
            </a:lvl4pPr>
            <a:lvl5pPr>
              <a:buClr>
                <a:schemeClr val="accent1"/>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08FD9A21-158D-0643-8DA3-AFD565C362BD}"/>
              </a:ext>
            </a:extLst>
          </p:cNvPr>
          <p:cNvSpPr>
            <a:spLocks noGrp="1"/>
          </p:cNvSpPr>
          <p:nvPr>
            <p:ph type="body" idx="13"/>
          </p:nvPr>
        </p:nvSpPr>
        <p:spPr>
          <a:xfrm>
            <a:off x="237995" y="4342164"/>
            <a:ext cx="3086834"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16" name="Text Placeholder 4">
            <a:extLst>
              <a:ext uri="{FF2B5EF4-FFF2-40B4-BE49-F238E27FC236}">
                <a16:creationId xmlns:a16="http://schemas.microsoft.com/office/drawing/2014/main" id="{D8EB3F40-7591-314E-8F85-E334D4B4E0A3}"/>
              </a:ext>
            </a:extLst>
          </p:cNvPr>
          <p:cNvSpPr>
            <a:spLocks noGrp="1"/>
          </p:cNvSpPr>
          <p:nvPr>
            <p:ph type="body" sz="quarter" idx="14"/>
          </p:nvPr>
        </p:nvSpPr>
        <p:spPr>
          <a:xfrm>
            <a:off x="3533172" y="4342164"/>
            <a:ext cx="3078137"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grpSp>
        <p:nvGrpSpPr>
          <p:cNvPr id="18" name="Group 17">
            <a:extLst>
              <a:ext uri="{FF2B5EF4-FFF2-40B4-BE49-F238E27FC236}">
                <a16:creationId xmlns:a16="http://schemas.microsoft.com/office/drawing/2014/main" id="{055DCB46-9117-4817-ACFB-A247CD0789EF}"/>
              </a:ext>
            </a:extLst>
          </p:cNvPr>
          <p:cNvGrpSpPr/>
          <p:nvPr/>
        </p:nvGrpSpPr>
        <p:grpSpPr>
          <a:xfrm>
            <a:off x="4681538" y="245454"/>
            <a:ext cx="2036762" cy="518614"/>
            <a:chOff x="4586288" y="3932175"/>
            <a:chExt cx="2036762" cy="518614"/>
          </a:xfrm>
        </p:grpSpPr>
        <p:pic>
          <p:nvPicPr>
            <p:cNvPr id="19" name="Picture 18">
              <a:extLst>
                <a:ext uri="{FF2B5EF4-FFF2-40B4-BE49-F238E27FC236}">
                  <a16:creationId xmlns:a16="http://schemas.microsoft.com/office/drawing/2014/main" id="{239F65A9-8269-4CF4-ADFF-D505D55A1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20" name="Picture 19">
              <a:extLst>
                <a:ext uri="{FF2B5EF4-FFF2-40B4-BE49-F238E27FC236}">
                  <a16:creationId xmlns:a16="http://schemas.microsoft.com/office/drawing/2014/main" id="{89B394C5-F031-4D1E-B647-6B3B712E7532}"/>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957487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2241551"/>
            <a:ext cx="3086834"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5" y="4837393"/>
            <a:ext cx="3086834" cy="3637743"/>
          </a:xfrm>
        </p:spPr>
        <p:txBody>
          <a:bodyPr lIns="0" tIns="0" rIns="0" bIns="0">
            <a:normAutofit/>
          </a:bodyPr>
          <a:lstStyle>
            <a:lvl1pPr marL="128584" indent="-128584">
              <a:buClr>
                <a:schemeClr val="accent1"/>
              </a:buClr>
              <a:buFont typeface="Arial" panose="020B0604020202020204" pitchFamily="34" charset="0"/>
              <a:buChar char="•"/>
              <a:defRPr sz="1050"/>
            </a:lvl1pPr>
            <a:lvl2pPr marL="385753" indent="-128584">
              <a:buClr>
                <a:schemeClr val="accent1"/>
              </a:buClr>
              <a:buFont typeface="Arial" panose="020B0604020202020204" pitchFamily="34" charset="0"/>
              <a:buChar char="•"/>
              <a:defRPr sz="1050"/>
            </a:lvl2pPr>
            <a:lvl3pPr marL="642921" indent="-128584">
              <a:buClr>
                <a:schemeClr val="accent1"/>
              </a:buClr>
              <a:buFont typeface="Arial" panose="020B0604020202020204" pitchFamily="34" charset="0"/>
              <a:buChar char="•"/>
              <a:defRPr sz="1050"/>
            </a:lvl3pPr>
            <a:lvl4pPr marL="900090" indent="-128584">
              <a:buClr>
                <a:schemeClr val="accent1"/>
              </a:buClr>
              <a:buFont typeface="Arial" panose="020B0604020202020204" pitchFamily="34" charset="0"/>
              <a:buChar char="•"/>
              <a:defRPr sz="1050"/>
            </a:lvl4pPr>
            <a:lvl5pPr marL="1157259" indent="-128584">
              <a:buClr>
                <a:schemeClr val="accent1"/>
              </a:buClr>
              <a:buFont typeface="Arial" panose="020B0604020202020204" pitchFamily="34" charset="0"/>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533172" y="2241551"/>
            <a:ext cx="3078137" cy="1098549"/>
          </a:xfrm>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3533172" y="4837393"/>
            <a:ext cx="3078137" cy="3637743"/>
          </a:xfrm>
        </p:spPr>
        <p:txBody>
          <a:bodyPr lIns="0" tIns="0" rIns="0" bIns="0">
            <a:normAutofit/>
          </a:bodyPr>
          <a:lstStyle>
            <a:lvl1pPr>
              <a:buClr>
                <a:schemeClr val="accent1"/>
              </a:buClr>
              <a:defRPr sz="1050"/>
            </a:lvl1pPr>
            <a:lvl2pPr>
              <a:buClr>
                <a:schemeClr val="accent1"/>
              </a:buClr>
              <a:defRPr sz="1050"/>
            </a:lvl2pPr>
            <a:lvl3pPr>
              <a:buClr>
                <a:schemeClr val="accent1"/>
              </a:buClr>
              <a:defRPr sz="1050"/>
            </a:lvl3pPr>
            <a:lvl4pPr>
              <a:buClr>
                <a:schemeClr val="accent1"/>
              </a:buClr>
              <a:defRPr sz="1050"/>
            </a:lvl4pPr>
            <a:lvl5pPr>
              <a:buClr>
                <a:schemeClr val="accent1"/>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08FD9A21-158D-0643-8DA3-AFD565C362BD}"/>
              </a:ext>
            </a:extLst>
          </p:cNvPr>
          <p:cNvSpPr>
            <a:spLocks noGrp="1"/>
          </p:cNvSpPr>
          <p:nvPr>
            <p:ph type="body" idx="13"/>
          </p:nvPr>
        </p:nvSpPr>
        <p:spPr>
          <a:xfrm>
            <a:off x="237995" y="3423804"/>
            <a:ext cx="3086834"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16" name="Text Placeholder 4">
            <a:extLst>
              <a:ext uri="{FF2B5EF4-FFF2-40B4-BE49-F238E27FC236}">
                <a16:creationId xmlns:a16="http://schemas.microsoft.com/office/drawing/2014/main" id="{D8EB3F40-7591-314E-8F85-E334D4B4E0A3}"/>
              </a:ext>
            </a:extLst>
          </p:cNvPr>
          <p:cNvSpPr>
            <a:spLocks noGrp="1"/>
          </p:cNvSpPr>
          <p:nvPr>
            <p:ph type="body" sz="quarter" idx="14"/>
          </p:nvPr>
        </p:nvSpPr>
        <p:spPr>
          <a:xfrm>
            <a:off x="3533172" y="3423804"/>
            <a:ext cx="3078137" cy="1098549"/>
          </a:xfrm>
        </p:spPr>
        <p:txBody>
          <a:bodyPr lIns="0" tIns="0" rIns="0" bIns="0" anchor="t">
            <a:normAutofit/>
          </a:bodyPr>
          <a:lstStyle>
            <a:lvl1pPr marL="0" indent="0">
              <a:buNone/>
              <a:defRPr sz="1200" b="0"/>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grpSp>
        <p:nvGrpSpPr>
          <p:cNvPr id="10" name="Group 9">
            <a:extLst>
              <a:ext uri="{FF2B5EF4-FFF2-40B4-BE49-F238E27FC236}">
                <a16:creationId xmlns:a16="http://schemas.microsoft.com/office/drawing/2014/main" id="{28565C2E-5F6D-4D8B-84FD-C750B6712936}"/>
              </a:ext>
            </a:extLst>
          </p:cNvPr>
          <p:cNvGrpSpPr/>
          <p:nvPr/>
        </p:nvGrpSpPr>
        <p:grpSpPr>
          <a:xfrm>
            <a:off x="4719638" y="8485125"/>
            <a:ext cx="2036762" cy="518614"/>
            <a:chOff x="4586288" y="3932175"/>
            <a:chExt cx="2036762" cy="518614"/>
          </a:xfrm>
        </p:grpSpPr>
        <p:pic>
          <p:nvPicPr>
            <p:cNvPr id="12" name="Picture 11">
              <a:extLst>
                <a:ext uri="{FF2B5EF4-FFF2-40B4-BE49-F238E27FC236}">
                  <a16:creationId xmlns:a16="http://schemas.microsoft.com/office/drawing/2014/main" id="{790CC1D4-8838-4822-BEAA-6041236F7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3" name="Picture 12">
              <a:extLst>
                <a:ext uri="{FF2B5EF4-FFF2-40B4-BE49-F238E27FC236}">
                  <a16:creationId xmlns:a16="http://schemas.microsoft.com/office/drawing/2014/main" id="{C8BA3A59-1216-4418-9EE8-E0D2CCBD39E4}"/>
                </a:ext>
              </a:extLst>
            </p:cNvPr>
            <p:cNvPicPr>
              <a:picLocks noChangeAspect="1"/>
            </p:cNvPicPr>
            <p:nvPr/>
          </p:nvPicPr>
          <p:blipFill rotWithShape="1">
            <a:blip r:embed="rId3">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395953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pic>
        <p:nvPicPr>
          <p:cNvPr id="5" name="Picture 4" descr="A red surface with a black background&#10;&#10;Description automatically generated with medium confidence">
            <a:extLst>
              <a:ext uri="{FF2B5EF4-FFF2-40B4-BE49-F238E27FC236}">
                <a16:creationId xmlns:a16="http://schemas.microsoft.com/office/drawing/2014/main" id="{B61ADB00-69E2-3346-BF67-6504884B3B8A}"/>
              </a:ext>
            </a:extLst>
          </p:cNvPr>
          <p:cNvPicPr>
            <a:picLocks noChangeAspect="1"/>
          </p:cNvPicPr>
          <p:nvPr/>
        </p:nvPicPr>
        <p:blipFill>
          <a:blip r:embed="rId2"/>
          <a:stretch>
            <a:fillRect/>
          </a:stretch>
        </p:blipFill>
        <p:spPr>
          <a:xfrm>
            <a:off x="25400" y="1371600"/>
            <a:ext cx="6858000" cy="7772400"/>
          </a:xfrm>
          <a:prstGeom prst="rect">
            <a:avLst/>
          </a:prstGeom>
        </p:spPr>
      </p:pic>
      <p:sp>
        <p:nvSpPr>
          <p:cNvPr id="2" name="Title 1"/>
          <p:cNvSpPr>
            <a:spLocks noGrp="1"/>
          </p:cNvSpPr>
          <p:nvPr>
            <p:ph type="title"/>
          </p:nvPr>
        </p:nvSpPr>
        <p:spPr>
          <a:xfrm>
            <a:off x="237995" y="4741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301263" y="1659185"/>
            <a:ext cx="2687507" cy="499535"/>
          </a:xfrm>
          <a:solidFill>
            <a:schemeClr val="bg1"/>
          </a:solidFill>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13" name="Text Placeholder 2">
            <a:extLst>
              <a:ext uri="{FF2B5EF4-FFF2-40B4-BE49-F238E27FC236}">
                <a16:creationId xmlns:a16="http://schemas.microsoft.com/office/drawing/2014/main" id="{32DB58E1-DB9B-1B4A-B1B0-30A0B6B57336}"/>
              </a:ext>
            </a:extLst>
          </p:cNvPr>
          <p:cNvSpPr>
            <a:spLocks noGrp="1"/>
          </p:cNvSpPr>
          <p:nvPr>
            <p:ph type="body" idx="13"/>
          </p:nvPr>
        </p:nvSpPr>
        <p:spPr>
          <a:xfrm>
            <a:off x="101600" y="7571317"/>
            <a:ext cx="3086834" cy="1098549"/>
          </a:xfrm>
          <a:noFill/>
        </p:spPr>
        <p:txBody>
          <a:bodyPr lIns="0" tIns="0" rIns="0" bIns="0" anchor="t">
            <a:normAutofit/>
          </a:bodyPr>
          <a:lstStyle>
            <a:lvl1pPr marL="0" indent="0">
              <a:buNone/>
              <a:defRPr sz="900" b="0">
                <a:solidFill>
                  <a:schemeClr val="tx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graphicFrame>
        <p:nvGraphicFramePr>
          <p:cNvPr id="14" name="Table 14">
            <a:extLst>
              <a:ext uri="{FF2B5EF4-FFF2-40B4-BE49-F238E27FC236}">
                <a16:creationId xmlns:a16="http://schemas.microsoft.com/office/drawing/2014/main" id="{2E5345B5-DD05-564C-83B4-41F29B1D81C6}"/>
              </a:ext>
            </a:extLst>
          </p:cNvPr>
          <p:cNvGraphicFramePr>
            <a:graphicFrameLocks noGrp="1"/>
          </p:cNvGraphicFramePr>
          <p:nvPr>
            <p:extLst>
              <p:ext uri="{D42A27DB-BD31-4B8C-83A1-F6EECF244321}">
                <p14:modId xmlns:p14="http://schemas.microsoft.com/office/powerpoint/2010/main" val="2412964000"/>
              </p:ext>
            </p:extLst>
          </p:nvPr>
        </p:nvGraphicFramePr>
        <p:xfrm>
          <a:off x="229992" y="1940560"/>
          <a:ext cx="6398016" cy="5262880"/>
        </p:xfrm>
        <a:graphic>
          <a:graphicData uri="http://schemas.openxmlformats.org/drawingml/2006/table">
            <a:tbl>
              <a:tblPr firstRow="1" bandRow="1">
                <a:tableStyleId>{073A0DAA-6AF3-43AB-8588-CEC1D06C72B9}</a:tableStyleId>
              </a:tblPr>
              <a:tblGrid>
                <a:gridCol w="1066336">
                  <a:extLst>
                    <a:ext uri="{9D8B030D-6E8A-4147-A177-3AD203B41FA5}">
                      <a16:colId xmlns:a16="http://schemas.microsoft.com/office/drawing/2014/main" val="1275900796"/>
                    </a:ext>
                  </a:extLst>
                </a:gridCol>
                <a:gridCol w="1066336">
                  <a:extLst>
                    <a:ext uri="{9D8B030D-6E8A-4147-A177-3AD203B41FA5}">
                      <a16:colId xmlns:a16="http://schemas.microsoft.com/office/drawing/2014/main" val="4214847412"/>
                    </a:ext>
                  </a:extLst>
                </a:gridCol>
                <a:gridCol w="1066336">
                  <a:extLst>
                    <a:ext uri="{9D8B030D-6E8A-4147-A177-3AD203B41FA5}">
                      <a16:colId xmlns:a16="http://schemas.microsoft.com/office/drawing/2014/main" val="1568005330"/>
                    </a:ext>
                  </a:extLst>
                </a:gridCol>
                <a:gridCol w="1066336">
                  <a:extLst>
                    <a:ext uri="{9D8B030D-6E8A-4147-A177-3AD203B41FA5}">
                      <a16:colId xmlns:a16="http://schemas.microsoft.com/office/drawing/2014/main" val="124885009"/>
                    </a:ext>
                  </a:extLst>
                </a:gridCol>
                <a:gridCol w="1066336">
                  <a:extLst>
                    <a:ext uri="{9D8B030D-6E8A-4147-A177-3AD203B41FA5}">
                      <a16:colId xmlns:a16="http://schemas.microsoft.com/office/drawing/2014/main" val="644165173"/>
                    </a:ext>
                  </a:extLst>
                </a:gridCol>
                <a:gridCol w="1066336">
                  <a:extLst>
                    <a:ext uri="{9D8B030D-6E8A-4147-A177-3AD203B41FA5}">
                      <a16:colId xmlns:a16="http://schemas.microsoft.com/office/drawing/2014/main" val="3103363122"/>
                    </a:ext>
                  </a:extLst>
                </a:gridCol>
              </a:tblGrid>
              <a:tr h="4854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52704291"/>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77563532"/>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32301186"/>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55776790"/>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1922025"/>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2892708"/>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4654190"/>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5005490"/>
                  </a:ext>
                </a:extLst>
              </a:tr>
            </a:tbl>
          </a:graphicData>
        </a:graphic>
      </p:graphicFrame>
      <p:grpSp>
        <p:nvGrpSpPr>
          <p:cNvPr id="8" name="Group 7">
            <a:extLst>
              <a:ext uri="{FF2B5EF4-FFF2-40B4-BE49-F238E27FC236}">
                <a16:creationId xmlns:a16="http://schemas.microsoft.com/office/drawing/2014/main" id="{BB8AF43D-6CAB-4659-966F-92F884A758B6}"/>
              </a:ext>
            </a:extLst>
          </p:cNvPr>
          <p:cNvGrpSpPr/>
          <p:nvPr/>
        </p:nvGrpSpPr>
        <p:grpSpPr>
          <a:xfrm>
            <a:off x="4719638" y="8485125"/>
            <a:ext cx="2036762" cy="518614"/>
            <a:chOff x="4586288" y="3932175"/>
            <a:chExt cx="2036762" cy="518614"/>
          </a:xfrm>
        </p:grpSpPr>
        <p:pic>
          <p:nvPicPr>
            <p:cNvPr id="9" name="Picture 8">
              <a:extLst>
                <a:ext uri="{FF2B5EF4-FFF2-40B4-BE49-F238E27FC236}">
                  <a16:creationId xmlns:a16="http://schemas.microsoft.com/office/drawing/2014/main" id="{08FDEAA7-F341-47E6-8989-5A0904802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0" name="Picture 9">
              <a:extLst>
                <a:ext uri="{FF2B5EF4-FFF2-40B4-BE49-F238E27FC236}">
                  <a16:creationId xmlns:a16="http://schemas.microsoft.com/office/drawing/2014/main" id="{5B0CE3E2-058D-4637-B232-D6F0195D71D5}"/>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171850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FAB003-A06D-DA45-8946-141DAB9851AB}"/>
              </a:ext>
            </a:extLst>
          </p:cNvPr>
          <p:cNvPicPr>
            <a:picLocks noChangeAspect="1"/>
          </p:cNvPicPr>
          <p:nvPr/>
        </p:nvPicPr>
        <p:blipFill>
          <a:blip r:embed="rId2"/>
          <a:srcRect/>
          <a:stretch/>
        </p:blipFill>
        <p:spPr>
          <a:xfrm rot="10800000">
            <a:off x="0" y="0"/>
            <a:ext cx="6858000" cy="7684656"/>
          </a:xfrm>
          <a:prstGeom prst="rect">
            <a:avLst/>
          </a:prstGeom>
        </p:spPr>
      </p:pic>
      <p:sp>
        <p:nvSpPr>
          <p:cNvPr id="2" name="Title 1"/>
          <p:cNvSpPr>
            <a:spLocks noGrp="1"/>
          </p:cNvSpPr>
          <p:nvPr>
            <p:ph type="title"/>
          </p:nvPr>
        </p:nvSpPr>
        <p:spPr>
          <a:xfrm>
            <a:off x="237995" y="123415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5" y="3001570"/>
            <a:ext cx="2687507" cy="499535"/>
          </a:xfrm>
          <a:solidFill>
            <a:schemeClr val="bg1"/>
          </a:solidFill>
        </p:spPr>
        <p:txBody>
          <a:bodyPr lIns="0" tIns="0" rIns="0" bIns="0" anchor="t"/>
          <a:lstStyle>
            <a:lvl1pPr marL="0" indent="0">
              <a:buNone/>
              <a:defRPr sz="1350" b="1">
                <a:solidFill>
                  <a:schemeClr val="accent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13" name="Text Placeholder 2">
            <a:extLst>
              <a:ext uri="{FF2B5EF4-FFF2-40B4-BE49-F238E27FC236}">
                <a16:creationId xmlns:a16="http://schemas.microsoft.com/office/drawing/2014/main" id="{32DB58E1-DB9B-1B4A-B1B0-30A0B6B57336}"/>
              </a:ext>
            </a:extLst>
          </p:cNvPr>
          <p:cNvSpPr>
            <a:spLocks noGrp="1"/>
          </p:cNvSpPr>
          <p:nvPr>
            <p:ph type="body" idx="13"/>
          </p:nvPr>
        </p:nvSpPr>
        <p:spPr>
          <a:xfrm>
            <a:off x="237995" y="8187034"/>
            <a:ext cx="3086834" cy="722100"/>
          </a:xfrm>
          <a:noFill/>
        </p:spPr>
        <p:txBody>
          <a:bodyPr lIns="0" tIns="0" rIns="0" bIns="0" anchor="t">
            <a:normAutofit/>
          </a:bodyPr>
          <a:lstStyle>
            <a:lvl1pPr marL="0" indent="0">
              <a:buNone/>
              <a:defRPr sz="900" b="0">
                <a:solidFill>
                  <a:schemeClr val="tx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graphicFrame>
        <p:nvGraphicFramePr>
          <p:cNvPr id="14" name="Table 14">
            <a:extLst>
              <a:ext uri="{FF2B5EF4-FFF2-40B4-BE49-F238E27FC236}">
                <a16:creationId xmlns:a16="http://schemas.microsoft.com/office/drawing/2014/main" id="{2E5345B5-DD05-564C-83B4-41F29B1D81C6}"/>
              </a:ext>
            </a:extLst>
          </p:cNvPr>
          <p:cNvGraphicFramePr>
            <a:graphicFrameLocks noGrp="1"/>
          </p:cNvGraphicFramePr>
          <p:nvPr/>
        </p:nvGraphicFramePr>
        <p:xfrm>
          <a:off x="221987" y="3778953"/>
          <a:ext cx="6398016" cy="5262880"/>
        </p:xfrm>
        <a:graphic>
          <a:graphicData uri="http://schemas.openxmlformats.org/drawingml/2006/table">
            <a:tbl>
              <a:tblPr firstRow="1" bandRow="1">
                <a:tableStyleId>{073A0DAA-6AF3-43AB-8588-CEC1D06C72B9}</a:tableStyleId>
              </a:tblPr>
              <a:tblGrid>
                <a:gridCol w="1066336">
                  <a:extLst>
                    <a:ext uri="{9D8B030D-6E8A-4147-A177-3AD203B41FA5}">
                      <a16:colId xmlns:a16="http://schemas.microsoft.com/office/drawing/2014/main" val="1275900796"/>
                    </a:ext>
                  </a:extLst>
                </a:gridCol>
                <a:gridCol w="1066336">
                  <a:extLst>
                    <a:ext uri="{9D8B030D-6E8A-4147-A177-3AD203B41FA5}">
                      <a16:colId xmlns:a16="http://schemas.microsoft.com/office/drawing/2014/main" val="4214847412"/>
                    </a:ext>
                  </a:extLst>
                </a:gridCol>
                <a:gridCol w="1066336">
                  <a:extLst>
                    <a:ext uri="{9D8B030D-6E8A-4147-A177-3AD203B41FA5}">
                      <a16:colId xmlns:a16="http://schemas.microsoft.com/office/drawing/2014/main" val="1568005330"/>
                    </a:ext>
                  </a:extLst>
                </a:gridCol>
                <a:gridCol w="1066336">
                  <a:extLst>
                    <a:ext uri="{9D8B030D-6E8A-4147-A177-3AD203B41FA5}">
                      <a16:colId xmlns:a16="http://schemas.microsoft.com/office/drawing/2014/main" val="124885009"/>
                    </a:ext>
                  </a:extLst>
                </a:gridCol>
                <a:gridCol w="1066336">
                  <a:extLst>
                    <a:ext uri="{9D8B030D-6E8A-4147-A177-3AD203B41FA5}">
                      <a16:colId xmlns:a16="http://schemas.microsoft.com/office/drawing/2014/main" val="644165173"/>
                    </a:ext>
                  </a:extLst>
                </a:gridCol>
                <a:gridCol w="1066336">
                  <a:extLst>
                    <a:ext uri="{9D8B030D-6E8A-4147-A177-3AD203B41FA5}">
                      <a16:colId xmlns:a16="http://schemas.microsoft.com/office/drawing/2014/main" val="3103363122"/>
                    </a:ext>
                  </a:extLst>
                </a:gridCol>
              </a:tblGrid>
              <a:tr h="4854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cs typeface="Arial" panose="020B0604020202020204" pitchFamily="34" charset="0"/>
                        </a:rPr>
                        <a:t>Click to edit Master text styles</a:t>
                      </a:r>
                    </a:p>
                  </a:txBody>
                  <a:tcPr marL="68580" marR="68580" marT="81280" marB="81280"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52704291"/>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77563532"/>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32301186"/>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55776790"/>
                  </a:ext>
                </a:extLst>
              </a:tr>
              <a:tr h="650240">
                <a:tc>
                  <a:txBody>
                    <a:bodyPr/>
                    <a:lstStyle/>
                    <a:p>
                      <a:endParaRPr lang="en-US" sz="3200" dirty="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1922025"/>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52892708"/>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34654190"/>
                  </a:ext>
                </a:extLst>
              </a:tr>
              <a:tr h="650240">
                <a:tc>
                  <a:txBody>
                    <a:bodyPr/>
                    <a:lstStyle/>
                    <a:p>
                      <a:endParaRPr lang="en-US" sz="3200"/>
                    </a:p>
                  </a:txBody>
                  <a:tcPr marL="68580" marR="68580" marT="81280" marB="8128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a:p>
                  </a:txBody>
                  <a:tcPr marL="68580" marR="68580" marT="81280" marB="81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3200" dirty="0"/>
                    </a:p>
                  </a:txBody>
                  <a:tcPr marL="68580" marR="68580" marT="81280" marB="8128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5005490"/>
                  </a:ext>
                </a:extLst>
              </a:tr>
            </a:tbl>
          </a:graphicData>
        </a:graphic>
      </p:graphicFrame>
      <p:grpSp>
        <p:nvGrpSpPr>
          <p:cNvPr id="10" name="Group 9">
            <a:extLst>
              <a:ext uri="{FF2B5EF4-FFF2-40B4-BE49-F238E27FC236}">
                <a16:creationId xmlns:a16="http://schemas.microsoft.com/office/drawing/2014/main" id="{915B750E-8FD7-4DD6-B488-0858242C9D9E}"/>
              </a:ext>
            </a:extLst>
          </p:cNvPr>
          <p:cNvGrpSpPr/>
          <p:nvPr/>
        </p:nvGrpSpPr>
        <p:grpSpPr>
          <a:xfrm>
            <a:off x="4681538" y="245454"/>
            <a:ext cx="2036762" cy="518614"/>
            <a:chOff x="4586288" y="3932175"/>
            <a:chExt cx="2036762" cy="518614"/>
          </a:xfrm>
        </p:grpSpPr>
        <p:pic>
          <p:nvPicPr>
            <p:cNvPr id="11" name="Picture 10">
              <a:extLst>
                <a:ext uri="{FF2B5EF4-FFF2-40B4-BE49-F238E27FC236}">
                  <a16:creationId xmlns:a16="http://schemas.microsoft.com/office/drawing/2014/main" id="{36A1DC0B-F433-435F-B939-3C4AA3699D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2" name="Picture 11">
              <a:extLst>
                <a:ext uri="{FF2B5EF4-FFF2-40B4-BE49-F238E27FC236}">
                  <a16:creationId xmlns:a16="http://schemas.microsoft.com/office/drawing/2014/main" id="{07EC0545-8169-441B-9AB9-F51E9C334BA5}"/>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320276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7821C9-38EC-4E61-BB23-A0ADBC454B94}"/>
              </a:ext>
            </a:extLst>
          </p:cNvPr>
          <p:cNvGrpSpPr/>
          <p:nvPr/>
        </p:nvGrpSpPr>
        <p:grpSpPr>
          <a:xfrm>
            <a:off x="4757738" y="8535925"/>
            <a:ext cx="2036762" cy="518614"/>
            <a:chOff x="4586288" y="3932175"/>
            <a:chExt cx="2036762" cy="518614"/>
          </a:xfrm>
        </p:grpSpPr>
        <p:pic>
          <p:nvPicPr>
            <p:cNvPr id="6" name="Picture 5">
              <a:extLst>
                <a:ext uri="{FF2B5EF4-FFF2-40B4-BE49-F238E27FC236}">
                  <a16:creationId xmlns:a16="http://schemas.microsoft.com/office/drawing/2014/main" id="{835B1696-42F7-43DB-87F8-930975928A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7" name="Picture 6">
              <a:extLst>
                <a:ext uri="{FF2B5EF4-FFF2-40B4-BE49-F238E27FC236}">
                  <a16:creationId xmlns:a16="http://schemas.microsoft.com/office/drawing/2014/main" id="{C8B59470-B4ED-401D-ACF0-204717913BC0}"/>
                </a:ext>
              </a:extLst>
            </p:cNvPr>
            <p:cNvPicPr>
              <a:picLocks noChangeAspect="1"/>
            </p:cNvPicPr>
            <p:nvPr/>
          </p:nvPicPr>
          <p:blipFill rotWithShape="1">
            <a:blip r:embed="rId3">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45791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88899A-3E5B-BA4E-AD05-70BC0F347588}"/>
              </a:ext>
            </a:extLst>
          </p:cNvPr>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grpSp>
        <p:nvGrpSpPr>
          <p:cNvPr id="4" name="Group 3">
            <a:extLst>
              <a:ext uri="{FF2B5EF4-FFF2-40B4-BE49-F238E27FC236}">
                <a16:creationId xmlns:a16="http://schemas.microsoft.com/office/drawing/2014/main" id="{16EB3527-87BB-4F2D-9E5B-34DC0EAA87BC}"/>
              </a:ext>
            </a:extLst>
          </p:cNvPr>
          <p:cNvGrpSpPr/>
          <p:nvPr/>
        </p:nvGrpSpPr>
        <p:grpSpPr>
          <a:xfrm>
            <a:off x="4719638" y="8485125"/>
            <a:ext cx="2036762" cy="518614"/>
            <a:chOff x="4586288" y="3932175"/>
            <a:chExt cx="2036762" cy="518614"/>
          </a:xfrm>
        </p:grpSpPr>
        <p:pic>
          <p:nvPicPr>
            <p:cNvPr id="5" name="Picture 4">
              <a:extLst>
                <a:ext uri="{FF2B5EF4-FFF2-40B4-BE49-F238E27FC236}">
                  <a16:creationId xmlns:a16="http://schemas.microsoft.com/office/drawing/2014/main" id="{26131CD0-C15A-4816-BF97-C824A565A6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6" name="Picture 5">
              <a:extLst>
                <a:ext uri="{FF2B5EF4-FFF2-40B4-BE49-F238E27FC236}">
                  <a16:creationId xmlns:a16="http://schemas.microsoft.com/office/drawing/2014/main" id="{A9A2502E-C04D-4186-9A9D-C87B3F10072F}"/>
                </a:ext>
              </a:extLst>
            </p:cNvPr>
            <p:cNvPicPr>
              <a:picLocks noChangeAspect="1"/>
            </p:cNvPicPr>
            <p:nvPr/>
          </p:nvPicPr>
          <p:blipFill rotWithShape="1">
            <a:blip r:embed="rId3">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121700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A1F5D90-56BB-674A-9041-227D3021E746}"/>
              </a:ext>
            </a:extLst>
          </p:cNvPr>
          <p:cNvPicPr>
            <a:picLocks noChangeAspect="1"/>
          </p:cNvPicPr>
          <p:nvPr/>
        </p:nvPicPr>
        <p:blipFill rotWithShape="1">
          <a:blip r:embed="rId2"/>
          <a:srcRect t="19900" r="5229"/>
          <a:stretch/>
        </p:blipFill>
        <p:spPr>
          <a:xfrm>
            <a:off x="0" y="0"/>
            <a:ext cx="6858001" cy="9144000"/>
          </a:xfrm>
          <a:prstGeom prst="rect">
            <a:avLst/>
          </a:prstGeom>
        </p:spPr>
      </p:pic>
      <p:pic>
        <p:nvPicPr>
          <p:cNvPr id="2" name="Picture 1">
            <a:extLst>
              <a:ext uri="{FF2B5EF4-FFF2-40B4-BE49-F238E27FC236}">
                <a16:creationId xmlns:a16="http://schemas.microsoft.com/office/drawing/2014/main" id="{CE9AA04F-58B8-3741-9C29-4F86DC07A140}"/>
              </a:ext>
            </a:extLst>
          </p:cNvPr>
          <p:cNvPicPr>
            <a:picLocks noChangeAspect="1"/>
          </p:cNvPicPr>
          <p:nvPr/>
        </p:nvPicPr>
        <p:blipFill rotWithShape="1">
          <a:blip r:embed="rId3"/>
          <a:srcRect l="54706" b="50811"/>
          <a:stretch/>
        </p:blipFill>
        <p:spPr>
          <a:xfrm>
            <a:off x="546100" y="7391400"/>
            <a:ext cx="6311901" cy="1752601"/>
          </a:xfrm>
          <a:prstGeom prst="rect">
            <a:avLst/>
          </a:prstGeom>
        </p:spPr>
      </p:pic>
      <p:pic>
        <p:nvPicPr>
          <p:cNvPr id="8" name="Picture 7">
            <a:extLst>
              <a:ext uri="{FF2B5EF4-FFF2-40B4-BE49-F238E27FC236}">
                <a16:creationId xmlns:a16="http://schemas.microsoft.com/office/drawing/2014/main" id="{9C6E04D9-E10F-5445-AA6F-0BD7CCA0497C}"/>
              </a:ext>
            </a:extLst>
          </p:cNvPr>
          <p:cNvPicPr>
            <a:picLocks noChangeAspect="1"/>
          </p:cNvPicPr>
          <p:nvPr/>
        </p:nvPicPr>
        <p:blipFill rotWithShape="1">
          <a:blip r:embed="rId4"/>
          <a:srcRect l="37497" t="66808"/>
          <a:stretch/>
        </p:blipFill>
        <p:spPr>
          <a:xfrm>
            <a:off x="0" y="-241299"/>
            <a:ext cx="6858001" cy="2083730"/>
          </a:xfrm>
          <a:prstGeom prst="rect">
            <a:avLst/>
          </a:prstGeom>
        </p:spPr>
      </p:pic>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301752" y="748708"/>
            <a:ext cx="4284536" cy="1093723"/>
          </a:xfrm>
        </p:spPr>
        <p:txBody>
          <a:bodyPr lIns="0" tIns="0" rIns="0" bIns="0" anchor="t">
            <a:normAutofit/>
          </a:bodyPr>
          <a:lstStyle>
            <a:lvl1pPr algn="l">
              <a:defRPr sz="1800" b="1">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301752" y="2028746"/>
            <a:ext cx="2764177" cy="2207684"/>
          </a:xfrm>
        </p:spPr>
        <p:txBody>
          <a:bodyPr lIns="0" tIns="0" rIns="0" bIns="0"/>
          <a:lstStyle>
            <a:lvl1pPr marL="0" indent="0" algn="l">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9" name="Group 8">
            <a:extLst>
              <a:ext uri="{FF2B5EF4-FFF2-40B4-BE49-F238E27FC236}">
                <a16:creationId xmlns:a16="http://schemas.microsoft.com/office/drawing/2014/main" id="{DEF506BE-416E-4C44-BB4B-9873028C8DB8}"/>
              </a:ext>
            </a:extLst>
          </p:cNvPr>
          <p:cNvGrpSpPr/>
          <p:nvPr/>
        </p:nvGrpSpPr>
        <p:grpSpPr>
          <a:xfrm>
            <a:off x="4419600" y="8204792"/>
            <a:ext cx="3060690" cy="904033"/>
            <a:chOff x="3238500" y="8107549"/>
            <a:chExt cx="3060690" cy="904033"/>
          </a:xfrm>
        </p:grpSpPr>
        <p:pic>
          <p:nvPicPr>
            <p:cNvPr id="13" name="Picture 12">
              <a:extLst>
                <a:ext uri="{FF2B5EF4-FFF2-40B4-BE49-F238E27FC236}">
                  <a16:creationId xmlns:a16="http://schemas.microsoft.com/office/drawing/2014/main" id="{AD7268AF-C0FB-4098-A177-D4CE10E74D1F}"/>
                </a:ext>
              </a:extLst>
            </p:cNvPr>
            <p:cNvPicPr>
              <a:picLocks noChangeAspect="1"/>
            </p:cNvPicPr>
            <p:nvPr/>
          </p:nvPicPr>
          <p:blipFill>
            <a:blip r:embed="rId5"/>
            <a:stretch>
              <a:fillRect/>
            </a:stretch>
          </p:blipFill>
          <p:spPr>
            <a:xfrm>
              <a:off x="3238500" y="8107549"/>
              <a:ext cx="1778949" cy="904033"/>
            </a:xfrm>
            <a:prstGeom prst="rect">
              <a:avLst/>
            </a:prstGeom>
          </p:spPr>
        </p:pic>
        <p:cxnSp>
          <p:nvCxnSpPr>
            <p:cNvPr id="15" name="Straight Connector 14">
              <a:extLst>
                <a:ext uri="{FF2B5EF4-FFF2-40B4-BE49-F238E27FC236}">
                  <a16:creationId xmlns:a16="http://schemas.microsoft.com/office/drawing/2014/main" id="{082C39A6-6873-4DDB-B4FD-FBF68E19311C}"/>
                </a:ext>
              </a:extLst>
            </p:cNvPr>
            <p:cNvCxnSpPr>
              <a:cxnSpLocks/>
            </p:cNvCxnSpPr>
            <p:nvPr/>
          </p:nvCxnSpPr>
          <p:spPr>
            <a:xfrm>
              <a:off x="4876800" y="8362950"/>
              <a:ext cx="0" cy="400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2C19EF-2614-4D09-A6DE-785386AFF162}"/>
                </a:ext>
              </a:extLst>
            </p:cNvPr>
            <p:cNvPicPr>
              <a:picLocks noChangeAspect="1"/>
            </p:cNvPicPr>
            <p:nvPr/>
          </p:nvPicPr>
          <p:blipFill rotWithShape="1">
            <a:blip r:embed="rId6">
              <a:extLst>
                <a:ext uri="{28A0092B-C50C-407E-A947-70E740481C1C}">
                  <a14:useLocalDpi xmlns:a14="http://schemas.microsoft.com/office/drawing/2010/main" val="0"/>
                </a:ext>
              </a:extLst>
            </a:blip>
            <a:srcRect r="30562" b="-2139"/>
            <a:stretch/>
          </p:blipFill>
          <p:spPr>
            <a:xfrm>
              <a:off x="4889500" y="8364476"/>
              <a:ext cx="1409690" cy="398524"/>
            </a:xfrm>
            <a:prstGeom prst="rect">
              <a:avLst/>
            </a:prstGeom>
          </p:spPr>
        </p:pic>
      </p:grpSp>
    </p:spTree>
    <p:extLst>
      <p:ext uri="{BB962C8B-B14F-4D97-AF65-F5344CB8AC3E}">
        <p14:creationId xmlns:p14="http://schemas.microsoft.com/office/powerpoint/2010/main" val="4061346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wo Content">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301752" y="2188121"/>
            <a:ext cx="6203263" cy="1093723"/>
          </a:xfrm>
        </p:spPr>
        <p:txBody>
          <a:bodyPr lIns="0" tIns="0" rIns="0" bIns="0" anchor="t">
            <a:normAutofit/>
          </a:bodyPr>
          <a:lstStyle>
            <a:lvl1pPr algn="l">
              <a:defRPr sz="2400" b="1">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301752" y="3468159"/>
            <a:ext cx="4002049" cy="2207684"/>
          </a:xfrm>
        </p:spPr>
        <p:txBody>
          <a:bodyPr lIns="0" tIns="0" rIns="0" bIns="0"/>
          <a:lstStyle>
            <a:lvl1pPr marL="0" indent="0" algn="l">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94F2B2F0-0DB2-49E5-BDBF-DD43BCD33BA6}"/>
              </a:ext>
            </a:extLst>
          </p:cNvPr>
          <p:cNvGrpSpPr/>
          <p:nvPr/>
        </p:nvGrpSpPr>
        <p:grpSpPr>
          <a:xfrm>
            <a:off x="4419600" y="8407992"/>
            <a:ext cx="3060690" cy="904033"/>
            <a:chOff x="3238500" y="8107549"/>
            <a:chExt cx="3060690" cy="904033"/>
          </a:xfrm>
        </p:grpSpPr>
        <p:pic>
          <p:nvPicPr>
            <p:cNvPr id="6" name="Picture 5">
              <a:extLst>
                <a:ext uri="{FF2B5EF4-FFF2-40B4-BE49-F238E27FC236}">
                  <a16:creationId xmlns:a16="http://schemas.microsoft.com/office/drawing/2014/main" id="{7BDB3751-EBC9-4125-BF16-CD3ADE378AFB}"/>
                </a:ext>
              </a:extLst>
            </p:cNvPr>
            <p:cNvPicPr>
              <a:picLocks noChangeAspect="1"/>
            </p:cNvPicPr>
            <p:nvPr/>
          </p:nvPicPr>
          <p:blipFill>
            <a:blip r:embed="rId2"/>
            <a:stretch>
              <a:fillRect/>
            </a:stretch>
          </p:blipFill>
          <p:spPr>
            <a:xfrm>
              <a:off x="3238500" y="8107549"/>
              <a:ext cx="1778949" cy="904033"/>
            </a:xfrm>
            <a:prstGeom prst="rect">
              <a:avLst/>
            </a:prstGeom>
          </p:spPr>
        </p:pic>
        <p:cxnSp>
          <p:nvCxnSpPr>
            <p:cNvPr id="7" name="Straight Connector 6">
              <a:extLst>
                <a:ext uri="{FF2B5EF4-FFF2-40B4-BE49-F238E27FC236}">
                  <a16:creationId xmlns:a16="http://schemas.microsoft.com/office/drawing/2014/main" id="{774CCDE9-8EAA-4B03-9A30-4E98C0B72925}"/>
                </a:ext>
              </a:extLst>
            </p:cNvPr>
            <p:cNvCxnSpPr>
              <a:cxnSpLocks/>
            </p:cNvCxnSpPr>
            <p:nvPr/>
          </p:nvCxnSpPr>
          <p:spPr>
            <a:xfrm>
              <a:off x="4876800" y="8362950"/>
              <a:ext cx="0" cy="400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AD09119-B822-4ED0-A4BA-7883907A2F95}"/>
                </a:ext>
              </a:extLst>
            </p:cNvPr>
            <p:cNvPicPr>
              <a:picLocks noChangeAspect="1"/>
            </p:cNvPicPr>
            <p:nvPr/>
          </p:nvPicPr>
          <p:blipFill rotWithShape="1">
            <a:blip r:embed="rId3">
              <a:extLst>
                <a:ext uri="{28A0092B-C50C-407E-A947-70E740481C1C}">
                  <a14:useLocalDpi xmlns:a14="http://schemas.microsoft.com/office/drawing/2010/main" val="0"/>
                </a:ext>
              </a:extLst>
            </a:blip>
            <a:srcRect r="30562" b="-2139"/>
            <a:stretch/>
          </p:blipFill>
          <p:spPr>
            <a:xfrm>
              <a:off x="4889500" y="8364476"/>
              <a:ext cx="1409690" cy="398524"/>
            </a:xfrm>
            <a:prstGeom prst="rect">
              <a:avLst/>
            </a:prstGeom>
          </p:spPr>
        </p:pic>
      </p:grpSp>
    </p:spTree>
    <p:extLst>
      <p:ext uri="{BB962C8B-B14F-4D97-AF65-F5344CB8AC3E}">
        <p14:creationId xmlns:p14="http://schemas.microsoft.com/office/powerpoint/2010/main" val="1147680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wo Content">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10B0C93-FD51-3A4E-857B-7D636927F282}"/>
              </a:ext>
            </a:extLst>
          </p:cNvPr>
          <p:cNvSpPr>
            <a:spLocks noGrp="1"/>
          </p:cNvSpPr>
          <p:nvPr>
            <p:ph type="ctrTitle"/>
          </p:nvPr>
        </p:nvSpPr>
        <p:spPr>
          <a:xfrm>
            <a:off x="301752" y="2188121"/>
            <a:ext cx="6203263" cy="1093723"/>
          </a:xfrm>
        </p:spPr>
        <p:txBody>
          <a:bodyPr lIns="0" tIns="0" rIns="0" bIns="0" anchor="t">
            <a:normAutofit/>
          </a:bodyPr>
          <a:lstStyle>
            <a:lvl1pPr algn="l">
              <a:defRPr sz="2400" b="1">
                <a:solidFill>
                  <a:schemeClr val="accent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A900B0B-5519-B742-BA4D-9FD1125EAACF}"/>
              </a:ext>
            </a:extLst>
          </p:cNvPr>
          <p:cNvSpPr>
            <a:spLocks noGrp="1"/>
          </p:cNvSpPr>
          <p:nvPr>
            <p:ph type="subTitle" idx="1"/>
          </p:nvPr>
        </p:nvSpPr>
        <p:spPr>
          <a:xfrm>
            <a:off x="301752" y="3468159"/>
            <a:ext cx="4002049" cy="2207684"/>
          </a:xfrm>
        </p:spPr>
        <p:txBody>
          <a:bodyPr lIns="0" tIns="0" rIns="0" bIns="0"/>
          <a:lstStyle>
            <a:lvl1pPr marL="0" indent="0" algn="l">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186F0447-BCE5-4F30-B0C1-34AE0A8D7598}"/>
              </a:ext>
            </a:extLst>
          </p:cNvPr>
          <p:cNvGrpSpPr/>
          <p:nvPr/>
        </p:nvGrpSpPr>
        <p:grpSpPr>
          <a:xfrm>
            <a:off x="4419600" y="8407992"/>
            <a:ext cx="3060690" cy="904033"/>
            <a:chOff x="3238500" y="8107549"/>
            <a:chExt cx="3060690" cy="904033"/>
          </a:xfrm>
        </p:grpSpPr>
        <p:pic>
          <p:nvPicPr>
            <p:cNvPr id="6" name="Picture 5">
              <a:extLst>
                <a:ext uri="{FF2B5EF4-FFF2-40B4-BE49-F238E27FC236}">
                  <a16:creationId xmlns:a16="http://schemas.microsoft.com/office/drawing/2014/main" id="{4AC6C62E-A0B3-4DF0-AD29-D58CFBE652CC}"/>
                </a:ext>
              </a:extLst>
            </p:cNvPr>
            <p:cNvPicPr>
              <a:picLocks noChangeAspect="1"/>
            </p:cNvPicPr>
            <p:nvPr/>
          </p:nvPicPr>
          <p:blipFill>
            <a:blip r:embed="rId2"/>
            <a:stretch>
              <a:fillRect/>
            </a:stretch>
          </p:blipFill>
          <p:spPr>
            <a:xfrm>
              <a:off x="3238500" y="8107549"/>
              <a:ext cx="1778949" cy="904033"/>
            </a:xfrm>
            <a:prstGeom prst="rect">
              <a:avLst/>
            </a:prstGeom>
          </p:spPr>
        </p:pic>
        <p:cxnSp>
          <p:nvCxnSpPr>
            <p:cNvPr id="7" name="Straight Connector 6">
              <a:extLst>
                <a:ext uri="{FF2B5EF4-FFF2-40B4-BE49-F238E27FC236}">
                  <a16:creationId xmlns:a16="http://schemas.microsoft.com/office/drawing/2014/main" id="{1C4BEE15-9507-4AF4-BA87-8BDA48A0E36B}"/>
                </a:ext>
              </a:extLst>
            </p:cNvPr>
            <p:cNvCxnSpPr>
              <a:cxnSpLocks/>
            </p:cNvCxnSpPr>
            <p:nvPr/>
          </p:nvCxnSpPr>
          <p:spPr>
            <a:xfrm>
              <a:off x="4876800" y="8362950"/>
              <a:ext cx="0" cy="400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89DB945-046E-443B-8C7A-DBF639D9DB1D}"/>
                </a:ext>
              </a:extLst>
            </p:cNvPr>
            <p:cNvPicPr>
              <a:picLocks noChangeAspect="1"/>
            </p:cNvPicPr>
            <p:nvPr/>
          </p:nvPicPr>
          <p:blipFill rotWithShape="1">
            <a:blip r:embed="rId3">
              <a:extLst>
                <a:ext uri="{28A0092B-C50C-407E-A947-70E740481C1C}">
                  <a14:useLocalDpi xmlns:a14="http://schemas.microsoft.com/office/drawing/2010/main" val="0"/>
                </a:ext>
              </a:extLst>
            </a:blip>
            <a:srcRect r="30562" b="-2139"/>
            <a:stretch/>
          </p:blipFill>
          <p:spPr>
            <a:xfrm>
              <a:off x="4889500" y="8364476"/>
              <a:ext cx="1409690" cy="398524"/>
            </a:xfrm>
            <a:prstGeom prst="rect">
              <a:avLst/>
            </a:prstGeom>
          </p:spPr>
        </p:pic>
      </p:grpSp>
    </p:spTree>
    <p:extLst>
      <p:ext uri="{BB962C8B-B14F-4D97-AF65-F5344CB8AC3E}">
        <p14:creationId xmlns:p14="http://schemas.microsoft.com/office/powerpoint/2010/main" val="1077841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AB93D99-7BA8-A74A-BFBE-AE69998D07B1}"/>
              </a:ext>
            </a:extLst>
          </p:cNvPr>
          <p:cNvPicPr>
            <a:picLocks noChangeAspect="1"/>
          </p:cNvPicPr>
          <p:nvPr/>
        </p:nvPicPr>
        <p:blipFill>
          <a:blip r:embed="rId2"/>
          <a:stretch>
            <a:fillRect/>
          </a:stretch>
        </p:blipFill>
        <p:spPr>
          <a:xfrm>
            <a:off x="0" y="4191000"/>
            <a:ext cx="6858000" cy="4953000"/>
          </a:xfrm>
          <a:prstGeom prst="rect">
            <a:avLst/>
          </a:prstGeom>
        </p:spPr>
      </p:pic>
      <p:pic>
        <p:nvPicPr>
          <p:cNvPr id="11" name="Picture 10">
            <a:extLst>
              <a:ext uri="{FF2B5EF4-FFF2-40B4-BE49-F238E27FC236}">
                <a16:creationId xmlns:a16="http://schemas.microsoft.com/office/drawing/2014/main" id="{97964686-3D17-40C8-AC8D-202E7BAD1578}"/>
              </a:ext>
            </a:extLst>
          </p:cNvPr>
          <p:cNvPicPr>
            <a:picLocks noChangeAspect="1"/>
          </p:cNvPicPr>
          <p:nvPr/>
        </p:nvPicPr>
        <p:blipFill rotWithShape="1">
          <a:blip r:embed="rId3"/>
          <a:srcRect b="37361"/>
          <a:stretch/>
        </p:blipFill>
        <p:spPr>
          <a:xfrm>
            <a:off x="0" y="0"/>
            <a:ext cx="6858000" cy="4445000"/>
          </a:xfrm>
          <a:prstGeom prst="rect">
            <a:avLst/>
          </a:prstGeom>
        </p:spPr>
      </p:pic>
      <p:sp>
        <p:nvSpPr>
          <p:cNvPr id="9" name="Title 1">
            <a:extLst>
              <a:ext uri="{FF2B5EF4-FFF2-40B4-BE49-F238E27FC236}">
                <a16:creationId xmlns:a16="http://schemas.microsoft.com/office/drawing/2014/main" id="{E8A62ABC-8BF6-4141-81B1-2579AA5B2935}"/>
              </a:ext>
            </a:extLst>
          </p:cNvPr>
          <p:cNvSpPr>
            <a:spLocks noGrp="1"/>
          </p:cNvSpPr>
          <p:nvPr>
            <p:ph type="title" hasCustomPrompt="1"/>
          </p:nvPr>
        </p:nvSpPr>
        <p:spPr>
          <a:xfrm>
            <a:off x="1739480" y="2287837"/>
            <a:ext cx="4476312" cy="1767417"/>
          </a:xfrm>
        </p:spPr>
        <p:txBody>
          <a:bodyPr lIns="0" tIns="0" rIns="0" bIns="0">
            <a:normAutofit/>
          </a:bodyPr>
          <a:lstStyle>
            <a:lvl1pPr algn="r">
              <a:defRPr sz="3600">
                <a:solidFill>
                  <a:schemeClr val="bg1"/>
                </a:solidFill>
              </a:defRPr>
            </a:lvl1pPr>
          </a:lstStyle>
          <a:p>
            <a:r>
              <a:rPr lang="en-US" dirty="0"/>
              <a:t>Thank you!</a:t>
            </a:r>
          </a:p>
        </p:txBody>
      </p:sp>
      <p:grpSp>
        <p:nvGrpSpPr>
          <p:cNvPr id="8" name="Group 7">
            <a:extLst>
              <a:ext uri="{FF2B5EF4-FFF2-40B4-BE49-F238E27FC236}">
                <a16:creationId xmlns:a16="http://schemas.microsoft.com/office/drawing/2014/main" id="{58B1512C-9BCD-493C-908C-89F7558173A7}"/>
              </a:ext>
            </a:extLst>
          </p:cNvPr>
          <p:cNvGrpSpPr>
            <a:grpSpLocks noChangeAspect="1"/>
          </p:cNvGrpSpPr>
          <p:nvPr userDrawn="1"/>
        </p:nvGrpSpPr>
        <p:grpSpPr>
          <a:xfrm>
            <a:off x="2247480" y="4171483"/>
            <a:ext cx="4197109" cy="801034"/>
            <a:chOff x="1785215" y="7030993"/>
            <a:chExt cx="2717337" cy="518614"/>
          </a:xfrm>
        </p:grpSpPr>
        <p:pic>
          <p:nvPicPr>
            <p:cNvPr id="12" name="Picture 11">
              <a:extLst>
                <a:ext uri="{FF2B5EF4-FFF2-40B4-BE49-F238E27FC236}">
                  <a16:creationId xmlns:a16="http://schemas.microsoft.com/office/drawing/2014/main" id="{0B1D8CEE-CFA6-4FC2-89A9-55D20A5C69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816"/>
            <a:stretch/>
          </p:blipFill>
          <p:spPr>
            <a:xfrm>
              <a:off x="1785215" y="7030993"/>
              <a:ext cx="1413306" cy="518614"/>
            </a:xfrm>
            <a:prstGeom prst="rect">
              <a:avLst/>
            </a:prstGeom>
          </p:spPr>
        </p:pic>
        <p:pic>
          <p:nvPicPr>
            <p:cNvPr id="13" name="Picture 12">
              <a:extLst>
                <a:ext uri="{FF2B5EF4-FFF2-40B4-BE49-F238E27FC236}">
                  <a16:creationId xmlns:a16="http://schemas.microsoft.com/office/drawing/2014/main" id="{D50347AE-27B0-4FBF-9CB8-63A28F7BB2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98521" y="7114260"/>
              <a:ext cx="1304031" cy="305250"/>
            </a:xfrm>
            <a:prstGeom prst="rect">
              <a:avLst/>
            </a:prstGeom>
          </p:spPr>
        </p:pic>
      </p:grpSp>
    </p:spTree>
    <p:extLst>
      <p:ext uri="{BB962C8B-B14F-4D97-AF65-F5344CB8AC3E}">
        <p14:creationId xmlns:p14="http://schemas.microsoft.com/office/powerpoint/2010/main" val="4907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5CD1AF-403C-F744-9D58-F0FC7A331924}"/>
              </a:ext>
            </a:extLst>
          </p:cNvPr>
          <p:cNvPicPr>
            <a:picLocks noChangeAspect="1"/>
          </p:cNvPicPr>
          <p:nvPr/>
        </p:nvPicPr>
        <p:blipFill>
          <a:blip r:embed="rId2"/>
          <a:srcRect/>
          <a:stretch/>
        </p:blipFill>
        <p:spPr>
          <a:xfrm>
            <a:off x="0" y="5384800"/>
            <a:ext cx="6858000" cy="3759200"/>
          </a:xfrm>
          <a:prstGeom prst="rect">
            <a:avLst/>
          </a:prstGeom>
        </p:spPr>
      </p:pic>
      <p:sp>
        <p:nvSpPr>
          <p:cNvPr id="12" name="Title 1">
            <a:extLst>
              <a:ext uri="{FF2B5EF4-FFF2-40B4-BE49-F238E27FC236}">
                <a16:creationId xmlns:a16="http://schemas.microsoft.com/office/drawing/2014/main" id="{82D04D02-F846-0C4B-99A6-45E417F5EFD7}"/>
              </a:ext>
            </a:extLst>
          </p:cNvPr>
          <p:cNvSpPr>
            <a:spLocks noGrp="1"/>
          </p:cNvSpPr>
          <p:nvPr>
            <p:ph type="ctrTitle"/>
          </p:nvPr>
        </p:nvSpPr>
        <p:spPr>
          <a:xfrm>
            <a:off x="301752" y="748708"/>
            <a:ext cx="4284536" cy="3183467"/>
          </a:xfrm>
        </p:spPr>
        <p:txBody>
          <a:bodyPr lIns="0" tIns="0" rIns="0" bIns="0" anchor="b">
            <a:normAutofit/>
          </a:bodyPr>
          <a:lstStyle>
            <a:lvl1pPr algn="l">
              <a:defRPr sz="2400" b="1"/>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2E489BDA-58A5-9D48-933E-BB1CDC1953A8}"/>
              </a:ext>
            </a:extLst>
          </p:cNvPr>
          <p:cNvSpPr>
            <a:spLocks noGrp="1"/>
          </p:cNvSpPr>
          <p:nvPr>
            <p:ph type="subTitle" idx="1"/>
          </p:nvPr>
        </p:nvSpPr>
        <p:spPr>
          <a:xfrm>
            <a:off x="301752" y="4054941"/>
            <a:ext cx="4284536" cy="2207684"/>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E35640D2-39B2-4BD3-AC11-9BF317C3CD2E}"/>
              </a:ext>
            </a:extLst>
          </p:cNvPr>
          <p:cNvGrpSpPr/>
          <p:nvPr/>
        </p:nvGrpSpPr>
        <p:grpSpPr>
          <a:xfrm>
            <a:off x="4356100" y="8357192"/>
            <a:ext cx="2501900" cy="904033"/>
            <a:chOff x="2782888" y="4597400"/>
            <a:chExt cx="2373304" cy="838200"/>
          </a:xfrm>
        </p:grpSpPr>
        <p:pic>
          <p:nvPicPr>
            <p:cNvPr id="8" name="Picture 7">
              <a:extLst>
                <a:ext uri="{FF2B5EF4-FFF2-40B4-BE49-F238E27FC236}">
                  <a16:creationId xmlns:a16="http://schemas.microsoft.com/office/drawing/2014/main" id="{5071D47B-9083-3A40-8AF8-99EB385752C1}"/>
                </a:ext>
              </a:extLst>
            </p:cNvPr>
            <p:cNvPicPr>
              <a:picLocks noChangeAspect="1"/>
            </p:cNvPicPr>
            <p:nvPr/>
          </p:nvPicPr>
          <p:blipFill>
            <a:blip r:embed="rId3"/>
            <a:stretch>
              <a:fillRect/>
            </a:stretch>
          </p:blipFill>
          <p:spPr>
            <a:xfrm>
              <a:off x="2782888" y="4597400"/>
              <a:ext cx="1687512" cy="838200"/>
            </a:xfrm>
            <a:prstGeom prst="rect">
              <a:avLst/>
            </a:prstGeom>
          </p:spPr>
        </p:pic>
        <p:cxnSp>
          <p:nvCxnSpPr>
            <p:cNvPr id="3" name="Straight Connector 2">
              <a:extLst>
                <a:ext uri="{FF2B5EF4-FFF2-40B4-BE49-F238E27FC236}">
                  <a16:creationId xmlns:a16="http://schemas.microsoft.com/office/drawing/2014/main" id="{E3220ED9-D0AB-42E5-B274-C3BC65AFF331}"/>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FB46EBC4-CAD5-40E9-A616-1A2FBE9FA965}"/>
                </a:ext>
              </a:extLst>
            </p:cNvPr>
            <p:cNvPicPr>
              <a:picLocks noChangeAspect="1"/>
            </p:cNvPicPr>
            <p:nvPr/>
          </p:nvPicPr>
          <p:blipFill rotWithShape="1">
            <a:blip r:embed="rId4">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73635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6727B3-6883-4448-9C7B-B52776ED32D5}"/>
              </a:ext>
            </a:extLst>
          </p:cNvPr>
          <p:cNvPicPr>
            <a:picLocks noChangeAspect="1"/>
          </p:cNvPicPr>
          <p:nvPr/>
        </p:nvPicPr>
        <p:blipFill rotWithShape="1">
          <a:blip r:embed="rId2"/>
          <a:srcRect b="52519"/>
          <a:stretch/>
        </p:blipFill>
        <p:spPr>
          <a:xfrm>
            <a:off x="0" y="0"/>
            <a:ext cx="6858000" cy="3673021"/>
          </a:xfrm>
          <a:prstGeom prst="rect">
            <a:avLst/>
          </a:prstGeom>
        </p:spPr>
      </p:pic>
      <p:pic>
        <p:nvPicPr>
          <p:cNvPr id="10" name="Picture 9">
            <a:extLst>
              <a:ext uri="{FF2B5EF4-FFF2-40B4-BE49-F238E27FC236}">
                <a16:creationId xmlns:a16="http://schemas.microsoft.com/office/drawing/2014/main" id="{535CD1AF-403C-F744-9D58-F0FC7A331924}"/>
              </a:ext>
            </a:extLst>
          </p:cNvPr>
          <p:cNvPicPr>
            <a:picLocks noChangeAspect="1"/>
          </p:cNvPicPr>
          <p:nvPr/>
        </p:nvPicPr>
        <p:blipFill rotWithShape="1">
          <a:blip r:embed="rId3"/>
          <a:srcRect t="68801"/>
          <a:stretch/>
        </p:blipFill>
        <p:spPr>
          <a:xfrm>
            <a:off x="0" y="6997700"/>
            <a:ext cx="6858000" cy="2146300"/>
          </a:xfrm>
          <a:prstGeom prst="rect">
            <a:avLst/>
          </a:prstGeom>
        </p:spPr>
      </p:pic>
      <p:sp>
        <p:nvSpPr>
          <p:cNvPr id="12" name="Title 1">
            <a:extLst>
              <a:ext uri="{FF2B5EF4-FFF2-40B4-BE49-F238E27FC236}">
                <a16:creationId xmlns:a16="http://schemas.microsoft.com/office/drawing/2014/main" id="{82D04D02-F846-0C4B-99A6-45E417F5EFD7}"/>
              </a:ext>
            </a:extLst>
          </p:cNvPr>
          <p:cNvSpPr>
            <a:spLocks noGrp="1"/>
          </p:cNvSpPr>
          <p:nvPr>
            <p:ph type="ctrTitle"/>
          </p:nvPr>
        </p:nvSpPr>
        <p:spPr>
          <a:xfrm>
            <a:off x="301752" y="2355942"/>
            <a:ext cx="4284536" cy="1317079"/>
          </a:xfrm>
        </p:spPr>
        <p:txBody>
          <a:bodyPr lIns="0" tIns="0" rIns="0" bIns="0" anchor="b">
            <a:normAutofit/>
          </a:bodyPr>
          <a:lstStyle>
            <a:lvl1pPr algn="l">
              <a:defRPr sz="2400" b="1"/>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2E489BDA-58A5-9D48-933E-BB1CDC1953A8}"/>
              </a:ext>
            </a:extLst>
          </p:cNvPr>
          <p:cNvSpPr>
            <a:spLocks noGrp="1"/>
          </p:cNvSpPr>
          <p:nvPr>
            <p:ph type="subTitle" idx="1"/>
          </p:nvPr>
        </p:nvSpPr>
        <p:spPr>
          <a:xfrm>
            <a:off x="301752" y="3795787"/>
            <a:ext cx="4284536" cy="2612375"/>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8" name="Group 7">
            <a:extLst>
              <a:ext uri="{FF2B5EF4-FFF2-40B4-BE49-F238E27FC236}">
                <a16:creationId xmlns:a16="http://schemas.microsoft.com/office/drawing/2014/main" id="{34B3A281-70F3-4FF7-99BE-0A1B2BC200E3}"/>
              </a:ext>
            </a:extLst>
          </p:cNvPr>
          <p:cNvGrpSpPr/>
          <p:nvPr/>
        </p:nvGrpSpPr>
        <p:grpSpPr>
          <a:xfrm>
            <a:off x="4356100" y="8357192"/>
            <a:ext cx="2501900" cy="904033"/>
            <a:chOff x="2782888" y="4597400"/>
            <a:chExt cx="2373304" cy="838200"/>
          </a:xfrm>
        </p:grpSpPr>
        <p:pic>
          <p:nvPicPr>
            <p:cNvPr id="11" name="Picture 10">
              <a:extLst>
                <a:ext uri="{FF2B5EF4-FFF2-40B4-BE49-F238E27FC236}">
                  <a16:creationId xmlns:a16="http://schemas.microsoft.com/office/drawing/2014/main" id="{0F95A435-3E43-450A-9069-3A2E8E16F9DE}"/>
                </a:ext>
              </a:extLst>
            </p:cNvPr>
            <p:cNvPicPr>
              <a:picLocks noChangeAspect="1"/>
            </p:cNvPicPr>
            <p:nvPr/>
          </p:nvPicPr>
          <p:blipFill>
            <a:blip r:embed="rId4"/>
            <a:stretch>
              <a:fillRect/>
            </a:stretch>
          </p:blipFill>
          <p:spPr>
            <a:xfrm>
              <a:off x="2782888" y="4597400"/>
              <a:ext cx="1687512" cy="838200"/>
            </a:xfrm>
            <a:prstGeom prst="rect">
              <a:avLst/>
            </a:prstGeom>
          </p:spPr>
        </p:pic>
        <p:cxnSp>
          <p:nvCxnSpPr>
            <p:cNvPr id="14" name="Straight Connector 13">
              <a:extLst>
                <a:ext uri="{FF2B5EF4-FFF2-40B4-BE49-F238E27FC236}">
                  <a16:creationId xmlns:a16="http://schemas.microsoft.com/office/drawing/2014/main" id="{03AAE2C6-337C-4F31-B6BB-1BE6BFA2A2CF}"/>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BF3D043A-69AD-4B6B-8693-4213D4C2C646}"/>
                </a:ext>
              </a:extLst>
            </p:cNvPr>
            <p:cNvPicPr>
              <a:picLocks noChangeAspect="1"/>
            </p:cNvPicPr>
            <p:nvPr/>
          </p:nvPicPr>
          <p:blipFill rotWithShape="1">
            <a:blip r:embed="rId5">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3339579101"/>
      </p:ext>
    </p:extLst>
  </p:cSld>
  <p:clrMapOvr>
    <a:masterClrMapping/>
  </p:clrMapOvr>
  <p:extLst>
    <p:ext uri="{DCECCB84-F9BA-43D5-87BE-67443E8EF086}">
      <p15:sldGuideLst xmlns:p15="http://schemas.microsoft.com/office/powerpoint/2012/main">
        <p15:guide id="1" orient="horz" pos="2880">
          <p15:clr>
            <a:srgbClr val="FBAE40"/>
          </p15:clr>
        </p15:guide>
        <p15:guide id="2"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D1E847-C1E3-4EF4-8FC0-7A2AB214125B}"/>
              </a:ext>
            </a:extLst>
          </p:cNvPr>
          <p:cNvPicPr>
            <a:picLocks noChangeAspect="1"/>
          </p:cNvPicPr>
          <p:nvPr/>
        </p:nvPicPr>
        <p:blipFill rotWithShape="1">
          <a:blip r:embed="rId2"/>
          <a:srcRect b="78361"/>
          <a:stretch/>
        </p:blipFill>
        <p:spPr>
          <a:xfrm>
            <a:off x="0" y="0"/>
            <a:ext cx="6858000" cy="1676400"/>
          </a:xfrm>
          <a:prstGeom prst="rect">
            <a:avLst/>
          </a:prstGeom>
        </p:spPr>
      </p:pic>
      <p:pic>
        <p:nvPicPr>
          <p:cNvPr id="10" name="Picture 9">
            <a:extLst>
              <a:ext uri="{FF2B5EF4-FFF2-40B4-BE49-F238E27FC236}">
                <a16:creationId xmlns:a16="http://schemas.microsoft.com/office/drawing/2014/main" id="{535CD1AF-403C-F744-9D58-F0FC7A331924}"/>
              </a:ext>
            </a:extLst>
          </p:cNvPr>
          <p:cNvPicPr>
            <a:picLocks noChangeAspect="1"/>
          </p:cNvPicPr>
          <p:nvPr/>
        </p:nvPicPr>
        <p:blipFill rotWithShape="1">
          <a:blip r:embed="rId2"/>
          <a:srcRect t="68033"/>
          <a:stretch/>
        </p:blipFill>
        <p:spPr>
          <a:xfrm>
            <a:off x="0" y="6667500"/>
            <a:ext cx="6858000" cy="2476500"/>
          </a:xfrm>
          <a:prstGeom prst="rect">
            <a:avLst/>
          </a:prstGeom>
        </p:spPr>
      </p:pic>
      <p:sp>
        <p:nvSpPr>
          <p:cNvPr id="12" name="Title 1">
            <a:extLst>
              <a:ext uri="{FF2B5EF4-FFF2-40B4-BE49-F238E27FC236}">
                <a16:creationId xmlns:a16="http://schemas.microsoft.com/office/drawing/2014/main" id="{82D04D02-F846-0C4B-99A6-45E417F5EFD7}"/>
              </a:ext>
            </a:extLst>
          </p:cNvPr>
          <p:cNvSpPr>
            <a:spLocks noGrp="1"/>
          </p:cNvSpPr>
          <p:nvPr>
            <p:ph type="ctrTitle"/>
          </p:nvPr>
        </p:nvSpPr>
        <p:spPr>
          <a:xfrm>
            <a:off x="301752" y="2355942"/>
            <a:ext cx="4284536" cy="1317079"/>
          </a:xfrm>
        </p:spPr>
        <p:txBody>
          <a:bodyPr lIns="0" tIns="0" rIns="0" bIns="0" anchor="b">
            <a:normAutofit/>
          </a:bodyPr>
          <a:lstStyle>
            <a:lvl1pPr algn="l">
              <a:defRPr sz="2400" b="1"/>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2E489BDA-58A5-9D48-933E-BB1CDC1953A8}"/>
              </a:ext>
            </a:extLst>
          </p:cNvPr>
          <p:cNvSpPr>
            <a:spLocks noGrp="1"/>
          </p:cNvSpPr>
          <p:nvPr>
            <p:ph type="subTitle" idx="1"/>
          </p:nvPr>
        </p:nvSpPr>
        <p:spPr>
          <a:xfrm>
            <a:off x="301752" y="3795787"/>
            <a:ext cx="4284536" cy="2612375"/>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8" name="Group 7">
            <a:extLst>
              <a:ext uri="{FF2B5EF4-FFF2-40B4-BE49-F238E27FC236}">
                <a16:creationId xmlns:a16="http://schemas.microsoft.com/office/drawing/2014/main" id="{8ABB621F-663F-42E3-8735-C256B40556C5}"/>
              </a:ext>
            </a:extLst>
          </p:cNvPr>
          <p:cNvGrpSpPr/>
          <p:nvPr/>
        </p:nvGrpSpPr>
        <p:grpSpPr>
          <a:xfrm>
            <a:off x="-108680" y="8344492"/>
            <a:ext cx="2501900" cy="904033"/>
            <a:chOff x="2782888" y="4597400"/>
            <a:chExt cx="2373304" cy="838200"/>
          </a:xfrm>
        </p:grpSpPr>
        <p:pic>
          <p:nvPicPr>
            <p:cNvPr id="9" name="Picture 8">
              <a:extLst>
                <a:ext uri="{FF2B5EF4-FFF2-40B4-BE49-F238E27FC236}">
                  <a16:creationId xmlns:a16="http://schemas.microsoft.com/office/drawing/2014/main" id="{52356272-CB9B-4B93-BA26-4A6C613ED464}"/>
                </a:ext>
              </a:extLst>
            </p:cNvPr>
            <p:cNvPicPr>
              <a:picLocks noChangeAspect="1"/>
            </p:cNvPicPr>
            <p:nvPr/>
          </p:nvPicPr>
          <p:blipFill>
            <a:blip r:embed="rId3"/>
            <a:stretch>
              <a:fillRect/>
            </a:stretch>
          </p:blipFill>
          <p:spPr>
            <a:xfrm>
              <a:off x="2782888" y="4597400"/>
              <a:ext cx="1687512" cy="838200"/>
            </a:xfrm>
            <a:prstGeom prst="rect">
              <a:avLst/>
            </a:prstGeom>
          </p:spPr>
        </p:pic>
        <p:cxnSp>
          <p:nvCxnSpPr>
            <p:cNvPr id="11" name="Straight Connector 10">
              <a:extLst>
                <a:ext uri="{FF2B5EF4-FFF2-40B4-BE49-F238E27FC236}">
                  <a16:creationId xmlns:a16="http://schemas.microsoft.com/office/drawing/2014/main" id="{8D3B3236-0EA9-4F29-BF63-401DCF4218AD}"/>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6FEA12DE-FEAB-4F5A-8F18-3597B03CCD25}"/>
                </a:ext>
              </a:extLst>
            </p:cNvPr>
            <p:cNvPicPr>
              <a:picLocks noChangeAspect="1"/>
            </p:cNvPicPr>
            <p:nvPr/>
          </p:nvPicPr>
          <p:blipFill rotWithShape="1">
            <a:blip r:embed="rId4">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353380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9" name="Picture 8" descr="A red surface with a black background&#10;&#10;Description automatically generated with medium confidence">
            <a:extLst>
              <a:ext uri="{FF2B5EF4-FFF2-40B4-BE49-F238E27FC236}">
                <a16:creationId xmlns:a16="http://schemas.microsoft.com/office/drawing/2014/main" id="{778A259C-A74C-A449-BDC3-B062934C3B9F}"/>
              </a:ext>
            </a:extLst>
          </p:cNvPr>
          <p:cNvPicPr>
            <a:picLocks noChangeAspect="1"/>
          </p:cNvPicPr>
          <p:nvPr/>
        </p:nvPicPr>
        <p:blipFill>
          <a:blip r:embed="rId2"/>
          <a:stretch>
            <a:fillRect/>
          </a:stretch>
        </p:blipFill>
        <p:spPr>
          <a:xfrm>
            <a:off x="0" y="1384300"/>
            <a:ext cx="6858000" cy="7759700"/>
          </a:xfrm>
          <a:prstGeom prst="rect">
            <a:avLst/>
          </a:prstGeom>
        </p:spPr>
      </p:pic>
      <p:sp>
        <p:nvSpPr>
          <p:cNvPr id="6" name="Title 1">
            <a:extLst>
              <a:ext uri="{FF2B5EF4-FFF2-40B4-BE49-F238E27FC236}">
                <a16:creationId xmlns:a16="http://schemas.microsoft.com/office/drawing/2014/main" id="{365D4138-D0D5-DF4C-A625-0594155B20D3}"/>
              </a:ext>
            </a:extLst>
          </p:cNvPr>
          <p:cNvSpPr>
            <a:spLocks noGrp="1"/>
          </p:cNvSpPr>
          <p:nvPr>
            <p:ph type="ctrTitle"/>
          </p:nvPr>
        </p:nvSpPr>
        <p:spPr>
          <a:xfrm>
            <a:off x="301752" y="1962017"/>
            <a:ext cx="4284536" cy="3183467"/>
          </a:xfrm>
        </p:spPr>
        <p:txBody>
          <a:bodyPr lIns="0" tIns="0" rIns="0" bIns="0" anchor="b">
            <a:normAutofit/>
          </a:bodyPr>
          <a:lstStyle>
            <a:lvl1pPr algn="l">
              <a:defRPr sz="2400" b="1"/>
            </a:lvl1pPr>
          </a:lstStyle>
          <a:p>
            <a:r>
              <a:rPr lang="en-US"/>
              <a:t>Click to edit Master title style</a:t>
            </a:r>
            <a:endParaRPr lang="en-US" dirty="0"/>
          </a:p>
        </p:txBody>
      </p:sp>
      <p:sp>
        <p:nvSpPr>
          <p:cNvPr id="7" name="Subtitle 2">
            <a:extLst>
              <a:ext uri="{FF2B5EF4-FFF2-40B4-BE49-F238E27FC236}">
                <a16:creationId xmlns:a16="http://schemas.microsoft.com/office/drawing/2014/main" id="{B52650F7-944A-5147-A640-7D611AFFC141}"/>
              </a:ext>
            </a:extLst>
          </p:cNvPr>
          <p:cNvSpPr>
            <a:spLocks noGrp="1"/>
          </p:cNvSpPr>
          <p:nvPr>
            <p:ph type="subTitle" idx="1"/>
          </p:nvPr>
        </p:nvSpPr>
        <p:spPr>
          <a:xfrm>
            <a:off x="301752" y="5268251"/>
            <a:ext cx="4284536" cy="2207684"/>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8" name="Group 7">
            <a:extLst>
              <a:ext uri="{FF2B5EF4-FFF2-40B4-BE49-F238E27FC236}">
                <a16:creationId xmlns:a16="http://schemas.microsoft.com/office/drawing/2014/main" id="{7D00A4E5-4494-45A4-A6A4-CA663488E174}"/>
              </a:ext>
            </a:extLst>
          </p:cNvPr>
          <p:cNvGrpSpPr/>
          <p:nvPr/>
        </p:nvGrpSpPr>
        <p:grpSpPr>
          <a:xfrm>
            <a:off x="4356100" y="8357192"/>
            <a:ext cx="2501900" cy="904033"/>
            <a:chOff x="2782888" y="4597400"/>
            <a:chExt cx="2373304" cy="838200"/>
          </a:xfrm>
        </p:grpSpPr>
        <p:pic>
          <p:nvPicPr>
            <p:cNvPr id="10" name="Picture 9">
              <a:extLst>
                <a:ext uri="{FF2B5EF4-FFF2-40B4-BE49-F238E27FC236}">
                  <a16:creationId xmlns:a16="http://schemas.microsoft.com/office/drawing/2014/main" id="{15BC4062-8C07-4882-8441-23ABE662925D}"/>
                </a:ext>
              </a:extLst>
            </p:cNvPr>
            <p:cNvPicPr>
              <a:picLocks noChangeAspect="1"/>
            </p:cNvPicPr>
            <p:nvPr/>
          </p:nvPicPr>
          <p:blipFill>
            <a:blip r:embed="rId3"/>
            <a:stretch>
              <a:fillRect/>
            </a:stretch>
          </p:blipFill>
          <p:spPr>
            <a:xfrm>
              <a:off x="2782888" y="4597400"/>
              <a:ext cx="1687512" cy="838200"/>
            </a:xfrm>
            <a:prstGeom prst="rect">
              <a:avLst/>
            </a:prstGeom>
          </p:spPr>
        </p:pic>
        <p:cxnSp>
          <p:nvCxnSpPr>
            <p:cNvPr id="12" name="Straight Connector 11">
              <a:extLst>
                <a:ext uri="{FF2B5EF4-FFF2-40B4-BE49-F238E27FC236}">
                  <a16:creationId xmlns:a16="http://schemas.microsoft.com/office/drawing/2014/main" id="{09FFE059-A440-439B-88C4-1DFE63BF7177}"/>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F7B203D2-1F4D-464A-BDA6-ECE80A366B11}"/>
                </a:ext>
              </a:extLst>
            </p:cNvPr>
            <p:cNvPicPr>
              <a:picLocks noChangeAspect="1"/>
            </p:cNvPicPr>
            <p:nvPr/>
          </p:nvPicPr>
          <p:blipFill rotWithShape="1">
            <a:blip r:embed="rId4">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141792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8A259C-A74C-A449-BDC3-B062934C3B9F}"/>
              </a:ext>
            </a:extLst>
          </p:cNvPr>
          <p:cNvPicPr>
            <a:picLocks noChangeAspect="1"/>
          </p:cNvPicPr>
          <p:nvPr/>
        </p:nvPicPr>
        <p:blipFill>
          <a:blip r:embed="rId2"/>
          <a:srcRect/>
          <a:stretch/>
        </p:blipFill>
        <p:spPr>
          <a:xfrm>
            <a:off x="0" y="1498600"/>
            <a:ext cx="6858000" cy="7645400"/>
          </a:xfrm>
          <a:prstGeom prst="rect">
            <a:avLst/>
          </a:prstGeom>
        </p:spPr>
      </p:pic>
      <p:sp>
        <p:nvSpPr>
          <p:cNvPr id="6" name="Title 1">
            <a:extLst>
              <a:ext uri="{FF2B5EF4-FFF2-40B4-BE49-F238E27FC236}">
                <a16:creationId xmlns:a16="http://schemas.microsoft.com/office/drawing/2014/main" id="{365D4138-D0D5-DF4C-A625-0594155B20D3}"/>
              </a:ext>
            </a:extLst>
          </p:cNvPr>
          <p:cNvSpPr>
            <a:spLocks noGrp="1"/>
          </p:cNvSpPr>
          <p:nvPr>
            <p:ph type="ctrTitle"/>
          </p:nvPr>
        </p:nvSpPr>
        <p:spPr>
          <a:xfrm>
            <a:off x="301752" y="1962017"/>
            <a:ext cx="4284536" cy="3183467"/>
          </a:xfrm>
        </p:spPr>
        <p:txBody>
          <a:bodyPr lIns="0" tIns="0" rIns="0" bIns="0" anchor="b">
            <a:normAutofit/>
          </a:bodyPr>
          <a:lstStyle>
            <a:lvl1pPr algn="l">
              <a:defRPr sz="2400" b="1"/>
            </a:lvl1pPr>
          </a:lstStyle>
          <a:p>
            <a:r>
              <a:rPr lang="en-US"/>
              <a:t>Click to edit Master title style</a:t>
            </a:r>
            <a:endParaRPr lang="en-US" dirty="0"/>
          </a:p>
        </p:txBody>
      </p:sp>
      <p:sp>
        <p:nvSpPr>
          <p:cNvPr id="7" name="Subtitle 2">
            <a:extLst>
              <a:ext uri="{FF2B5EF4-FFF2-40B4-BE49-F238E27FC236}">
                <a16:creationId xmlns:a16="http://schemas.microsoft.com/office/drawing/2014/main" id="{B52650F7-944A-5147-A640-7D611AFFC141}"/>
              </a:ext>
            </a:extLst>
          </p:cNvPr>
          <p:cNvSpPr>
            <a:spLocks noGrp="1"/>
          </p:cNvSpPr>
          <p:nvPr>
            <p:ph type="subTitle" idx="1"/>
          </p:nvPr>
        </p:nvSpPr>
        <p:spPr>
          <a:xfrm>
            <a:off x="301752" y="5268251"/>
            <a:ext cx="4284536" cy="2207684"/>
          </a:xfrm>
        </p:spPr>
        <p:txBody>
          <a:bodyPr lIns="0" tIns="0" rIns="0" bIns="0"/>
          <a:lstStyle>
            <a:lvl1pPr marL="0" indent="0" algn="l">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grpSp>
        <p:nvGrpSpPr>
          <p:cNvPr id="10" name="Group 9">
            <a:extLst>
              <a:ext uri="{FF2B5EF4-FFF2-40B4-BE49-F238E27FC236}">
                <a16:creationId xmlns:a16="http://schemas.microsoft.com/office/drawing/2014/main" id="{F7BAFE6E-F3D3-4566-B431-FFD96456ECBC}"/>
              </a:ext>
            </a:extLst>
          </p:cNvPr>
          <p:cNvGrpSpPr/>
          <p:nvPr/>
        </p:nvGrpSpPr>
        <p:grpSpPr>
          <a:xfrm>
            <a:off x="-108680" y="8344492"/>
            <a:ext cx="2501900" cy="904033"/>
            <a:chOff x="2782888" y="4597400"/>
            <a:chExt cx="2373304" cy="838200"/>
          </a:xfrm>
        </p:grpSpPr>
        <p:pic>
          <p:nvPicPr>
            <p:cNvPr id="11" name="Picture 10">
              <a:extLst>
                <a:ext uri="{FF2B5EF4-FFF2-40B4-BE49-F238E27FC236}">
                  <a16:creationId xmlns:a16="http://schemas.microsoft.com/office/drawing/2014/main" id="{5866B30D-C4AE-41EC-B11C-F43AB014EB38}"/>
                </a:ext>
              </a:extLst>
            </p:cNvPr>
            <p:cNvPicPr>
              <a:picLocks noChangeAspect="1"/>
            </p:cNvPicPr>
            <p:nvPr/>
          </p:nvPicPr>
          <p:blipFill>
            <a:blip r:embed="rId3"/>
            <a:stretch>
              <a:fillRect/>
            </a:stretch>
          </p:blipFill>
          <p:spPr>
            <a:xfrm>
              <a:off x="2782888" y="4597400"/>
              <a:ext cx="1687512" cy="838200"/>
            </a:xfrm>
            <a:prstGeom prst="rect">
              <a:avLst/>
            </a:prstGeom>
          </p:spPr>
        </p:pic>
        <p:cxnSp>
          <p:nvCxnSpPr>
            <p:cNvPr id="12" name="Straight Connector 11">
              <a:extLst>
                <a:ext uri="{FF2B5EF4-FFF2-40B4-BE49-F238E27FC236}">
                  <a16:creationId xmlns:a16="http://schemas.microsoft.com/office/drawing/2014/main" id="{BCA21444-A498-4E54-9347-F2876A86C34D}"/>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25EE4E71-2991-49B5-AC70-BC1E9EDD3F89}"/>
                </a:ext>
              </a:extLst>
            </p:cNvPr>
            <p:cNvPicPr>
              <a:picLocks noChangeAspect="1"/>
            </p:cNvPicPr>
            <p:nvPr/>
          </p:nvPicPr>
          <p:blipFill rotWithShape="1">
            <a:blip r:embed="rId4">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64022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ew Title Content Slide">
    <p:spTree>
      <p:nvGrpSpPr>
        <p:cNvPr id="1" name=""/>
        <p:cNvGrpSpPr/>
        <p:nvPr/>
      </p:nvGrpSpPr>
      <p:grpSpPr>
        <a:xfrm>
          <a:off x="0" y="0"/>
          <a:ext cx="0" cy="0"/>
          <a:chOff x="0" y="0"/>
          <a:chExt cx="0" cy="0"/>
        </a:xfrm>
      </p:grpSpPr>
      <p:pic>
        <p:nvPicPr>
          <p:cNvPr id="13" name="Picture 12" descr="A red surface with a black background&#10;&#10;Description automatically generated with medium confidence">
            <a:extLst>
              <a:ext uri="{FF2B5EF4-FFF2-40B4-BE49-F238E27FC236}">
                <a16:creationId xmlns:a16="http://schemas.microsoft.com/office/drawing/2014/main" id="{1CCE42D8-5361-9940-B797-FFC03759880E}"/>
              </a:ext>
            </a:extLst>
          </p:cNvPr>
          <p:cNvPicPr>
            <a:picLocks noChangeAspect="1"/>
          </p:cNvPicPr>
          <p:nvPr/>
        </p:nvPicPr>
        <p:blipFill>
          <a:blip r:embed="rId2"/>
          <a:stretch>
            <a:fillRect/>
          </a:stretch>
        </p:blipFill>
        <p:spPr>
          <a:xfrm>
            <a:off x="0" y="1333499"/>
            <a:ext cx="6858000" cy="7810501"/>
          </a:xfrm>
          <a:prstGeom prst="rect">
            <a:avLst/>
          </a:prstGeom>
        </p:spPr>
      </p:pic>
      <p:sp>
        <p:nvSpPr>
          <p:cNvPr id="2" name="Title 1"/>
          <p:cNvSpPr>
            <a:spLocks noGrp="1"/>
          </p:cNvSpPr>
          <p:nvPr>
            <p:ph type="title"/>
          </p:nvPr>
        </p:nvSpPr>
        <p:spPr>
          <a:xfrm>
            <a:off x="237993" y="486834"/>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4" y="2241551"/>
            <a:ext cx="6382011" cy="1098549"/>
          </a:xfrm>
        </p:spPr>
        <p:txBody>
          <a:bodyPr lIns="0" tIns="0" rIns="0" bIns="0" anchor="t">
            <a:normAutofit/>
          </a:bodyPr>
          <a:lstStyle>
            <a:lvl1pPr marL="0" indent="0">
              <a:buNone/>
              <a:defRPr sz="1200" b="0">
                <a:solidFill>
                  <a:schemeClr val="tx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4" y="3419365"/>
            <a:ext cx="6382011" cy="4265291"/>
          </a:xfrm>
        </p:spPr>
        <p:txBody>
          <a:bodyPr lIns="0" tIns="0" rIns="0" bIns="0">
            <a:normAutofit/>
          </a:bodyPr>
          <a:lstStyle>
            <a:lvl1pPr marL="128584" indent="-128584">
              <a:buClr>
                <a:schemeClr val="accent1"/>
              </a:buClr>
              <a:buFont typeface="Arial" panose="020B0604020202020204" pitchFamily="34" charset="0"/>
              <a:buChar char="•"/>
              <a:defRPr sz="1050"/>
            </a:lvl1pPr>
            <a:lvl2pPr marL="385753" indent="-128584">
              <a:buClr>
                <a:schemeClr val="accent1"/>
              </a:buClr>
              <a:buFont typeface="Arial" panose="020B0604020202020204" pitchFamily="34" charset="0"/>
              <a:buChar char="•"/>
              <a:defRPr sz="1050"/>
            </a:lvl2pPr>
            <a:lvl3pPr marL="642921" indent="-128584">
              <a:buClr>
                <a:schemeClr val="accent1"/>
              </a:buClr>
              <a:buFont typeface="Arial" panose="020B0604020202020204" pitchFamily="34" charset="0"/>
              <a:buChar char="•"/>
              <a:defRPr sz="1050"/>
            </a:lvl3pPr>
            <a:lvl4pPr marL="900090" indent="-128584">
              <a:buClr>
                <a:schemeClr val="accent1"/>
              </a:buClr>
              <a:buFont typeface="Arial" panose="020B0604020202020204" pitchFamily="34" charset="0"/>
              <a:buChar char="•"/>
              <a:defRPr sz="1050"/>
            </a:lvl4pPr>
            <a:lvl5pPr marL="1157259" indent="-128584">
              <a:buClr>
                <a:schemeClr val="accent1"/>
              </a:buClr>
              <a:buFont typeface="Arial" panose="020B0604020202020204" pitchFamily="34" charset="0"/>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97A827E3-2891-46D0-B95B-FA7E176FCB20}"/>
              </a:ext>
            </a:extLst>
          </p:cNvPr>
          <p:cNvGrpSpPr/>
          <p:nvPr/>
        </p:nvGrpSpPr>
        <p:grpSpPr>
          <a:xfrm>
            <a:off x="4356100" y="8357192"/>
            <a:ext cx="2501900" cy="904033"/>
            <a:chOff x="2782888" y="4597400"/>
            <a:chExt cx="2373304" cy="838200"/>
          </a:xfrm>
        </p:grpSpPr>
        <p:pic>
          <p:nvPicPr>
            <p:cNvPr id="8" name="Picture 7">
              <a:extLst>
                <a:ext uri="{FF2B5EF4-FFF2-40B4-BE49-F238E27FC236}">
                  <a16:creationId xmlns:a16="http://schemas.microsoft.com/office/drawing/2014/main" id="{1FB8ED4F-0E8F-44B3-B9DA-0549317405FC}"/>
                </a:ext>
              </a:extLst>
            </p:cNvPr>
            <p:cNvPicPr>
              <a:picLocks noChangeAspect="1"/>
            </p:cNvPicPr>
            <p:nvPr/>
          </p:nvPicPr>
          <p:blipFill>
            <a:blip r:embed="rId3"/>
            <a:stretch>
              <a:fillRect/>
            </a:stretch>
          </p:blipFill>
          <p:spPr>
            <a:xfrm>
              <a:off x="2782888" y="4597400"/>
              <a:ext cx="1687512" cy="838200"/>
            </a:xfrm>
            <a:prstGeom prst="rect">
              <a:avLst/>
            </a:prstGeom>
          </p:spPr>
        </p:pic>
        <p:cxnSp>
          <p:nvCxnSpPr>
            <p:cNvPr id="9" name="Straight Connector 8">
              <a:extLst>
                <a:ext uri="{FF2B5EF4-FFF2-40B4-BE49-F238E27FC236}">
                  <a16:creationId xmlns:a16="http://schemas.microsoft.com/office/drawing/2014/main" id="{F8826DA7-472A-44B8-B1A7-2AA6EFD16F65}"/>
                </a:ext>
              </a:extLst>
            </p:cNvPr>
            <p:cNvCxnSpPr/>
            <p:nvPr/>
          </p:nvCxnSpPr>
          <p:spPr>
            <a:xfrm>
              <a:off x="4375150" y="4857750"/>
              <a:ext cx="0" cy="317500"/>
            </a:xfrm>
            <a:prstGeom prst="line">
              <a:avLst/>
            </a:prstGeom>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C488DCBF-3232-4160-9C48-1B1957C98229}"/>
                </a:ext>
              </a:extLst>
            </p:cNvPr>
            <p:cNvPicPr>
              <a:picLocks noChangeAspect="1"/>
            </p:cNvPicPr>
            <p:nvPr/>
          </p:nvPicPr>
          <p:blipFill rotWithShape="1">
            <a:blip r:embed="rId4">
              <a:extLst>
                <a:ext uri="{28A0092B-C50C-407E-A947-70E740481C1C}">
                  <a14:useLocalDpi xmlns:a14="http://schemas.microsoft.com/office/drawing/2010/main" val="0"/>
                </a:ext>
              </a:extLst>
            </a:blip>
            <a:srcRect r="61984"/>
            <a:stretch/>
          </p:blipFill>
          <p:spPr>
            <a:xfrm>
              <a:off x="4375150" y="4857750"/>
              <a:ext cx="781042" cy="353599"/>
            </a:xfrm>
            <a:prstGeom prst="rect">
              <a:avLst/>
            </a:prstGeom>
          </p:spPr>
        </p:pic>
      </p:grpSp>
    </p:spTree>
    <p:extLst>
      <p:ext uri="{BB962C8B-B14F-4D97-AF65-F5344CB8AC3E}">
        <p14:creationId xmlns:p14="http://schemas.microsoft.com/office/powerpoint/2010/main" val="136052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New Title Content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CE42D8-5361-9940-B797-FFC03759880E}"/>
              </a:ext>
            </a:extLst>
          </p:cNvPr>
          <p:cNvPicPr>
            <a:picLocks noChangeAspect="1"/>
          </p:cNvPicPr>
          <p:nvPr/>
        </p:nvPicPr>
        <p:blipFill>
          <a:blip r:embed="rId2"/>
          <a:srcRect/>
          <a:stretch/>
        </p:blipFill>
        <p:spPr>
          <a:xfrm rot="10800000">
            <a:off x="-2" y="0"/>
            <a:ext cx="6858000" cy="7747000"/>
          </a:xfrm>
          <a:prstGeom prst="rect">
            <a:avLst/>
          </a:prstGeom>
        </p:spPr>
      </p:pic>
      <p:sp>
        <p:nvSpPr>
          <p:cNvPr id="2" name="Title 1"/>
          <p:cNvSpPr>
            <a:spLocks noGrp="1"/>
          </p:cNvSpPr>
          <p:nvPr>
            <p:ph type="title"/>
          </p:nvPr>
        </p:nvSpPr>
        <p:spPr>
          <a:xfrm>
            <a:off x="237993" y="1753536"/>
            <a:ext cx="6382012" cy="1767417"/>
          </a:xfrm>
        </p:spPr>
        <p:txBody>
          <a:bodyPr lIns="0" tIns="0" rIns="0" bIns="0" anchor="t">
            <a:normAutofit/>
          </a:bodyPr>
          <a:lstStyle>
            <a:lvl1pPr>
              <a:defRPr sz="1800"/>
            </a:lvl1pPr>
          </a:lstStyle>
          <a:p>
            <a:r>
              <a:rPr lang="en-US"/>
              <a:t>Click to edit Master title style</a:t>
            </a:r>
            <a:endParaRPr lang="en-US" dirty="0"/>
          </a:p>
        </p:txBody>
      </p:sp>
      <p:sp>
        <p:nvSpPr>
          <p:cNvPr id="3" name="Text Placeholder 2"/>
          <p:cNvSpPr>
            <a:spLocks noGrp="1"/>
          </p:cNvSpPr>
          <p:nvPr>
            <p:ph type="body" idx="1"/>
          </p:nvPr>
        </p:nvSpPr>
        <p:spPr>
          <a:xfrm>
            <a:off x="237994" y="3508251"/>
            <a:ext cx="6382011" cy="1098549"/>
          </a:xfrm>
        </p:spPr>
        <p:txBody>
          <a:bodyPr lIns="0" tIns="0" rIns="0" bIns="0" anchor="t">
            <a:normAutofit/>
          </a:bodyPr>
          <a:lstStyle>
            <a:lvl1pPr marL="0" indent="0">
              <a:buNone/>
              <a:defRPr sz="1200" b="0">
                <a:solidFill>
                  <a:schemeClr val="tx1"/>
                </a:solidFill>
              </a:defRPr>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237994" y="4686065"/>
            <a:ext cx="6382011" cy="4265291"/>
          </a:xfrm>
        </p:spPr>
        <p:txBody>
          <a:bodyPr lIns="0" tIns="0" rIns="0" bIns="0">
            <a:normAutofit/>
          </a:bodyPr>
          <a:lstStyle>
            <a:lvl1pPr marL="128584" indent="-128584">
              <a:buClr>
                <a:schemeClr val="accent1"/>
              </a:buClr>
              <a:buFont typeface="Arial" panose="020B0604020202020204" pitchFamily="34" charset="0"/>
              <a:buChar char="•"/>
              <a:defRPr sz="1050"/>
            </a:lvl1pPr>
            <a:lvl2pPr marL="385753" indent="-128584">
              <a:buClr>
                <a:schemeClr val="accent1"/>
              </a:buClr>
              <a:buFont typeface="Arial" panose="020B0604020202020204" pitchFamily="34" charset="0"/>
              <a:buChar char="•"/>
              <a:defRPr sz="1050"/>
            </a:lvl2pPr>
            <a:lvl3pPr marL="642921" indent="-128584">
              <a:buClr>
                <a:schemeClr val="accent1"/>
              </a:buClr>
              <a:buFont typeface="Arial" panose="020B0604020202020204" pitchFamily="34" charset="0"/>
              <a:buChar char="•"/>
              <a:defRPr sz="1050"/>
            </a:lvl3pPr>
            <a:lvl4pPr marL="900090" indent="-128584">
              <a:buClr>
                <a:schemeClr val="accent1"/>
              </a:buClr>
              <a:buFont typeface="Arial" panose="020B0604020202020204" pitchFamily="34" charset="0"/>
              <a:buChar char="•"/>
              <a:defRPr sz="1050"/>
            </a:lvl4pPr>
            <a:lvl5pPr marL="1157259" indent="-128584">
              <a:buClr>
                <a:schemeClr val="accent1"/>
              </a:buClr>
              <a:buFont typeface="Arial" panose="020B0604020202020204" pitchFamily="34" charset="0"/>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a:extLst>
              <a:ext uri="{FF2B5EF4-FFF2-40B4-BE49-F238E27FC236}">
                <a16:creationId xmlns:a16="http://schemas.microsoft.com/office/drawing/2014/main" id="{727D05BB-5CA6-4665-B1ED-52D6C3D6D684}"/>
              </a:ext>
            </a:extLst>
          </p:cNvPr>
          <p:cNvGrpSpPr/>
          <p:nvPr/>
        </p:nvGrpSpPr>
        <p:grpSpPr>
          <a:xfrm>
            <a:off x="4719638" y="8535925"/>
            <a:ext cx="2036762" cy="518614"/>
            <a:chOff x="4586288" y="3932175"/>
            <a:chExt cx="2036762" cy="518614"/>
          </a:xfrm>
        </p:grpSpPr>
        <p:pic>
          <p:nvPicPr>
            <p:cNvPr id="14" name="Picture 13">
              <a:extLst>
                <a:ext uri="{FF2B5EF4-FFF2-40B4-BE49-F238E27FC236}">
                  <a16:creationId xmlns:a16="http://schemas.microsoft.com/office/drawing/2014/main" id="{B49946C4-B1AE-486F-8B51-1873019F6C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816"/>
            <a:stretch/>
          </p:blipFill>
          <p:spPr>
            <a:xfrm>
              <a:off x="4586288" y="3932175"/>
              <a:ext cx="1413306" cy="518614"/>
            </a:xfrm>
            <a:prstGeom prst="rect">
              <a:avLst/>
            </a:prstGeom>
          </p:spPr>
        </p:pic>
        <p:pic>
          <p:nvPicPr>
            <p:cNvPr id="15" name="Picture 14">
              <a:extLst>
                <a:ext uri="{FF2B5EF4-FFF2-40B4-BE49-F238E27FC236}">
                  <a16:creationId xmlns:a16="http://schemas.microsoft.com/office/drawing/2014/main" id="{600F76E8-C27F-4C10-90F1-2E72F1C9DFC4}"/>
                </a:ext>
              </a:extLst>
            </p:cNvPr>
            <p:cNvPicPr>
              <a:picLocks noChangeAspect="1"/>
            </p:cNvPicPr>
            <p:nvPr/>
          </p:nvPicPr>
          <p:blipFill rotWithShape="1">
            <a:blip r:embed="rId4">
              <a:extLst>
                <a:ext uri="{28A0092B-C50C-407E-A947-70E740481C1C}">
                  <a14:useLocalDpi xmlns:a14="http://schemas.microsoft.com/office/drawing/2010/main" val="0"/>
                </a:ext>
              </a:extLst>
            </a:blip>
            <a:srcRect r="66690"/>
            <a:stretch/>
          </p:blipFill>
          <p:spPr>
            <a:xfrm>
              <a:off x="5938685" y="4032906"/>
              <a:ext cx="684365" cy="353599"/>
            </a:xfrm>
            <a:prstGeom prst="rect">
              <a:avLst/>
            </a:prstGeom>
          </p:spPr>
        </p:pic>
      </p:grpSp>
    </p:spTree>
    <p:extLst>
      <p:ext uri="{BB962C8B-B14F-4D97-AF65-F5344CB8AC3E}">
        <p14:creationId xmlns:p14="http://schemas.microsoft.com/office/powerpoint/2010/main" val="2277181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018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dt="0"/>
  <p:txStyles>
    <p:titleStyle>
      <a:lvl1pPr algn="l" defTabSz="514337" rtl="0" eaLnBrk="1" latinLnBrk="0" hangingPunct="1">
        <a:lnSpc>
          <a:spcPct val="90000"/>
        </a:lnSpc>
        <a:spcBef>
          <a:spcPct val="0"/>
        </a:spcBef>
        <a:buNone/>
        <a:defRPr sz="2475" b="1" i="0" kern="1200">
          <a:solidFill>
            <a:schemeClr val="tx1"/>
          </a:solidFill>
          <a:latin typeface="Arial" panose="020B0604020202020204" pitchFamily="34" charset="0"/>
          <a:ea typeface="+mj-ea"/>
          <a:cs typeface="Arial" panose="020B0604020202020204" pitchFamily="34" charset="0"/>
        </a:defRPr>
      </a:lvl1pPr>
    </p:titleStyle>
    <p:bodyStyle>
      <a:lvl1pPr marL="128584" indent="-128584"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53" indent="-128584"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21" indent="-128584"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0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59"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27"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4"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4"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hyperlink" Target="https://www.ergotron.com/en-ca/products/product-details/24-392#?color=polished%20aluminum" TargetMode="External"/><Relationship Id="rId7" Type="http://schemas.openxmlformats.org/officeDocument/2006/relationships/image" Target="../media/image36.png"/><Relationship Id="rId12" Type="http://schemas.openxmlformats.org/officeDocument/2006/relationships/hyperlink" Target="https://www.ergotron.com/en-ca/products/product-details/33-341#?color=black" TargetMode="External"/><Relationship Id="rId2" Type="http://schemas.openxmlformats.org/officeDocument/2006/relationships/hyperlink" Target="https://www.ergotron.com/en-ca/products/product-details/45-405#/tab-specs-collapse" TargetMode="External"/><Relationship Id="rId1" Type="http://schemas.openxmlformats.org/officeDocument/2006/relationships/slideLayout" Target="../slideLayouts/slideLayout2.xml"/><Relationship Id="rId6" Type="http://schemas.openxmlformats.org/officeDocument/2006/relationships/hyperlink" Target="https://www.ergotron.com/en-ca/products/product-details/33-406#?color=black" TargetMode="External"/><Relationship Id="rId11" Type="http://schemas.openxmlformats.org/officeDocument/2006/relationships/image" Target="../media/image40.png"/><Relationship Id="rId5" Type="http://schemas.openxmlformats.org/officeDocument/2006/relationships/hyperlink" Target="https://www.ergotron.com/en-ca/products/product-details/33-458#?color=grey%20woodgrain" TargetMode="External"/><Relationship Id="rId10" Type="http://schemas.openxmlformats.org/officeDocument/2006/relationships/image" Target="../media/image39.png"/><Relationship Id="rId4" Type="http://schemas.openxmlformats.org/officeDocument/2006/relationships/hyperlink" Target="https://www.ergotron.com/en-ca/products/product-details/33-350#?color=black&amp;capacity%20option=6%E2%80%9316%20lbs%20%2F%202.3%E2%80%937.3%20kg" TargetMode="Externa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hyperlink" Target="https://www.ohcow.on.ca/resources/apps-tools-calculators/mouse-size-calculator/#1638913812749-c7a3c15c-f63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hyperlink" Target="https://www.staples.ca/products/3006233-en-staples-wireless-ergo-24ghz-mouse-charcoal" TargetMode="External"/><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hyperlink" Target="https://www.staples.ca/products/3029406-en-logitech-lift-vertical-ergonomic-mouse-graphite" TargetMode="External"/><Relationship Id="rId1" Type="http://schemas.openxmlformats.org/officeDocument/2006/relationships/slideLayout" Target="../slideLayouts/slideLayout2.xml"/><Relationship Id="rId6" Type="http://schemas.openxmlformats.org/officeDocument/2006/relationships/hyperlink" Target="https://www.staples.ca/products/2997598-en-kensington-orbit-fusion-wireless-trackball-black" TargetMode="External"/><Relationship Id="rId11" Type="http://schemas.openxmlformats.org/officeDocument/2006/relationships/hyperlink" Target="https://www.staples.ca/products/3010390-en-kensington-pro-fit-ergo-vertical-wired-trackball-black" TargetMode="External"/><Relationship Id="rId5" Type="http://schemas.openxmlformats.org/officeDocument/2006/relationships/hyperlink" Target="https://www.staples.ca/products/54386-en-kensington-orbit-scroll-ring-trackball" TargetMode="External"/><Relationship Id="rId10" Type="http://schemas.openxmlformats.org/officeDocument/2006/relationships/image" Target="../media/image45.png"/><Relationship Id="rId4" Type="http://schemas.openxmlformats.org/officeDocument/2006/relationships/hyperlink" Target="https://www.staples.ca/products/24460735-en-logitech-ergo-m575-wireless-optical-trackball-mouse-black" TargetMode="Externa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ergocanada.com/ec_home/products/left_handed_1.html" TargetMode="External"/><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hyperlink" Target="https://www.ergocanada.com/ec_home/products/alternative_layout_1.html" TargetMode="External"/><Relationship Id="rId7" Type="http://schemas.openxmlformats.org/officeDocument/2006/relationships/hyperlink" Target="https://www.ergocanada.com/ec_home/products/compactmini_1.html#Product3" TargetMode="External"/><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hyperlink" Target="https://www.ergocanada.com/detailed_specification_pages/solidtek_super_compact_mini_keyboard.html" TargetMode="Externa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kinesis-ergo.com/shop/form/" TargetMode="External"/><Relationship Id="rId11" Type="http://schemas.openxmlformats.org/officeDocument/2006/relationships/hyperlink" Target="https://www.ergocanada.com/ec_home/products/comboall_in_one_2.html" TargetMode="External"/><Relationship Id="rId5" Type="http://schemas.openxmlformats.org/officeDocument/2006/relationships/hyperlink" Target="https://kinesis-ergo.com/keyboards/freestyle2-keyboard/" TargetMode="External"/><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hyperlink" Target="https://www.ergocanada.com/detailed_specification_pages/solidtek_full_size_keyboard_with_built_in_touchpad.html" TargetMode="External"/><Relationship Id="rId9" Type="http://schemas.openxmlformats.org/officeDocument/2006/relationships/hyperlink" Target="https://www.bestbuy.ca/en-ca/product/logitech-ergo-k860-bluetooth-ergonomic-keyboard-english/14366516" TargetMode="External"/><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hyperlink" Target="https://ca.humanscale.com/products/monitor-arms" TargetMode="External"/><Relationship Id="rId13" Type="http://schemas.openxmlformats.org/officeDocument/2006/relationships/image" Target="../media/image62.png"/><Relationship Id="rId3" Type="http://schemas.openxmlformats.org/officeDocument/2006/relationships/hyperlink" Target="https://www.3mcanada.ca/3M/en_CA/p/d/v000148663/" TargetMode="External"/><Relationship Id="rId7" Type="http://schemas.openxmlformats.org/officeDocument/2006/relationships/hyperlink" Target="https://www.ergotron.com/en-ca/products/product-details/lx-desk-laptop-arm#/?attachment%20option=2-Piece%20Clamp&amp;color=black" TargetMode="External"/><Relationship Id="rId12" Type="http://schemas.openxmlformats.org/officeDocument/2006/relationships/image" Target="../media/image61.png"/><Relationship Id="rId2" Type="http://schemas.openxmlformats.org/officeDocument/2006/relationships/hyperlink" Target="https://www.ergoexperts.com/products/humanscale-6g500-g2722-big-board-keyboard-tray-system-quick-ship" TargetMode="External"/><Relationship Id="rId1" Type="http://schemas.openxmlformats.org/officeDocument/2006/relationships/slideLayout" Target="../slideLayouts/slideLayout2.xml"/><Relationship Id="rId6" Type="http://schemas.openxmlformats.org/officeDocument/2006/relationships/hyperlink" Target="https://www.ergotron.com/en-ca/products/product-details/45-669#?color=black&amp;buynow=0" TargetMode="External"/><Relationship Id="rId11" Type="http://schemas.openxmlformats.org/officeDocument/2006/relationships/image" Target="../media/image60.png"/><Relationship Id="rId5" Type="http://schemas.openxmlformats.org/officeDocument/2006/relationships/hyperlink" Target="https://www.staples.ca/products/2971802-en-humanscale-6f-keyboard-system" TargetMode="External"/><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58.pn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desky.ca/products/laptop-stand-riser" TargetMode="External"/><Relationship Id="rId7" Type="http://schemas.openxmlformats.org/officeDocument/2006/relationships/image" Target="../media/image65.png"/><Relationship Id="rId2" Type="http://schemas.openxmlformats.org/officeDocument/2006/relationships/hyperlink" Target="https://desky.ca/products/desky-monitor-stand" TargetMode="Externa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hyperlink" Target="mailto:https://desky.ca/products/desky-monitor-stand" TargetMode="External"/><Relationship Id="rId10" Type="http://schemas.openxmlformats.org/officeDocument/2006/relationships/image" Target="../media/image67.png"/><Relationship Id="rId4" Type="http://schemas.openxmlformats.org/officeDocument/2006/relationships/hyperlink" Target="https://desky.ca/products/clamp-on-monitor-riser" TargetMode="External"/><Relationship Id="rId9" Type="http://schemas.openxmlformats.org/officeDocument/2006/relationships/hyperlink" Target="https://www.bestbuy.ca/en-ca/product/fitueyes-dual-monitor-stand-desk-organizer-with-adjustable-length-and-angle-for-pc-computer-laptop-printer-multi-monitor-stand-riser-for-2-monitors-oak/15485631"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staples.ca/products/971196-en-kensington-solemate-footrest" TargetMode="External"/><Relationship Id="rId7" Type="http://schemas.openxmlformats.org/officeDocument/2006/relationships/image" Target="../media/image70.png"/><Relationship Id="rId2" Type="http://schemas.openxmlformats.org/officeDocument/2006/relationships/hyperlink" Target="https://www.staples.ca/products/486837-en-3m-adjustable-footrest?CID=PS:GS:CA:::::pla:21252455236&amp;CampaignID=21252455236&amp;gad_source=1&amp;gclid=EAIaIQobChMIs9jlnbj1igMVSAetBh0lyjcWEAQYBSABEgKvTvD_BwE" TargetMode="External"/><Relationship Id="rId1" Type="http://schemas.openxmlformats.org/officeDocument/2006/relationships/slideLayout" Target="../slideLayouts/slideLayout2.xml"/><Relationship Id="rId6" Type="http://schemas.openxmlformats.org/officeDocument/2006/relationships/hyperlink" Target="https://www.ergocanada.com/detailed_specification_pages/ergoverse_bootes_heavy_duty_foot_rest.html" TargetMode="External"/><Relationship Id="rId5" Type="http://schemas.openxmlformats.org/officeDocument/2006/relationships/image" Target="../media/image69.png"/><Relationship Id="rId4" Type="http://schemas.openxmlformats.org/officeDocument/2006/relationships/hyperlink" Target="https://www.ergocanada.com/ec_home/products/foot_rests_4.html#Product3" TargetMode="External"/><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hyperlink" Target="https://www.obusforme.com/the-obusforme-lowback-backrest-support/" TargetMode="External"/><Relationship Id="rId13"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hyperlink" Target="https://www.ergocentric.com/product/anti-fatigue-mat/" TargetMode="External"/><Relationship Id="rId17" Type="http://schemas.openxmlformats.org/officeDocument/2006/relationships/hyperlink" Target="https://www.staples.ca/collections/computer-screen-protectors-privacy-filters-7272" TargetMode="External"/><Relationship Id="rId2" Type="http://schemas.openxmlformats.org/officeDocument/2006/relationships/hyperlink" Target="https://www.staples.ca/products/931223-en-fellowes-plush-touch-wrist-rest-black" TargetMode="Externa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www.obusforme.com/the-obusforme-gel-seat/" TargetMode="External"/><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hyperlink" Target="https://www.safcoproducts.com/products/safco-movable-anti-fatigue-mat-2110" TargetMode="External"/><Relationship Id="rId4" Type="http://schemas.openxmlformats.org/officeDocument/2006/relationships/hyperlink" Target="https://www.staples.ca/products/808315-en-fellowes-professional-series-keyboard-palm-support-black-gel-9183201" TargetMode="External"/><Relationship Id="rId9" Type="http://schemas.openxmlformats.org/officeDocument/2006/relationships/image" Target="../media/image76.png"/><Relationship Id="rId14" Type="http://schemas.openxmlformats.org/officeDocument/2006/relationships/hyperlink" Target="https://www.staples.ca/products/892495-en-fellowes-professional-series-in-line-document-hold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arleton.ca/ehs/wp-content/uploads/Ergonomic-Pre-Assessment-Report-1.pdf" TargetMode="External"/><Relationship Id="rId2" Type="http://schemas.openxmlformats.org/officeDocument/2006/relationships/hyperlink" Target="https://outlook.office365.com/owa/calendar/StephanieVaithilingam@cmail.carleton.ca/bookings/s/hYyjC8Bqq0m7E_tsh8ufHA2" TargetMode="External"/><Relationship Id="rId1" Type="http://schemas.openxmlformats.org/officeDocument/2006/relationships/slideLayout" Target="../slideLayouts/slideLayout1.xml"/><Relationship Id="rId4" Type="http://schemas.openxmlformats.org/officeDocument/2006/relationships/hyperlink" Target="mailto:ergo@carleton.ca"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s://www.ontario.ca/page/ergonomics-workplace-understanding-law" TargetMode="External"/><Relationship Id="rId7" Type="http://schemas.openxmlformats.org/officeDocument/2006/relationships/hyperlink" Target="https://www.ccohs.ca/oshanswers/ergonomics/office/" TargetMode="External"/><Relationship Id="rId2" Type="http://schemas.openxmlformats.org/officeDocument/2006/relationships/hyperlink" Target="https://www.ontario.ca/page/computer-ergonomics"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www.msdprevention.com/" TargetMode="External"/><Relationship Id="rId4" Type="http://schemas.openxmlformats.org/officeDocument/2006/relationships/hyperlink" Target="https://www.ccohs.ca/oshanswers/ergonomics/office/stretching.html#:~:text=It%20is%20recommended%20that%20a,a%20change%20of%20body%20position)." TargetMode="External"/><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hyperlink" Target="https://carleton.ca/brightspace/" TargetMode="External"/><Relationship Id="rId2" Type="http://schemas.openxmlformats.org/officeDocument/2006/relationships/hyperlink" Target="https://carleton.ca/ehs/programs/operational-health-safety/musculoskeletal-disorders-prevention-program/how-to-set-up-your-computer-workstation/" TargetMode="Externa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hyperlink" Target="https://carleton.ca/procurement/eshop/"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store.steelcase.com/seating/office-chairs/think" TargetMode="External"/><Relationship Id="rId13" Type="http://schemas.openxmlformats.org/officeDocument/2006/relationships/image" Target="../media/image26.png"/><Relationship Id="rId18" Type="http://schemas.openxmlformats.org/officeDocument/2006/relationships/hyperlink" Target="https://www.ergocentric.com/product/tcentric-hybrid-mesh-back-upholstered-seat/" TargetMode="External"/><Relationship Id="rId3" Type="http://schemas.openxmlformats.org/officeDocument/2006/relationships/image" Target="../media/image21.png"/><Relationship Id="rId7" Type="http://schemas.openxmlformats.org/officeDocument/2006/relationships/hyperlink" Target="https://www.teknion.com/can/configure?family=nuova-contessa" TargetMode="External"/><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hyperlink" Target="https://www.ergocentric.com/product/aircentric/" TargetMode="Externa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teknion.com/can/configure?family=around-synchro-tilt-task-chair" TargetMode="External"/><Relationship Id="rId11" Type="http://schemas.openxmlformats.org/officeDocument/2006/relationships/image" Target="../media/image24.png"/><Relationship Id="rId5" Type="http://schemas.openxmlformats.org/officeDocument/2006/relationships/hyperlink" Target="https://store.steelcase.com/seating/office-chairs/gesture" TargetMode="External"/><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hyperlink" Target="https://www.grandandtoy.com/en/product/7333S-3-TC65_Global_G1_Ergo_Select_Multi-Tilter_Chair%2C_Executive-Back%2C_Blue%2C_Terrace_Fabric.aspx" TargetMode="External"/><Relationship Id="rId9" Type="http://schemas.openxmlformats.org/officeDocument/2006/relationships/image" Target="../media/image22.png"/><Relationship Id="rId14" Type="http://schemas.openxmlformats.org/officeDocument/2006/relationships/hyperlink" Target="https://www.grandandtoy.com/en/product/1260-3-TC74_Global_ObusForme_Comfort_High_Back_Multi-Tilter_Chair%2C_With_Schukra%2C_Echo_Black_Terrace_Fabric_SeatBack.asp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hyperlink" Target="https://effydesk.com/collections/home-collection/products/electric-adjustable-standing-office-desk" TargetMode="External"/><Relationship Id="rId7" Type="http://schemas.openxmlformats.org/officeDocument/2006/relationships/hyperlink" Target="https://www.progressivedesk.ca/products/mini-ryzer" TargetMode="External"/><Relationship Id="rId12" Type="http://schemas.openxmlformats.org/officeDocument/2006/relationships/image" Target="../media/image34.png"/><Relationship Id="rId2" Type="http://schemas.openxmlformats.org/officeDocument/2006/relationships/hyperlink" Target="https://effydesk.com/products/electric-adjustable-standing-office-desk?variant=31976735637642" TargetMode="External"/><Relationship Id="rId1" Type="http://schemas.openxmlformats.org/officeDocument/2006/relationships/slideLayout" Target="../slideLayouts/slideLayout2.xml"/><Relationship Id="rId6" Type="http://schemas.openxmlformats.org/officeDocument/2006/relationships/hyperlink" Target="https://desky.ca/products/air-lift-zero-sit-stand-desk" TargetMode="External"/><Relationship Id="rId11" Type="http://schemas.openxmlformats.org/officeDocument/2006/relationships/image" Target="../media/image33.png"/><Relationship Id="rId5" Type="http://schemas.openxmlformats.org/officeDocument/2006/relationships/hyperlink" Target="https://desky.ca/products/bamboo-dual-electric-sit-stand-desk" TargetMode="External"/><Relationship Id="rId10" Type="http://schemas.openxmlformats.org/officeDocument/2006/relationships/image" Target="../media/image32.jpeg"/><Relationship Id="rId4" Type="http://schemas.openxmlformats.org/officeDocument/2006/relationships/hyperlink" Target="https://effydesk.com/collections/home-collection/products/electric-adjustable-executive-standing-corner-desk" TargetMode="External"/><Relationship Id="rId9" Type="http://schemas.openxmlformats.org/officeDocument/2006/relationships/image" Target="../media/image31.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6FE165-8611-4530-B2C7-86A65FA170F6}"/>
              </a:ext>
            </a:extLst>
          </p:cNvPr>
          <p:cNvSpPr>
            <a:spLocks noGrp="1"/>
          </p:cNvSpPr>
          <p:nvPr>
            <p:ph type="title"/>
          </p:nvPr>
        </p:nvSpPr>
        <p:spPr>
          <a:xfrm>
            <a:off x="321104" y="2428514"/>
            <a:ext cx="6215792" cy="1767417"/>
          </a:xfrm>
        </p:spPr>
        <p:txBody>
          <a:bodyPr>
            <a:normAutofit/>
          </a:bodyPr>
          <a:lstStyle/>
          <a:p>
            <a:r>
              <a:rPr lang="en-US" dirty="0">
                <a:latin typeface="+mn-lt"/>
              </a:rPr>
              <a:t>Ergonomic Office Equipment Purchasing Guide </a:t>
            </a:r>
            <a:endParaRPr lang="en-CA" dirty="0">
              <a:latin typeface="+mn-lt"/>
            </a:endParaRPr>
          </a:p>
        </p:txBody>
      </p:sp>
    </p:spTree>
    <p:extLst>
      <p:ext uri="{BB962C8B-B14F-4D97-AF65-F5344CB8AC3E}">
        <p14:creationId xmlns:p14="http://schemas.microsoft.com/office/powerpoint/2010/main" val="2230470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7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49" y="265668"/>
            <a:ext cx="4933950" cy="369332"/>
          </a:xfrm>
          <a:prstGeom prst="rect">
            <a:avLst/>
          </a:prstGeom>
          <a:noFill/>
        </p:spPr>
        <p:txBody>
          <a:bodyPr wrap="square" rtlCol="0">
            <a:spAutoFit/>
          </a:bodyPr>
          <a:lstStyle/>
          <a:p>
            <a:r>
              <a:rPr lang="en-US" b="1" dirty="0"/>
              <a:t>Sit/Stand desk converter technical guidelines </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4005180821"/>
              </p:ext>
            </p:extLst>
          </p:nvPr>
        </p:nvGraphicFramePr>
        <p:xfrm>
          <a:off x="436563" y="2026367"/>
          <a:ext cx="5984873" cy="6589586"/>
        </p:xfrm>
        <a:graphic>
          <a:graphicData uri="http://schemas.openxmlformats.org/drawingml/2006/table">
            <a:tbl>
              <a:tblPr firstRow="1">
                <a:tableStyleId>{5940675A-B579-460E-94D1-54222C63F5DA}</a:tableStyleId>
              </a:tblPr>
              <a:tblGrid>
                <a:gridCol w="1085607">
                  <a:extLst>
                    <a:ext uri="{9D8B030D-6E8A-4147-A177-3AD203B41FA5}">
                      <a16:colId xmlns:a16="http://schemas.microsoft.com/office/drawing/2014/main" val="1105803283"/>
                    </a:ext>
                  </a:extLst>
                </a:gridCol>
                <a:gridCol w="4899266">
                  <a:extLst>
                    <a:ext uri="{9D8B030D-6E8A-4147-A177-3AD203B41FA5}">
                      <a16:colId xmlns:a16="http://schemas.microsoft.com/office/drawing/2014/main" val="3484175154"/>
                    </a:ext>
                  </a:extLst>
                </a:gridCol>
              </a:tblGrid>
              <a:tr h="370840">
                <a:tc>
                  <a:txBody>
                    <a:bodyPr/>
                    <a:lstStyle/>
                    <a:p>
                      <a:r>
                        <a:rPr lang="en-US" sz="1600" b="1" dirty="0"/>
                        <a:t>Things to consider</a:t>
                      </a:r>
                      <a:endParaRPr lang="en-CA" sz="1600" b="1" dirty="0"/>
                    </a:p>
                  </a:txBody>
                  <a:tcPr/>
                </a:tc>
                <a:tc>
                  <a:txBody>
                    <a:bodyPr/>
                    <a:lstStyle/>
                    <a:p>
                      <a:pPr algn="ctr"/>
                      <a:r>
                        <a:rPr lang="en-US" sz="1600" b="1" dirty="0"/>
                        <a:t>Guidelines</a:t>
                      </a:r>
                      <a:endParaRPr lang="en-CA" sz="1600" dirty="0"/>
                    </a:p>
                  </a:txBody>
                  <a:tcPr anchor="ctr"/>
                </a:tc>
                <a:extLst>
                  <a:ext uri="{0D108BD9-81ED-4DB2-BD59-A6C34878D82A}">
                    <a16:rowId xmlns:a16="http://schemas.microsoft.com/office/drawing/2014/main" val="2607745143"/>
                  </a:ext>
                </a:extLst>
              </a:tr>
              <a:tr h="444579">
                <a:tc>
                  <a:txBody>
                    <a:bodyPr/>
                    <a:lstStyle/>
                    <a:p>
                      <a:r>
                        <a:rPr lang="en-US" sz="1100" dirty="0"/>
                        <a:t>Type of converter</a:t>
                      </a:r>
                      <a:endParaRPr lang="en-CA" sz="1100" dirty="0"/>
                    </a:p>
                  </a:txBody>
                  <a:tcPr/>
                </a:tc>
                <a:tc>
                  <a:txBody>
                    <a:bodyPr/>
                    <a:lstStyle/>
                    <a:p>
                      <a:r>
                        <a:rPr lang="en-US" sz="1200" b="0" dirty="0"/>
                        <a:t>Determine the type of sit-stand converter that best suits your needs.</a:t>
                      </a:r>
                      <a:endParaRPr lang="en-CA" sz="1200" b="0" dirty="0"/>
                    </a:p>
                    <a:p>
                      <a:endParaRPr lang="en-CA" b="1" dirty="0"/>
                    </a:p>
                    <a:p>
                      <a:r>
                        <a:rPr lang="en-CA" sz="1200" b="1" dirty="0"/>
                        <a:t>Arm Adjustable Sit-Stand Desk Converter:</a:t>
                      </a:r>
                    </a:p>
                    <a:p>
                      <a:pPr marL="171450" indent="-171450">
                        <a:buFont typeface="Arial" panose="020B0604020202020204" pitchFamily="34" charset="0"/>
                        <a:buChar char="•"/>
                      </a:pPr>
                      <a:r>
                        <a:rPr lang="en-CA" sz="1200" dirty="0"/>
                        <a:t>Features an adjustable arm mechanism that allows you to raise or lower your computer setup.</a:t>
                      </a:r>
                    </a:p>
                    <a:p>
                      <a:pPr marL="171450" indent="-171450">
                        <a:buFont typeface="Arial" panose="020B0604020202020204" pitchFamily="34" charset="0"/>
                        <a:buChar char="•"/>
                      </a:pPr>
                      <a:r>
                        <a:rPr lang="en-CA" sz="1200" dirty="0"/>
                        <a:t>Typically mounted to the back of your existing desk, it provides vertical height adjustment for the entire workstation.</a:t>
                      </a:r>
                    </a:p>
                    <a:p>
                      <a:pPr marL="171450" indent="-171450">
                        <a:buFont typeface="Arial" panose="020B0604020202020204" pitchFamily="34" charset="0"/>
                        <a:buChar char="•"/>
                      </a:pPr>
                      <a:r>
                        <a:rPr lang="en-CA" sz="1200" dirty="0"/>
                        <a:t>Ideal for users who prefer a more dynamic and flexible adjustment range.</a:t>
                      </a:r>
                    </a:p>
                    <a:p>
                      <a:endParaRPr lang="en-CA" dirty="0"/>
                    </a:p>
                    <a:p>
                      <a:r>
                        <a:rPr lang="en-CA" sz="1200" b="1" dirty="0"/>
                        <a:t>Tabletop Adjustable Sit-Stand Desk Converter:</a:t>
                      </a:r>
                    </a:p>
                    <a:p>
                      <a:pPr marL="171450" indent="-171450">
                        <a:buFont typeface="Arial" panose="020B0604020202020204" pitchFamily="34" charset="0"/>
                        <a:buChar char="•"/>
                      </a:pPr>
                      <a:r>
                        <a:rPr lang="en-CA" sz="1200" dirty="0"/>
                        <a:t> Designed as a separate platform that sits on top of your existing desk.</a:t>
                      </a:r>
                    </a:p>
                    <a:p>
                      <a:pPr marL="171450" indent="-171450">
                        <a:buFont typeface="Arial" panose="020B0604020202020204" pitchFamily="34" charset="0"/>
                        <a:buChar char="•"/>
                      </a:pPr>
                      <a:r>
                        <a:rPr lang="en-CA" sz="1200" dirty="0"/>
                        <a:t>Users can manually adjust the height of the entire tabletop to switch between sitting and standing positions.</a:t>
                      </a:r>
                    </a:p>
                    <a:p>
                      <a:pPr marL="171450" indent="-171450">
                        <a:buFont typeface="Arial" panose="020B0604020202020204" pitchFamily="34" charset="0"/>
                        <a:buChar char="•"/>
                      </a:pPr>
                      <a:r>
                        <a:rPr lang="en-CA" sz="1200" dirty="0"/>
                        <a:t>Versatile and can be easily added to various desk setups.</a:t>
                      </a:r>
                    </a:p>
                    <a:p>
                      <a:pPr marL="171450" indent="-171450">
                        <a:buFont typeface="Arial" panose="020B0604020202020204" pitchFamily="34" charset="0"/>
                        <a:buChar char="•"/>
                      </a:pPr>
                      <a:r>
                        <a:rPr lang="en-CA" sz="1200" dirty="0"/>
                        <a:t>It can be heavy for some of the users. Not recommended for users with upper back issues</a:t>
                      </a:r>
                      <a:r>
                        <a:rPr lang="en-CA" dirty="0"/>
                        <a:t>.</a:t>
                      </a:r>
                    </a:p>
                    <a:p>
                      <a:endParaRPr lang="en-CA" dirty="0"/>
                    </a:p>
                    <a:p>
                      <a:r>
                        <a:rPr lang="en-CA" sz="1200" b="1" dirty="0"/>
                        <a:t>Pedestal Adjustable Sit-Stand Desk Converter:</a:t>
                      </a:r>
                    </a:p>
                    <a:p>
                      <a:pPr marL="171450" indent="-171450">
                        <a:buFont typeface="Arial" panose="020B0604020202020204" pitchFamily="34" charset="0"/>
                        <a:buChar char="•"/>
                      </a:pPr>
                      <a:r>
                        <a:rPr lang="en-CA" sz="1200" dirty="0"/>
                        <a:t>A pedestal-style converter is a self-contained unit with a sturdy base and a built-in lifting mechanism.</a:t>
                      </a:r>
                    </a:p>
                    <a:p>
                      <a:pPr marL="171450" indent="-171450">
                        <a:buFont typeface="Arial" panose="020B0604020202020204" pitchFamily="34" charset="0"/>
                        <a:buChar char="•"/>
                      </a:pPr>
                      <a:r>
                        <a:rPr lang="en-CA" sz="1200" dirty="0"/>
                        <a:t>The entire desk surface, including the keyboard and monitor platforms, moves up or down.</a:t>
                      </a:r>
                    </a:p>
                    <a:p>
                      <a:pPr marL="171450" indent="-171450">
                        <a:buFont typeface="Arial" panose="020B0604020202020204" pitchFamily="34" charset="0"/>
                        <a:buChar char="•"/>
                      </a:pPr>
                      <a:r>
                        <a:rPr lang="en-CA" sz="1200" dirty="0"/>
                        <a:t>Easy to lift with a keyboard tray that drops below the desk edge</a:t>
                      </a:r>
                    </a:p>
                    <a:p>
                      <a:pPr marL="171450" indent="-171450">
                        <a:buFont typeface="Arial" panose="020B0604020202020204" pitchFamily="34" charset="0"/>
                        <a:buChar char="•"/>
                      </a:pPr>
                      <a:r>
                        <a:rPr lang="en-CA" sz="1200" dirty="0"/>
                        <a:t>The price is comparable to buying a sit-to-stand desk </a:t>
                      </a:r>
                    </a:p>
                  </a:txBody>
                  <a:tcPr/>
                </a:tc>
                <a:extLst>
                  <a:ext uri="{0D108BD9-81ED-4DB2-BD59-A6C34878D82A}">
                    <a16:rowId xmlns:a16="http://schemas.microsoft.com/office/drawing/2014/main" val="1128791022"/>
                  </a:ext>
                </a:extLst>
              </a:tr>
              <a:tr h="370840">
                <a:tc>
                  <a:txBody>
                    <a:bodyPr/>
                    <a:lstStyle/>
                    <a:p>
                      <a:r>
                        <a:rPr lang="en-US" sz="1100" dirty="0"/>
                        <a:t>Work Space</a:t>
                      </a:r>
                      <a:endParaRPr lang="en-CA" sz="1100" dirty="0"/>
                    </a:p>
                  </a:txBody>
                  <a:tcPr/>
                </a:tc>
                <a:tc>
                  <a:txBody>
                    <a:bodyPr/>
                    <a:lstStyle/>
                    <a:p>
                      <a:r>
                        <a:rPr lang="en-CA" sz="1100" b="0" i="0" kern="1200" dirty="0">
                          <a:solidFill>
                            <a:schemeClr val="tx1"/>
                          </a:solidFill>
                          <a:effectLst/>
                          <a:latin typeface="+mn-lt"/>
                          <a:ea typeface="+mn-ea"/>
                          <a:cs typeface="+mn-cs"/>
                        </a:rPr>
                        <a:t>Confirm that the converter provides enough space for your computer monitor, keyboard, and other essential accessories.</a:t>
                      </a:r>
                    </a:p>
                    <a:p>
                      <a:endParaRPr lang="en-US" sz="1100" b="0" i="0" kern="1200" dirty="0">
                        <a:solidFill>
                          <a:schemeClr val="tx1"/>
                        </a:solidFill>
                        <a:effectLst/>
                        <a:latin typeface="+mn-lt"/>
                        <a:ea typeface="+mn-ea"/>
                        <a:cs typeface="+mn-cs"/>
                      </a:endParaRPr>
                    </a:p>
                    <a:p>
                      <a:r>
                        <a:rPr lang="en-CA" sz="1100" i="0" dirty="0"/>
                        <a:t>Ensure the converter is compatible with your existing desk and office setup.</a:t>
                      </a:r>
                    </a:p>
                  </a:txBody>
                  <a:tcPr/>
                </a:tc>
                <a:extLst>
                  <a:ext uri="{0D108BD9-81ED-4DB2-BD59-A6C34878D82A}">
                    <a16:rowId xmlns:a16="http://schemas.microsoft.com/office/drawing/2014/main" val="271274847"/>
                  </a:ext>
                </a:extLst>
              </a:tr>
              <a:tr h="370840">
                <a:tc>
                  <a:txBody>
                    <a:bodyPr/>
                    <a:lstStyle/>
                    <a:p>
                      <a:r>
                        <a:rPr lang="en-US" sz="1100" dirty="0"/>
                        <a:t>Adjustability</a:t>
                      </a:r>
                      <a:endParaRPr lang="en-CA" sz="1100" dirty="0"/>
                    </a:p>
                  </a:txBody>
                  <a:tcPr/>
                </a:tc>
                <a:tc>
                  <a:txBody>
                    <a:bodyPr/>
                    <a:lstStyle/>
                    <a:p>
                      <a:r>
                        <a:rPr lang="en-CA" sz="1100" dirty="0"/>
                        <a:t>Ensure the sit-stand desk converter is easily adjustable to accommodate your specific height and preferences.</a:t>
                      </a:r>
                    </a:p>
                  </a:txBody>
                  <a:tcPr/>
                </a:tc>
                <a:extLst>
                  <a:ext uri="{0D108BD9-81ED-4DB2-BD59-A6C34878D82A}">
                    <a16:rowId xmlns:a16="http://schemas.microsoft.com/office/drawing/2014/main" val="386071184"/>
                  </a:ext>
                </a:extLst>
              </a:tr>
              <a:tr h="370840">
                <a:tc>
                  <a:txBody>
                    <a:bodyPr/>
                    <a:lstStyle/>
                    <a:p>
                      <a:r>
                        <a:rPr lang="en-US" sz="1100" dirty="0"/>
                        <a:t>Weight capacity</a:t>
                      </a:r>
                      <a:endParaRPr lang="en-CA" sz="1100" dirty="0"/>
                    </a:p>
                  </a:txBody>
                  <a:tcPr/>
                </a:tc>
                <a:tc>
                  <a:txBody>
                    <a:bodyPr/>
                    <a:lstStyle/>
                    <a:p>
                      <a:r>
                        <a:rPr lang="en-CA" sz="1100" dirty="0"/>
                        <a:t>Check the maximum weight capacity to ensure it can support your computer equipment and accessories.</a:t>
                      </a:r>
                    </a:p>
                  </a:txBody>
                  <a:tcPr/>
                </a:tc>
                <a:extLst>
                  <a:ext uri="{0D108BD9-81ED-4DB2-BD59-A6C34878D82A}">
                    <a16:rowId xmlns:a16="http://schemas.microsoft.com/office/drawing/2014/main" val="4021142713"/>
                  </a:ext>
                </a:extLst>
              </a:tr>
            </a:tbl>
          </a:graphicData>
        </a:graphic>
      </p:graphicFrame>
      <p:sp>
        <p:nvSpPr>
          <p:cNvPr id="3" name="TextBox 2">
            <a:extLst>
              <a:ext uri="{FF2B5EF4-FFF2-40B4-BE49-F238E27FC236}">
                <a16:creationId xmlns:a16="http://schemas.microsoft.com/office/drawing/2014/main" id="{75437273-E09B-1D9B-946A-F5D440020E7D}"/>
              </a:ext>
            </a:extLst>
          </p:cNvPr>
          <p:cNvSpPr txBox="1"/>
          <p:nvPr/>
        </p:nvSpPr>
        <p:spPr>
          <a:xfrm>
            <a:off x="387349" y="910441"/>
            <a:ext cx="6153149" cy="1015663"/>
          </a:xfrm>
          <a:prstGeom prst="rect">
            <a:avLst/>
          </a:prstGeom>
          <a:noFill/>
        </p:spPr>
        <p:txBody>
          <a:bodyPr wrap="square">
            <a:spAutoFit/>
          </a:bodyPr>
          <a:lstStyle/>
          <a:p>
            <a:r>
              <a:rPr lang="en-CA" sz="1200" dirty="0"/>
              <a:t>Height-adjustable converters are adjustable devices that can sit on top of an existing desk and be raised to accommodate standing work. Functionally, height-adjustable desks are superior to using these platforms as they can reduce desk space and may have more limitations around height for shorter or taller people. Please take note of the height ranges when purchasing these platforms/units.</a:t>
            </a:r>
          </a:p>
        </p:txBody>
      </p:sp>
    </p:spTree>
    <p:extLst>
      <p:ext uri="{BB962C8B-B14F-4D97-AF65-F5344CB8AC3E}">
        <p14:creationId xmlns:p14="http://schemas.microsoft.com/office/powerpoint/2010/main" val="72993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407205" y="268041"/>
            <a:ext cx="5708650" cy="369332"/>
          </a:xfrm>
          <a:prstGeom prst="rect">
            <a:avLst/>
          </a:prstGeom>
          <a:noFill/>
        </p:spPr>
        <p:txBody>
          <a:bodyPr wrap="square" rtlCol="0">
            <a:spAutoFit/>
          </a:bodyPr>
          <a:lstStyle/>
          <a:p>
            <a:r>
              <a:rPr lang="en-US" b="1" dirty="0"/>
              <a:t>Examples of different types of sit/stand desk converters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3770696617"/>
              </p:ext>
            </p:extLst>
          </p:nvPr>
        </p:nvGraphicFramePr>
        <p:xfrm>
          <a:off x="387350" y="865783"/>
          <a:ext cx="6048619" cy="554736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1934307">
                  <a:extLst>
                    <a:ext uri="{9D8B030D-6E8A-4147-A177-3AD203B41FA5}">
                      <a16:colId xmlns:a16="http://schemas.microsoft.com/office/drawing/2014/main" val="3479537693"/>
                    </a:ext>
                  </a:extLst>
                </a:gridCol>
              </a:tblGrid>
              <a:tr h="444579">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i="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R w="12700" cap="flat" cmpd="sng" algn="ctr">
                      <a:solidFill>
                        <a:schemeClr val="tx1"/>
                      </a:solidFill>
                      <a:prstDash val="solid"/>
                      <a:round/>
                      <a:headEnd type="none" w="med" len="med"/>
                      <a:tailEnd type="none" w="med" len="med"/>
                    </a:lnR>
                  </a:tcPr>
                </a:tc>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74847"/>
                  </a:ext>
                </a:extLst>
              </a:tr>
            </a:tbl>
          </a:graphicData>
        </a:graphic>
      </p:graphicFrame>
      <p:sp>
        <p:nvSpPr>
          <p:cNvPr id="13" name="TextBox 12">
            <a:extLst>
              <a:ext uri="{FF2B5EF4-FFF2-40B4-BE49-F238E27FC236}">
                <a16:creationId xmlns:a16="http://schemas.microsoft.com/office/drawing/2014/main" id="{908F5AE2-D69F-4073-8DA9-846C055A28F3}"/>
              </a:ext>
            </a:extLst>
          </p:cNvPr>
          <p:cNvSpPr txBox="1"/>
          <p:nvPr/>
        </p:nvSpPr>
        <p:spPr>
          <a:xfrm>
            <a:off x="377050" y="839302"/>
            <a:ext cx="2070576" cy="461665"/>
          </a:xfrm>
          <a:prstGeom prst="rect">
            <a:avLst/>
          </a:prstGeom>
          <a:noFill/>
        </p:spPr>
        <p:txBody>
          <a:bodyPr wrap="square" rtlCol="0">
            <a:spAutoFit/>
          </a:bodyPr>
          <a:lstStyle/>
          <a:p>
            <a:r>
              <a:rPr lang="en-US" sz="1200" dirty="0" err="1">
                <a:hlinkClick r:id="rId2"/>
              </a:rPr>
              <a:t>WorkFit</a:t>
            </a:r>
            <a:r>
              <a:rPr lang="en-US" sz="1200" dirty="0">
                <a:hlinkClick r:id="rId2"/>
              </a:rPr>
              <a:t>-LX, Standing Desk Mount System Arm</a:t>
            </a:r>
            <a:endParaRPr lang="en-CA" sz="1200" dirty="0"/>
          </a:p>
        </p:txBody>
      </p:sp>
      <p:sp>
        <p:nvSpPr>
          <p:cNvPr id="14" name="TextBox 13">
            <a:extLst>
              <a:ext uri="{FF2B5EF4-FFF2-40B4-BE49-F238E27FC236}">
                <a16:creationId xmlns:a16="http://schemas.microsoft.com/office/drawing/2014/main" id="{FFFD1719-7B0E-41CE-B347-C2F54BC88A19}"/>
              </a:ext>
            </a:extLst>
          </p:cNvPr>
          <p:cNvSpPr txBox="1"/>
          <p:nvPr/>
        </p:nvSpPr>
        <p:spPr>
          <a:xfrm>
            <a:off x="1072159" y="3362464"/>
            <a:ext cx="1213841" cy="276999"/>
          </a:xfrm>
          <a:prstGeom prst="rect">
            <a:avLst/>
          </a:prstGeom>
          <a:noFill/>
        </p:spPr>
        <p:txBody>
          <a:bodyPr wrap="square" rtlCol="0">
            <a:spAutoFit/>
          </a:bodyPr>
          <a:lstStyle/>
          <a:p>
            <a:r>
              <a:rPr lang="en-US" sz="1200" dirty="0"/>
              <a:t>Arm-adjustable</a:t>
            </a:r>
            <a:endParaRPr lang="en-CA" sz="1200" dirty="0"/>
          </a:p>
        </p:txBody>
      </p:sp>
      <p:sp>
        <p:nvSpPr>
          <p:cNvPr id="16" name="TextBox 15">
            <a:extLst>
              <a:ext uri="{FF2B5EF4-FFF2-40B4-BE49-F238E27FC236}">
                <a16:creationId xmlns:a16="http://schemas.microsoft.com/office/drawing/2014/main" id="{23A06823-7351-4364-B238-94D16FE84B74}"/>
              </a:ext>
            </a:extLst>
          </p:cNvPr>
          <p:cNvSpPr txBox="1"/>
          <p:nvPr/>
        </p:nvSpPr>
        <p:spPr>
          <a:xfrm>
            <a:off x="4926065" y="3372028"/>
            <a:ext cx="1742873" cy="276999"/>
          </a:xfrm>
          <a:prstGeom prst="rect">
            <a:avLst/>
          </a:prstGeom>
          <a:noFill/>
        </p:spPr>
        <p:txBody>
          <a:bodyPr wrap="square" rtlCol="0">
            <a:spAutoFit/>
          </a:bodyPr>
          <a:lstStyle/>
          <a:p>
            <a:r>
              <a:rPr lang="en-US" sz="1200" dirty="0"/>
              <a:t>Pedestal-adjustable</a:t>
            </a:r>
            <a:endParaRPr lang="en-CA" sz="1200" dirty="0"/>
          </a:p>
        </p:txBody>
      </p:sp>
      <p:sp>
        <p:nvSpPr>
          <p:cNvPr id="19" name="TextBox 18">
            <a:extLst>
              <a:ext uri="{FF2B5EF4-FFF2-40B4-BE49-F238E27FC236}">
                <a16:creationId xmlns:a16="http://schemas.microsoft.com/office/drawing/2014/main" id="{9BF1FC9A-3F96-46FC-976D-0A3445D4011A}"/>
              </a:ext>
            </a:extLst>
          </p:cNvPr>
          <p:cNvSpPr txBox="1"/>
          <p:nvPr/>
        </p:nvSpPr>
        <p:spPr>
          <a:xfrm>
            <a:off x="2965080" y="6109188"/>
            <a:ext cx="1493297" cy="276999"/>
          </a:xfrm>
          <a:prstGeom prst="rect">
            <a:avLst/>
          </a:prstGeom>
          <a:noFill/>
        </p:spPr>
        <p:txBody>
          <a:bodyPr wrap="square" rtlCol="0">
            <a:spAutoFit/>
          </a:bodyPr>
          <a:lstStyle/>
          <a:p>
            <a:r>
              <a:rPr lang="en-US" sz="1200" dirty="0"/>
              <a:t>Tabletop-adjustable</a:t>
            </a:r>
            <a:endParaRPr lang="en-CA" sz="1200" dirty="0"/>
          </a:p>
        </p:txBody>
      </p:sp>
      <p:sp>
        <p:nvSpPr>
          <p:cNvPr id="21" name="TextBox 20">
            <a:extLst>
              <a:ext uri="{FF2B5EF4-FFF2-40B4-BE49-F238E27FC236}">
                <a16:creationId xmlns:a16="http://schemas.microsoft.com/office/drawing/2014/main" id="{4B154578-0409-4DA5-BD24-131240F1F147}"/>
              </a:ext>
            </a:extLst>
          </p:cNvPr>
          <p:cNvSpPr txBox="1"/>
          <p:nvPr/>
        </p:nvSpPr>
        <p:spPr>
          <a:xfrm>
            <a:off x="2447626" y="885757"/>
            <a:ext cx="2110656" cy="461665"/>
          </a:xfrm>
          <a:prstGeom prst="rect">
            <a:avLst/>
          </a:prstGeom>
          <a:noFill/>
        </p:spPr>
        <p:txBody>
          <a:bodyPr wrap="square" rtlCol="0">
            <a:spAutoFit/>
          </a:bodyPr>
          <a:lstStyle/>
          <a:p>
            <a:r>
              <a:rPr lang="en-CA" sz="1200" dirty="0" err="1">
                <a:hlinkClick r:id="rId3"/>
              </a:rPr>
              <a:t>WorkFit</a:t>
            </a:r>
            <a:r>
              <a:rPr lang="en-CA" sz="1200" dirty="0">
                <a:hlinkClick r:id="rId3"/>
              </a:rPr>
              <a:t>-A, Dual Workstation with Suspended Keyboard</a:t>
            </a:r>
            <a:endParaRPr lang="en-CA" sz="1200" dirty="0"/>
          </a:p>
        </p:txBody>
      </p:sp>
      <p:sp>
        <p:nvSpPr>
          <p:cNvPr id="22" name="TextBox 21">
            <a:extLst>
              <a:ext uri="{FF2B5EF4-FFF2-40B4-BE49-F238E27FC236}">
                <a16:creationId xmlns:a16="http://schemas.microsoft.com/office/drawing/2014/main" id="{F79EEE32-DE08-4C30-9CD2-BC4868FB4A90}"/>
              </a:ext>
            </a:extLst>
          </p:cNvPr>
          <p:cNvSpPr txBox="1"/>
          <p:nvPr/>
        </p:nvSpPr>
        <p:spPr>
          <a:xfrm>
            <a:off x="4441798" y="865783"/>
            <a:ext cx="2110656" cy="646331"/>
          </a:xfrm>
          <a:prstGeom prst="rect">
            <a:avLst/>
          </a:prstGeom>
          <a:noFill/>
        </p:spPr>
        <p:txBody>
          <a:bodyPr wrap="square" rtlCol="0">
            <a:spAutoFit/>
          </a:bodyPr>
          <a:lstStyle/>
          <a:p>
            <a:r>
              <a:rPr lang="en-CA" sz="1200" dirty="0" err="1">
                <a:hlinkClick r:id="rId4"/>
              </a:rPr>
              <a:t>WorkFit</a:t>
            </a:r>
            <a:r>
              <a:rPr lang="en-CA" sz="1200" dirty="0">
                <a:hlinkClick r:id="rId4"/>
              </a:rPr>
              <a:t>-S, Single LD Workstation with Worksurface Pedestal </a:t>
            </a:r>
            <a:endParaRPr lang="en-CA" sz="1200" dirty="0"/>
          </a:p>
        </p:txBody>
      </p:sp>
      <p:sp>
        <p:nvSpPr>
          <p:cNvPr id="23" name="TextBox 22">
            <a:extLst>
              <a:ext uri="{FF2B5EF4-FFF2-40B4-BE49-F238E27FC236}">
                <a16:creationId xmlns:a16="http://schemas.microsoft.com/office/drawing/2014/main" id="{A9C1755A-4524-4C7C-B2FD-C496C108705A}"/>
              </a:ext>
            </a:extLst>
          </p:cNvPr>
          <p:cNvSpPr txBox="1"/>
          <p:nvPr/>
        </p:nvSpPr>
        <p:spPr>
          <a:xfrm>
            <a:off x="460050" y="3636427"/>
            <a:ext cx="2042642" cy="461665"/>
          </a:xfrm>
          <a:prstGeom prst="rect">
            <a:avLst/>
          </a:prstGeom>
          <a:noFill/>
        </p:spPr>
        <p:txBody>
          <a:bodyPr wrap="square" rtlCol="0">
            <a:spAutoFit/>
          </a:bodyPr>
          <a:lstStyle/>
          <a:p>
            <a:r>
              <a:rPr lang="en-US" sz="1200" dirty="0" err="1">
                <a:hlinkClick r:id="rId5"/>
              </a:rPr>
              <a:t>WorkFit</a:t>
            </a:r>
            <a:r>
              <a:rPr lang="en-US" sz="1200" dirty="0">
                <a:hlinkClick r:id="rId5"/>
              </a:rPr>
              <a:t>-Z Mini, Standing Desk Workstation</a:t>
            </a:r>
            <a:endParaRPr lang="en-CA" sz="1200" dirty="0"/>
          </a:p>
        </p:txBody>
      </p:sp>
      <p:sp>
        <p:nvSpPr>
          <p:cNvPr id="24" name="TextBox 23">
            <a:extLst>
              <a:ext uri="{FF2B5EF4-FFF2-40B4-BE49-F238E27FC236}">
                <a16:creationId xmlns:a16="http://schemas.microsoft.com/office/drawing/2014/main" id="{2DC0CEDF-7C50-4546-83F4-C4E9BF18876D}"/>
              </a:ext>
            </a:extLst>
          </p:cNvPr>
          <p:cNvSpPr txBox="1"/>
          <p:nvPr/>
        </p:nvSpPr>
        <p:spPr>
          <a:xfrm>
            <a:off x="2447626" y="3674230"/>
            <a:ext cx="1793630" cy="461665"/>
          </a:xfrm>
          <a:prstGeom prst="rect">
            <a:avLst/>
          </a:prstGeom>
          <a:noFill/>
        </p:spPr>
        <p:txBody>
          <a:bodyPr wrap="square" rtlCol="0">
            <a:spAutoFit/>
          </a:bodyPr>
          <a:lstStyle/>
          <a:p>
            <a:r>
              <a:rPr lang="en-US" sz="1200" dirty="0" err="1">
                <a:hlinkClick r:id="rId6"/>
              </a:rPr>
              <a:t>WorkFit</a:t>
            </a:r>
            <a:r>
              <a:rPr lang="en-US" sz="1200" dirty="0">
                <a:hlinkClick r:id="rId6"/>
              </a:rPr>
              <a:t>-TL, Standing Desk Workstation</a:t>
            </a:r>
            <a:endParaRPr lang="en-CA" sz="1200" dirty="0"/>
          </a:p>
        </p:txBody>
      </p:sp>
      <p:pic>
        <p:nvPicPr>
          <p:cNvPr id="2" name="Picture 1">
            <a:hlinkClick r:id="rId2"/>
            <a:extLst>
              <a:ext uri="{FF2B5EF4-FFF2-40B4-BE49-F238E27FC236}">
                <a16:creationId xmlns:a16="http://schemas.microsoft.com/office/drawing/2014/main" id="{EF300A1E-39A8-4F12-824D-7592F6F33D7B}"/>
              </a:ext>
            </a:extLst>
          </p:cNvPr>
          <p:cNvPicPr>
            <a:picLocks noChangeAspect="1"/>
          </p:cNvPicPr>
          <p:nvPr/>
        </p:nvPicPr>
        <p:blipFill>
          <a:blip r:embed="rId7"/>
          <a:stretch>
            <a:fillRect/>
          </a:stretch>
        </p:blipFill>
        <p:spPr>
          <a:xfrm>
            <a:off x="647163" y="1642151"/>
            <a:ext cx="1668417" cy="1415175"/>
          </a:xfrm>
          <a:prstGeom prst="rect">
            <a:avLst/>
          </a:prstGeom>
        </p:spPr>
      </p:pic>
      <p:pic>
        <p:nvPicPr>
          <p:cNvPr id="3" name="Picture 2">
            <a:hlinkClick r:id="rId3"/>
            <a:extLst>
              <a:ext uri="{FF2B5EF4-FFF2-40B4-BE49-F238E27FC236}">
                <a16:creationId xmlns:a16="http://schemas.microsoft.com/office/drawing/2014/main" id="{7F621EEF-C0A9-4BF6-B580-8099FE702ADA}"/>
              </a:ext>
            </a:extLst>
          </p:cNvPr>
          <p:cNvPicPr>
            <a:picLocks noChangeAspect="1"/>
          </p:cNvPicPr>
          <p:nvPr/>
        </p:nvPicPr>
        <p:blipFill rotWithShape="1">
          <a:blip r:embed="rId8"/>
          <a:srcRect l="4702" t="2930"/>
          <a:stretch/>
        </p:blipFill>
        <p:spPr>
          <a:xfrm>
            <a:off x="2585071" y="1632430"/>
            <a:ext cx="1793631" cy="1391201"/>
          </a:xfrm>
          <a:prstGeom prst="rect">
            <a:avLst/>
          </a:prstGeom>
        </p:spPr>
      </p:pic>
      <p:pic>
        <p:nvPicPr>
          <p:cNvPr id="6" name="Picture 5">
            <a:hlinkClick r:id="rId4"/>
            <a:extLst>
              <a:ext uri="{FF2B5EF4-FFF2-40B4-BE49-F238E27FC236}">
                <a16:creationId xmlns:a16="http://schemas.microsoft.com/office/drawing/2014/main" id="{DC1DB444-84B1-4835-AD7F-18D2AC278FAD}"/>
              </a:ext>
            </a:extLst>
          </p:cNvPr>
          <p:cNvPicPr>
            <a:picLocks noChangeAspect="1"/>
          </p:cNvPicPr>
          <p:nvPr/>
        </p:nvPicPr>
        <p:blipFill rotWithShape="1">
          <a:blip r:embed="rId9"/>
          <a:srcRect l="5468" t="2645"/>
          <a:stretch/>
        </p:blipFill>
        <p:spPr>
          <a:xfrm>
            <a:off x="4797882" y="1558231"/>
            <a:ext cx="1540686" cy="1743808"/>
          </a:xfrm>
          <a:prstGeom prst="rect">
            <a:avLst/>
          </a:prstGeom>
        </p:spPr>
      </p:pic>
      <p:pic>
        <p:nvPicPr>
          <p:cNvPr id="7" name="Picture 6">
            <a:hlinkClick r:id="rId5"/>
            <a:extLst>
              <a:ext uri="{FF2B5EF4-FFF2-40B4-BE49-F238E27FC236}">
                <a16:creationId xmlns:a16="http://schemas.microsoft.com/office/drawing/2014/main" id="{FFC39110-3091-4C4D-A92A-863F3450E78F}"/>
              </a:ext>
            </a:extLst>
          </p:cNvPr>
          <p:cNvPicPr>
            <a:picLocks noChangeAspect="1"/>
          </p:cNvPicPr>
          <p:nvPr/>
        </p:nvPicPr>
        <p:blipFill>
          <a:blip r:embed="rId10"/>
          <a:stretch>
            <a:fillRect/>
          </a:stretch>
        </p:blipFill>
        <p:spPr>
          <a:xfrm>
            <a:off x="638103" y="4184201"/>
            <a:ext cx="1508385" cy="1698216"/>
          </a:xfrm>
          <a:prstGeom prst="rect">
            <a:avLst/>
          </a:prstGeom>
        </p:spPr>
      </p:pic>
      <p:pic>
        <p:nvPicPr>
          <p:cNvPr id="9" name="Picture 8">
            <a:hlinkClick r:id="rId6"/>
            <a:extLst>
              <a:ext uri="{FF2B5EF4-FFF2-40B4-BE49-F238E27FC236}">
                <a16:creationId xmlns:a16="http://schemas.microsoft.com/office/drawing/2014/main" id="{EFD35D53-7B39-488E-A5F4-989305383EF5}"/>
              </a:ext>
            </a:extLst>
          </p:cNvPr>
          <p:cNvPicPr>
            <a:picLocks noChangeAspect="1"/>
          </p:cNvPicPr>
          <p:nvPr/>
        </p:nvPicPr>
        <p:blipFill rotWithShape="1">
          <a:blip r:embed="rId11"/>
          <a:srcRect l="6813"/>
          <a:stretch/>
        </p:blipFill>
        <p:spPr>
          <a:xfrm>
            <a:off x="2447626" y="4161404"/>
            <a:ext cx="1793630" cy="1743809"/>
          </a:xfrm>
          <a:prstGeom prst="rect">
            <a:avLst/>
          </a:prstGeom>
        </p:spPr>
      </p:pic>
      <p:pic>
        <p:nvPicPr>
          <p:cNvPr id="10" name="Picture 9">
            <a:hlinkClick r:id="rId12"/>
            <a:extLst>
              <a:ext uri="{FF2B5EF4-FFF2-40B4-BE49-F238E27FC236}">
                <a16:creationId xmlns:a16="http://schemas.microsoft.com/office/drawing/2014/main" id="{16CE4B03-1454-4FC1-BECA-8D5179F19E3F}"/>
              </a:ext>
            </a:extLst>
          </p:cNvPr>
          <p:cNvPicPr>
            <a:picLocks noChangeAspect="1"/>
          </p:cNvPicPr>
          <p:nvPr/>
        </p:nvPicPr>
        <p:blipFill>
          <a:blip r:embed="rId13"/>
          <a:stretch>
            <a:fillRect/>
          </a:stretch>
        </p:blipFill>
        <p:spPr>
          <a:xfrm>
            <a:off x="4797626" y="4197623"/>
            <a:ext cx="1343212" cy="1810003"/>
          </a:xfrm>
          <a:prstGeom prst="rect">
            <a:avLst/>
          </a:prstGeom>
        </p:spPr>
      </p:pic>
      <p:sp>
        <p:nvSpPr>
          <p:cNvPr id="35" name="TextBox 34">
            <a:extLst>
              <a:ext uri="{FF2B5EF4-FFF2-40B4-BE49-F238E27FC236}">
                <a16:creationId xmlns:a16="http://schemas.microsoft.com/office/drawing/2014/main" id="{196F1BC9-92F7-4D01-A020-A848D45E2379}"/>
              </a:ext>
            </a:extLst>
          </p:cNvPr>
          <p:cNvSpPr txBox="1"/>
          <p:nvPr/>
        </p:nvSpPr>
        <p:spPr>
          <a:xfrm>
            <a:off x="4610332" y="3675508"/>
            <a:ext cx="2006555" cy="461665"/>
          </a:xfrm>
          <a:prstGeom prst="rect">
            <a:avLst/>
          </a:prstGeom>
          <a:noFill/>
        </p:spPr>
        <p:txBody>
          <a:bodyPr wrap="square" rtlCol="0">
            <a:spAutoFit/>
          </a:bodyPr>
          <a:lstStyle/>
          <a:p>
            <a:r>
              <a:rPr lang="en-CA" sz="1200" dirty="0" err="1">
                <a:hlinkClick r:id="rId12"/>
              </a:rPr>
              <a:t>WorkFit</a:t>
            </a:r>
            <a:r>
              <a:rPr lang="en-CA" sz="1200" dirty="0">
                <a:hlinkClick r:id="rId12"/>
              </a:rPr>
              <a:t>-S, Dual Monitor Standing Desk Workstation</a:t>
            </a:r>
            <a:endParaRPr lang="en-CA" sz="1200" dirty="0"/>
          </a:p>
        </p:txBody>
      </p:sp>
      <p:sp>
        <p:nvSpPr>
          <p:cNvPr id="37" name="TextBox 36">
            <a:extLst>
              <a:ext uri="{FF2B5EF4-FFF2-40B4-BE49-F238E27FC236}">
                <a16:creationId xmlns:a16="http://schemas.microsoft.com/office/drawing/2014/main" id="{DD8C0403-EA02-4258-B111-8CDADEF28492}"/>
              </a:ext>
            </a:extLst>
          </p:cNvPr>
          <p:cNvSpPr txBox="1"/>
          <p:nvPr/>
        </p:nvSpPr>
        <p:spPr>
          <a:xfrm>
            <a:off x="2970809" y="3362464"/>
            <a:ext cx="1213841" cy="276999"/>
          </a:xfrm>
          <a:prstGeom prst="rect">
            <a:avLst/>
          </a:prstGeom>
          <a:noFill/>
        </p:spPr>
        <p:txBody>
          <a:bodyPr wrap="square" rtlCol="0">
            <a:spAutoFit/>
          </a:bodyPr>
          <a:lstStyle/>
          <a:p>
            <a:r>
              <a:rPr lang="en-US" sz="1200" dirty="0"/>
              <a:t>Arm-adjustable</a:t>
            </a:r>
            <a:endParaRPr lang="en-CA" sz="1200" dirty="0"/>
          </a:p>
        </p:txBody>
      </p:sp>
      <p:sp>
        <p:nvSpPr>
          <p:cNvPr id="38" name="TextBox 37">
            <a:extLst>
              <a:ext uri="{FF2B5EF4-FFF2-40B4-BE49-F238E27FC236}">
                <a16:creationId xmlns:a16="http://schemas.microsoft.com/office/drawing/2014/main" id="{D3A40007-4876-4721-B5A3-6E5CFD2CCE21}"/>
              </a:ext>
            </a:extLst>
          </p:cNvPr>
          <p:cNvSpPr txBox="1"/>
          <p:nvPr/>
        </p:nvSpPr>
        <p:spPr>
          <a:xfrm>
            <a:off x="4797626" y="6123018"/>
            <a:ext cx="1742873" cy="276999"/>
          </a:xfrm>
          <a:prstGeom prst="rect">
            <a:avLst/>
          </a:prstGeom>
          <a:noFill/>
        </p:spPr>
        <p:txBody>
          <a:bodyPr wrap="square" rtlCol="0">
            <a:spAutoFit/>
          </a:bodyPr>
          <a:lstStyle/>
          <a:p>
            <a:r>
              <a:rPr lang="en-US" sz="1200" dirty="0"/>
              <a:t>Pedestal-adjustable</a:t>
            </a:r>
            <a:endParaRPr lang="en-CA" sz="1200" dirty="0"/>
          </a:p>
        </p:txBody>
      </p:sp>
      <p:sp>
        <p:nvSpPr>
          <p:cNvPr id="39" name="TextBox 38">
            <a:extLst>
              <a:ext uri="{FF2B5EF4-FFF2-40B4-BE49-F238E27FC236}">
                <a16:creationId xmlns:a16="http://schemas.microsoft.com/office/drawing/2014/main" id="{632D9781-02FD-49D0-9CC5-614ECFB90E1B}"/>
              </a:ext>
            </a:extLst>
          </p:cNvPr>
          <p:cNvSpPr txBox="1"/>
          <p:nvPr/>
        </p:nvSpPr>
        <p:spPr>
          <a:xfrm>
            <a:off x="762000" y="6136144"/>
            <a:ext cx="1493297" cy="276999"/>
          </a:xfrm>
          <a:prstGeom prst="rect">
            <a:avLst/>
          </a:prstGeom>
          <a:noFill/>
        </p:spPr>
        <p:txBody>
          <a:bodyPr wrap="square" rtlCol="0">
            <a:spAutoFit/>
          </a:bodyPr>
          <a:lstStyle/>
          <a:p>
            <a:r>
              <a:rPr lang="en-US" sz="1200" dirty="0"/>
              <a:t>Tabletop-adjustable</a:t>
            </a:r>
            <a:endParaRPr lang="en-CA" sz="1200" dirty="0"/>
          </a:p>
        </p:txBody>
      </p:sp>
      <p:sp>
        <p:nvSpPr>
          <p:cNvPr id="25" name="TextBox 24">
            <a:extLst>
              <a:ext uri="{FF2B5EF4-FFF2-40B4-BE49-F238E27FC236}">
                <a16:creationId xmlns:a16="http://schemas.microsoft.com/office/drawing/2014/main" id="{A0759215-C1DD-4B67-9506-815536C16A23}"/>
              </a:ext>
            </a:extLst>
          </p:cNvPr>
          <p:cNvSpPr txBox="1"/>
          <p:nvPr/>
        </p:nvSpPr>
        <p:spPr>
          <a:xfrm>
            <a:off x="5021707" y="6786612"/>
            <a:ext cx="2188297" cy="430887"/>
          </a:xfrm>
          <a:prstGeom prst="rect">
            <a:avLst/>
          </a:prstGeom>
          <a:noFill/>
        </p:spPr>
        <p:txBody>
          <a:bodyPr wrap="square" rtlCol="0">
            <a:spAutoFit/>
          </a:bodyPr>
          <a:lstStyle/>
          <a:p>
            <a:r>
              <a:rPr lang="en-US" sz="1100" i="1" dirty="0"/>
              <a:t>contact vendors for pricing/availability </a:t>
            </a:r>
            <a:endParaRPr lang="en-CA" sz="1100" i="1" dirty="0"/>
          </a:p>
        </p:txBody>
      </p:sp>
    </p:spTree>
    <p:extLst>
      <p:ext uri="{BB962C8B-B14F-4D97-AF65-F5344CB8AC3E}">
        <p14:creationId xmlns:p14="http://schemas.microsoft.com/office/powerpoint/2010/main" val="243158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79400"/>
            <a:ext cx="4933950" cy="369332"/>
          </a:xfrm>
          <a:prstGeom prst="rect">
            <a:avLst/>
          </a:prstGeom>
          <a:noFill/>
        </p:spPr>
        <p:txBody>
          <a:bodyPr wrap="square" rtlCol="0">
            <a:spAutoFit/>
          </a:bodyPr>
          <a:lstStyle/>
          <a:p>
            <a:r>
              <a:rPr lang="en-US" b="1" dirty="0"/>
              <a:t>Computer mouse technical guidelines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1875645065"/>
              </p:ext>
            </p:extLst>
          </p:nvPr>
        </p:nvGraphicFramePr>
        <p:xfrm>
          <a:off x="387350" y="807167"/>
          <a:ext cx="6153149" cy="7680340"/>
        </p:xfrm>
        <a:graphic>
          <a:graphicData uri="http://schemas.openxmlformats.org/drawingml/2006/table">
            <a:tbl>
              <a:tblPr firstRow="1">
                <a:tableStyleId>{5940675A-B579-460E-94D1-54222C63F5DA}</a:tableStyleId>
              </a:tblPr>
              <a:tblGrid>
                <a:gridCol w="1141720">
                  <a:extLst>
                    <a:ext uri="{9D8B030D-6E8A-4147-A177-3AD203B41FA5}">
                      <a16:colId xmlns:a16="http://schemas.microsoft.com/office/drawing/2014/main" val="1105803283"/>
                    </a:ext>
                  </a:extLst>
                </a:gridCol>
                <a:gridCol w="5011429">
                  <a:extLst>
                    <a:ext uri="{9D8B030D-6E8A-4147-A177-3AD203B41FA5}">
                      <a16:colId xmlns:a16="http://schemas.microsoft.com/office/drawing/2014/main" val="3484175154"/>
                    </a:ext>
                  </a:extLst>
                </a:gridCol>
              </a:tblGrid>
              <a:tr h="400309">
                <a:tc>
                  <a:txBody>
                    <a:bodyPr/>
                    <a:lstStyle/>
                    <a:p>
                      <a:r>
                        <a:rPr lang="en-US" sz="1600" b="1" dirty="0"/>
                        <a:t>Things to consider</a:t>
                      </a:r>
                      <a:endParaRPr lang="en-CA" sz="1600" b="1" dirty="0"/>
                    </a:p>
                  </a:txBody>
                  <a:tcPr/>
                </a:tc>
                <a:tc>
                  <a:txBody>
                    <a:bodyPr/>
                    <a:lstStyle/>
                    <a:p>
                      <a:pPr algn="ctr"/>
                      <a:r>
                        <a:rPr lang="en-US" sz="1600" b="1" dirty="0"/>
                        <a:t>Guidelines</a:t>
                      </a:r>
                      <a:r>
                        <a:rPr lang="en-US" sz="1600" dirty="0"/>
                        <a:t> </a:t>
                      </a:r>
                      <a:endParaRPr lang="en-CA" sz="1600" dirty="0"/>
                    </a:p>
                  </a:txBody>
                  <a:tcPr anchor="ctr"/>
                </a:tc>
                <a:extLst>
                  <a:ext uri="{0D108BD9-81ED-4DB2-BD59-A6C34878D82A}">
                    <a16:rowId xmlns:a16="http://schemas.microsoft.com/office/drawing/2014/main" val="2607745143"/>
                  </a:ext>
                </a:extLst>
              </a:tr>
              <a:tr h="1018402">
                <a:tc>
                  <a:txBody>
                    <a:bodyPr/>
                    <a:lstStyle/>
                    <a:p>
                      <a:r>
                        <a:rPr lang="en-US" sz="1100" dirty="0"/>
                        <a:t>Types of ergonomic mice</a:t>
                      </a:r>
                      <a:endParaRPr lang="en-CA" sz="1100" dirty="0"/>
                    </a:p>
                  </a:txBody>
                  <a:tcPr/>
                </a:tc>
                <a:tc>
                  <a:txBody>
                    <a:bodyPr/>
                    <a:lstStyle/>
                    <a:p>
                      <a:r>
                        <a:rPr lang="en-CA" sz="1100" b="1" i="0" dirty="0"/>
                        <a:t>Vertical Mouse:</a:t>
                      </a:r>
                    </a:p>
                    <a:p>
                      <a:r>
                        <a:rPr lang="en-CA" sz="1100" i="0" dirty="0"/>
                        <a:t>Design that positions the hand in a handshake position, with the hand and forearm in a more natural and relaxed posture. This can reduce strain on the wrist and forearm, making it a popular choice for those experiencing discomfort from traditional mice.</a:t>
                      </a:r>
                    </a:p>
                    <a:p>
                      <a:endParaRPr lang="en-CA" sz="1100" i="0" dirty="0"/>
                    </a:p>
                    <a:p>
                      <a:r>
                        <a:rPr lang="en-CA" sz="1100" b="1" i="0" dirty="0"/>
                        <a:t>Trackball Mouse:</a:t>
                      </a:r>
                    </a:p>
                    <a:p>
                      <a:r>
                        <a:rPr lang="en-CA" sz="1100" i="0" dirty="0"/>
                        <a:t>Trackball mice have a stationary body and a ball on the top, which users can rotate to control the cursor. This design eliminates the need to move the entire mouse, which can be beneficial for those with limited desk space or mobility issues, also reducing arm and wrist movement.</a:t>
                      </a:r>
                    </a:p>
                    <a:p>
                      <a:endParaRPr lang="en-US" sz="1100" i="0" dirty="0"/>
                    </a:p>
                    <a:p>
                      <a:r>
                        <a:rPr lang="en-CA" sz="1100" b="1" i="0" dirty="0"/>
                        <a:t>Thumb Trackball Mouse:</a:t>
                      </a:r>
                    </a:p>
                    <a:p>
                      <a:r>
                        <a:rPr lang="en-CA" sz="1100" i="0" dirty="0"/>
                        <a:t>Similar to a trackball mouse, but the trackball is positioned for thumb control. This design can be comfortable for users who prefer thumb movement over finger movement for cursor control.</a:t>
                      </a:r>
                    </a:p>
                    <a:p>
                      <a:endParaRPr lang="en-CA" sz="1100" i="0" dirty="0"/>
                    </a:p>
                    <a:p>
                      <a:r>
                        <a:rPr lang="en-CA" sz="1100" b="1" i="0" dirty="0"/>
                        <a:t>Contoured or Shaped Mouse:</a:t>
                      </a:r>
                    </a:p>
                    <a:p>
                      <a:r>
                        <a:rPr lang="en-CA" sz="1100" i="0" dirty="0"/>
                        <a:t>These mice have a contoured shape that conforms to the natural curves of the hand. They provide a comfortable grip and reduce strain on the wrist and fingers. Contoured mice often come in various shapes to accommodate different hand sizes and grip styles.</a:t>
                      </a:r>
                    </a:p>
                    <a:p>
                      <a:endParaRPr lang="en-CA" sz="1100" i="0" dirty="0"/>
                    </a:p>
                    <a:p>
                      <a:r>
                        <a:rPr lang="en-CA" sz="1100" b="1" i="0" dirty="0"/>
                        <a:t>Hybrid Mouse:</a:t>
                      </a:r>
                    </a:p>
                    <a:p>
                      <a:r>
                        <a:rPr lang="en-CA" sz="1100" i="0" dirty="0"/>
                        <a:t>Hybrid mice combine features from different ergonomic designs to provide a versatile option. For example, a mouse might combine elements of a vertical mouse with those of a traditional contoured mouse.</a:t>
                      </a:r>
                    </a:p>
                    <a:p>
                      <a:endParaRPr lang="en-CA" sz="1100" i="0" dirty="0"/>
                    </a:p>
                  </a:txBody>
                  <a:tcPr/>
                </a:tc>
                <a:extLst>
                  <a:ext uri="{0D108BD9-81ED-4DB2-BD59-A6C34878D82A}">
                    <a16:rowId xmlns:a16="http://schemas.microsoft.com/office/drawing/2014/main" val="1128791022"/>
                  </a:ext>
                </a:extLst>
              </a:tr>
              <a:tr h="631254">
                <a:tc>
                  <a:txBody>
                    <a:bodyPr/>
                    <a:lstStyle/>
                    <a:p>
                      <a:r>
                        <a:rPr lang="en-US" sz="1100" dirty="0"/>
                        <a:t>Mouse size</a:t>
                      </a:r>
                      <a:endParaRPr lang="en-CA" sz="1100" dirty="0"/>
                    </a:p>
                  </a:txBody>
                  <a:tcPr/>
                </a:tc>
                <a:tc>
                  <a:txBody>
                    <a:bodyPr/>
                    <a:lstStyle/>
                    <a:p>
                      <a:r>
                        <a:rPr lang="en-CA" sz="1100" i="0" dirty="0"/>
                        <a:t>Using the proper sized computer mouse is an important step in preventing injuries.</a:t>
                      </a:r>
                    </a:p>
                    <a:p>
                      <a:r>
                        <a:rPr lang="en-CA" sz="1100" i="0" dirty="0"/>
                        <a:t>The correct mouse size will help to reduce awkward postures and contact stress on the hand and wrist.</a:t>
                      </a:r>
                      <a:br>
                        <a:rPr lang="en-CA" sz="1100" i="0" dirty="0"/>
                      </a:br>
                      <a:endParaRPr lang="en-CA" sz="1100" i="0" dirty="0"/>
                    </a:p>
                    <a:p>
                      <a:r>
                        <a:rPr lang="en-US" sz="1100" i="0" dirty="0"/>
                        <a:t>Visit the online </a:t>
                      </a:r>
                      <a:r>
                        <a:rPr lang="en-US" sz="1100" b="1" i="0" dirty="0">
                          <a:solidFill>
                            <a:srgbClr val="FF0000"/>
                          </a:solidFill>
                          <a:hlinkClick r:id="rId2">
                            <a:extLst>
                              <a:ext uri="{A12FA001-AC4F-418D-AE19-62706E023703}">
                                <ahyp:hlinkClr xmlns:ahyp="http://schemas.microsoft.com/office/drawing/2018/hyperlinkcolor" val="tx"/>
                              </a:ext>
                            </a:extLst>
                          </a:hlinkClick>
                        </a:rPr>
                        <a:t>C</a:t>
                      </a:r>
                      <a:r>
                        <a:rPr lang="en-CA" sz="1100" b="1" i="0" dirty="0">
                          <a:solidFill>
                            <a:srgbClr val="FF0000"/>
                          </a:solidFill>
                          <a:hlinkClick r:id="rId2">
                            <a:extLst>
                              <a:ext uri="{A12FA001-AC4F-418D-AE19-62706E023703}">
                                <ahyp:hlinkClr xmlns:ahyp="http://schemas.microsoft.com/office/drawing/2018/hyperlinkcolor" val="tx"/>
                              </a:ext>
                            </a:extLst>
                          </a:hlinkClick>
                        </a:rPr>
                        <a:t>omputer Mouse Size Calculator</a:t>
                      </a:r>
                      <a:endParaRPr lang="en-CA" sz="1100" b="1" i="0" dirty="0">
                        <a:solidFill>
                          <a:srgbClr val="FF0000"/>
                        </a:solidFill>
                      </a:endParaRPr>
                    </a:p>
                  </a:txBody>
                  <a:tcPr/>
                </a:tc>
                <a:extLst>
                  <a:ext uri="{0D108BD9-81ED-4DB2-BD59-A6C34878D82A}">
                    <a16:rowId xmlns:a16="http://schemas.microsoft.com/office/drawing/2014/main" val="375382752"/>
                  </a:ext>
                </a:extLst>
              </a:tr>
              <a:tr h="536917">
                <a:tc>
                  <a:txBody>
                    <a:bodyPr/>
                    <a:lstStyle/>
                    <a:p>
                      <a:r>
                        <a:rPr lang="en-US" sz="1100" dirty="0"/>
                        <a:t>Ergonomic features </a:t>
                      </a:r>
                      <a:endParaRPr lang="en-CA" sz="1100" dirty="0"/>
                    </a:p>
                  </a:txBody>
                  <a:tcPr/>
                </a:tc>
                <a:tc>
                  <a:txBody>
                    <a:bodyPr/>
                    <a:lstStyle/>
                    <a:p>
                      <a:r>
                        <a:rPr lang="en-CA" sz="1100" dirty="0"/>
                        <a:t>Check for features like a contoured shape, textured grips, and customizable buttons to enhance comfort and usability.</a:t>
                      </a:r>
                    </a:p>
                  </a:txBody>
                  <a:tcPr/>
                </a:tc>
                <a:extLst>
                  <a:ext uri="{0D108BD9-81ED-4DB2-BD59-A6C34878D82A}">
                    <a16:rowId xmlns:a16="http://schemas.microsoft.com/office/drawing/2014/main" val="4211413378"/>
                  </a:ext>
                </a:extLst>
              </a:tr>
              <a:tr h="512851">
                <a:tc>
                  <a:txBody>
                    <a:bodyPr/>
                    <a:lstStyle/>
                    <a:p>
                      <a:r>
                        <a:rPr lang="en-US" sz="1100" dirty="0"/>
                        <a:t>Wired/wireless</a:t>
                      </a:r>
                      <a:endParaRPr lang="en-CA" sz="1100" dirty="0"/>
                    </a:p>
                  </a:txBody>
                  <a:tcPr/>
                </a:tc>
                <a:tc>
                  <a:txBody>
                    <a:bodyPr/>
                    <a:lstStyle/>
                    <a:p>
                      <a:r>
                        <a:rPr lang="en-CA" sz="1100" dirty="0"/>
                        <a:t>Wireless mice typically require battery replacement and a small USB. </a:t>
                      </a:r>
                    </a:p>
                    <a:p>
                      <a:r>
                        <a:rPr lang="en-CA" sz="1100" dirty="0"/>
                        <a:t>Wired mice require space for extra USB ports and cords.</a:t>
                      </a:r>
                      <a:endParaRPr lang="en-CA" sz="1100" i="0" dirty="0"/>
                    </a:p>
                  </a:txBody>
                  <a:tcPr/>
                </a:tc>
                <a:extLst>
                  <a:ext uri="{0D108BD9-81ED-4DB2-BD59-A6C34878D82A}">
                    <a16:rowId xmlns:a16="http://schemas.microsoft.com/office/drawing/2014/main" val="271274847"/>
                  </a:ext>
                </a:extLst>
              </a:tr>
              <a:tr h="504092">
                <a:tc>
                  <a:txBody>
                    <a:bodyPr/>
                    <a:lstStyle/>
                    <a:p>
                      <a:r>
                        <a:rPr lang="en-US" sz="1100" dirty="0"/>
                        <a:t>Adjustability</a:t>
                      </a:r>
                      <a:endParaRPr lang="en-CA" sz="1100" dirty="0"/>
                    </a:p>
                  </a:txBody>
                  <a:tcPr/>
                </a:tc>
                <a:tc>
                  <a:txBody>
                    <a:bodyPr/>
                    <a:lstStyle/>
                    <a:p>
                      <a:r>
                        <a:rPr lang="en-CA" sz="1100" dirty="0"/>
                        <a:t>Check for features like a contoured shape, textured grips, and customizable buttons to enhance comfort and usability.</a:t>
                      </a:r>
                    </a:p>
                  </a:txBody>
                  <a:tcPr/>
                </a:tc>
                <a:extLst>
                  <a:ext uri="{0D108BD9-81ED-4DB2-BD59-A6C34878D82A}">
                    <a16:rowId xmlns:a16="http://schemas.microsoft.com/office/drawing/2014/main" val="386071184"/>
                  </a:ext>
                </a:extLst>
              </a:tr>
            </a:tbl>
          </a:graphicData>
        </a:graphic>
      </p:graphicFrame>
    </p:spTree>
    <p:extLst>
      <p:ext uri="{BB962C8B-B14F-4D97-AF65-F5344CB8AC3E}">
        <p14:creationId xmlns:p14="http://schemas.microsoft.com/office/powerpoint/2010/main" val="242660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76988"/>
            <a:ext cx="4933950" cy="369332"/>
          </a:xfrm>
          <a:prstGeom prst="rect">
            <a:avLst/>
          </a:prstGeom>
          <a:noFill/>
        </p:spPr>
        <p:txBody>
          <a:bodyPr wrap="square" rtlCol="0">
            <a:spAutoFit/>
          </a:bodyPr>
          <a:lstStyle/>
          <a:p>
            <a:r>
              <a:rPr lang="en-US" b="1" dirty="0"/>
              <a:t>Examples of ergonomic computer mice </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148361361"/>
              </p:ext>
            </p:extLst>
          </p:nvPr>
        </p:nvGraphicFramePr>
        <p:xfrm>
          <a:off x="387350" y="865783"/>
          <a:ext cx="6153150" cy="554736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i="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R w="12700" cap="flat" cmpd="sng" algn="ctr">
                      <a:solidFill>
                        <a:schemeClr val="tx1"/>
                      </a:solidFill>
                      <a:prstDash val="solid"/>
                      <a:round/>
                      <a:headEnd type="none" w="med" len="med"/>
                      <a:tailEnd type="none" w="med" len="med"/>
                    </a:lnR>
                  </a:tcPr>
                </a:tc>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74847"/>
                  </a:ext>
                </a:extLst>
              </a:tr>
            </a:tbl>
          </a:graphicData>
        </a:graphic>
      </p:graphicFrame>
      <p:sp>
        <p:nvSpPr>
          <p:cNvPr id="17" name="TextBox 16">
            <a:extLst>
              <a:ext uri="{FF2B5EF4-FFF2-40B4-BE49-F238E27FC236}">
                <a16:creationId xmlns:a16="http://schemas.microsoft.com/office/drawing/2014/main" id="{34E07059-3AB5-414E-9C3E-F8179426D01A}"/>
              </a:ext>
            </a:extLst>
          </p:cNvPr>
          <p:cNvSpPr txBox="1"/>
          <p:nvPr/>
        </p:nvSpPr>
        <p:spPr>
          <a:xfrm>
            <a:off x="512961" y="865783"/>
            <a:ext cx="1874639" cy="461665"/>
          </a:xfrm>
          <a:prstGeom prst="rect">
            <a:avLst/>
          </a:prstGeom>
          <a:noFill/>
        </p:spPr>
        <p:txBody>
          <a:bodyPr wrap="square" rtlCol="0">
            <a:spAutoFit/>
          </a:bodyPr>
          <a:lstStyle/>
          <a:p>
            <a:r>
              <a:rPr lang="en-CA" sz="1200" dirty="0">
                <a:hlinkClick r:id="rId2"/>
              </a:rPr>
              <a:t>Logitech Lift Vertical Ergonomic Mouse</a:t>
            </a:r>
            <a:endParaRPr lang="en-CA" sz="1200" dirty="0"/>
          </a:p>
        </p:txBody>
      </p:sp>
      <p:sp>
        <p:nvSpPr>
          <p:cNvPr id="21" name="TextBox 20">
            <a:extLst>
              <a:ext uri="{FF2B5EF4-FFF2-40B4-BE49-F238E27FC236}">
                <a16:creationId xmlns:a16="http://schemas.microsoft.com/office/drawing/2014/main" id="{A7FF2F14-51FF-4DD7-B630-616FF6BBD60D}"/>
              </a:ext>
            </a:extLst>
          </p:cNvPr>
          <p:cNvSpPr txBox="1"/>
          <p:nvPr/>
        </p:nvSpPr>
        <p:spPr>
          <a:xfrm>
            <a:off x="2541606" y="884364"/>
            <a:ext cx="2070576" cy="461665"/>
          </a:xfrm>
          <a:prstGeom prst="rect">
            <a:avLst/>
          </a:prstGeom>
          <a:noFill/>
        </p:spPr>
        <p:txBody>
          <a:bodyPr wrap="square" rtlCol="0">
            <a:spAutoFit/>
          </a:bodyPr>
          <a:lstStyle/>
          <a:p>
            <a:r>
              <a:rPr lang="en-CA" sz="1200" dirty="0">
                <a:hlinkClick r:id="rId3"/>
              </a:rPr>
              <a:t>Staples Wireless Ergo 2.4GHZ Mouse</a:t>
            </a:r>
            <a:endParaRPr lang="en-CA" sz="1200" dirty="0"/>
          </a:p>
        </p:txBody>
      </p:sp>
      <p:sp>
        <p:nvSpPr>
          <p:cNvPr id="23" name="TextBox 22">
            <a:extLst>
              <a:ext uri="{FF2B5EF4-FFF2-40B4-BE49-F238E27FC236}">
                <a16:creationId xmlns:a16="http://schemas.microsoft.com/office/drawing/2014/main" id="{4A7046AB-10D3-4C2A-AB31-37A77FAD0DC4}"/>
              </a:ext>
            </a:extLst>
          </p:cNvPr>
          <p:cNvSpPr txBox="1"/>
          <p:nvPr/>
        </p:nvSpPr>
        <p:spPr>
          <a:xfrm>
            <a:off x="4623930" y="917184"/>
            <a:ext cx="2070576" cy="461665"/>
          </a:xfrm>
          <a:prstGeom prst="rect">
            <a:avLst/>
          </a:prstGeom>
          <a:noFill/>
        </p:spPr>
        <p:txBody>
          <a:bodyPr wrap="square" rtlCol="0">
            <a:spAutoFit/>
          </a:bodyPr>
          <a:lstStyle/>
          <a:p>
            <a:r>
              <a:rPr lang="en-CA" sz="1200" dirty="0">
                <a:hlinkClick r:id="rId4"/>
              </a:rPr>
              <a:t>Logitech Ergo M575 Wireless Optical Trackball Mouse </a:t>
            </a:r>
            <a:endParaRPr lang="en-CA" sz="1200" dirty="0"/>
          </a:p>
        </p:txBody>
      </p:sp>
      <p:sp>
        <p:nvSpPr>
          <p:cNvPr id="26" name="TextBox 25">
            <a:extLst>
              <a:ext uri="{FF2B5EF4-FFF2-40B4-BE49-F238E27FC236}">
                <a16:creationId xmlns:a16="http://schemas.microsoft.com/office/drawing/2014/main" id="{CD0017CD-9716-41BD-AADA-FE1259733D67}"/>
              </a:ext>
            </a:extLst>
          </p:cNvPr>
          <p:cNvSpPr txBox="1"/>
          <p:nvPr/>
        </p:nvSpPr>
        <p:spPr>
          <a:xfrm>
            <a:off x="444100" y="3647926"/>
            <a:ext cx="1874639" cy="461665"/>
          </a:xfrm>
          <a:prstGeom prst="rect">
            <a:avLst/>
          </a:prstGeom>
          <a:noFill/>
        </p:spPr>
        <p:txBody>
          <a:bodyPr wrap="square" rtlCol="0">
            <a:spAutoFit/>
          </a:bodyPr>
          <a:lstStyle/>
          <a:p>
            <a:r>
              <a:rPr lang="en-CA" sz="1200" dirty="0">
                <a:hlinkClick r:id="rId5"/>
              </a:rPr>
              <a:t>Kensington Orbit Scroll Ring Trackball</a:t>
            </a:r>
            <a:endParaRPr lang="en-CA" sz="1200" dirty="0"/>
          </a:p>
        </p:txBody>
      </p:sp>
      <p:sp>
        <p:nvSpPr>
          <p:cNvPr id="27" name="TextBox 26">
            <a:extLst>
              <a:ext uri="{FF2B5EF4-FFF2-40B4-BE49-F238E27FC236}">
                <a16:creationId xmlns:a16="http://schemas.microsoft.com/office/drawing/2014/main" id="{428A206A-CB3F-4C6C-869E-6D437B382157}"/>
              </a:ext>
            </a:extLst>
          </p:cNvPr>
          <p:cNvSpPr txBox="1"/>
          <p:nvPr/>
        </p:nvSpPr>
        <p:spPr>
          <a:xfrm>
            <a:off x="2468687" y="3654440"/>
            <a:ext cx="2070576" cy="461665"/>
          </a:xfrm>
          <a:prstGeom prst="rect">
            <a:avLst/>
          </a:prstGeom>
          <a:noFill/>
        </p:spPr>
        <p:txBody>
          <a:bodyPr wrap="square" rtlCol="0">
            <a:spAutoFit/>
          </a:bodyPr>
          <a:lstStyle/>
          <a:p>
            <a:r>
              <a:rPr lang="en-CA" sz="1200" dirty="0">
                <a:hlinkClick r:id="rId6"/>
              </a:rPr>
              <a:t>Kensington Orbit Fusion Wireless Trackball</a:t>
            </a:r>
            <a:endParaRPr lang="en-CA" sz="1200" dirty="0"/>
          </a:p>
        </p:txBody>
      </p:sp>
      <p:pic>
        <p:nvPicPr>
          <p:cNvPr id="2" name="Picture 1">
            <a:hlinkClick r:id="rId2"/>
            <a:extLst>
              <a:ext uri="{FF2B5EF4-FFF2-40B4-BE49-F238E27FC236}">
                <a16:creationId xmlns:a16="http://schemas.microsoft.com/office/drawing/2014/main" id="{9A5743D2-9CD0-4EA9-9215-7AACF37D8211}"/>
              </a:ext>
            </a:extLst>
          </p:cNvPr>
          <p:cNvPicPr>
            <a:picLocks noChangeAspect="1"/>
          </p:cNvPicPr>
          <p:nvPr/>
        </p:nvPicPr>
        <p:blipFill rotWithShape="1">
          <a:blip r:embed="rId7"/>
          <a:srcRect l="-441" t="8349" r="441" b="-8349"/>
          <a:stretch/>
        </p:blipFill>
        <p:spPr>
          <a:xfrm>
            <a:off x="552077" y="1663303"/>
            <a:ext cx="1651894" cy="1514644"/>
          </a:xfrm>
          <a:prstGeom prst="rect">
            <a:avLst/>
          </a:prstGeom>
        </p:spPr>
      </p:pic>
      <p:pic>
        <p:nvPicPr>
          <p:cNvPr id="3" name="Picture 2">
            <a:hlinkClick r:id="rId3"/>
            <a:extLst>
              <a:ext uri="{FF2B5EF4-FFF2-40B4-BE49-F238E27FC236}">
                <a16:creationId xmlns:a16="http://schemas.microsoft.com/office/drawing/2014/main" id="{E5106A06-C6FD-4838-AADF-8FC7215C0A8C}"/>
              </a:ext>
            </a:extLst>
          </p:cNvPr>
          <p:cNvPicPr>
            <a:picLocks noChangeAspect="1"/>
          </p:cNvPicPr>
          <p:nvPr/>
        </p:nvPicPr>
        <p:blipFill rotWithShape="1">
          <a:blip r:embed="rId8"/>
          <a:srcRect l="11448" t="5326"/>
          <a:stretch/>
        </p:blipFill>
        <p:spPr>
          <a:xfrm>
            <a:off x="2829086" y="1485465"/>
            <a:ext cx="1199827" cy="1664936"/>
          </a:xfrm>
          <a:prstGeom prst="rect">
            <a:avLst/>
          </a:prstGeom>
        </p:spPr>
      </p:pic>
      <p:pic>
        <p:nvPicPr>
          <p:cNvPr id="6" name="Picture 5">
            <a:hlinkClick r:id="rId4"/>
            <a:extLst>
              <a:ext uri="{FF2B5EF4-FFF2-40B4-BE49-F238E27FC236}">
                <a16:creationId xmlns:a16="http://schemas.microsoft.com/office/drawing/2014/main" id="{D8961A88-BB3C-4A05-8887-CC1225376025}"/>
              </a:ext>
            </a:extLst>
          </p:cNvPr>
          <p:cNvPicPr>
            <a:picLocks noChangeAspect="1"/>
          </p:cNvPicPr>
          <p:nvPr/>
        </p:nvPicPr>
        <p:blipFill rotWithShape="1">
          <a:blip r:embed="rId9"/>
          <a:srcRect l="4637"/>
          <a:stretch/>
        </p:blipFill>
        <p:spPr>
          <a:xfrm>
            <a:off x="4685501" y="1440281"/>
            <a:ext cx="1759624" cy="1960687"/>
          </a:xfrm>
          <a:prstGeom prst="rect">
            <a:avLst/>
          </a:prstGeom>
        </p:spPr>
      </p:pic>
      <p:pic>
        <p:nvPicPr>
          <p:cNvPr id="9" name="Picture 8">
            <a:hlinkClick r:id="rId5"/>
            <a:extLst>
              <a:ext uri="{FF2B5EF4-FFF2-40B4-BE49-F238E27FC236}">
                <a16:creationId xmlns:a16="http://schemas.microsoft.com/office/drawing/2014/main" id="{066534E8-C4D6-4B39-8A81-DB93EA9A9EB1}"/>
              </a:ext>
            </a:extLst>
          </p:cNvPr>
          <p:cNvPicPr>
            <a:picLocks noChangeAspect="1"/>
          </p:cNvPicPr>
          <p:nvPr/>
        </p:nvPicPr>
        <p:blipFill rotWithShape="1">
          <a:blip r:embed="rId10"/>
          <a:srcRect l="4191"/>
          <a:stretch/>
        </p:blipFill>
        <p:spPr>
          <a:xfrm>
            <a:off x="624333" y="4300970"/>
            <a:ext cx="1651894" cy="1521312"/>
          </a:xfrm>
          <a:prstGeom prst="rect">
            <a:avLst/>
          </a:prstGeom>
        </p:spPr>
      </p:pic>
      <p:sp>
        <p:nvSpPr>
          <p:cNvPr id="32" name="TextBox 31">
            <a:extLst>
              <a:ext uri="{FF2B5EF4-FFF2-40B4-BE49-F238E27FC236}">
                <a16:creationId xmlns:a16="http://schemas.microsoft.com/office/drawing/2014/main" id="{E52322C6-5441-4459-BAA0-D8194E67F6A7}"/>
              </a:ext>
            </a:extLst>
          </p:cNvPr>
          <p:cNvSpPr txBox="1"/>
          <p:nvPr/>
        </p:nvSpPr>
        <p:spPr>
          <a:xfrm>
            <a:off x="4557922" y="3675017"/>
            <a:ext cx="2070576" cy="461665"/>
          </a:xfrm>
          <a:prstGeom prst="rect">
            <a:avLst/>
          </a:prstGeom>
          <a:noFill/>
        </p:spPr>
        <p:txBody>
          <a:bodyPr wrap="square" rtlCol="0">
            <a:spAutoFit/>
          </a:bodyPr>
          <a:lstStyle/>
          <a:p>
            <a:r>
              <a:rPr lang="en-CA" sz="1200" dirty="0">
                <a:hlinkClick r:id="rId11"/>
              </a:rPr>
              <a:t>Kensington Pro Fit Ergo Vertical Wired Trackball</a:t>
            </a:r>
            <a:endParaRPr lang="en-CA" sz="1200" dirty="0"/>
          </a:p>
        </p:txBody>
      </p:sp>
      <p:pic>
        <p:nvPicPr>
          <p:cNvPr id="10" name="Picture 9">
            <a:hlinkClick r:id="rId6"/>
            <a:extLst>
              <a:ext uri="{FF2B5EF4-FFF2-40B4-BE49-F238E27FC236}">
                <a16:creationId xmlns:a16="http://schemas.microsoft.com/office/drawing/2014/main" id="{B9C58F77-B402-42B2-85F0-289E79898C61}"/>
              </a:ext>
            </a:extLst>
          </p:cNvPr>
          <p:cNvPicPr>
            <a:picLocks noChangeAspect="1"/>
          </p:cNvPicPr>
          <p:nvPr/>
        </p:nvPicPr>
        <p:blipFill rotWithShape="1">
          <a:blip r:embed="rId12"/>
          <a:srcRect l="4344"/>
          <a:stretch/>
        </p:blipFill>
        <p:spPr>
          <a:xfrm>
            <a:off x="2742255" y="4161246"/>
            <a:ext cx="1523440" cy="1900216"/>
          </a:xfrm>
          <a:prstGeom prst="rect">
            <a:avLst/>
          </a:prstGeom>
        </p:spPr>
      </p:pic>
      <p:pic>
        <p:nvPicPr>
          <p:cNvPr id="11" name="Picture 10">
            <a:extLst>
              <a:ext uri="{FF2B5EF4-FFF2-40B4-BE49-F238E27FC236}">
                <a16:creationId xmlns:a16="http://schemas.microsoft.com/office/drawing/2014/main" id="{A0C36951-0397-4E45-A727-764F9615E926}"/>
              </a:ext>
            </a:extLst>
          </p:cNvPr>
          <p:cNvPicPr>
            <a:picLocks noChangeAspect="1"/>
          </p:cNvPicPr>
          <p:nvPr/>
        </p:nvPicPr>
        <p:blipFill rotWithShape="1">
          <a:blip r:embed="rId13"/>
          <a:srcRect l="17125" t="1709"/>
          <a:stretch/>
        </p:blipFill>
        <p:spPr>
          <a:xfrm>
            <a:off x="4851975" y="4119945"/>
            <a:ext cx="1281026" cy="2073735"/>
          </a:xfrm>
          <a:prstGeom prst="rect">
            <a:avLst/>
          </a:prstGeom>
        </p:spPr>
      </p:pic>
    </p:spTree>
    <p:extLst>
      <p:ext uri="{BB962C8B-B14F-4D97-AF65-F5344CB8AC3E}">
        <p14:creationId xmlns:p14="http://schemas.microsoft.com/office/powerpoint/2010/main" val="181372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7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49" y="265668"/>
            <a:ext cx="4933950" cy="369332"/>
          </a:xfrm>
          <a:prstGeom prst="rect">
            <a:avLst/>
          </a:prstGeom>
          <a:noFill/>
        </p:spPr>
        <p:txBody>
          <a:bodyPr wrap="square" rtlCol="0">
            <a:spAutoFit/>
          </a:bodyPr>
          <a:lstStyle/>
          <a:p>
            <a:r>
              <a:rPr lang="en-US" b="1" dirty="0"/>
              <a:t>Keyboard Purchasing Guide</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2903669948"/>
              </p:ext>
            </p:extLst>
          </p:nvPr>
        </p:nvGraphicFramePr>
        <p:xfrm>
          <a:off x="387350" y="1711296"/>
          <a:ext cx="6153149" cy="6311062"/>
        </p:xfrm>
        <a:graphic>
          <a:graphicData uri="http://schemas.openxmlformats.org/drawingml/2006/table">
            <a:tbl>
              <a:tblPr firstRow="1">
                <a:tableStyleId>{5940675A-B579-460E-94D1-54222C63F5DA}</a:tableStyleId>
              </a:tblPr>
              <a:tblGrid>
                <a:gridCol w="1136651">
                  <a:extLst>
                    <a:ext uri="{9D8B030D-6E8A-4147-A177-3AD203B41FA5}">
                      <a16:colId xmlns:a16="http://schemas.microsoft.com/office/drawing/2014/main" val="1105803283"/>
                    </a:ext>
                  </a:extLst>
                </a:gridCol>
                <a:gridCol w="5016498">
                  <a:extLst>
                    <a:ext uri="{9D8B030D-6E8A-4147-A177-3AD203B41FA5}">
                      <a16:colId xmlns:a16="http://schemas.microsoft.com/office/drawing/2014/main" val="3484175154"/>
                    </a:ext>
                  </a:extLst>
                </a:gridCol>
              </a:tblGrid>
              <a:tr h="435479">
                <a:tc>
                  <a:txBody>
                    <a:bodyPr/>
                    <a:lstStyle/>
                    <a:p>
                      <a:pPr algn="ctr"/>
                      <a:r>
                        <a:rPr lang="en-US" sz="1600" b="1" dirty="0"/>
                        <a:t>Things to consider</a:t>
                      </a:r>
                      <a:endParaRPr lang="en-CA" sz="1600" b="1" dirty="0"/>
                    </a:p>
                  </a:txBody>
                  <a:tcPr/>
                </a:tc>
                <a:tc>
                  <a:txBody>
                    <a:bodyPr/>
                    <a:lstStyle/>
                    <a:p>
                      <a:pPr algn="ctr"/>
                      <a:r>
                        <a:rPr lang="en-US" sz="1600" b="1" dirty="0"/>
                        <a:t>Guidelines</a:t>
                      </a:r>
                      <a:r>
                        <a:rPr lang="en-US" sz="1600" dirty="0"/>
                        <a:t> </a:t>
                      </a:r>
                      <a:endParaRPr lang="en-CA" sz="1600" dirty="0"/>
                    </a:p>
                  </a:txBody>
                  <a:tcPr anchor="ctr"/>
                </a:tc>
                <a:extLst>
                  <a:ext uri="{0D108BD9-81ED-4DB2-BD59-A6C34878D82A}">
                    <a16:rowId xmlns:a16="http://schemas.microsoft.com/office/drawing/2014/main" val="2607745143"/>
                  </a:ext>
                </a:extLst>
              </a:tr>
              <a:tr h="702742">
                <a:tc>
                  <a:txBody>
                    <a:bodyPr/>
                    <a:lstStyle/>
                    <a:p>
                      <a:r>
                        <a:rPr lang="en-US" sz="1200" dirty="0"/>
                        <a:t>Wired/wireless</a:t>
                      </a:r>
                      <a:endParaRPr lang="en-CA" sz="1200" dirty="0"/>
                    </a:p>
                  </a:txBody>
                  <a:tcPr/>
                </a:tc>
                <a:tc>
                  <a:txBody>
                    <a:bodyPr/>
                    <a:lstStyle/>
                    <a:p>
                      <a:r>
                        <a:rPr lang="en-CA" sz="1200" dirty="0"/>
                        <a:t>Wireless keyboards typically require battery replacement and a small USB. </a:t>
                      </a:r>
                    </a:p>
                    <a:p>
                      <a:endParaRPr lang="en-CA" sz="1200" dirty="0"/>
                    </a:p>
                    <a:p>
                      <a:r>
                        <a:rPr lang="en-CA" sz="1200" dirty="0"/>
                        <a:t>Wired keyboards require space for extra USB ports and cords.</a:t>
                      </a:r>
                      <a:endParaRPr lang="en-CA" sz="1200" i="0" dirty="0"/>
                    </a:p>
                  </a:txBody>
                  <a:tcPr/>
                </a:tc>
                <a:extLst>
                  <a:ext uri="{0D108BD9-81ED-4DB2-BD59-A6C34878D82A}">
                    <a16:rowId xmlns:a16="http://schemas.microsoft.com/office/drawing/2014/main" val="1128791022"/>
                  </a:ext>
                </a:extLst>
              </a:tr>
              <a:tr h="1018402">
                <a:tc>
                  <a:txBody>
                    <a:bodyPr/>
                    <a:lstStyle/>
                    <a:p>
                      <a:r>
                        <a:rPr lang="en-US" sz="1200" dirty="0"/>
                        <a:t>Size</a:t>
                      </a:r>
                      <a:endParaRPr lang="en-CA" sz="1200" dirty="0"/>
                    </a:p>
                  </a:txBody>
                  <a:tcPr/>
                </a:tc>
                <a:tc>
                  <a:txBody>
                    <a:bodyPr/>
                    <a:lstStyle/>
                    <a:p>
                      <a:r>
                        <a:rPr lang="en-CA" sz="1200" dirty="0"/>
                        <a:t>Compact keyboards fit most keyboard trays. Their small size decreases reaching distance to the mouse, however if you have wide shoulders, compact keyboards are not recommended. </a:t>
                      </a:r>
                    </a:p>
                    <a:p>
                      <a:r>
                        <a:rPr lang="en-CA" sz="1200" dirty="0"/>
                        <a:t>Measure the worksurface to ensure the keyboard size allows for comfortable mouse use and placement. </a:t>
                      </a:r>
                    </a:p>
                    <a:p>
                      <a:r>
                        <a:rPr lang="en-CA" sz="1200" dirty="0"/>
                        <a:t>Consider your use of a number pad. Some keyboards have detached number pads, left hand number pads or retractable pads to assist with decreased reaching when using a mouse.</a:t>
                      </a:r>
                      <a:endParaRPr lang="en-CA" sz="1200" i="1" dirty="0"/>
                    </a:p>
                  </a:txBody>
                  <a:tcPr/>
                </a:tc>
                <a:extLst>
                  <a:ext uri="{0D108BD9-81ED-4DB2-BD59-A6C34878D82A}">
                    <a16:rowId xmlns:a16="http://schemas.microsoft.com/office/drawing/2014/main" val="271274847"/>
                  </a:ext>
                </a:extLst>
              </a:tr>
              <a:tr h="635414">
                <a:tc>
                  <a:txBody>
                    <a:bodyPr/>
                    <a:lstStyle/>
                    <a:p>
                      <a:r>
                        <a:rPr lang="en-US" sz="1200" dirty="0"/>
                        <a:t>Type</a:t>
                      </a:r>
                      <a:endParaRPr lang="en-CA" sz="1200" dirty="0"/>
                    </a:p>
                  </a:txBody>
                  <a:tcPr/>
                </a:tc>
                <a:tc>
                  <a:txBody>
                    <a:bodyPr/>
                    <a:lstStyle/>
                    <a:p>
                      <a:r>
                        <a:rPr lang="en-CA" sz="1200" dirty="0"/>
                        <a:t>Sculpted keyboards allow for a more neutral forearm position. Some sculpted keyboards are too wide or too large. </a:t>
                      </a:r>
                      <a:r>
                        <a:rPr lang="en-CA" sz="1200" dirty="0">
                          <a:solidFill>
                            <a:schemeClr val="tx1"/>
                          </a:solidFill>
                        </a:rPr>
                        <a:t>If shopping in-person</a:t>
                      </a:r>
                      <a:r>
                        <a:rPr lang="en-CA" sz="1200" dirty="0"/>
                        <a:t>, try various keyboards, using a proper wrist and elbow position.</a:t>
                      </a:r>
                    </a:p>
                    <a:p>
                      <a:endParaRPr lang="en-CA" sz="1200" dirty="0"/>
                    </a:p>
                    <a:p>
                      <a:r>
                        <a:rPr lang="en-CA" sz="1200" dirty="0"/>
                        <a:t>If you do not require a specialized keyboard, you can purchase standard equipment for low cost.</a:t>
                      </a:r>
                    </a:p>
                  </a:txBody>
                  <a:tcPr/>
                </a:tc>
                <a:extLst>
                  <a:ext uri="{0D108BD9-81ED-4DB2-BD59-A6C34878D82A}">
                    <a16:rowId xmlns:a16="http://schemas.microsoft.com/office/drawing/2014/main" val="386071184"/>
                  </a:ext>
                </a:extLst>
              </a:tr>
              <a:tr h="635414">
                <a:tc>
                  <a:txBody>
                    <a:bodyPr/>
                    <a:lstStyle/>
                    <a:p>
                      <a:r>
                        <a:rPr lang="en-US" sz="1200" dirty="0"/>
                        <a:t>Ergonomic features </a:t>
                      </a:r>
                      <a:endParaRPr lang="en-CA" sz="1200" dirty="0"/>
                    </a:p>
                  </a:txBody>
                  <a:tcPr/>
                </a:tc>
                <a:tc>
                  <a:txBody>
                    <a:bodyPr/>
                    <a:lstStyle/>
                    <a:p>
                      <a:r>
                        <a:rPr lang="en-CA" sz="1200" dirty="0"/>
                        <a:t>Consider split keyboards, contoured keyboards, and compact keyboards, which are examples of ergonomic keyboards that accommodate a natural hand and wrist position. They are recommended for users with carpal tunnel and other work-related upper extremity disorders.</a:t>
                      </a:r>
                    </a:p>
                    <a:p>
                      <a:endParaRPr lang="en-US" sz="1200" dirty="0"/>
                    </a:p>
                    <a:p>
                      <a:pPr marL="171450" indent="-171450">
                        <a:buFont typeface="Arial" panose="020B0604020202020204" pitchFamily="34" charset="0"/>
                        <a:buChar char="•"/>
                      </a:pPr>
                      <a:r>
                        <a:rPr lang="en-CA" sz="1200" dirty="0"/>
                        <a:t>Split keyboards are designed to split in the middle to promote a more natural hand and wrist position</a:t>
                      </a:r>
                    </a:p>
                    <a:p>
                      <a:pPr marL="171450" indent="-171450">
                        <a:buFont typeface="Arial" panose="020B0604020202020204" pitchFamily="34" charset="0"/>
                        <a:buChar char="•"/>
                      </a:pPr>
                      <a:r>
                        <a:rPr lang="en-CA" sz="1200" dirty="0"/>
                        <a:t>Contoured keyboards have a curved layout to match the natural alignment of fingers.</a:t>
                      </a:r>
                    </a:p>
                    <a:p>
                      <a:pPr marL="171450" indent="-171450">
                        <a:buFont typeface="Arial" panose="020B0604020202020204" pitchFamily="34" charset="0"/>
                        <a:buChar char="•"/>
                      </a:pPr>
                      <a:r>
                        <a:rPr lang="en-CA" sz="1200" dirty="0"/>
                        <a:t>Compact ergonomic keyboards are smaller in size, minimizing reaching and strain. </a:t>
                      </a:r>
                    </a:p>
                    <a:p>
                      <a:endParaRPr lang="en-CA" sz="1200" dirty="0"/>
                    </a:p>
                  </a:txBody>
                  <a:tcPr/>
                </a:tc>
                <a:extLst>
                  <a:ext uri="{0D108BD9-81ED-4DB2-BD59-A6C34878D82A}">
                    <a16:rowId xmlns:a16="http://schemas.microsoft.com/office/drawing/2014/main" val="1232416718"/>
                  </a:ext>
                </a:extLst>
              </a:tr>
            </a:tbl>
          </a:graphicData>
        </a:graphic>
      </p:graphicFrame>
      <p:sp>
        <p:nvSpPr>
          <p:cNvPr id="3" name="TextBox 2">
            <a:extLst>
              <a:ext uri="{FF2B5EF4-FFF2-40B4-BE49-F238E27FC236}">
                <a16:creationId xmlns:a16="http://schemas.microsoft.com/office/drawing/2014/main" id="{A61079E4-B3AC-D25A-4B32-A4ECB36DB61F}"/>
              </a:ext>
            </a:extLst>
          </p:cNvPr>
          <p:cNvSpPr txBox="1"/>
          <p:nvPr/>
        </p:nvSpPr>
        <p:spPr>
          <a:xfrm>
            <a:off x="387349" y="787966"/>
            <a:ext cx="6153150" cy="923330"/>
          </a:xfrm>
          <a:prstGeom prst="rect">
            <a:avLst/>
          </a:prstGeom>
          <a:noFill/>
        </p:spPr>
        <p:txBody>
          <a:bodyPr wrap="square">
            <a:spAutoFit/>
          </a:bodyPr>
          <a:lstStyle/>
          <a:p>
            <a:pPr algn="just"/>
            <a:r>
              <a:rPr lang="en-CA" sz="1200" dirty="0"/>
              <a:t>Many new types of keyboards are available, including split and angled keyboards with alternative key arrangements. Benefits of ergonomic keyboards include reduced risk of repetitive strain injuries, improved posture, and enhanced comfort during extended typing sessions</a:t>
            </a:r>
            <a:r>
              <a:rPr lang="en-CA" dirty="0"/>
              <a:t>.</a:t>
            </a:r>
          </a:p>
        </p:txBody>
      </p:sp>
    </p:spTree>
    <p:extLst>
      <p:ext uri="{BB962C8B-B14F-4D97-AF65-F5344CB8AC3E}">
        <p14:creationId xmlns:p14="http://schemas.microsoft.com/office/powerpoint/2010/main" val="1246895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42543" y="281119"/>
            <a:ext cx="6153149" cy="3556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91862"/>
            <a:ext cx="4933950" cy="369332"/>
          </a:xfrm>
          <a:prstGeom prst="rect">
            <a:avLst/>
          </a:prstGeom>
          <a:noFill/>
        </p:spPr>
        <p:txBody>
          <a:bodyPr wrap="square" rtlCol="0">
            <a:spAutoFit/>
          </a:bodyPr>
          <a:lstStyle/>
          <a:p>
            <a:r>
              <a:rPr lang="en-US" b="1" dirty="0"/>
              <a:t>Examples of ergonomic keyboards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545024928"/>
              </p:ext>
            </p:extLst>
          </p:nvPr>
        </p:nvGraphicFramePr>
        <p:xfrm>
          <a:off x="342543" y="865783"/>
          <a:ext cx="6153150" cy="7184454"/>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2475294">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CA" sz="1100" i="1" dirty="0"/>
                    </a:p>
                    <a:p>
                      <a:r>
                        <a:rPr lang="en-CA" sz="1100" i="0" dirty="0" err="1">
                          <a:hlinkClick r:id="rId2"/>
                        </a:rPr>
                        <a:t>SolidTek</a:t>
                      </a:r>
                      <a:r>
                        <a:rPr lang="en-CA" sz="1100" i="0" dirty="0">
                          <a:hlinkClick r:id="rId2"/>
                        </a:rPr>
                        <a:t> Super compact mini keyboard</a:t>
                      </a:r>
                      <a:endParaRPr lang="en-CA" sz="1100" i="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2532805">
                <a:tc>
                  <a:txBody>
                    <a:bodyPr/>
                    <a:lstStyle/>
                    <a:p>
                      <a:r>
                        <a:rPr lang="en-US" sz="1100" dirty="0">
                          <a:hlinkClick r:id="rId3"/>
                        </a:rPr>
                        <a:t>Kinesis Advantage 360 contoured keyboard</a:t>
                      </a:r>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r>
                        <a:rPr lang="en-US" sz="1100" dirty="0">
                          <a:hlinkClick r:id="rId4"/>
                        </a:rPr>
                        <a:t>SoildTek full-size keyboard with a built-in touchpad</a:t>
                      </a:r>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R w="12700" cap="flat" cmpd="sng" algn="ctr">
                      <a:solidFill>
                        <a:schemeClr val="tx1"/>
                      </a:solidFill>
                      <a:prstDash val="solid"/>
                      <a:round/>
                      <a:headEnd type="none" w="med" len="med"/>
                      <a:tailEnd type="none" w="med" len="med"/>
                    </a:lnR>
                  </a:tcPr>
                </a:tc>
                <a:tc>
                  <a:txBody>
                    <a:bodyPr/>
                    <a:lstStyle/>
                    <a:p>
                      <a:r>
                        <a:rPr lang="en-CA" sz="1200" dirty="0">
                          <a:hlinkClick r:id="rId5"/>
                        </a:rPr>
                        <a:t>Kinesis split keyboard</a:t>
                      </a:r>
                      <a:endParaRPr lang="en-CA" sz="1200" dirty="0"/>
                    </a:p>
                    <a:p>
                      <a:endParaRPr lang="en-CA" sz="1200" dirty="0"/>
                    </a:p>
                    <a:p>
                      <a:endParaRPr lang="en-C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74847"/>
                  </a:ext>
                </a:extLst>
              </a:tr>
              <a:tr h="472002">
                <a:tc>
                  <a:txBody>
                    <a:bodyPr/>
                    <a:lstStyle/>
                    <a:p>
                      <a:r>
                        <a:rPr lang="en-US" sz="1100" dirty="0">
                          <a:hlinkClick r:id="rId6"/>
                        </a:rPr>
                        <a:t>Kinesis Form – split keyboard with a touchpad </a:t>
                      </a:r>
                      <a:endParaRPr lang="en-US" sz="1100" dirty="0"/>
                    </a:p>
                  </a:txBody>
                  <a:tcPr/>
                </a:tc>
                <a:tc>
                  <a:txBody>
                    <a:bodyPr/>
                    <a:lstStyle/>
                    <a:p>
                      <a:r>
                        <a:rPr lang="en-CA" sz="1100" dirty="0">
                          <a:hlinkClick r:id="rId7"/>
                        </a:rPr>
                        <a:t>Posturite number slide compact keyboard</a:t>
                      </a:r>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txBody>
                  <a:tcPr>
                    <a:lnR w="12700" cap="flat" cmpd="sng" algn="ctr">
                      <a:solidFill>
                        <a:schemeClr val="tx1"/>
                      </a:solidFill>
                      <a:prstDash val="solid"/>
                      <a:round/>
                      <a:headEnd type="none" w="med" len="med"/>
                      <a:tailEnd type="none" w="med" len="med"/>
                    </a:lnR>
                  </a:tcPr>
                </a:tc>
                <a:tc>
                  <a:txBody>
                    <a:bodyPr/>
                    <a:lstStyle/>
                    <a:p>
                      <a:r>
                        <a:rPr lang="en-CA" sz="1200" dirty="0">
                          <a:hlinkClick r:id="rId8"/>
                        </a:rPr>
                        <a:t>DSI Left-handed mechanical keyboard</a:t>
                      </a:r>
                      <a:endParaRPr lang="en-C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7192581"/>
                  </a:ext>
                </a:extLst>
              </a:tr>
            </a:tbl>
          </a:graphicData>
        </a:graphic>
      </p:graphicFrame>
      <p:pic>
        <p:nvPicPr>
          <p:cNvPr id="20" name="Picture 19">
            <a:hlinkClick r:id="rId9"/>
            <a:extLst>
              <a:ext uri="{FF2B5EF4-FFF2-40B4-BE49-F238E27FC236}">
                <a16:creationId xmlns:a16="http://schemas.microsoft.com/office/drawing/2014/main" id="{31509671-72E4-4C08-B455-C0FF126B9F6A}"/>
              </a:ext>
            </a:extLst>
          </p:cNvPr>
          <p:cNvPicPr>
            <a:picLocks noChangeAspect="1"/>
          </p:cNvPicPr>
          <p:nvPr/>
        </p:nvPicPr>
        <p:blipFill>
          <a:blip r:embed="rId10"/>
          <a:stretch>
            <a:fillRect/>
          </a:stretch>
        </p:blipFill>
        <p:spPr>
          <a:xfrm>
            <a:off x="422795" y="1754128"/>
            <a:ext cx="1889548" cy="1062493"/>
          </a:xfrm>
          <a:prstGeom prst="rect">
            <a:avLst/>
          </a:prstGeom>
        </p:spPr>
      </p:pic>
      <p:sp>
        <p:nvSpPr>
          <p:cNvPr id="21" name="TextBox 20">
            <a:extLst>
              <a:ext uri="{FF2B5EF4-FFF2-40B4-BE49-F238E27FC236}">
                <a16:creationId xmlns:a16="http://schemas.microsoft.com/office/drawing/2014/main" id="{A7FF2F14-51FF-4DD7-B630-616FF6BBD60D}"/>
              </a:ext>
            </a:extLst>
          </p:cNvPr>
          <p:cNvSpPr txBox="1"/>
          <p:nvPr/>
        </p:nvSpPr>
        <p:spPr>
          <a:xfrm>
            <a:off x="394631" y="1079123"/>
            <a:ext cx="2070576" cy="461665"/>
          </a:xfrm>
          <a:prstGeom prst="rect">
            <a:avLst/>
          </a:prstGeom>
          <a:noFill/>
        </p:spPr>
        <p:txBody>
          <a:bodyPr wrap="square" rtlCol="0">
            <a:spAutoFit/>
          </a:bodyPr>
          <a:lstStyle/>
          <a:p>
            <a:r>
              <a:rPr lang="en-US" sz="1200" dirty="0">
                <a:hlinkClick r:id="rId9"/>
              </a:rPr>
              <a:t>Logitech ERGO Bluetooth ergonomic keyboard</a:t>
            </a:r>
            <a:endParaRPr lang="en-CA" sz="1200" dirty="0"/>
          </a:p>
        </p:txBody>
      </p:sp>
      <p:sp>
        <p:nvSpPr>
          <p:cNvPr id="23" name="TextBox 22">
            <a:extLst>
              <a:ext uri="{FF2B5EF4-FFF2-40B4-BE49-F238E27FC236}">
                <a16:creationId xmlns:a16="http://schemas.microsoft.com/office/drawing/2014/main" id="{4A7046AB-10D3-4C2A-AB31-37A77FAD0DC4}"/>
              </a:ext>
            </a:extLst>
          </p:cNvPr>
          <p:cNvSpPr txBox="1"/>
          <p:nvPr/>
        </p:nvSpPr>
        <p:spPr>
          <a:xfrm>
            <a:off x="2517295" y="1044374"/>
            <a:ext cx="2070576" cy="276999"/>
          </a:xfrm>
          <a:prstGeom prst="rect">
            <a:avLst/>
          </a:prstGeom>
          <a:noFill/>
        </p:spPr>
        <p:txBody>
          <a:bodyPr wrap="square" rtlCol="0">
            <a:spAutoFit/>
          </a:bodyPr>
          <a:lstStyle/>
          <a:p>
            <a:r>
              <a:rPr lang="en-CA" sz="1200" dirty="0">
                <a:hlinkClick r:id="rId11"/>
              </a:rPr>
              <a:t>Adesso trackball keyboard</a:t>
            </a:r>
            <a:endParaRPr lang="en-CA" sz="1200" dirty="0"/>
          </a:p>
        </p:txBody>
      </p:sp>
      <p:pic>
        <p:nvPicPr>
          <p:cNvPr id="3" name="Picture 2" descr="A pair of black keyboard&#10;&#10;Description automatically generated">
            <a:extLst>
              <a:ext uri="{FF2B5EF4-FFF2-40B4-BE49-F238E27FC236}">
                <a16:creationId xmlns:a16="http://schemas.microsoft.com/office/drawing/2014/main" id="{1FCABBBB-DA1B-29FC-BEDC-5502B83A3820}"/>
              </a:ext>
            </a:extLst>
          </p:cNvPr>
          <p:cNvPicPr>
            <a:picLocks noChangeAspect="1"/>
          </p:cNvPicPr>
          <p:nvPr/>
        </p:nvPicPr>
        <p:blipFill>
          <a:blip r:embed="rId12"/>
          <a:stretch>
            <a:fillRect/>
          </a:stretch>
        </p:blipFill>
        <p:spPr>
          <a:xfrm>
            <a:off x="4538448" y="3796974"/>
            <a:ext cx="1850764" cy="1962827"/>
          </a:xfrm>
          <a:prstGeom prst="rect">
            <a:avLst/>
          </a:prstGeom>
        </p:spPr>
      </p:pic>
      <p:pic>
        <p:nvPicPr>
          <p:cNvPr id="7" name="Picture 6" descr="A black keyboard with a grey trackpad&#10;&#10;Description automatically generated">
            <a:extLst>
              <a:ext uri="{FF2B5EF4-FFF2-40B4-BE49-F238E27FC236}">
                <a16:creationId xmlns:a16="http://schemas.microsoft.com/office/drawing/2014/main" id="{1B94D473-A357-5C18-9D16-394A1FC149C1}"/>
              </a:ext>
            </a:extLst>
          </p:cNvPr>
          <p:cNvPicPr>
            <a:picLocks noChangeAspect="1"/>
          </p:cNvPicPr>
          <p:nvPr/>
        </p:nvPicPr>
        <p:blipFill>
          <a:blip r:embed="rId13"/>
          <a:stretch>
            <a:fillRect/>
          </a:stretch>
        </p:blipFill>
        <p:spPr>
          <a:xfrm>
            <a:off x="387350" y="6522400"/>
            <a:ext cx="1811017" cy="1392938"/>
          </a:xfrm>
          <a:prstGeom prst="rect">
            <a:avLst/>
          </a:prstGeom>
        </p:spPr>
      </p:pic>
      <p:pic>
        <p:nvPicPr>
          <p:cNvPr id="10" name="Picture 9" descr="A pair of black keyboard&#10;&#10;Description automatically generated">
            <a:extLst>
              <a:ext uri="{FF2B5EF4-FFF2-40B4-BE49-F238E27FC236}">
                <a16:creationId xmlns:a16="http://schemas.microsoft.com/office/drawing/2014/main" id="{C50EEB32-231F-5806-FC01-4D5369B12FA2}"/>
              </a:ext>
            </a:extLst>
          </p:cNvPr>
          <p:cNvPicPr>
            <a:picLocks noChangeAspect="1"/>
          </p:cNvPicPr>
          <p:nvPr/>
        </p:nvPicPr>
        <p:blipFill>
          <a:blip r:embed="rId14"/>
          <a:srcRect t="47080"/>
          <a:stretch/>
        </p:blipFill>
        <p:spPr>
          <a:xfrm>
            <a:off x="2387762" y="6667846"/>
            <a:ext cx="1966056" cy="1102046"/>
          </a:xfrm>
          <a:prstGeom prst="rect">
            <a:avLst/>
          </a:prstGeom>
        </p:spPr>
      </p:pic>
      <p:pic>
        <p:nvPicPr>
          <p:cNvPr id="12" name="Picture 11" descr="A black keyboard with a wire&#10;&#10;Description automatically generated">
            <a:extLst>
              <a:ext uri="{FF2B5EF4-FFF2-40B4-BE49-F238E27FC236}">
                <a16:creationId xmlns:a16="http://schemas.microsoft.com/office/drawing/2014/main" id="{6BBC9907-100F-0DCF-EC16-19ADBC99A400}"/>
              </a:ext>
            </a:extLst>
          </p:cNvPr>
          <p:cNvPicPr>
            <a:picLocks noChangeAspect="1"/>
          </p:cNvPicPr>
          <p:nvPr/>
        </p:nvPicPr>
        <p:blipFill>
          <a:blip r:embed="rId15"/>
          <a:stretch>
            <a:fillRect/>
          </a:stretch>
        </p:blipFill>
        <p:spPr>
          <a:xfrm>
            <a:off x="4701888" y="6596137"/>
            <a:ext cx="1478825" cy="1392938"/>
          </a:xfrm>
          <a:prstGeom prst="rect">
            <a:avLst/>
          </a:prstGeom>
        </p:spPr>
      </p:pic>
      <p:pic>
        <p:nvPicPr>
          <p:cNvPr id="14" name="Picture 13" descr="A black keyboard with a red button&#10;&#10;Description automatically generated">
            <a:extLst>
              <a:ext uri="{FF2B5EF4-FFF2-40B4-BE49-F238E27FC236}">
                <a16:creationId xmlns:a16="http://schemas.microsoft.com/office/drawing/2014/main" id="{CBD25D7B-63AA-9CA4-4BAA-284B3E97C6FC}"/>
              </a:ext>
            </a:extLst>
          </p:cNvPr>
          <p:cNvPicPr>
            <a:picLocks noChangeAspect="1"/>
          </p:cNvPicPr>
          <p:nvPr/>
        </p:nvPicPr>
        <p:blipFill>
          <a:blip r:embed="rId16"/>
          <a:stretch>
            <a:fillRect/>
          </a:stretch>
        </p:blipFill>
        <p:spPr>
          <a:xfrm>
            <a:off x="2655671" y="1374108"/>
            <a:ext cx="1616506" cy="1616506"/>
          </a:xfrm>
          <a:prstGeom prst="rect">
            <a:avLst/>
          </a:prstGeom>
        </p:spPr>
      </p:pic>
      <p:pic>
        <p:nvPicPr>
          <p:cNvPr id="16" name="Picture 15" descr="A pair of keyboard with a curved design&#10;&#10;Description automatically generated with medium confidence">
            <a:extLst>
              <a:ext uri="{FF2B5EF4-FFF2-40B4-BE49-F238E27FC236}">
                <a16:creationId xmlns:a16="http://schemas.microsoft.com/office/drawing/2014/main" id="{BE731A49-D7C2-BAE3-49E3-64500CF5FD0A}"/>
              </a:ext>
            </a:extLst>
          </p:cNvPr>
          <p:cNvPicPr>
            <a:picLocks noChangeAspect="1"/>
          </p:cNvPicPr>
          <p:nvPr/>
        </p:nvPicPr>
        <p:blipFill>
          <a:blip r:embed="rId17"/>
          <a:stretch>
            <a:fillRect/>
          </a:stretch>
        </p:blipFill>
        <p:spPr>
          <a:xfrm>
            <a:off x="496143" y="4013939"/>
            <a:ext cx="1745862" cy="1745862"/>
          </a:xfrm>
          <a:prstGeom prst="rect">
            <a:avLst/>
          </a:prstGeom>
        </p:spPr>
      </p:pic>
      <p:pic>
        <p:nvPicPr>
          <p:cNvPr id="33" name="Picture 32" descr="A black keyboard with white text&#10;&#10;Description automatically generated">
            <a:extLst>
              <a:ext uri="{FF2B5EF4-FFF2-40B4-BE49-F238E27FC236}">
                <a16:creationId xmlns:a16="http://schemas.microsoft.com/office/drawing/2014/main" id="{ED2C5FA3-3015-7115-24C6-AC7199ABD2BE}"/>
              </a:ext>
            </a:extLst>
          </p:cNvPr>
          <p:cNvPicPr>
            <a:picLocks noChangeAspect="1"/>
          </p:cNvPicPr>
          <p:nvPr/>
        </p:nvPicPr>
        <p:blipFill>
          <a:blip r:embed="rId18"/>
          <a:stretch>
            <a:fillRect/>
          </a:stretch>
        </p:blipFill>
        <p:spPr>
          <a:xfrm>
            <a:off x="4835490" y="1612762"/>
            <a:ext cx="1345223" cy="1345223"/>
          </a:xfrm>
          <a:prstGeom prst="rect">
            <a:avLst/>
          </a:prstGeom>
        </p:spPr>
      </p:pic>
      <p:pic>
        <p:nvPicPr>
          <p:cNvPr id="35" name="Picture 34" descr="A black keyboard with a mouse&#10;&#10;Description automatically generated">
            <a:extLst>
              <a:ext uri="{FF2B5EF4-FFF2-40B4-BE49-F238E27FC236}">
                <a16:creationId xmlns:a16="http://schemas.microsoft.com/office/drawing/2014/main" id="{14C32590-2440-BAAE-CF77-3506544B03A6}"/>
              </a:ext>
            </a:extLst>
          </p:cNvPr>
          <p:cNvPicPr>
            <a:picLocks noChangeAspect="1"/>
          </p:cNvPicPr>
          <p:nvPr/>
        </p:nvPicPr>
        <p:blipFill>
          <a:blip r:embed="rId19"/>
          <a:stretch>
            <a:fillRect/>
          </a:stretch>
        </p:blipFill>
        <p:spPr>
          <a:xfrm>
            <a:off x="2517295" y="4013939"/>
            <a:ext cx="1745863" cy="1745863"/>
          </a:xfrm>
          <a:prstGeom prst="rect">
            <a:avLst/>
          </a:prstGeom>
        </p:spPr>
      </p:pic>
    </p:spTree>
    <p:extLst>
      <p:ext uri="{BB962C8B-B14F-4D97-AF65-F5344CB8AC3E}">
        <p14:creationId xmlns:p14="http://schemas.microsoft.com/office/powerpoint/2010/main" val="3986955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488501" y="287157"/>
            <a:ext cx="5451231" cy="369332"/>
          </a:xfrm>
          <a:prstGeom prst="rect">
            <a:avLst/>
          </a:prstGeom>
          <a:noFill/>
        </p:spPr>
        <p:txBody>
          <a:bodyPr wrap="square" rtlCol="0">
            <a:spAutoFit/>
          </a:bodyPr>
          <a:lstStyle/>
          <a:p>
            <a:r>
              <a:rPr lang="en-US" b="1" dirty="0"/>
              <a:t>Keyboard trays examples </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2901723600"/>
              </p:ext>
            </p:extLst>
          </p:nvPr>
        </p:nvGraphicFramePr>
        <p:xfrm>
          <a:off x="415911" y="2717409"/>
          <a:ext cx="6153150" cy="554736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i="1" dirty="0"/>
                    </a:p>
                  </a:txBody>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dirty="0"/>
                    </a:p>
                  </a:txBody>
                  <a:tcPr/>
                </a:tc>
                <a:extLst>
                  <a:ext uri="{0D108BD9-81ED-4DB2-BD59-A6C34878D82A}">
                    <a16:rowId xmlns:a16="http://schemas.microsoft.com/office/drawing/2014/main" val="271274847"/>
                  </a:ext>
                </a:extLst>
              </a:tr>
            </a:tbl>
          </a:graphicData>
        </a:graphic>
      </p:graphicFrame>
      <p:sp>
        <p:nvSpPr>
          <p:cNvPr id="15" name="TextBox 14">
            <a:extLst>
              <a:ext uri="{FF2B5EF4-FFF2-40B4-BE49-F238E27FC236}">
                <a16:creationId xmlns:a16="http://schemas.microsoft.com/office/drawing/2014/main" id="{E22AB5E8-CBF7-4890-97CD-C5357EC33E17}"/>
              </a:ext>
            </a:extLst>
          </p:cNvPr>
          <p:cNvSpPr txBox="1"/>
          <p:nvPr/>
        </p:nvSpPr>
        <p:spPr>
          <a:xfrm>
            <a:off x="411361" y="2845578"/>
            <a:ext cx="2070576" cy="461665"/>
          </a:xfrm>
          <a:prstGeom prst="rect">
            <a:avLst/>
          </a:prstGeom>
          <a:noFill/>
        </p:spPr>
        <p:txBody>
          <a:bodyPr wrap="square" rtlCol="0">
            <a:spAutoFit/>
          </a:bodyPr>
          <a:lstStyle/>
          <a:p>
            <a:r>
              <a:rPr lang="en-US" sz="1200" dirty="0">
                <a:hlinkClick r:id="rId2"/>
              </a:rPr>
              <a:t>Humanscale 6G500 Big Board Keyboard Tray System</a:t>
            </a:r>
            <a:endParaRPr lang="en-CA" sz="1200" dirty="0"/>
          </a:p>
        </p:txBody>
      </p:sp>
      <p:pic>
        <p:nvPicPr>
          <p:cNvPr id="19" name="Picture 18">
            <a:hlinkClick r:id="rId3"/>
            <a:extLst>
              <a:ext uri="{FF2B5EF4-FFF2-40B4-BE49-F238E27FC236}">
                <a16:creationId xmlns:a16="http://schemas.microsoft.com/office/drawing/2014/main" id="{C7C8FD47-BAD2-4C2C-B663-B065C0D18A36}"/>
              </a:ext>
            </a:extLst>
          </p:cNvPr>
          <p:cNvPicPr>
            <a:picLocks noChangeAspect="1"/>
          </p:cNvPicPr>
          <p:nvPr/>
        </p:nvPicPr>
        <p:blipFill>
          <a:blip r:embed="rId4"/>
          <a:stretch>
            <a:fillRect/>
          </a:stretch>
        </p:blipFill>
        <p:spPr>
          <a:xfrm>
            <a:off x="2511698" y="3859106"/>
            <a:ext cx="1841608" cy="1175602"/>
          </a:xfrm>
          <a:prstGeom prst="rect">
            <a:avLst/>
          </a:prstGeom>
        </p:spPr>
      </p:pic>
      <p:sp>
        <p:nvSpPr>
          <p:cNvPr id="20" name="TextBox 19">
            <a:extLst>
              <a:ext uri="{FF2B5EF4-FFF2-40B4-BE49-F238E27FC236}">
                <a16:creationId xmlns:a16="http://schemas.microsoft.com/office/drawing/2014/main" id="{1F2717BE-0668-4F49-8B80-4FB3AA43C602}"/>
              </a:ext>
            </a:extLst>
          </p:cNvPr>
          <p:cNvSpPr txBox="1"/>
          <p:nvPr/>
        </p:nvSpPr>
        <p:spPr>
          <a:xfrm>
            <a:off x="2452326" y="2847241"/>
            <a:ext cx="2070576" cy="276999"/>
          </a:xfrm>
          <a:prstGeom prst="rect">
            <a:avLst/>
          </a:prstGeom>
          <a:noFill/>
        </p:spPr>
        <p:txBody>
          <a:bodyPr wrap="square" rtlCol="0">
            <a:spAutoFit/>
          </a:bodyPr>
          <a:lstStyle/>
          <a:p>
            <a:r>
              <a:rPr lang="en-US" sz="1200" dirty="0">
                <a:hlinkClick r:id="rId3"/>
              </a:rPr>
              <a:t>3M Adjustable Keyboard Tray</a:t>
            </a:r>
            <a:endParaRPr lang="en-CA" sz="1200" dirty="0"/>
          </a:p>
        </p:txBody>
      </p:sp>
      <p:sp>
        <p:nvSpPr>
          <p:cNvPr id="23" name="TextBox 22">
            <a:extLst>
              <a:ext uri="{FF2B5EF4-FFF2-40B4-BE49-F238E27FC236}">
                <a16:creationId xmlns:a16="http://schemas.microsoft.com/office/drawing/2014/main" id="{96ED1196-B4B0-45CB-ABF2-E03AD43530E7}"/>
              </a:ext>
            </a:extLst>
          </p:cNvPr>
          <p:cNvSpPr txBox="1"/>
          <p:nvPr/>
        </p:nvSpPr>
        <p:spPr>
          <a:xfrm>
            <a:off x="4589265" y="2845577"/>
            <a:ext cx="2070576" cy="461665"/>
          </a:xfrm>
          <a:prstGeom prst="rect">
            <a:avLst/>
          </a:prstGeom>
          <a:noFill/>
        </p:spPr>
        <p:txBody>
          <a:bodyPr wrap="square" rtlCol="0">
            <a:spAutoFit/>
          </a:bodyPr>
          <a:lstStyle/>
          <a:p>
            <a:r>
              <a:rPr lang="en-US" sz="1200" dirty="0">
                <a:hlinkClick r:id="rId5"/>
              </a:rPr>
              <a:t>Humanscale 6F Keyboard System</a:t>
            </a:r>
            <a:endParaRPr lang="en-CA" sz="1200" dirty="0"/>
          </a:p>
        </p:txBody>
      </p:sp>
      <p:sp>
        <p:nvSpPr>
          <p:cNvPr id="25" name="TextBox 24">
            <a:extLst>
              <a:ext uri="{FF2B5EF4-FFF2-40B4-BE49-F238E27FC236}">
                <a16:creationId xmlns:a16="http://schemas.microsoft.com/office/drawing/2014/main" id="{481FB028-30B0-4CBC-A9E7-DD85B8F213F8}"/>
              </a:ext>
            </a:extLst>
          </p:cNvPr>
          <p:cNvSpPr txBox="1"/>
          <p:nvPr/>
        </p:nvSpPr>
        <p:spPr>
          <a:xfrm>
            <a:off x="488501" y="5567504"/>
            <a:ext cx="2070576" cy="276999"/>
          </a:xfrm>
          <a:prstGeom prst="rect">
            <a:avLst/>
          </a:prstGeom>
          <a:noFill/>
        </p:spPr>
        <p:txBody>
          <a:bodyPr wrap="square" rtlCol="0">
            <a:spAutoFit/>
          </a:bodyPr>
          <a:lstStyle/>
          <a:p>
            <a:r>
              <a:rPr lang="en-US" sz="1200" dirty="0">
                <a:hlinkClick r:id="rId6"/>
              </a:rPr>
              <a:t>Ergotron NX Monitor Arm</a:t>
            </a:r>
            <a:endParaRPr lang="en-CA" sz="1200" dirty="0"/>
          </a:p>
        </p:txBody>
      </p:sp>
      <p:sp>
        <p:nvSpPr>
          <p:cNvPr id="29" name="TextBox 28">
            <a:extLst>
              <a:ext uri="{FF2B5EF4-FFF2-40B4-BE49-F238E27FC236}">
                <a16:creationId xmlns:a16="http://schemas.microsoft.com/office/drawing/2014/main" id="{3B6B4D85-BD03-4DC0-A097-90BF247A2B6A}"/>
              </a:ext>
            </a:extLst>
          </p:cNvPr>
          <p:cNvSpPr txBox="1"/>
          <p:nvPr/>
        </p:nvSpPr>
        <p:spPr>
          <a:xfrm>
            <a:off x="2498702" y="5577484"/>
            <a:ext cx="2070576" cy="276999"/>
          </a:xfrm>
          <a:prstGeom prst="rect">
            <a:avLst/>
          </a:prstGeom>
          <a:noFill/>
        </p:spPr>
        <p:txBody>
          <a:bodyPr wrap="square" rtlCol="0">
            <a:spAutoFit/>
          </a:bodyPr>
          <a:lstStyle/>
          <a:p>
            <a:r>
              <a:rPr lang="en-US" sz="1200" dirty="0">
                <a:hlinkClick r:id="rId7"/>
              </a:rPr>
              <a:t>Ergotron LX Desk Laptop Arm</a:t>
            </a:r>
            <a:endParaRPr lang="en-CA" sz="1200" dirty="0"/>
          </a:p>
        </p:txBody>
      </p:sp>
      <p:pic>
        <p:nvPicPr>
          <p:cNvPr id="33" name="Picture 32">
            <a:hlinkClick r:id="rId8"/>
            <a:extLst>
              <a:ext uri="{FF2B5EF4-FFF2-40B4-BE49-F238E27FC236}">
                <a16:creationId xmlns:a16="http://schemas.microsoft.com/office/drawing/2014/main" id="{E6F7743E-3D41-4FC7-ACC1-086C6D596D1B}"/>
              </a:ext>
            </a:extLst>
          </p:cNvPr>
          <p:cNvPicPr>
            <a:picLocks noChangeAspect="1"/>
          </p:cNvPicPr>
          <p:nvPr/>
        </p:nvPicPr>
        <p:blipFill>
          <a:blip r:embed="rId9"/>
          <a:stretch>
            <a:fillRect/>
          </a:stretch>
        </p:blipFill>
        <p:spPr>
          <a:xfrm>
            <a:off x="4753405" y="6614439"/>
            <a:ext cx="787119" cy="897705"/>
          </a:xfrm>
          <a:prstGeom prst="rect">
            <a:avLst/>
          </a:prstGeom>
        </p:spPr>
      </p:pic>
      <p:pic>
        <p:nvPicPr>
          <p:cNvPr id="34" name="Picture 33">
            <a:hlinkClick r:id="rId8"/>
            <a:extLst>
              <a:ext uri="{FF2B5EF4-FFF2-40B4-BE49-F238E27FC236}">
                <a16:creationId xmlns:a16="http://schemas.microsoft.com/office/drawing/2014/main" id="{8359C23D-683C-426F-8B2D-000F03528008}"/>
              </a:ext>
            </a:extLst>
          </p:cNvPr>
          <p:cNvPicPr>
            <a:picLocks noChangeAspect="1"/>
          </p:cNvPicPr>
          <p:nvPr/>
        </p:nvPicPr>
        <p:blipFill>
          <a:blip r:embed="rId10"/>
          <a:stretch>
            <a:fillRect/>
          </a:stretch>
        </p:blipFill>
        <p:spPr>
          <a:xfrm>
            <a:off x="5169377" y="7121020"/>
            <a:ext cx="1130698" cy="897706"/>
          </a:xfrm>
          <a:prstGeom prst="rect">
            <a:avLst/>
          </a:prstGeom>
        </p:spPr>
      </p:pic>
      <p:sp>
        <p:nvSpPr>
          <p:cNvPr id="35" name="TextBox 34">
            <a:extLst>
              <a:ext uri="{FF2B5EF4-FFF2-40B4-BE49-F238E27FC236}">
                <a16:creationId xmlns:a16="http://schemas.microsoft.com/office/drawing/2014/main" id="{28BC4088-3247-42B5-8B97-7D98920877F2}"/>
              </a:ext>
            </a:extLst>
          </p:cNvPr>
          <p:cNvSpPr txBox="1"/>
          <p:nvPr/>
        </p:nvSpPr>
        <p:spPr>
          <a:xfrm>
            <a:off x="4571075" y="5584815"/>
            <a:ext cx="2070576" cy="276999"/>
          </a:xfrm>
          <a:prstGeom prst="rect">
            <a:avLst/>
          </a:prstGeom>
          <a:noFill/>
        </p:spPr>
        <p:txBody>
          <a:bodyPr wrap="square" rtlCol="0">
            <a:spAutoFit/>
          </a:bodyPr>
          <a:lstStyle/>
          <a:p>
            <a:r>
              <a:rPr lang="en-US" sz="1200" dirty="0">
                <a:hlinkClick r:id="rId8"/>
              </a:rPr>
              <a:t>Humanscale Monitor Arms</a:t>
            </a:r>
            <a:endParaRPr lang="en-CA" sz="1200" dirty="0"/>
          </a:p>
        </p:txBody>
      </p:sp>
      <p:pic>
        <p:nvPicPr>
          <p:cNvPr id="2" name="Picture 1">
            <a:hlinkClick r:id="rId2"/>
            <a:extLst>
              <a:ext uri="{FF2B5EF4-FFF2-40B4-BE49-F238E27FC236}">
                <a16:creationId xmlns:a16="http://schemas.microsoft.com/office/drawing/2014/main" id="{3D378502-E2AF-4EAF-A214-60DE56BC4E3B}"/>
              </a:ext>
            </a:extLst>
          </p:cNvPr>
          <p:cNvPicPr>
            <a:picLocks noChangeAspect="1"/>
          </p:cNvPicPr>
          <p:nvPr/>
        </p:nvPicPr>
        <p:blipFill rotWithShape="1">
          <a:blip r:embed="rId11"/>
          <a:srcRect l="8093" t="4668"/>
          <a:stretch/>
        </p:blipFill>
        <p:spPr>
          <a:xfrm>
            <a:off x="488501" y="4003242"/>
            <a:ext cx="1630623" cy="1236747"/>
          </a:xfrm>
          <a:prstGeom prst="rect">
            <a:avLst/>
          </a:prstGeom>
        </p:spPr>
      </p:pic>
      <p:pic>
        <p:nvPicPr>
          <p:cNvPr id="3" name="Picture 2">
            <a:hlinkClick r:id="rId5"/>
            <a:extLst>
              <a:ext uri="{FF2B5EF4-FFF2-40B4-BE49-F238E27FC236}">
                <a16:creationId xmlns:a16="http://schemas.microsoft.com/office/drawing/2014/main" id="{573C7C19-99E3-4653-8936-71AEF38DA599}"/>
              </a:ext>
            </a:extLst>
          </p:cNvPr>
          <p:cNvPicPr>
            <a:picLocks noChangeAspect="1"/>
          </p:cNvPicPr>
          <p:nvPr/>
        </p:nvPicPr>
        <p:blipFill>
          <a:blip r:embed="rId12"/>
          <a:stretch>
            <a:fillRect/>
          </a:stretch>
        </p:blipFill>
        <p:spPr>
          <a:xfrm>
            <a:off x="4589265" y="3953148"/>
            <a:ext cx="1902517" cy="1125085"/>
          </a:xfrm>
          <a:prstGeom prst="rect">
            <a:avLst/>
          </a:prstGeom>
        </p:spPr>
      </p:pic>
      <p:sp>
        <p:nvSpPr>
          <p:cNvPr id="31" name="TextBox 30">
            <a:extLst>
              <a:ext uri="{FF2B5EF4-FFF2-40B4-BE49-F238E27FC236}">
                <a16:creationId xmlns:a16="http://schemas.microsoft.com/office/drawing/2014/main" id="{6A59BEB7-D753-4415-8343-A1D50BE4C7F2}"/>
              </a:ext>
            </a:extLst>
          </p:cNvPr>
          <p:cNvSpPr txBox="1"/>
          <p:nvPr/>
        </p:nvSpPr>
        <p:spPr>
          <a:xfrm>
            <a:off x="415867" y="974304"/>
            <a:ext cx="6153149" cy="1200329"/>
          </a:xfrm>
          <a:prstGeom prst="rect">
            <a:avLst/>
          </a:prstGeom>
          <a:noFill/>
        </p:spPr>
        <p:txBody>
          <a:bodyPr wrap="square" rtlCol="0">
            <a:spAutoFit/>
          </a:bodyPr>
          <a:lstStyle/>
          <a:p>
            <a:r>
              <a:rPr lang="en-US" sz="1200" dirty="0"/>
              <a:t>Before purchasing keyboard trays, ensure that keyboard and tray are size-compatible. Desk depth and thickness must also accommodate the selected keyboard tray tracks and mounting screws. If any incompatibilities arise, look into clamp-on trays or those with shorter tracks.</a:t>
            </a:r>
          </a:p>
          <a:p>
            <a:endParaRPr lang="en-US" sz="1200" dirty="0"/>
          </a:p>
          <a:p>
            <a:r>
              <a:rPr lang="en-US" sz="1200" dirty="0"/>
              <a:t>Desk depth and thickness must also be reviewed for compatibility with the platform system of monitor arms and respective mounting screws. </a:t>
            </a:r>
            <a:endParaRPr lang="en-CA" sz="1200" dirty="0"/>
          </a:p>
        </p:txBody>
      </p:sp>
      <p:pic>
        <p:nvPicPr>
          <p:cNvPr id="6" name="Picture 5">
            <a:hlinkClick r:id="rId6"/>
            <a:extLst>
              <a:ext uri="{FF2B5EF4-FFF2-40B4-BE49-F238E27FC236}">
                <a16:creationId xmlns:a16="http://schemas.microsoft.com/office/drawing/2014/main" id="{179FD4D5-A810-4579-8D7B-A2D496AD249C}"/>
              </a:ext>
            </a:extLst>
          </p:cNvPr>
          <p:cNvPicPr>
            <a:picLocks noChangeAspect="1"/>
          </p:cNvPicPr>
          <p:nvPr/>
        </p:nvPicPr>
        <p:blipFill>
          <a:blip r:embed="rId13"/>
          <a:stretch>
            <a:fillRect/>
          </a:stretch>
        </p:blipFill>
        <p:spPr>
          <a:xfrm>
            <a:off x="761999" y="6248780"/>
            <a:ext cx="1519712" cy="1732291"/>
          </a:xfrm>
          <a:prstGeom prst="rect">
            <a:avLst/>
          </a:prstGeom>
        </p:spPr>
      </p:pic>
      <p:pic>
        <p:nvPicPr>
          <p:cNvPr id="7" name="Picture 6">
            <a:hlinkClick r:id="rId7"/>
            <a:extLst>
              <a:ext uri="{FF2B5EF4-FFF2-40B4-BE49-F238E27FC236}">
                <a16:creationId xmlns:a16="http://schemas.microsoft.com/office/drawing/2014/main" id="{E79F4A7E-B17D-45EF-A4EA-05ECE36FB75C}"/>
              </a:ext>
            </a:extLst>
          </p:cNvPr>
          <p:cNvPicPr>
            <a:picLocks noChangeAspect="1"/>
          </p:cNvPicPr>
          <p:nvPr/>
        </p:nvPicPr>
        <p:blipFill>
          <a:blip r:embed="rId14"/>
          <a:stretch>
            <a:fillRect/>
          </a:stretch>
        </p:blipFill>
        <p:spPr>
          <a:xfrm>
            <a:off x="2631665" y="6522785"/>
            <a:ext cx="1721641" cy="1184280"/>
          </a:xfrm>
          <a:prstGeom prst="rect">
            <a:avLst/>
          </a:prstGeom>
        </p:spPr>
      </p:pic>
    </p:spTree>
    <p:extLst>
      <p:ext uri="{BB962C8B-B14F-4D97-AF65-F5344CB8AC3E}">
        <p14:creationId xmlns:p14="http://schemas.microsoft.com/office/powerpoint/2010/main" val="1988816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92170"/>
            <a:ext cx="4933950" cy="369332"/>
          </a:xfrm>
          <a:prstGeom prst="rect">
            <a:avLst/>
          </a:prstGeom>
          <a:noFill/>
        </p:spPr>
        <p:txBody>
          <a:bodyPr wrap="square" rtlCol="0">
            <a:spAutoFit/>
          </a:bodyPr>
          <a:lstStyle/>
          <a:p>
            <a:r>
              <a:rPr lang="en-US" b="1" dirty="0"/>
              <a:t>Monitor riser examples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1487435951"/>
              </p:ext>
            </p:extLst>
          </p:nvPr>
        </p:nvGraphicFramePr>
        <p:xfrm>
          <a:off x="435520" y="2764922"/>
          <a:ext cx="6153150" cy="554736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i="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444579">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CA" sz="1100" dirty="0"/>
                    </a:p>
                  </a:txBody>
                  <a:tcPr>
                    <a:lnR w="12700" cap="flat" cmpd="sng" algn="ctr">
                      <a:solidFill>
                        <a:schemeClr val="tx1"/>
                      </a:solidFill>
                      <a:prstDash val="solid"/>
                      <a:round/>
                      <a:headEnd type="none" w="med" len="med"/>
                      <a:tailEnd type="none" w="med" len="med"/>
                    </a:lnR>
                  </a:tcPr>
                </a:tc>
                <a:tc>
                  <a:txBody>
                    <a:bodyPr/>
                    <a:lstStyle/>
                    <a:p>
                      <a:endParaRPr lang="en-CA" sz="1100" i="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755341"/>
                  </a:ext>
                </a:extLst>
              </a:tr>
            </a:tbl>
          </a:graphicData>
        </a:graphic>
      </p:graphicFrame>
      <p:sp>
        <p:nvSpPr>
          <p:cNvPr id="11" name="TextBox 10">
            <a:extLst>
              <a:ext uri="{FF2B5EF4-FFF2-40B4-BE49-F238E27FC236}">
                <a16:creationId xmlns:a16="http://schemas.microsoft.com/office/drawing/2014/main" id="{F39E12FB-6903-4417-B444-13E50D202C43}"/>
              </a:ext>
            </a:extLst>
          </p:cNvPr>
          <p:cNvSpPr txBox="1"/>
          <p:nvPr/>
        </p:nvSpPr>
        <p:spPr>
          <a:xfrm>
            <a:off x="457080" y="3049949"/>
            <a:ext cx="2070576" cy="276999"/>
          </a:xfrm>
          <a:prstGeom prst="rect">
            <a:avLst/>
          </a:prstGeom>
          <a:noFill/>
        </p:spPr>
        <p:txBody>
          <a:bodyPr wrap="square" rtlCol="0">
            <a:spAutoFit/>
          </a:bodyPr>
          <a:lstStyle/>
          <a:p>
            <a:r>
              <a:rPr lang="en-US" sz="1200" dirty="0" err="1">
                <a:hlinkClick r:id="rId2"/>
              </a:rPr>
              <a:t>Desky</a:t>
            </a:r>
            <a:r>
              <a:rPr lang="en-US" sz="1200" dirty="0">
                <a:hlinkClick r:id="rId2"/>
              </a:rPr>
              <a:t> Monitor Stand</a:t>
            </a:r>
            <a:endParaRPr lang="en-CA" sz="1200" dirty="0"/>
          </a:p>
        </p:txBody>
      </p:sp>
      <p:sp>
        <p:nvSpPr>
          <p:cNvPr id="13" name="TextBox 12">
            <a:extLst>
              <a:ext uri="{FF2B5EF4-FFF2-40B4-BE49-F238E27FC236}">
                <a16:creationId xmlns:a16="http://schemas.microsoft.com/office/drawing/2014/main" id="{2E281E6B-7D52-417D-B347-AEA2CA982ACE}"/>
              </a:ext>
            </a:extLst>
          </p:cNvPr>
          <p:cNvSpPr txBox="1"/>
          <p:nvPr/>
        </p:nvSpPr>
        <p:spPr>
          <a:xfrm>
            <a:off x="2516428" y="2956771"/>
            <a:ext cx="2070576" cy="461665"/>
          </a:xfrm>
          <a:prstGeom prst="rect">
            <a:avLst/>
          </a:prstGeom>
          <a:noFill/>
        </p:spPr>
        <p:txBody>
          <a:bodyPr wrap="square" rtlCol="0">
            <a:spAutoFit/>
          </a:bodyPr>
          <a:lstStyle/>
          <a:p>
            <a:r>
              <a:rPr lang="en-US" sz="1200" dirty="0" err="1">
                <a:hlinkClick r:id="rId3"/>
              </a:rPr>
              <a:t>Desky</a:t>
            </a:r>
            <a:r>
              <a:rPr lang="en-US" sz="1200" dirty="0">
                <a:hlinkClick r:id="rId3"/>
              </a:rPr>
              <a:t> Adjustable Laptop Stand Riser</a:t>
            </a:r>
            <a:endParaRPr lang="en-CA" sz="1200" dirty="0"/>
          </a:p>
        </p:txBody>
      </p:sp>
      <p:sp>
        <p:nvSpPr>
          <p:cNvPr id="14" name="TextBox 13">
            <a:extLst>
              <a:ext uri="{FF2B5EF4-FFF2-40B4-BE49-F238E27FC236}">
                <a16:creationId xmlns:a16="http://schemas.microsoft.com/office/drawing/2014/main" id="{CF9D014A-1B81-4B69-A4C8-167D146BC8C2}"/>
              </a:ext>
            </a:extLst>
          </p:cNvPr>
          <p:cNvSpPr txBox="1"/>
          <p:nvPr/>
        </p:nvSpPr>
        <p:spPr>
          <a:xfrm>
            <a:off x="4512480" y="3040388"/>
            <a:ext cx="2070576" cy="276999"/>
          </a:xfrm>
          <a:prstGeom prst="rect">
            <a:avLst/>
          </a:prstGeom>
          <a:noFill/>
        </p:spPr>
        <p:txBody>
          <a:bodyPr wrap="square" rtlCol="0">
            <a:spAutoFit/>
          </a:bodyPr>
          <a:lstStyle/>
          <a:p>
            <a:r>
              <a:rPr lang="en-US" sz="1200" dirty="0" err="1">
                <a:hlinkClick r:id="rId4"/>
              </a:rPr>
              <a:t>Desky</a:t>
            </a:r>
            <a:r>
              <a:rPr lang="en-US" sz="1200" dirty="0">
                <a:hlinkClick r:id="rId4"/>
              </a:rPr>
              <a:t> Clamp-on Monitor Riser</a:t>
            </a:r>
            <a:endParaRPr lang="en-CA" sz="1200" dirty="0"/>
          </a:p>
        </p:txBody>
      </p:sp>
      <p:sp>
        <p:nvSpPr>
          <p:cNvPr id="2" name="TextBox 1">
            <a:extLst>
              <a:ext uri="{FF2B5EF4-FFF2-40B4-BE49-F238E27FC236}">
                <a16:creationId xmlns:a16="http://schemas.microsoft.com/office/drawing/2014/main" id="{05838CF8-D5A0-4B05-9EAF-716FBB6A0AD4}"/>
              </a:ext>
            </a:extLst>
          </p:cNvPr>
          <p:cNvSpPr txBox="1"/>
          <p:nvPr/>
        </p:nvSpPr>
        <p:spPr>
          <a:xfrm>
            <a:off x="435520" y="972086"/>
            <a:ext cx="6147536" cy="1200329"/>
          </a:xfrm>
          <a:prstGeom prst="rect">
            <a:avLst/>
          </a:prstGeom>
          <a:noFill/>
        </p:spPr>
        <p:txBody>
          <a:bodyPr wrap="square" rtlCol="0">
            <a:spAutoFit/>
          </a:bodyPr>
          <a:lstStyle/>
          <a:p>
            <a:r>
              <a:rPr lang="en-US" sz="1200" dirty="0"/>
              <a:t>Risers are used to lift the top of a monitor or laptop to eye level, the optimal ergonomic position. They are used if table and chair height adjustments aren’t sufficient in reaching that position.</a:t>
            </a:r>
          </a:p>
          <a:p>
            <a:endParaRPr lang="en-US" sz="1200" dirty="0"/>
          </a:p>
          <a:p>
            <a:r>
              <a:rPr lang="en-US" sz="1200" dirty="0"/>
              <a:t>When using 2 or more monitors, dual-monitor setups should be made of the same size monitor.  All monitors should be angle adjustable whether or not they are height-adjustable</a:t>
            </a:r>
            <a:r>
              <a:rPr lang="en-US" sz="1200" i="1" dirty="0"/>
              <a:t>.  </a:t>
            </a:r>
            <a:endParaRPr lang="en-CA" sz="1200" i="1" dirty="0"/>
          </a:p>
        </p:txBody>
      </p:sp>
      <p:pic>
        <p:nvPicPr>
          <p:cNvPr id="6" name="Picture 5">
            <a:hlinkClick r:id="rId5"/>
            <a:extLst>
              <a:ext uri="{FF2B5EF4-FFF2-40B4-BE49-F238E27FC236}">
                <a16:creationId xmlns:a16="http://schemas.microsoft.com/office/drawing/2014/main" id="{70E99412-DA0C-492B-B3D3-E3A2C5F50DE6}"/>
              </a:ext>
            </a:extLst>
          </p:cNvPr>
          <p:cNvPicPr>
            <a:picLocks noChangeAspect="1"/>
          </p:cNvPicPr>
          <p:nvPr/>
        </p:nvPicPr>
        <p:blipFill rotWithShape="1">
          <a:blip r:embed="rId6"/>
          <a:srcRect l="4623" t="10893" r="7476" b="9411"/>
          <a:stretch/>
        </p:blipFill>
        <p:spPr>
          <a:xfrm>
            <a:off x="495998" y="3762871"/>
            <a:ext cx="1853278" cy="1008184"/>
          </a:xfrm>
          <a:prstGeom prst="rect">
            <a:avLst/>
          </a:prstGeom>
        </p:spPr>
      </p:pic>
      <p:pic>
        <p:nvPicPr>
          <p:cNvPr id="7" name="Picture 6">
            <a:hlinkClick r:id="rId3"/>
            <a:extLst>
              <a:ext uri="{FF2B5EF4-FFF2-40B4-BE49-F238E27FC236}">
                <a16:creationId xmlns:a16="http://schemas.microsoft.com/office/drawing/2014/main" id="{F570FCD8-918D-451C-839C-DA830A7828B0}"/>
              </a:ext>
            </a:extLst>
          </p:cNvPr>
          <p:cNvPicPr>
            <a:picLocks noChangeAspect="1"/>
          </p:cNvPicPr>
          <p:nvPr/>
        </p:nvPicPr>
        <p:blipFill rotWithShape="1">
          <a:blip r:embed="rId7"/>
          <a:srcRect l="3343" t="4550" r="3859" b="3026"/>
          <a:stretch/>
        </p:blipFill>
        <p:spPr>
          <a:xfrm>
            <a:off x="2625077" y="3726595"/>
            <a:ext cx="1853278" cy="1434277"/>
          </a:xfrm>
          <a:prstGeom prst="rect">
            <a:avLst/>
          </a:prstGeom>
        </p:spPr>
      </p:pic>
      <p:pic>
        <p:nvPicPr>
          <p:cNvPr id="17" name="Picture 16">
            <a:hlinkClick r:id="rId4"/>
            <a:extLst>
              <a:ext uri="{FF2B5EF4-FFF2-40B4-BE49-F238E27FC236}">
                <a16:creationId xmlns:a16="http://schemas.microsoft.com/office/drawing/2014/main" id="{F9677846-7011-4678-9834-12189E0FDB39}"/>
              </a:ext>
            </a:extLst>
          </p:cNvPr>
          <p:cNvPicPr>
            <a:picLocks noChangeAspect="1"/>
          </p:cNvPicPr>
          <p:nvPr/>
        </p:nvPicPr>
        <p:blipFill>
          <a:blip r:embed="rId8"/>
          <a:stretch>
            <a:fillRect/>
          </a:stretch>
        </p:blipFill>
        <p:spPr>
          <a:xfrm>
            <a:off x="4677640" y="3714017"/>
            <a:ext cx="1696880" cy="921527"/>
          </a:xfrm>
          <a:prstGeom prst="rect">
            <a:avLst/>
          </a:prstGeom>
        </p:spPr>
      </p:pic>
      <p:pic>
        <p:nvPicPr>
          <p:cNvPr id="18" name="Picture 17">
            <a:hlinkClick r:id="rId9"/>
            <a:extLst>
              <a:ext uri="{FF2B5EF4-FFF2-40B4-BE49-F238E27FC236}">
                <a16:creationId xmlns:a16="http://schemas.microsoft.com/office/drawing/2014/main" id="{D42C0848-8B06-4093-9D42-96C02ED55112}"/>
              </a:ext>
            </a:extLst>
          </p:cNvPr>
          <p:cNvPicPr>
            <a:picLocks noChangeAspect="1"/>
          </p:cNvPicPr>
          <p:nvPr/>
        </p:nvPicPr>
        <p:blipFill>
          <a:blip r:embed="rId10"/>
          <a:stretch>
            <a:fillRect/>
          </a:stretch>
        </p:blipFill>
        <p:spPr>
          <a:xfrm>
            <a:off x="599725" y="6680558"/>
            <a:ext cx="1645825" cy="1283791"/>
          </a:xfrm>
          <a:prstGeom prst="rect">
            <a:avLst/>
          </a:prstGeom>
        </p:spPr>
      </p:pic>
      <p:sp>
        <p:nvSpPr>
          <p:cNvPr id="19" name="TextBox 18">
            <a:extLst>
              <a:ext uri="{FF2B5EF4-FFF2-40B4-BE49-F238E27FC236}">
                <a16:creationId xmlns:a16="http://schemas.microsoft.com/office/drawing/2014/main" id="{784FBAAB-77C6-4644-9AA1-6DBD7C27172E}"/>
              </a:ext>
            </a:extLst>
          </p:cNvPr>
          <p:cNvSpPr txBox="1"/>
          <p:nvPr/>
        </p:nvSpPr>
        <p:spPr>
          <a:xfrm>
            <a:off x="387350" y="5899077"/>
            <a:ext cx="2070576" cy="276999"/>
          </a:xfrm>
          <a:prstGeom prst="rect">
            <a:avLst/>
          </a:prstGeom>
          <a:noFill/>
        </p:spPr>
        <p:txBody>
          <a:bodyPr wrap="square" rtlCol="0">
            <a:spAutoFit/>
          </a:bodyPr>
          <a:lstStyle/>
          <a:p>
            <a:r>
              <a:rPr lang="en-US" sz="1200" dirty="0">
                <a:hlinkClick r:id="rId9"/>
              </a:rPr>
              <a:t>FITUEYES Dual Monitor Stand</a:t>
            </a:r>
            <a:endParaRPr lang="en-CA" sz="1200" dirty="0"/>
          </a:p>
        </p:txBody>
      </p:sp>
      <p:sp>
        <p:nvSpPr>
          <p:cNvPr id="26" name="TextBox 25">
            <a:extLst>
              <a:ext uri="{FF2B5EF4-FFF2-40B4-BE49-F238E27FC236}">
                <a16:creationId xmlns:a16="http://schemas.microsoft.com/office/drawing/2014/main" id="{1F82C3A2-3997-4C52-8A10-43E1ED621240}"/>
              </a:ext>
            </a:extLst>
          </p:cNvPr>
          <p:cNvSpPr txBox="1"/>
          <p:nvPr/>
        </p:nvSpPr>
        <p:spPr>
          <a:xfrm>
            <a:off x="2516428" y="5880939"/>
            <a:ext cx="2070576" cy="276999"/>
          </a:xfrm>
          <a:prstGeom prst="rect">
            <a:avLst/>
          </a:prstGeom>
          <a:noFill/>
        </p:spPr>
        <p:txBody>
          <a:bodyPr wrap="square" rtlCol="0">
            <a:spAutoFit/>
          </a:bodyPr>
          <a:lstStyle/>
          <a:p>
            <a:r>
              <a:rPr lang="en-US" sz="1200" dirty="0">
                <a:hlinkClick r:id="rId9"/>
              </a:rPr>
              <a:t>FITUEYES Monitor Stand</a:t>
            </a:r>
            <a:endParaRPr lang="en-CA" sz="1200" dirty="0"/>
          </a:p>
        </p:txBody>
      </p:sp>
      <p:pic>
        <p:nvPicPr>
          <p:cNvPr id="27" name="Picture 26">
            <a:extLst>
              <a:ext uri="{FF2B5EF4-FFF2-40B4-BE49-F238E27FC236}">
                <a16:creationId xmlns:a16="http://schemas.microsoft.com/office/drawing/2014/main" id="{C13B71C9-0481-4C7D-A3AD-2E9C9B8AD858}"/>
              </a:ext>
            </a:extLst>
          </p:cNvPr>
          <p:cNvPicPr>
            <a:picLocks noChangeAspect="1"/>
          </p:cNvPicPr>
          <p:nvPr/>
        </p:nvPicPr>
        <p:blipFill rotWithShape="1">
          <a:blip r:embed="rId11"/>
          <a:srcRect t="22659"/>
          <a:stretch/>
        </p:blipFill>
        <p:spPr>
          <a:xfrm>
            <a:off x="2558191" y="6693067"/>
            <a:ext cx="1695175" cy="1311056"/>
          </a:xfrm>
          <a:prstGeom prst="rect">
            <a:avLst/>
          </a:prstGeom>
        </p:spPr>
      </p:pic>
    </p:spTree>
    <p:extLst>
      <p:ext uri="{BB962C8B-B14F-4D97-AF65-F5344CB8AC3E}">
        <p14:creationId xmlns:p14="http://schemas.microsoft.com/office/powerpoint/2010/main" val="12144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79400"/>
            <a:ext cx="4933950" cy="369332"/>
          </a:xfrm>
          <a:prstGeom prst="rect">
            <a:avLst/>
          </a:prstGeom>
          <a:noFill/>
        </p:spPr>
        <p:txBody>
          <a:bodyPr wrap="square" rtlCol="0">
            <a:spAutoFit/>
          </a:bodyPr>
          <a:lstStyle/>
          <a:p>
            <a:r>
              <a:rPr lang="en-US" b="1" dirty="0"/>
              <a:t>Footrests examples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3192205112"/>
              </p:ext>
            </p:extLst>
          </p:nvPr>
        </p:nvGraphicFramePr>
        <p:xfrm>
          <a:off x="440104" y="2463479"/>
          <a:ext cx="6153150" cy="537972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tc>
                <a:tc>
                  <a:txBody>
                    <a:bodyPr/>
                    <a:lstStyle/>
                    <a:p>
                      <a:endParaRPr lang="en-US" sz="1100" dirty="0"/>
                    </a:p>
                    <a:p>
                      <a:r>
                        <a:rPr lang="en-US" sz="1100" dirty="0">
                          <a:hlinkClick r:id="rId2"/>
                        </a:rPr>
                        <a:t>3M Adjustable footrest</a:t>
                      </a:r>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B w="12700" cap="flat" cmpd="sng" algn="ctr">
                      <a:solidFill>
                        <a:schemeClr val="tx1"/>
                      </a:solidFill>
                      <a:prstDash val="solid"/>
                      <a:round/>
                      <a:headEnd type="none" w="med" len="med"/>
                      <a:tailEnd type="none" w="med" len="med"/>
                    </a:lnB>
                  </a:tcPr>
                </a:tc>
                <a:tc>
                  <a:txBody>
                    <a:bodyPr/>
                    <a:lstStyle/>
                    <a:p>
                      <a:endParaRPr lang="en-CA" sz="1100" i="0" dirty="0">
                        <a:hlinkClick r:id="rId3"/>
                      </a:endParaRPr>
                    </a:p>
                    <a:p>
                      <a:r>
                        <a:rPr lang="en-CA" sz="1100" i="0" dirty="0">
                          <a:hlinkClick r:id="rId3"/>
                        </a:rPr>
                        <a:t>Kensington </a:t>
                      </a:r>
                      <a:r>
                        <a:rPr lang="en-CA" sz="1100" i="0" dirty="0" err="1">
                          <a:hlinkClick r:id="rId3"/>
                        </a:rPr>
                        <a:t>SoleMate</a:t>
                      </a:r>
                      <a:r>
                        <a:rPr lang="en-CA" sz="1100" i="0" dirty="0">
                          <a:hlinkClick r:id="rId3"/>
                        </a:rPr>
                        <a:t> Comfort with Memory Foam</a:t>
                      </a:r>
                      <a:endParaRPr lang="en-CA" sz="1100" i="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lnR w="12700" cap="flat" cmpd="sng" algn="ctr">
                      <a:solidFill>
                        <a:schemeClr val="tx1"/>
                      </a:solidFill>
                      <a:prstDash val="solid"/>
                      <a:round/>
                      <a:headEnd type="none" w="med" len="med"/>
                      <a:tailEnd type="none" w="med" len="med"/>
                    </a:lnR>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CA" sz="11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274847"/>
                  </a:ext>
                </a:extLst>
              </a:tr>
            </a:tbl>
          </a:graphicData>
        </a:graphic>
      </p:graphicFrame>
      <p:pic>
        <p:nvPicPr>
          <p:cNvPr id="19" name="Picture 18">
            <a:hlinkClick r:id="rId4"/>
            <a:extLst>
              <a:ext uri="{FF2B5EF4-FFF2-40B4-BE49-F238E27FC236}">
                <a16:creationId xmlns:a16="http://schemas.microsoft.com/office/drawing/2014/main" id="{54B7C31E-07CD-4E85-8C5F-0661120F9BCF}"/>
              </a:ext>
            </a:extLst>
          </p:cNvPr>
          <p:cNvPicPr>
            <a:picLocks noChangeAspect="1"/>
          </p:cNvPicPr>
          <p:nvPr/>
        </p:nvPicPr>
        <p:blipFill>
          <a:blip r:embed="rId5"/>
          <a:stretch>
            <a:fillRect/>
          </a:stretch>
        </p:blipFill>
        <p:spPr>
          <a:xfrm>
            <a:off x="526405" y="3552741"/>
            <a:ext cx="1779657" cy="1019259"/>
          </a:xfrm>
          <a:prstGeom prst="rect">
            <a:avLst/>
          </a:prstGeom>
        </p:spPr>
      </p:pic>
      <p:sp>
        <p:nvSpPr>
          <p:cNvPr id="21" name="TextBox 20">
            <a:extLst>
              <a:ext uri="{FF2B5EF4-FFF2-40B4-BE49-F238E27FC236}">
                <a16:creationId xmlns:a16="http://schemas.microsoft.com/office/drawing/2014/main" id="{D9B690DA-50E0-4016-AC4F-6B128F25DEE1}"/>
              </a:ext>
            </a:extLst>
          </p:cNvPr>
          <p:cNvSpPr txBox="1"/>
          <p:nvPr/>
        </p:nvSpPr>
        <p:spPr>
          <a:xfrm>
            <a:off x="465827" y="2592570"/>
            <a:ext cx="2070576" cy="461665"/>
          </a:xfrm>
          <a:prstGeom prst="rect">
            <a:avLst/>
          </a:prstGeom>
          <a:noFill/>
        </p:spPr>
        <p:txBody>
          <a:bodyPr wrap="square" rtlCol="0">
            <a:spAutoFit/>
          </a:bodyPr>
          <a:lstStyle/>
          <a:p>
            <a:r>
              <a:rPr lang="en-US" sz="1200" dirty="0">
                <a:hlinkClick r:id="rId4"/>
              </a:rPr>
              <a:t>Humanscale Foot Machine 300</a:t>
            </a:r>
            <a:endParaRPr lang="en-CA" sz="1200" dirty="0"/>
          </a:p>
        </p:txBody>
      </p:sp>
      <p:pic>
        <p:nvPicPr>
          <p:cNvPr id="31" name="Picture 30">
            <a:hlinkClick r:id="rId6"/>
            <a:extLst>
              <a:ext uri="{FF2B5EF4-FFF2-40B4-BE49-F238E27FC236}">
                <a16:creationId xmlns:a16="http://schemas.microsoft.com/office/drawing/2014/main" id="{DF1FD741-23E1-4AA3-9F60-F6828F1B1501}"/>
              </a:ext>
            </a:extLst>
          </p:cNvPr>
          <p:cNvPicPr>
            <a:picLocks noChangeAspect="1"/>
          </p:cNvPicPr>
          <p:nvPr/>
        </p:nvPicPr>
        <p:blipFill>
          <a:blip r:embed="rId7"/>
          <a:stretch>
            <a:fillRect/>
          </a:stretch>
        </p:blipFill>
        <p:spPr>
          <a:xfrm>
            <a:off x="630289" y="5995973"/>
            <a:ext cx="1526757" cy="1511257"/>
          </a:xfrm>
          <a:prstGeom prst="rect">
            <a:avLst/>
          </a:prstGeom>
        </p:spPr>
      </p:pic>
      <p:sp>
        <p:nvSpPr>
          <p:cNvPr id="32" name="TextBox 31">
            <a:extLst>
              <a:ext uri="{FF2B5EF4-FFF2-40B4-BE49-F238E27FC236}">
                <a16:creationId xmlns:a16="http://schemas.microsoft.com/office/drawing/2014/main" id="{EE1AC544-7BEE-406C-9DA1-FA8E9D9A13E6}"/>
              </a:ext>
            </a:extLst>
          </p:cNvPr>
          <p:cNvSpPr txBox="1"/>
          <p:nvPr/>
        </p:nvSpPr>
        <p:spPr>
          <a:xfrm>
            <a:off x="440104" y="5337648"/>
            <a:ext cx="2070576" cy="276999"/>
          </a:xfrm>
          <a:prstGeom prst="rect">
            <a:avLst/>
          </a:prstGeom>
          <a:noFill/>
        </p:spPr>
        <p:txBody>
          <a:bodyPr wrap="square" rtlCol="0">
            <a:spAutoFit/>
          </a:bodyPr>
          <a:lstStyle/>
          <a:p>
            <a:r>
              <a:rPr lang="en-US" sz="1200" dirty="0">
                <a:hlinkClick r:id="rId6"/>
              </a:rPr>
              <a:t>BOOTES Heavy Duty Footrest</a:t>
            </a:r>
            <a:endParaRPr lang="en-CA" sz="1200" dirty="0"/>
          </a:p>
        </p:txBody>
      </p:sp>
      <p:pic>
        <p:nvPicPr>
          <p:cNvPr id="3" name="Picture 2" descr="A black rectangular object with a curved edge&#10;&#10;Description automatically generated">
            <a:extLst>
              <a:ext uri="{FF2B5EF4-FFF2-40B4-BE49-F238E27FC236}">
                <a16:creationId xmlns:a16="http://schemas.microsoft.com/office/drawing/2014/main" id="{F9860027-230F-F6FD-BAAF-317E44663497}"/>
              </a:ext>
            </a:extLst>
          </p:cNvPr>
          <p:cNvPicPr>
            <a:picLocks noChangeAspect="1"/>
          </p:cNvPicPr>
          <p:nvPr/>
        </p:nvPicPr>
        <p:blipFill>
          <a:blip r:embed="rId8"/>
          <a:stretch>
            <a:fillRect/>
          </a:stretch>
        </p:blipFill>
        <p:spPr>
          <a:xfrm>
            <a:off x="2651958" y="3142272"/>
            <a:ext cx="1623931" cy="1623931"/>
          </a:xfrm>
          <a:prstGeom prst="rect">
            <a:avLst/>
          </a:prstGeom>
        </p:spPr>
      </p:pic>
      <p:sp>
        <p:nvSpPr>
          <p:cNvPr id="7" name="TextBox 6">
            <a:extLst>
              <a:ext uri="{FF2B5EF4-FFF2-40B4-BE49-F238E27FC236}">
                <a16:creationId xmlns:a16="http://schemas.microsoft.com/office/drawing/2014/main" id="{C5D84CE5-6489-F23A-F036-18CA3F943C69}"/>
              </a:ext>
            </a:extLst>
          </p:cNvPr>
          <p:cNvSpPr txBox="1"/>
          <p:nvPr/>
        </p:nvSpPr>
        <p:spPr>
          <a:xfrm>
            <a:off x="334004" y="931474"/>
            <a:ext cx="6266218" cy="1200329"/>
          </a:xfrm>
          <a:prstGeom prst="rect">
            <a:avLst/>
          </a:prstGeom>
          <a:noFill/>
        </p:spPr>
        <p:txBody>
          <a:bodyPr wrap="square">
            <a:spAutoFit/>
          </a:bodyPr>
          <a:lstStyle/>
          <a:p>
            <a:r>
              <a:rPr lang="en-CA" sz="1200" dirty="0"/>
              <a:t>A footrest can be a necessary support when the chair is raised for a user to reach the work surface and feet are unsupported. It also can increase comfort by allowing adjustable angles between the legs and feet, and provide a means to create variations in the work postures.</a:t>
            </a:r>
          </a:p>
          <a:p>
            <a:r>
              <a:rPr lang="en-CA" sz="1200" dirty="0"/>
              <a:t>When looking for a footrest, it’s important to consider some necessary features, such as; non skidding surface, a sufficient size to allow freedom of movement and adjustable to allow the foot to move 90 degrees to ankle.</a:t>
            </a:r>
          </a:p>
        </p:txBody>
      </p:sp>
      <p:pic>
        <p:nvPicPr>
          <p:cNvPr id="10" name="Picture 9" descr="A black and white device&#10;&#10;Description automatically generated">
            <a:extLst>
              <a:ext uri="{FF2B5EF4-FFF2-40B4-BE49-F238E27FC236}">
                <a16:creationId xmlns:a16="http://schemas.microsoft.com/office/drawing/2014/main" id="{F3EA37D2-8684-855A-D7AD-6587EB61F881}"/>
              </a:ext>
            </a:extLst>
          </p:cNvPr>
          <p:cNvPicPr>
            <a:picLocks noChangeAspect="1"/>
          </p:cNvPicPr>
          <p:nvPr/>
        </p:nvPicPr>
        <p:blipFill>
          <a:blip r:embed="rId9"/>
          <a:stretch>
            <a:fillRect/>
          </a:stretch>
        </p:blipFill>
        <p:spPr>
          <a:xfrm>
            <a:off x="4897342" y="3395620"/>
            <a:ext cx="1333500" cy="1333500"/>
          </a:xfrm>
          <a:prstGeom prst="rect">
            <a:avLst/>
          </a:prstGeom>
        </p:spPr>
      </p:pic>
    </p:spTree>
    <p:extLst>
      <p:ext uri="{BB962C8B-B14F-4D97-AF65-F5344CB8AC3E}">
        <p14:creationId xmlns:p14="http://schemas.microsoft.com/office/powerpoint/2010/main" val="295053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411361" y="279400"/>
            <a:ext cx="4933950" cy="369332"/>
          </a:xfrm>
          <a:prstGeom prst="rect">
            <a:avLst/>
          </a:prstGeom>
          <a:noFill/>
        </p:spPr>
        <p:txBody>
          <a:bodyPr wrap="square" rtlCol="0">
            <a:spAutoFit/>
          </a:bodyPr>
          <a:lstStyle/>
          <a:p>
            <a:r>
              <a:rPr lang="en-US" b="1" dirty="0"/>
              <a:t>Additional Accessories</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4097969878"/>
              </p:ext>
            </p:extLst>
          </p:nvPr>
        </p:nvGraphicFramePr>
        <p:xfrm>
          <a:off x="387350" y="865783"/>
          <a:ext cx="6153150" cy="765048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1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274847"/>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094452"/>
                  </a:ext>
                </a:extLst>
              </a:tr>
            </a:tbl>
          </a:graphicData>
        </a:graphic>
      </p:graphicFrame>
      <p:sp>
        <p:nvSpPr>
          <p:cNvPr id="17" name="TextBox 16">
            <a:extLst>
              <a:ext uri="{FF2B5EF4-FFF2-40B4-BE49-F238E27FC236}">
                <a16:creationId xmlns:a16="http://schemas.microsoft.com/office/drawing/2014/main" id="{96CF6FD7-0BEC-4F97-B2B5-EB7C98A7E48D}"/>
              </a:ext>
            </a:extLst>
          </p:cNvPr>
          <p:cNvSpPr txBox="1"/>
          <p:nvPr/>
        </p:nvSpPr>
        <p:spPr>
          <a:xfrm>
            <a:off x="4657321" y="6154559"/>
            <a:ext cx="1653222" cy="2123658"/>
          </a:xfrm>
          <a:prstGeom prst="rect">
            <a:avLst/>
          </a:prstGeom>
          <a:noFill/>
        </p:spPr>
        <p:txBody>
          <a:bodyPr wrap="square" rtlCol="0">
            <a:spAutoFit/>
          </a:bodyPr>
          <a:lstStyle/>
          <a:p>
            <a:r>
              <a:rPr lang="en-CA" sz="1200" i="1" dirty="0"/>
              <a:t>Note: Anti-fatigue mats can be a useful tool to reduce discomfort while standing for long periods, however, for several health and ergonomic benefits, it's essential to combine their use with a variety of work positions and regular movement.</a:t>
            </a:r>
          </a:p>
        </p:txBody>
      </p:sp>
      <p:pic>
        <p:nvPicPr>
          <p:cNvPr id="3" name="Picture 2">
            <a:hlinkClick r:id="rId2"/>
            <a:extLst>
              <a:ext uri="{FF2B5EF4-FFF2-40B4-BE49-F238E27FC236}">
                <a16:creationId xmlns:a16="http://schemas.microsoft.com/office/drawing/2014/main" id="{FF0863C4-2577-4CBD-A4E2-13FBD1599DC5}"/>
              </a:ext>
            </a:extLst>
          </p:cNvPr>
          <p:cNvPicPr>
            <a:picLocks noChangeAspect="1"/>
          </p:cNvPicPr>
          <p:nvPr/>
        </p:nvPicPr>
        <p:blipFill>
          <a:blip r:embed="rId3"/>
          <a:stretch>
            <a:fillRect/>
          </a:stretch>
        </p:blipFill>
        <p:spPr>
          <a:xfrm>
            <a:off x="579777" y="1475915"/>
            <a:ext cx="1662032" cy="1449183"/>
          </a:xfrm>
          <a:prstGeom prst="rect">
            <a:avLst/>
          </a:prstGeom>
        </p:spPr>
      </p:pic>
      <p:sp>
        <p:nvSpPr>
          <p:cNvPr id="18" name="TextBox 17">
            <a:extLst>
              <a:ext uri="{FF2B5EF4-FFF2-40B4-BE49-F238E27FC236}">
                <a16:creationId xmlns:a16="http://schemas.microsoft.com/office/drawing/2014/main" id="{78082A6F-0250-4895-A283-70DEA764C2F1}"/>
              </a:ext>
            </a:extLst>
          </p:cNvPr>
          <p:cNvSpPr txBox="1"/>
          <p:nvPr/>
        </p:nvSpPr>
        <p:spPr>
          <a:xfrm>
            <a:off x="411361" y="865783"/>
            <a:ext cx="2070576" cy="461665"/>
          </a:xfrm>
          <a:prstGeom prst="rect">
            <a:avLst/>
          </a:prstGeom>
          <a:noFill/>
        </p:spPr>
        <p:txBody>
          <a:bodyPr wrap="square" rtlCol="0">
            <a:spAutoFit/>
          </a:bodyPr>
          <a:lstStyle/>
          <a:p>
            <a:r>
              <a:rPr lang="en-US" sz="1200" dirty="0">
                <a:hlinkClick r:id="rId2"/>
              </a:rPr>
              <a:t>Fellowes Plush Touch Wrist Rest - Black</a:t>
            </a:r>
            <a:endParaRPr lang="en-CA" sz="1200" dirty="0"/>
          </a:p>
        </p:txBody>
      </p:sp>
      <p:pic>
        <p:nvPicPr>
          <p:cNvPr id="7" name="Picture 6">
            <a:hlinkClick r:id="rId4"/>
            <a:extLst>
              <a:ext uri="{FF2B5EF4-FFF2-40B4-BE49-F238E27FC236}">
                <a16:creationId xmlns:a16="http://schemas.microsoft.com/office/drawing/2014/main" id="{BD743266-B291-4FDA-A93F-6D3B54ED6AA7}"/>
              </a:ext>
            </a:extLst>
          </p:cNvPr>
          <p:cNvPicPr>
            <a:picLocks noChangeAspect="1"/>
          </p:cNvPicPr>
          <p:nvPr/>
        </p:nvPicPr>
        <p:blipFill>
          <a:blip r:embed="rId5"/>
          <a:stretch>
            <a:fillRect/>
          </a:stretch>
        </p:blipFill>
        <p:spPr>
          <a:xfrm>
            <a:off x="2499920" y="1662356"/>
            <a:ext cx="1830714" cy="1076299"/>
          </a:xfrm>
          <a:prstGeom prst="rect">
            <a:avLst/>
          </a:prstGeom>
        </p:spPr>
      </p:pic>
      <p:sp>
        <p:nvSpPr>
          <p:cNvPr id="20" name="TextBox 19">
            <a:extLst>
              <a:ext uri="{FF2B5EF4-FFF2-40B4-BE49-F238E27FC236}">
                <a16:creationId xmlns:a16="http://schemas.microsoft.com/office/drawing/2014/main" id="{F52AA1DE-BFD8-4DCC-8EE3-6CE9F4F0EB29}"/>
              </a:ext>
            </a:extLst>
          </p:cNvPr>
          <p:cNvSpPr txBox="1"/>
          <p:nvPr/>
        </p:nvSpPr>
        <p:spPr>
          <a:xfrm>
            <a:off x="2440642" y="865783"/>
            <a:ext cx="2070576" cy="461665"/>
          </a:xfrm>
          <a:prstGeom prst="rect">
            <a:avLst/>
          </a:prstGeom>
          <a:noFill/>
        </p:spPr>
        <p:txBody>
          <a:bodyPr wrap="square" rtlCol="0">
            <a:spAutoFit/>
          </a:bodyPr>
          <a:lstStyle/>
          <a:p>
            <a:r>
              <a:rPr lang="en-US" sz="1200" dirty="0">
                <a:hlinkClick r:id="rId4"/>
              </a:rPr>
              <a:t>Fellowes Professional Series Keyboard Palm Support</a:t>
            </a:r>
            <a:endParaRPr lang="en-CA" sz="1200" dirty="0"/>
          </a:p>
        </p:txBody>
      </p:sp>
      <p:pic>
        <p:nvPicPr>
          <p:cNvPr id="9" name="Picture 8">
            <a:hlinkClick r:id="rId6"/>
            <a:extLst>
              <a:ext uri="{FF2B5EF4-FFF2-40B4-BE49-F238E27FC236}">
                <a16:creationId xmlns:a16="http://schemas.microsoft.com/office/drawing/2014/main" id="{CECB6C5B-8AF5-48F5-8ADC-CF45CBA8ABF7}"/>
              </a:ext>
            </a:extLst>
          </p:cNvPr>
          <p:cNvPicPr>
            <a:picLocks noChangeAspect="1"/>
          </p:cNvPicPr>
          <p:nvPr/>
        </p:nvPicPr>
        <p:blipFill>
          <a:blip r:embed="rId7"/>
          <a:stretch>
            <a:fillRect/>
          </a:stretch>
        </p:blipFill>
        <p:spPr>
          <a:xfrm>
            <a:off x="4625711" y="1797140"/>
            <a:ext cx="1759214" cy="1013673"/>
          </a:xfrm>
          <a:prstGeom prst="rect">
            <a:avLst/>
          </a:prstGeom>
        </p:spPr>
      </p:pic>
      <p:sp>
        <p:nvSpPr>
          <p:cNvPr id="23" name="TextBox 22">
            <a:extLst>
              <a:ext uri="{FF2B5EF4-FFF2-40B4-BE49-F238E27FC236}">
                <a16:creationId xmlns:a16="http://schemas.microsoft.com/office/drawing/2014/main" id="{07C17451-A17D-4E66-9E8F-4D73D852BFEA}"/>
              </a:ext>
            </a:extLst>
          </p:cNvPr>
          <p:cNvSpPr txBox="1"/>
          <p:nvPr/>
        </p:nvSpPr>
        <p:spPr>
          <a:xfrm>
            <a:off x="4607581" y="885933"/>
            <a:ext cx="2070576" cy="276999"/>
          </a:xfrm>
          <a:prstGeom prst="rect">
            <a:avLst/>
          </a:prstGeom>
          <a:noFill/>
        </p:spPr>
        <p:txBody>
          <a:bodyPr wrap="square" rtlCol="0">
            <a:spAutoFit/>
          </a:bodyPr>
          <a:lstStyle/>
          <a:p>
            <a:r>
              <a:rPr lang="en-US" sz="1200" dirty="0">
                <a:hlinkClick r:id="rId6"/>
              </a:rPr>
              <a:t>ObusForme Gel Seat</a:t>
            </a:r>
            <a:endParaRPr lang="en-CA" sz="1200" dirty="0"/>
          </a:p>
        </p:txBody>
      </p:sp>
      <p:pic>
        <p:nvPicPr>
          <p:cNvPr id="10" name="Picture 9">
            <a:hlinkClick r:id="rId8"/>
            <a:extLst>
              <a:ext uri="{FF2B5EF4-FFF2-40B4-BE49-F238E27FC236}">
                <a16:creationId xmlns:a16="http://schemas.microsoft.com/office/drawing/2014/main" id="{83B6C213-EB17-4D0D-9FF9-503583819013}"/>
              </a:ext>
            </a:extLst>
          </p:cNvPr>
          <p:cNvPicPr>
            <a:picLocks noChangeAspect="1"/>
          </p:cNvPicPr>
          <p:nvPr/>
        </p:nvPicPr>
        <p:blipFill>
          <a:blip r:embed="rId9"/>
          <a:stretch>
            <a:fillRect/>
          </a:stretch>
        </p:blipFill>
        <p:spPr>
          <a:xfrm>
            <a:off x="787172" y="4150251"/>
            <a:ext cx="880754" cy="1449184"/>
          </a:xfrm>
          <a:prstGeom prst="rect">
            <a:avLst/>
          </a:prstGeom>
        </p:spPr>
      </p:pic>
      <p:sp>
        <p:nvSpPr>
          <p:cNvPr id="24" name="TextBox 23">
            <a:extLst>
              <a:ext uri="{FF2B5EF4-FFF2-40B4-BE49-F238E27FC236}">
                <a16:creationId xmlns:a16="http://schemas.microsoft.com/office/drawing/2014/main" id="{3ED3D779-C938-49F0-BDB1-3E7884E161AE}"/>
              </a:ext>
            </a:extLst>
          </p:cNvPr>
          <p:cNvSpPr txBox="1"/>
          <p:nvPr/>
        </p:nvSpPr>
        <p:spPr>
          <a:xfrm>
            <a:off x="387350" y="3652141"/>
            <a:ext cx="2070576" cy="461665"/>
          </a:xfrm>
          <a:prstGeom prst="rect">
            <a:avLst/>
          </a:prstGeom>
          <a:noFill/>
        </p:spPr>
        <p:txBody>
          <a:bodyPr wrap="square" rtlCol="0">
            <a:spAutoFit/>
          </a:bodyPr>
          <a:lstStyle/>
          <a:p>
            <a:r>
              <a:rPr lang="en-US" sz="1200" dirty="0">
                <a:hlinkClick r:id="rId8"/>
              </a:rPr>
              <a:t>ObusForme LowBack Backrest Support</a:t>
            </a:r>
            <a:endParaRPr lang="en-CA" sz="1200" dirty="0"/>
          </a:p>
        </p:txBody>
      </p:sp>
      <p:pic>
        <p:nvPicPr>
          <p:cNvPr id="11" name="Picture 10">
            <a:hlinkClick r:id="rId10"/>
            <a:extLst>
              <a:ext uri="{FF2B5EF4-FFF2-40B4-BE49-F238E27FC236}">
                <a16:creationId xmlns:a16="http://schemas.microsoft.com/office/drawing/2014/main" id="{21E293CE-C0DD-4EF8-84D7-A774CB44D430}"/>
              </a:ext>
            </a:extLst>
          </p:cNvPr>
          <p:cNvPicPr>
            <a:picLocks noChangeAspect="1"/>
          </p:cNvPicPr>
          <p:nvPr/>
        </p:nvPicPr>
        <p:blipFill>
          <a:blip r:embed="rId11"/>
          <a:stretch>
            <a:fillRect/>
          </a:stretch>
        </p:blipFill>
        <p:spPr>
          <a:xfrm>
            <a:off x="2467260" y="4476738"/>
            <a:ext cx="1923480" cy="911122"/>
          </a:xfrm>
          <a:prstGeom prst="rect">
            <a:avLst/>
          </a:prstGeom>
        </p:spPr>
      </p:pic>
      <p:sp>
        <p:nvSpPr>
          <p:cNvPr id="26" name="TextBox 25">
            <a:extLst>
              <a:ext uri="{FF2B5EF4-FFF2-40B4-BE49-F238E27FC236}">
                <a16:creationId xmlns:a16="http://schemas.microsoft.com/office/drawing/2014/main" id="{27F6E3C4-FD71-4C3F-BC52-68F045131525}"/>
              </a:ext>
            </a:extLst>
          </p:cNvPr>
          <p:cNvSpPr txBox="1"/>
          <p:nvPr/>
        </p:nvSpPr>
        <p:spPr>
          <a:xfrm>
            <a:off x="2393712" y="3674971"/>
            <a:ext cx="2070576" cy="461665"/>
          </a:xfrm>
          <a:prstGeom prst="rect">
            <a:avLst/>
          </a:prstGeom>
          <a:noFill/>
        </p:spPr>
        <p:txBody>
          <a:bodyPr wrap="square" rtlCol="0">
            <a:spAutoFit/>
          </a:bodyPr>
          <a:lstStyle/>
          <a:p>
            <a:r>
              <a:rPr lang="en-US" sz="1200" dirty="0">
                <a:hlinkClick r:id="rId10"/>
              </a:rPr>
              <a:t>Safco Movable Anti-Fatigue Mat</a:t>
            </a:r>
            <a:endParaRPr lang="en-CA" sz="1200" dirty="0"/>
          </a:p>
        </p:txBody>
      </p:sp>
      <p:pic>
        <p:nvPicPr>
          <p:cNvPr id="28" name="Picture 27">
            <a:hlinkClick r:id="rId12"/>
            <a:extLst>
              <a:ext uri="{FF2B5EF4-FFF2-40B4-BE49-F238E27FC236}">
                <a16:creationId xmlns:a16="http://schemas.microsoft.com/office/drawing/2014/main" id="{76517A49-9D91-49E1-8631-9243ABD85EF5}"/>
              </a:ext>
            </a:extLst>
          </p:cNvPr>
          <p:cNvPicPr>
            <a:picLocks noChangeAspect="1"/>
          </p:cNvPicPr>
          <p:nvPr/>
        </p:nvPicPr>
        <p:blipFill rotWithShape="1">
          <a:blip r:embed="rId13"/>
          <a:srcRect l="3907" r="3197"/>
          <a:stretch/>
        </p:blipFill>
        <p:spPr>
          <a:xfrm>
            <a:off x="4577539" y="4274457"/>
            <a:ext cx="1776161" cy="1195700"/>
          </a:xfrm>
          <a:prstGeom prst="rect">
            <a:avLst/>
          </a:prstGeom>
        </p:spPr>
      </p:pic>
      <p:sp>
        <p:nvSpPr>
          <p:cNvPr id="30" name="TextBox 29">
            <a:extLst>
              <a:ext uri="{FF2B5EF4-FFF2-40B4-BE49-F238E27FC236}">
                <a16:creationId xmlns:a16="http://schemas.microsoft.com/office/drawing/2014/main" id="{8A5A6A89-A634-4759-88EF-4DF90FD41C92}"/>
              </a:ext>
            </a:extLst>
          </p:cNvPr>
          <p:cNvSpPr txBox="1"/>
          <p:nvPr/>
        </p:nvSpPr>
        <p:spPr>
          <a:xfrm>
            <a:off x="4538753" y="3688560"/>
            <a:ext cx="2070576" cy="276999"/>
          </a:xfrm>
          <a:prstGeom prst="rect">
            <a:avLst/>
          </a:prstGeom>
          <a:noFill/>
        </p:spPr>
        <p:txBody>
          <a:bodyPr wrap="square" rtlCol="0">
            <a:spAutoFit/>
          </a:bodyPr>
          <a:lstStyle/>
          <a:p>
            <a:r>
              <a:rPr lang="en-US" sz="1200" dirty="0">
                <a:hlinkClick r:id="rId12"/>
              </a:rPr>
              <a:t>ErgoCentric Anti-Fatigue Mat</a:t>
            </a:r>
            <a:endParaRPr lang="en-CA" sz="1200" dirty="0"/>
          </a:p>
        </p:txBody>
      </p:sp>
      <p:pic>
        <p:nvPicPr>
          <p:cNvPr id="31" name="Picture 30">
            <a:hlinkClick r:id="rId14"/>
            <a:extLst>
              <a:ext uri="{FF2B5EF4-FFF2-40B4-BE49-F238E27FC236}">
                <a16:creationId xmlns:a16="http://schemas.microsoft.com/office/drawing/2014/main" id="{CF26761A-DF54-4946-8F21-6409E9101571}"/>
              </a:ext>
            </a:extLst>
          </p:cNvPr>
          <p:cNvPicPr>
            <a:picLocks noChangeAspect="1"/>
          </p:cNvPicPr>
          <p:nvPr/>
        </p:nvPicPr>
        <p:blipFill rotWithShape="1">
          <a:blip r:embed="rId15"/>
          <a:srcRect l="11918" t="8772" r="15168"/>
          <a:stretch/>
        </p:blipFill>
        <p:spPr>
          <a:xfrm>
            <a:off x="753525" y="6647789"/>
            <a:ext cx="1194028" cy="1449184"/>
          </a:xfrm>
          <a:prstGeom prst="rect">
            <a:avLst/>
          </a:prstGeom>
        </p:spPr>
      </p:pic>
      <p:sp>
        <p:nvSpPr>
          <p:cNvPr id="32" name="TextBox 31">
            <a:extLst>
              <a:ext uri="{FF2B5EF4-FFF2-40B4-BE49-F238E27FC236}">
                <a16:creationId xmlns:a16="http://schemas.microsoft.com/office/drawing/2014/main" id="{F35F6348-2DC2-483C-A51F-EF5BBA287105}"/>
              </a:ext>
            </a:extLst>
          </p:cNvPr>
          <p:cNvSpPr txBox="1"/>
          <p:nvPr/>
        </p:nvSpPr>
        <p:spPr>
          <a:xfrm>
            <a:off x="370066" y="6052366"/>
            <a:ext cx="2070576" cy="461665"/>
          </a:xfrm>
          <a:prstGeom prst="rect">
            <a:avLst/>
          </a:prstGeom>
          <a:noFill/>
        </p:spPr>
        <p:txBody>
          <a:bodyPr wrap="square" rtlCol="0">
            <a:spAutoFit/>
          </a:bodyPr>
          <a:lstStyle/>
          <a:p>
            <a:r>
              <a:rPr lang="en-US" sz="1200" dirty="0">
                <a:hlinkClick r:id="rId14"/>
              </a:rPr>
              <a:t>Fellowes Professional Series In-Line Document Holder</a:t>
            </a:r>
            <a:endParaRPr lang="en-CA" sz="1200" dirty="0"/>
          </a:p>
        </p:txBody>
      </p:sp>
      <p:pic>
        <p:nvPicPr>
          <p:cNvPr id="2" name="Picture 1">
            <a:extLst>
              <a:ext uri="{FF2B5EF4-FFF2-40B4-BE49-F238E27FC236}">
                <a16:creationId xmlns:a16="http://schemas.microsoft.com/office/drawing/2014/main" id="{65584CB8-89CB-1A13-05FC-381199B71CEB}"/>
              </a:ext>
            </a:extLst>
          </p:cNvPr>
          <p:cNvPicPr>
            <a:picLocks noChangeAspect="1"/>
          </p:cNvPicPr>
          <p:nvPr/>
        </p:nvPicPr>
        <p:blipFill>
          <a:blip r:embed="rId16"/>
          <a:stretch>
            <a:fillRect/>
          </a:stretch>
        </p:blipFill>
        <p:spPr>
          <a:xfrm>
            <a:off x="2602389" y="6829032"/>
            <a:ext cx="1653222" cy="1449185"/>
          </a:xfrm>
          <a:prstGeom prst="rect">
            <a:avLst/>
          </a:prstGeom>
        </p:spPr>
      </p:pic>
      <p:sp>
        <p:nvSpPr>
          <p:cNvPr id="6" name="TextBox 5">
            <a:extLst>
              <a:ext uri="{FF2B5EF4-FFF2-40B4-BE49-F238E27FC236}">
                <a16:creationId xmlns:a16="http://schemas.microsoft.com/office/drawing/2014/main" id="{A2A53B47-00CB-B78E-00B3-3DBAD0B3339E}"/>
              </a:ext>
            </a:extLst>
          </p:cNvPr>
          <p:cNvSpPr txBox="1"/>
          <p:nvPr/>
        </p:nvSpPr>
        <p:spPr>
          <a:xfrm>
            <a:off x="2506963" y="6051243"/>
            <a:ext cx="2070576" cy="461665"/>
          </a:xfrm>
          <a:prstGeom prst="rect">
            <a:avLst/>
          </a:prstGeom>
          <a:noFill/>
        </p:spPr>
        <p:txBody>
          <a:bodyPr wrap="square" rtlCol="0">
            <a:spAutoFit/>
          </a:bodyPr>
          <a:lstStyle/>
          <a:p>
            <a:r>
              <a:rPr lang="en-US" sz="1200" dirty="0">
                <a:hlinkClick r:id="rId17"/>
              </a:rPr>
              <a:t>Screen Protectors &amp; Privacy/Glare Filters</a:t>
            </a:r>
            <a:endParaRPr lang="en-CA" sz="1200" dirty="0"/>
          </a:p>
        </p:txBody>
      </p:sp>
    </p:spTree>
    <p:extLst>
      <p:ext uri="{BB962C8B-B14F-4D97-AF65-F5344CB8AC3E}">
        <p14:creationId xmlns:p14="http://schemas.microsoft.com/office/powerpoint/2010/main" val="1012768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A1A1-BB21-4234-A62A-39F92F20929F}"/>
              </a:ext>
            </a:extLst>
          </p:cNvPr>
          <p:cNvSpPr>
            <a:spLocks noGrp="1"/>
          </p:cNvSpPr>
          <p:nvPr>
            <p:ph type="ctrTitle"/>
          </p:nvPr>
        </p:nvSpPr>
        <p:spPr>
          <a:xfrm>
            <a:off x="465521" y="270043"/>
            <a:ext cx="1831848" cy="452375"/>
          </a:xfrm>
        </p:spPr>
        <p:txBody>
          <a:bodyPr>
            <a:normAutofit/>
          </a:bodyPr>
          <a:lstStyle/>
          <a:p>
            <a:r>
              <a:rPr lang="en-US" sz="2200" dirty="0">
                <a:solidFill>
                  <a:srgbClr val="FF0000"/>
                </a:solidFill>
                <a:latin typeface="+mn-lt"/>
              </a:rPr>
              <a:t>Introduction</a:t>
            </a:r>
            <a:endParaRPr lang="en-CA" sz="2200" dirty="0">
              <a:solidFill>
                <a:srgbClr val="FF0000"/>
              </a:solidFill>
              <a:latin typeface="+mn-lt"/>
            </a:endParaRPr>
          </a:p>
        </p:txBody>
      </p:sp>
      <p:sp>
        <p:nvSpPr>
          <p:cNvPr id="3" name="Subtitle 2">
            <a:extLst>
              <a:ext uri="{FF2B5EF4-FFF2-40B4-BE49-F238E27FC236}">
                <a16:creationId xmlns:a16="http://schemas.microsoft.com/office/drawing/2014/main" id="{0DF0BECD-ABB4-415D-93B7-E7C6E6A386AB}"/>
              </a:ext>
            </a:extLst>
          </p:cNvPr>
          <p:cNvSpPr>
            <a:spLocks noGrp="1"/>
          </p:cNvSpPr>
          <p:nvPr>
            <p:ph type="subTitle" idx="1"/>
          </p:nvPr>
        </p:nvSpPr>
        <p:spPr>
          <a:xfrm>
            <a:off x="465521" y="882152"/>
            <a:ext cx="5883148" cy="7671832"/>
          </a:xfrm>
        </p:spPr>
        <p:txBody>
          <a:bodyPr>
            <a:normAutofit/>
          </a:bodyPr>
          <a:lstStyle/>
          <a:p>
            <a:pPr algn="just">
              <a:lnSpc>
                <a:spcPct val="100000"/>
              </a:lnSpc>
            </a:pPr>
            <a:r>
              <a:rPr lang="en-CA" sz="1200" dirty="0">
                <a:latin typeface="+mn-lt"/>
              </a:rPr>
              <a:t>To help prevent musculoskeletal injuries in the workplace and meet regulatory standards, the EHS department has created this resource to support departments in choosing appropriate office furniture and equipment. </a:t>
            </a:r>
          </a:p>
          <a:p>
            <a:pPr algn="just">
              <a:lnSpc>
                <a:spcPct val="100000"/>
              </a:lnSpc>
            </a:pPr>
            <a:r>
              <a:rPr lang="en-CA" sz="1200" dirty="0">
                <a:latin typeface="+mn-lt"/>
              </a:rPr>
              <a:t>The purpose of this document is to share guidance and examples of items that are suitable for office use. CU does not promote or rate any particular equipment as being better than others, as individual needs and preferences can vary greatly. While some individuals may find specialized equipment helpful, others may not, as ergonomic requirements are highly personal. It is essential to evaluate factors such as a person’s height, workstation setup, and job tasks and to attempt adjustments using current equipment before investing in new items.</a:t>
            </a:r>
          </a:p>
          <a:p>
            <a:pPr algn="just">
              <a:lnSpc>
                <a:spcPct val="100000"/>
              </a:lnSpc>
            </a:pPr>
            <a:r>
              <a:rPr lang="en-CA" sz="1200" dirty="0">
                <a:latin typeface="+mn-lt"/>
              </a:rPr>
              <a:t>This resource is not intended to replace advice or recommendations provided by healthcare professionals.</a:t>
            </a:r>
          </a:p>
          <a:p>
            <a:pPr>
              <a:lnSpc>
                <a:spcPct val="100000"/>
              </a:lnSpc>
            </a:pPr>
            <a:endParaRPr lang="en-CA" sz="1200" b="1" dirty="0">
              <a:latin typeface="+mn-lt"/>
            </a:endParaRPr>
          </a:p>
          <a:p>
            <a:pPr>
              <a:lnSpc>
                <a:spcPct val="100000"/>
              </a:lnSpc>
            </a:pPr>
            <a:r>
              <a:rPr lang="en-CA" sz="1200" b="1" dirty="0">
                <a:latin typeface="+mn-lt"/>
              </a:rPr>
              <a:t>Workstation assessment, and evaluation of ergonomic needs. </a:t>
            </a:r>
          </a:p>
          <a:p>
            <a:pPr>
              <a:lnSpc>
                <a:spcPct val="100000"/>
              </a:lnSpc>
            </a:pPr>
            <a:br>
              <a:rPr lang="en-US" dirty="0"/>
            </a:br>
            <a:r>
              <a:rPr lang="en-CA" sz="1200" b="0" i="0" dirty="0">
                <a:solidFill>
                  <a:srgbClr val="000000"/>
                </a:solidFill>
                <a:effectLst/>
                <a:latin typeface="+mn-lt"/>
              </a:rPr>
              <a:t>The steps below outline the process for requesting an ergonomics assessment from EHS. Take these steps before you make changes to your workstation or purchase any equipment or products:</a:t>
            </a:r>
            <a:r>
              <a:rPr lang="en-CA" sz="1200" dirty="0">
                <a:latin typeface="+mn-lt"/>
              </a:rPr>
              <a:t> </a:t>
            </a:r>
          </a:p>
          <a:p>
            <a:pPr marL="285750" indent="-285750" algn="just">
              <a:lnSpc>
                <a:spcPct val="100000"/>
              </a:lnSpc>
              <a:buFont typeface="Arial" panose="020B0604020202020204" pitchFamily="34" charset="0"/>
              <a:buChar char="•"/>
            </a:pPr>
            <a:r>
              <a:rPr lang="en-CA" sz="1200" b="1" i="0" dirty="0">
                <a:solidFill>
                  <a:srgbClr val="000000"/>
                </a:solidFill>
                <a:effectLst/>
                <a:latin typeface="+mn-lt"/>
              </a:rPr>
              <a:t>Complete the Office ergonomic tutorial on Brightspace and  Ergonomics Self-Assessment Checklist.</a:t>
            </a:r>
            <a:r>
              <a:rPr lang="en-CA" sz="1200" dirty="0">
                <a:solidFill>
                  <a:srgbClr val="000000"/>
                </a:solidFill>
                <a:latin typeface="+mn-lt"/>
              </a:rPr>
              <a:t> </a:t>
            </a:r>
            <a:r>
              <a:rPr lang="en-CA" sz="1200" b="0" i="0" dirty="0">
                <a:solidFill>
                  <a:srgbClr val="000000"/>
                </a:solidFill>
                <a:effectLst/>
                <a:latin typeface="+mn-lt"/>
              </a:rPr>
              <a:t> These resources provide information on how to set up your workstation and recommendations for how to fix common deficiencies. </a:t>
            </a:r>
          </a:p>
          <a:p>
            <a:pPr marL="285750" indent="-285750" algn="just">
              <a:lnSpc>
                <a:spcPct val="100000"/>
              </a:lnSpc>
              <a:buFont typeface="Arial" panose="020B0604020202020204" pitchFamily="34" charset="0"/>
              <a:buChar char="•"/>
            </a:pPr>
            <a:r>
              <a:rPr lang="en-CA" sz="1200" dirty="0">
                <a:solidFill>
                  <a:srgbClr val="000000"/>
                </a:solidFill>
                <a:latin typeface="+mn-lt"/>
              </a:rPr>
              <a:t>Speak to your supervisor. Advise your supervisor as soon as possible if you are experiencing discomfort or have concerns. Share with your supervisor the identified deficiencies in your office ergonomic equipment. Your supervisor  may be able to discuss furniture or equipment options that are available within the department</a:t>
            </a:r>
          </a:p>
          <a:p>
            <a:pPr marL="285750" indent="-285750" algn="just">
              <a:lnSpc>
                <a:spcPct val="100000"/>
              </a:lnSpc>
              <a:buFont typeface="Arial" panose="020B0604020202020204" pitchFamily="34" charset="0"/>
              <a:buChar char="•"/>
            </a:pPr>
            <a:r>
              <a:rPr lang="en-CA" sz="1200" dirty="0">
                <a:solidFill>
                  <a:srgbClr val="000000"/>
                </a:solidFill>
                <a:latin typeface="+mn-lt"/>
              </a:rPr>
              <a:t>Book ergonomic assessment. </a:t>
            </a:r>
            <a:r>
              <a:rPr lang="en-CA" sz="1200" b="0" i="0" dirty="0">
                <a:solidFill>
                  <a:srgbClr val="000000"/>
                </a:solidFill>
                <a:effectLst/>
                <a:latin typeface="+mn-lt"/>
              </a:rPr>
              <a:t>If you completed the above steps and your symptoms are persisting for more than 12 weeks book an in-person ergonomic assessment. </a:t>
            </a:r>
            <a:br>
              <a:rPr lang="en-CA" sz="1200" dirty="0">
                <a:latin typeface="+mn-lt"/>
              </a:rPr>
            </a:br>
            <a:r>
              <a:rPr kumimoji="0" lang="en-CA" sz="1200" b="0" i="0" u="none" strike="noStrike" kern="1200" cap="none" spc="0" normalizeH="0" baseline="0" noProof="0" dirty="0">
                <a:ln>
                  <a:noFill/>
                </a:ln>
                <a:solidFill>
                  <a:srgbClr val="000000"/>
                </a:solidFill>
                <a:effectLst/>
                <a:uLnTx/>
                <a:uFillTx/>
                <a:latin typeface="+mn-lt"/>
                <a:ea typeface="+mn-ea"/>
                <a:cs typeface="+mn-cs"/>
              </a:rPr>
              <a:t>please submit an </a:t>
            </a:r>
            <a:r>
              <a:rPr kumimoji="0" lang="en-CA" sz="1200" b="1" i="0" u="none" strike="noStrike" kern="1200" cap="none" spc="0" normalizeH="0" baseline="0" noProof="0" dirty="0">
                <a:ln>
                  <a:noFill/>
                </a:ln>
                <a:solidFill>
                  <a:srgbClr val="FF0000"/>
                </a:solidFill>
                <a:effectLst/>
                <a:uLnTx/>
                <a:uFillTx/>
                <a:latin typeface="+mn-lt"/>
                <a:ea typeface="+mn-ea"/>
                <a:cs typeface="+mn-cs"/>
                <a:hlinkClick r:id="rId2">
                  <a:extLst>
                    <a:ext uri="{A12FA001-AC4F-418D-AE19-62706E023703}">
                      <ahyp:hlinkClr xmlns:ahyp="http://schemas.microsoft.com/office/drawing/2018/hyperlinkcolor" val="tx"/>
                    </a:ext>
                  </a:extLst>
                </a:hlinkClick>
              </a:rPr>
              <a:t>Ergonomic Assessment Request</a:t>
            </a:r>
            <a:r>
              <a:rPr lang="en-CA" sz="1200" dirty="0">
                <a:solidFill>
                  <a:srgbClr val="000000"/>
                </a:solidFill>
                <a:latin typeface="+mn-lt"/>
                <a:cs typeface="+mn-cs"/>
              </a:rPr>
              <a:t> and </a:t>
            </a:r>
            <a:r>
              <a:rPr kumimoji="0" lang="en-CA" sz="1200" b="0" i="0" u="none" strike="noStrike" kern="1200" cap="none" spc="0" normalizeH="0" baseline="0" noProof="0" dirty="0">
                <a:ln>
                  <a:noFill/>
                </a:ln>
                <a:solidFill>
                  <a:srgbClr val="000000"/>
                </a:solidFill>
                <a:effectLst/>
                <a:uLnTx/>
                <a:uFillTx/>
                <a:latin typeface="+mn-lt"/>
                <a:ea typeface="+mn-ea"/>
                <a:cs typeface="+mn-cs"/>
              </a:rPr>
              <a:t>ensure the </a:t>
            </a:r>
            <a:r>
              <a:rPr kumimoji="0" lang="en-CA" sz="1200" b="1" i="0" u="none" strike="noStrike" kern="1200" cap="none" spc="0" normalizeH="0" baseline="0" noProof="0" dirty="0">
                <a:ln>
                  <a:noFill/>
                </a:ln>
                <a:solidFill>
                  <a:srgbClr val="FF0000"/>
                </a:solidFill>
                <a:effectLst/>
                <a:uLnTx/>
                <a:uFillTx/>
                <a:latin typeface="+mn-lt"/>
                <a:ea typeface="+mn-ea"/>
                <a:cs typeface="+mn-cs"/>
                <a:hlinkClick r:id="rId3">
                  <a:extLst>
                    <a:ext uri="{A12FA001-AC4F-418D-AE19-62706E023703}">
                      <ahyp:hlinkClr xmlns:ahyp="http://schemas.microsoft.com/office/drawing/2018/hyperlinkcolor" val="tx"/>
                    </a:ext>
                  </a:extLst>
                </a:hlinkClick>
              </a:rPr>
              <a:t>Ergonomic Pre-Assessment Report</a:t>
            </a:r>
            <a:r>
              <a:rPr kumimoji="0" lang="en-CA" sz="1200" b="0" i="0" u="none" strike="noStrike" kern="1200" cap="none" spc="0" normalizeH="0" baseline="0" noProof="0" dirty="0">
                <a:ln>
                  <a:noFill/>
                </a:ln>
                <a:solidFill>
                  <a:srgbClr val="000000"/>
                </a:solidFill>
                <a:effectLst/>
                <a:uLnTx/>
                <a:uFillTx/>
                <a:latin typeface="+mn-lt"/>
                <a:ea typeface="+mn-ea"/>
                <a:cs typeface="+mn-cs"/>
              </a:rPr>
              <a:t> is completed and sent to </a:t>
            </a:r>
            <a:r>
              <a:rPr kumimoji="0" lang="en-CA" sz="1200" b="1" i="0" u="none" strike="noStrike" kern="1200" cap="none" spc="0" normalizeH="0" baseline="0" noProof="0" dirty="0">
                <a:ln>
                  <a:noFill/>
                </a:ln>
                <a:solidFill>
                  <a:srgbClr val="FF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ergo@carleton.ca </a:t>
            </a:r>
            <a:r>
              <a:rPr kumimoji="0" lang="en-CA" sz="1200" b="0" i="0" u="none" strike="noStrike" kern="1200" cap="none" spc="0" normalizeH="0" baseline="0" noProof="0" dirty="0">
                <a:ln>
                  <a:noFill/>
                </a:ln>
                <a:solidFill>
                  <a:srgbClr val="000000"/>
                </a:solidFill>
                <a:effectLst/>
                <a:uLnTx/>
                <a:uFillTx/>
                <a:latin typeface="+mn-lt"/>
                <a:ea typeface="+mn-ea"/>
                <a:cs typeface="+mn-cs"/>
              </a:rPr>
              <a:t>prior to your assessment. For all other questions please email </a:t>
            </a:r>
            <a:r>
              <a:rPr kumimoji="0" lang="en-CA" sz="1200" b="1" i="0" u="none" strike="noStrike" kern="1200" cap="none" spc="0" normalizeH="0" baseline="0" noProof="0" dirty="0">
                <a:ln>
                  <a:noFill/>
                </a:ln>
                <a:solidFill>
                  <a:srgbClr val="FF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ergo@carleton.ca </a:t>
            </a:r>
            <a:r>
              <a:rPr kumimoji="0" lang="en-CA" sz="1200" b="0" i="0" u="none" strike="noStrike" kern="1200" cap="none" spc="0" normalizeH="0" baseline="0" noProof="0" dirty="0">
                <a:ln>
                  <a:noFill/>
                </a:ln>
                <a:solidFill>
                  <a:srgbClr val="000000"/>
                </a:solidFill>
                <a:effectLst/>
                <a:uLnTx/>
                <a:uFillTx/>
                <a:latin typeface="+mn-lt"/>
                <a:ea typeface="+mn-ea"/>
                <a:cs typeface="+mn-cs"/>
              </a:rPr>
              <a:t>.</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pPr>
            <a:br>
              <a:rPr lang="en-CA" sz="1200" dirty="0">
                <a:latin typeface="+mn-lt"/>
              </a:rPr>
            </a:br>
            <a:r>
              <a:rPr lang="en-CA" sz="1200" b="1" dirty="0">
                <a:latin typeface="+mn-lt"/>
              </a:rPr>
              <a:t>Before requesting an office ergonomics assessment from EHS, employees and supervisors are encouraged to review resource documents on the Ergonomics webpage and complete the Office Ergonomics training course.</a:t>
            </a:r>
            <a:br>
              <a:rPr lang="en-CA" sz="1200" dirty="0">
                <a:latin typeface="+mn-lt"/>
              </a:rPr>
            </a:br>
            <a:endParaRPr lang="en-CA" sz="1200" dirty="0">
              <a:latin typeface="+mn-lt"/>
            </a:endParaRPr>
          </a:p>
        </p:txBody>
      </p:sp>
    </p:spTree>
    <p:extLst>
      <p:ext uri="{BB962C8B-B14F-4D97-AF65-F5344CB8AC3E}">
        <p14:creationId xmlns:p14="http://schemas.microsoft.com/office/powerpoint/2010/main" val="3940424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FF18D11E-8D34-4EE1-82E6-9B9DF0A8E70B}"/>
              </a:ext>
            </a:extLst>
          </p:cNvPr>
          <p:cNvSpPr/>
          <p:nvPr/>
        </p:nvSpPr>
        <p:spPr>
          <a:xfrm>
            <a:off x="1947259" y="4106023"/>
            <a:ext cx="4610341" cy="1224103"/>
          </a:xfrm>
          <a:prstGeom prst="roundRect">
            <a:avLst/>
          </a:prstGeom>
          <a:solidFill>
            <a:schemeClr val="bg1">
              <a:lumMod val="75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1" name="Rectangle: Rounded Corners 60">
            <a:extLst>
              <a:ext uri="{FF2B5EF4-FFF2-40B4-BE49-F238E27FC236}">
                <a16:creationId xmlns:a16="http://schemas.microsoft.com/office/drawing/2014/main" id="{B3CD7666-8625-4A4C-BB78-B1507D855F65}"/>
              </a:ext>
            </a:extLst>
          </p:cNvPr>
          <p:cNvSpPr/>
          <p:nvPr/>
        </p:nvSpPr>
        <p:spPr>
          <a:xfrm>
            <a:off x="1949984" y="5709661"/>
            <a:ext cx="4610341" cy="1224103"/>
          </a:xfrm>
          <a:prstGeom prst="roundRect">
            <a:avLst/>
          </a:prstGeom>
          <a:solidFill>
            <a:schemeClr val="bg1">
              <a:lumMod val="75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sp>
        <p:nvSpPr>
          <p:cNvPr id="62" name="Rectangle: Rounded Corners 61">
            <a:extLst>
              <a:ext uri="{FF2B5EF4-FFF2-40B4-BE49-F238E27FC236}">
                <a16:creationId xmlns:a16="http://schemas.microsoft.com/office/drawing/2014/main" id="{D6DAB7A8-ABDD-4AED-8B1B-5688E5D43C95}"/>
              </a:ext>
            </a:extLst>
          </p:cNvPr>
          <p:cNvSpPr/>
          <p:nvPr/>
        </p:nvSpPr>
        <p:spPr>
          <a:xfrm>
            <a:off x="1982393" y="7297006"/>
            <a:ext cx="4610341" cy="1224103"/>
          </a:xfrm>
          <a:prstGeom prst="roundRect">
            <a:avLst/>
          </a:prstGeom>
          <a:solidFill>
            <a:schemeClr val="bg1">
              <a:lumMod val="75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9" name="Rectangle: Rounded Corners 58">
            <a:extLst>
              <a:ext uri="{FF2B5EF4-FFF2-40B4-BE49-F238E27FC236}">
                <a16:creationId xmlns:a16="http://schemas.microsoft.com/office/drawing/2014/main" id="{39BFB4A0-749A-4424-9E2E-EDADEFFDC0CF}"/>
              </a:ext>
            </a:extLst>
          </p:cNvPr>
          <p:cNvSpPr/>
          <p:nvPr/>
        </p:nvSpPr>
        <p:spPr>
          <a:xfrm>
            <a:off x="1947259" y="2518440"/>
            <a:ext cx="4610341" cy="1224103"/>
          </a:xfrm>
          <a:prstGeom prst="roundRect">
            <a:avLst/>
          </a:prstGeom>
          <a:solidFill>
            <a:schemeClr val="bg1">
              <a:lumMod val="75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49" name="Rectangle: Rounded Corners 48">
            <a:extLst>
              <a:ext uri="{FF2B5EF4-FFF2-40B4-BE49-F238E27FC236}">
                <a16:creationId xmlns:a16="http://schemas.microsoft.com/office/drawing/2014/main" id="{DEE4DC54-0A5A-498E-AD00-1D2A46C98B4C}"/>
              </a:ext>
            </a:extLst>
          </p:cNvPr>
          <p:cNvSpPr/>
          <p:nvPr/>
        </p:nvSpPr>
        <p:spPr>
          <a:xfrm>
            <a:off x="1947259" y="955528"/>
            <a:ext cx="4610341" cy="1224103"/>
          </a:xfrm>
          <a:prstGeom prst="roundRect">
            <a:avLst/>
          </a:prstGeom>
          <a:solidFill>
            <a:schemeClr val="bg1">
              <a:lumMod val="75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1" name="Rectangle: Diagonal Corners Rounded 50">
            <a:extLst>
              <a:ext uri="{FF2B5EF4-FFF2-40B4-BE49-F238E27FC236}">
                <a16:creationId xmlns:a16="http://schemas.microsoft.com/office/drawing/2014/main" id="{4DFC46F5-CF75-494F-921B-42C5A11A1EAE}"/>
              </a:ext>
            </a:extLst>
          </p:cNvPr>
          <p:cNvSpPr/>
          <p:nvPr/>
        </p:nvSpPr>
        <p:spPr>
          <a:xfrm>
            <a:off x="300457" y="858857"/>
            <a:ext cx="1816100" cy="1405697"/>
          </a:xfrm>
          <a:prstGeom prst="round2Diag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5" name="Rectangle: Diagonal Corners Rounded 54">
            <a:extLst>
              <a:ext uri="{FF2B5EF4-FFF2-40B4-BE49-F238E27FC236}">
                <a16:creationId xmlns:a16="http://schemas.microsoft.com/office/drawing/2014/main" id="{E1206AB8-B978-499B-A693-579EFA89E77D}"/>
              </a:ext>
            </a:extLst>
          </p:cNvPr>
          <p:cNvSpPr/>
          <p:nvPr/>
        </p:nvSpPr>
        <p:spPr>
          <a:xfrm>
            <a:off x="295793" y="7206833"/>
            <a:ext cx="1816100" cy="1405697"/>
          </a:xfrm>
          <a:prstGeom prst="round2Diag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4" name="Rectangle: Diagonal Corners Rounded 53">
            <a:extLst>
              <a:ext uri="{FF2B5EF4-FFF2-40B4-BE49-F238E27FC236}">
                <a16:creationId xmlns:a16="http://schemas.microsoft.com/office/drawing/2014/main" id="{6BE54EE2-B43A-4446-A2BB-F83DF35347F8}"/>
              </a:ext>
            </a:extLst>
          </p:cNvPr>
          <p:cNvSpPr/>
          <p:nvPr/>
        </p:nvSpPr>
        <p:spPr>
          <a:xfrm>
            <a:off x="299909" y="5608061"/>
            <a:ext cx="1816100" cy="1405697"/>
          </a:xfrm>
          <a:prstGeom prst="round2Diag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3" name="Rectangle: Diagonal Corners Rounded 52">
            <a:extLst>
              <a:ext uri="{FF2B5EF4-FFF2-40B4-BE49-F238E27FC236}">
                <a16:creationId xmlns:a16="http://schemas.microsoft.com/office/drawing/2014/main" id="{9526EBD8-A762-490D-9768-C1C35BFBE949}"/>
              </a:ext>
            </a:extLst>
          </p:cNvPr>
          <p:cNvSpPr/>
          <p:nvPr/>
        </p:nvSpPr>
        <p:spPr>
          <a:xfrm>
            <a:off x="299909" y="4020478"/>
            <a:ext cx="1816100" cy="1405697"/>
          </a:xfrm>
          <a:prstGeom prst="round2Diag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2" name="Rectangle: Diagonal Corners Rounded 51">
            <a:extLst>
              <a:ext uri="{FF2B5EF4-FFF2-40B4-BE49-F238E27FC236}">
                <a16:creationId xmlns:a16="http://schemas.microsoft.com/office/drawing/2014/main" id="{CB143301-257D-4A6A-9190-F1DD1AA7C97D}"/>
              </a:ext>
            </a:extLst>
          </p:cNvPr>
          <p:cNvSpPr/>
          <p:nvPr/>
        </p:nvSpPr>
        <p:spPr>
          <a:xfrm>
            <a:off x="299909" y="2429604"/>
            <a:ext cx="1816100" cy="1405697"/>
          </a:xfrm>
          <a:prstGeom prst="round2Diag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 name="Title 1">
            <a:extLst>
              <a:ext uri="{FF2B5EF4-FFF2-40B4-BE49-F238E27FC236}">
                <a16:creationId xmlns:a16="http://schemas.microsoft.com/office/drawing/2014/main" id="{6882F07B-B17C-4400-BAB9-0638A6614705}"/>
              </a:ext>
            </a:extLst>
          </p:cNvPr>
          <p:cNvSpPr txBox="1">
            <a:spLocks/>
          </p:cNvSpPr>
          <p:nvPr/>
        </p:nvSpPr>
        <p:spPr>
          <a:xfrm>
            <a:off x="465520" y="379000"/>
            <a:ext cx="2963479" cy="452375"/>
          </a:xfrm>
          <a:prstGeom prst="rect">
            <a:avLst/>
          </a:prstGeom>
        </p:spPr>
        <p:txBody>
          <a:bodyPr>
            <a:normAutofit/>
          </a:bodyPr>
          <a:lstStyle>
            <a:lvl1pPr algn="l" defTabSz="514337" rtl="0" eaLnBrk="1" latinLnBrk="0" hangingPunct="1">
              <a:lnSpc>
                <a:spcPct val="90000"/>
              </a:lnSpc>
              <a:spcBef>
                <a:spcPct val="0"/>
              </a:spcBef>
              <a:buNone/>
              <a:defRPr sz="2475" b="1" i="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FF0000"/>
                </a:solidFill>
                <a:latin typeface="+mn-lt"/>
              </a:rPr>
              <a:t>Additional Resources</a:t>
            </a:r>
            <a:endParaRPr lang="en-CA" dirty="0">
              <a:solidFill>
                <a:srgbClr val="FF0000"/>
              </a:solidFill>
              <a:latin typeface="+mn-lt"/>
            </a:endParaRPr>
          </a:p>
        </p:txBody>
      </p:sp>
      <p:sp>
        <p:nvSpPr>
          <p:cNvPr id="3" name="Rectangle 2">
            <a:extLst>
              <a:ext uri="{FF2B5EF4-FFF2-40B4-BE49-F238E27FC236}">
                <a16:creationId xmlns:a16="http://schemas.microsoft.com/office/drawing/2014/main" id="{26DC9E95-A35F-4DCD-AC70-3BF846BADBBE}"/>
              </a:ext>
            </a:extLst>
          </p:cNvPr>
          <p:cNvSpPr/>
          <p:nvPr/>
        </p:nvSpPr>
        <p:spPr>
          <a:xfrm>
            <a:off x="2226673" y="989920"/>
            <a:ext cx="3429000" cy="369332"/>
          </a:xfrm>
          <a:prstGeom prst="rect">
            <a:avLst/>
          </a:prstGeom>
        </p:spPr>
        <p:txBody>
          <a:bodyPr>
            <a:spAutoFit/>
          </a:bodyPr>
          <a:lstStyle/>
          <a:p>
            <a:r>
              <a:rPr lang="en-CA" dirty="0">
                <a:hlinkClick r:id="rId2"/>
              </a:rPr>
              <a:t>Computer Ergonomics</a:t>
            </a:r>
            <a:endParaRPr lang="en-CA" dirty="0"/>
          </a:p>
        </p:txBody>
      </p:sp>
      <p:sp>
        <p:nvSpPr>
          <p:cNvPr id="5" name="Rectangle 4">
            <a:extLst>
              <a:ext uri="{FF2B5EF4-FFF2-40B4-BE49-F238E27FC236}">
                <a16:creationId xmlns:a16="http://schemas.microsoft.com/office/drawing/2014/main" id="{018CCB02-CC9B-4026-B021-718D064BBF5D}"/>
              </a:ext>
            </a:extLst>
          </p:cNvPr>
          <p:cNvSpPr/>
          <p:nvPr/>
        </p:nvSpPr>
        <p:spPr>
          <a:xfrm>
            <a:off x="2299364" y="2484160"/>
            <a:ext cx="3263777" cy="646331"/>
          </a:xfrm>
          <a:prstGeom prst="rect">
            <a:avLst/>
          </a:prstGeom>
        </p:spPr>
        <p:txBody>
          <a:bodyPr wrap="square">
            <a:spAutoFit/>
          </a:bodyPr>
          <a:lstStyle/>
          <a:p>
            <a:r>
              <a:rPr lang="en-CA" dirty="0">
                <a:hlinkClick r:id="rId3"/>
              </a:rPr>
              <a:t>Ergonomics in the workplace: understanding the law</a:t>
            </a:r>
            <a:endParaRPr lang="en-CA" dirty="0"/>
          </a:p>
        </p:txBody>
      </p:sp>
      <p:sp>
        <p:nvSpPr>
          <p:cNvPr id="7" name="Rectangle 6">
            <a:extLst>
              <a:ext uri="{FF2B5EF4-FFF2-40B4-BE49-F238E27FC236}">
                <a16:creationId xmlns:a16="http://schemas.microsoft.com/office/drawing/2014/main" id="{6D238957-BB6E-4E1E-B759-65F37DC94572}"/>
              </a:ext>
            </a:extLst>
          </p:cNvPr>
          <p:cNvSpPr/>
          <p:nvPr/>
        </p:nvSpPr>
        <p:spPr>
          <a:xfrm>
            <a:off x="2373751" y="4066091"/>
            <a:ext cx="3429000" cy="369332"/>
          </a:xfrm>
          <a:prstGeom prst="rect">
            <a:avLst/>
          </a:prstGeom>
        </p:spPr>
        <p:txBody>
          <a:bodyPr>
            <a:spAutoFit/>
          </a:bodyPr>
          <a:lstStyle/>
          <a:p>
            <a:r>
              <a:rPr lang="en-CA" dirty="0">
                <a:hlinkClick r:id="rId4"/>
              </a:rPr>
              <a:t>Stretching at the workstation</a:t>
            </a:r>
            <a:endParaRPr lang="en-CA" dirty="0"/>
          </a:p>
        </p:txBody>
      </p:sp>
      <p:sp>
        <p:nvSpPr>
          <p:cNvPr id="10" name="Rectangle 9">
            <a:extLst>
              <a:ext uri="{FF2B5EF4-FFF2-40B4-BE49-F238E27FC236}">
                <a16:creationId xmlns:a16="http://schemas.microsoft.com/office/drawing/2014/main" id="{2A6F9B4A-9ECF-46D8-A1DF-D38D89396357}"/>
              </a:ext>
            </a:extLst>
          </p:cNvPr>
          <p:cNvSpPr/>
          <p:nvPr/>
        </p:nvSpPr>
        <p:spPr>
          <a:xfrm>
            <a:off x="2325780" y="5709661"/>
            <a:ext cx="3742628" cy="646331"/>
          </a:xfrm>
          <a:prstGeom prst="rect">
            <a:avLst/>
          </a:prstGeom>
        </p:spPr>
        <p:txBody>
          <a:bodyPr wrap="none">
            <a:spAutoFit/>
          </a:bodyPr>
          <a:lstStyle/>
          <a:p>
            <a:r>
              <a:rPr lang="en-CA" dirty="0">
                <a:hlinkClick r:id="rId5"/>
              </a:rPr>
              <a:t>MSD Prevention Guideline for Ontario</a:t>
            </a:r>
            <a:br>
              <a:rPr lang="en-CA" dirty="0">
                <a:hlinkClick r:id="rId5"/>
              </a:rPr>
            </a:br>
            <a:endParaRPr lang="en-CA" dirty="0"/>
          </a:p>
        </p:txBody>
      </p:sp>
      <p:pic>
        <p:nvPicPr>
          <p:cNvPr id="11" name="Picture 10">
            <a:extLst>
              <a:ext uri="{FF2B5EF4-FFF2-40B4-BE49-F238E27FC236}">
                <a16:creationId xmlns:a16="http://schemas.microsoft.com/office/drawing/2014/main" id="{959C8E8D-97EE-48C5-B560-17D61CD28F01}"/>
              </a:ext>
            </a:extLst>
          </p:cNvPr>
          <p:cNvPicPr>
            <a:picLocks noChangeAspect="1"/>
          </p:cNvPicPr>
          <p:nvPr/>
        </p:nvPicPr>
        <p:blipFill rotWithShape="1">
          <a:blip r:embed="rId6"/>
          <a:srcRect l="4609" r="3670"/>
          <a:stretch/>
        </p:blipFill>
        <p:spPr>
          <a:xfrm>
            <a:off x="312394" y="7626644"/>
            <a:ext cx="1784497" cy="461665"/>
          </a:xfrm>
          <a:prstGeom prst="rect">
            <a:avLst/>
          </a:prstGeom>
        </p:spPr>
      </p:pic>
      <p:sp>
        <p:nvSpPr>
          <p:cNvPr id="12" name="Rectangle 11">
            <a:extLst>
              <a:ext uri="{FF2B5EF4-FFF2-40B4-BE49-F238E27FC236}">
                <a16:creationId xmlns:a16="http://schemas.microsoft.com/office/drawing/2014/main" id="{14CEF317-E98F-4F5B-8E40-87E7AF97C07A}"/>
              </a:ext>
            </a:extLst>
          </p:cNvPr>
          <p:cNvSpPr/>
          <p:nvPr/>
        </p:nvSpPr>
        <p:spPr>
          <a:xfrm>
            <a:off x="2370469" y="7281843"/>
            <a:ext cx="3429000" cy="369332"/>
          </a:xfrm>
          <a:prstGeom prst="rect">
            <a:avLst/>
          </a:prstGeom>
        </p:spPr>
        <p:txBody>
          <a:bodyPr>
            <a:spAutoFit/>
          </a:bodyPr>
          <a:lstStyle/>
          <a:p>
            <a:r>
              <a:rPr lang="en-CA" dirty="0">
                <a:hlinkClick r:id="rId7"/>
              </a:rPr>
              <a:t>Office Ergonomics Fact Sheets</a:t>
            </a:r>
            <a:endParaRPr lang="en-CA" dirty="0"/>
          </a:p>
        </p:txBody>
      </p:sp>
      <p:sp>
        <p:nvSpPr>
          <p:cNvPr id="46" name="TextBox 45">
            <a:extLst>
              <a:ext uri="{FF2B5EF4-FFF2-40B4-BE49-F238E27FC236}">
                <a16:creationId xmlns:a16="http://schemas.microsoft.com/office/drawing/2014/main" id="{85D25A2B-10A0-448B-B9F1-6DDC5E4A4CEF}"/>
              </a:ext>
            </a:extLst>
          </p:cNvPr>
          <p:cNvSpPr txBox="1"/>
          <p:nvPr/>
        </p:nvSpPr>
        <p:spPr>
          <a:xfrm>
            <a:off x="2216753" y="1319241"/>
            <a:ext cx="3736433" cy="461665"/>
          </a:xfrm>
          <a:prstGeom prst="rect">
            <a:avLst/>
          </a:prstGeom>
          <a:noFill/>
        </p:spPr>
        <p:txBody>
          <a:bodyPr wrap="square" rtlCol="0">
            <a:spAutoFit/>
          </a:bodyPr>
          <a:lstStyle/>
          <a:p>
            <a:r>
              <a:rPr lang="en-CA" sz="1200" dirty="0"/>
              <a:t>How to prevent health problems such as musculoskeletal disorders when using computers or mobile technology.</a:t>
            </a:r>
          </a:p>
        </p:txBody>
      </p:sp>
      <p:sp>
        <p:nvSpPr>
          <p:cNvPr id="47" name="TextBox 46">
            <a:extLst>
              <a:ext uri="{FF2B5EF4-FFF2-40B4-BE49-F238E27FC236}">
                <a16:creationId xmlns:a16="http://schemas.microsoft.com/office/drawing/2014/main" id="{FF959416-18EA-4340-B198-DF195C743BFB}"/>
              </a:ext>
            </a:extLst>
          </p:cNvPr>
          <p:cNvSpPr txBox="1"/>
          <p:nvPr/>
        </p:nvSpPr>
        <p:spPr>
          <a:xfrm>
            <a:off x="2278014" y="3073069"/>
            <a:ext cx="4038585" cy="461665"/>
          </a:xfrm>
          <a:prstGeom prst="rect">
            <a:avLst/>
          </a:prstGeom>
          <a:noFill/>
        </p:spPr>
        <p:txBody>
          <a:bodyPr wrap="square" rtlCol="0">
            <a:spAutoFit/>
          </a:bodyPr>
          <a:lstStyle/>
          <a:p>
            <a:r>
              <a:rPr lang="en-CA" sz="1200" dirty="0"/>
              <a:t>Occupational health and safety laws related to ergonomics and ways to address hazards due to poor ergonomics.</a:t>
            </a:r>
          </a:p>
        </p:txBody>
      </p:sp>
      <p:sp>
        <p:nvSpPr>
          <p:cNvPr id="48" name="TextBox 47">
            <a:extLst>
              <a:ext uri="{FF2B5EF4-FFF2-40B4-BE49-F238E27FC236}">
                <a16:creationId xmlns:a16="http://schemas.microsoft.com/office/drawing/2014/main" id="{D624334D-B6A1-40AC-9695-A84E78BF92C0}"/>
              </a:ext>
            </a:extLst>
          </p:cNvPr>
          <p:cNvSpPr txBox="1"/>
          <p:nvPr/>
        </p:nvSpPr>
        <p:spPr>
          <a:xfrm>
            <a:off x="2325780" y="4330756"/>
            <a:ext cx="4038585" cy="1015663"/>
          </a:xfrm>
          <a:prstGeom prst="rect">
            <a:avLst/>
          </a:prstGeom>
          <a:noFill/>
        </p:spPr>
        <p:txBody>
          <a:bodyPr wrap="square" rtlCol="0">
            <a:spAutoFit/>
          </a:bodyPr>
          <a:lstStyle/>
          <a:p>
            <a:pPr marL="171450" indent="-171450">
              <a:buFont typeface="Arial" panose="020B0604020202020204" pitchFamily="34" charset="0"/>
              <a:buChar char="•"/>
            </a:pPr>
            <a:r>
              <a:rPr lang="en-CA" sz="1200" dirty="0"/>
              <a:t>Why is stretching important?</a:t>
            </a:r>
          </a:p>
          <a:p>
            <a:pPr marL="171450" indent="-171450">
              <a:buFont typeface="Arial" panose="020B0604020202020204" pitchFamily="34" charset="0"/>
              <a:buChar char="•"/>
            </a:pPr>
            <a:r>
              <a:rPr lang="en-CA" sz="1200" dirty="0"/>
              <a:t>What can be done to minimize strain?</a:t>
            </a:r>
          </a:p>
          <a:p>
            <a:pPr marL="171450" indent="-171450">
              <a:buFont typeface="Arial" panose="020B0604020202020204" pitchFamily="34" charset="0"/>
              <a:buChar char="•"/>
            </a:pPr>
            <a:r>
              <a:rPr lang="en-CA" sz="1200" dirty="0"/>
              <a:t>What are some stretches for the hands and forearms ?</a:t>
            </a:r>
          </a:p>
          <a:p>
            <a:pPr marL="171450" indent="-171450">
              <a:buFont typeface="Arial" panose="020B0604020202020204" pitchFamily="34" charset="0"/>
              <a:buChar char="•"/>
            </a:pPr>
            <a:r>
              <a:rPr lang="en-CA" sz="1200" dirty="0"/>
              <a:t>What are some stretches for the neck and shoulders?</a:t>
            </a:r>
          </a:p>
          <a:p>
            <a:pPr marL="171450" indent="-171450">
              <a:buFont typeface="Arial" panose="020B0604020202020204" pitchFamily="34" charset="0"/>
              <a:buChar char="•"/>
            </a:pPr>
            <a:r>
              <a:rPr lang="en-CA" sz="1200" dirty="0"/>
              <a:t>What are some stretches for the back, side and legs?</a:t>
            </a:r>
          </a:p>
        </p:txBody>
      </p:sp>
      <p:pic>
        <p:nvPicPr>
          <p:cNvPr id="1026" name="Picture 2" descr="Public Services Health and Safety Association | Musculoskeletal Disorders  (MSD) &amp; Ergonomics">
            <a:extLst>
              <a:ext uri="{FF2B5EF4-FFF2-40B4-BE49-F238E27FC236}">
                <a16:creationId xmlns:a16="http://schemas.microsoft.com/office/drawing/2014/main" id="{3CBB0E3D-CF3A-43C4-B116-D0325BE561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207" y="5680728"/>
            <a:ext cx="1478798" cy="1281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tario-logo-hero - Greater Niagara Chamber of Commerce">
            <a:extLst>
              <a:ext uri="{FF2B5EF4-FFF2-40B4-BE49-F238E27FC236}">
                <a16:creationId xmlns:a16="http://schemas.microsoft.com/office/drawing/2014/main" id="{54F69EE9-7079-4208-AB2B-A8AD7CEB79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72" t="30533" r="6685" b="31000"/>
          <a:stretch/>
        </p:blipFill>
        <p:spPr bwMode="auto">
          <a:xfrm>
            <a:off x="414159" y="1319241"/>
            <a:ext cx="1606895" cy="40503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ontario-logo-hero - Greater Niagara Chamber of Commerce">
            <a:extLst>
              <a:ext uri="{FF2B5EF4-FFF2-40B4-BE49-F238E27FC236}">
                <a16:creationId xmlns:a16="http://schemas.microsoft.com/office/drawing/2014/main" id="{B30B3DCA-601D-4494-A2EB-8213CCF064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72" t="30533" r="6685" b="31000"/>
          <a:stretch/>
        </p:blipFill>
        <p:spPr bwMode="auto">
          <a:xfrm>
            <a:off x="375498" y="2880631"/>
            <a:ext cx="1606895" cy="4050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997B6E5-385A-4BD2-96B1-9DCA5884DBA1}"/>
              </a:ext>
            </a:extLst>
          </p:cNvPr>
          <p:cNvPicPr>
            <a:picLocks noChangeAspect="1"/>
          </p:cNvPicPr>
          <p:nvPr/>
        </p:nvPicPr>
        <p:blipFill rotWithShape="1">
          <a:blip r:embed="rId6"/>
          <a:srcRect l="4609" r="3670"/>
          <a:stretch/>
        </p:blipFill>
        <p:spPr>
          <a:xfrm>
            <a:off x="327396" y="4501564"/>
            <a:ext cx="1769495" cy="461665"/>
          </a:xfrm>
          <a:prstGeom prst="rect">
            <a:avLst/>
          </a:prstGeom>
        </p:spPr>
      </p:pic>
      <p:sp>
        <p:nvSpPr>
          <p:cNvPr id="67" name="TextBox 66">
            <a:extLst>
              <a:ext uri="{FF2B5EF4-FFF2-40B4-BE49-F238E27FC236}">
                <a16:creationId xmlns:a16="http://schemas.microsoft.com/office/drawing/2014/main" id="{FF52AB2A-9C29-4A71-912F-011576C66A17}"/>
              </a:ext>
            </a:extLst>
          </p:cNvPr>
          <p:cNvSpPr txBox="1"/>
          <p:nvPr/>
        </p:nvSpPr>
        <p:spPr>
          <a:xfrm>
            <a:off x="2307587" y="6032826"/>
            <a:ext cx="4250012" cy="830997"/>
          </a:xfrm>
          <a:prstGeom prst="rect">
            <a:avLst/>
          </a:prstGeom>
          <a:noFill/>
        </p:spPr>
        <p:txBody>
          <a:bodyPr wrap="square" rtlCol="0">
            <a:spAutoFit/>
          </a:bodyPr>
          <a:lstStyle/>
          <a:p>
            <a:pPr marL="171450" indent="-171450">
              <a:buFont typeface="Arial" panose="020B0604020202020204" pitchFamily="34" charset="0"/>
              <a:buChar char="•"/>
            </a:pPr>
            <a:r>
              <a:rPr lang="en-CA" sz="1200" dirty="0"/>
              <a:t>Basic Guideline to Prevent MSD</a:t>
            </a:r>
          </a:p>
          <a:p>
            <a:pPr marL="171450" indent="-171450">
              <a:buFont typeface="Arial" panose="020B0604020202020204" pitchFamily="34" charset="0"/>
              <a:buChar char="•"/>
            </a:pPr>
            <a:r>
              <a:rPr lang="en-CA" sz="1200" dirty="0"/>
              <a:t>Fact sheet introducing the MSD Prevention Guideline for Ontario website</a:t>
            </a:r>
          </a:p>
          <a:p>
            <a:pPr marL="171450" indent="-171450">
              <a:buFont typeface="Arial" panose="020B0604020202020204" pitchFamily="34" charset="0"/>
              <a:buChar char="•"/>
            </a:pPr>
            <a:r>
              <a:rPr lang="en-CA" sz="1200" dirty="0"/>
              <a:t>Read success stories and case studies about preventing MSD.</a:t>
            </a:r>
          </a:p>
        </p:txBody>
      </p:sp>
      <p:sp>
        <p:nvSpPr>
          <p:cNvPr id="68" name="TextBox 67">
            <a:extLst>
              <a:ext uri="{FF2B5EF4-FFF2-40B4-BE49-F238E27FC236}">
                <a16:creationId xmlns:a16="http://schemas.microsoft.com/office/drawing/2014/main" id="{629D4F1E-309C-4C3B-8EBC-F95C2266F5ED}"/>
              </a:ext>
            </a:extLst>
          </p:cNvPr>
          <p:cNvSpPr txBox="1"/>
          <p:nvPr/>
        </p:nvSpPr>
        <p:spPr>
          <a:xfrm>
            <a:off x="2177801" y="7551156"/>
            <a:ext cx="4414933" cy="1015663"/>
          </a:xfrm>
          <a:prstGeom prst="rect">
            <a:avLst/>
          </a:prstGeom>
          <a:noFill/>
        </p:spPr>
        <p:txBody>
          <a:bodyPr wrap="square" rtlCol="0">
            <a:spAutoFit/>
          </a:bodyPr>
          <a:lstStyle/>
          <a:p>
            <a:pPr marL="171450" indent="-171450">
              <a:buFont typeface="Arial" panose="020B0604020202020204" pitchFamily="34" charset="0"/>
              <a:buChar char="•"/>
            </a:pPr>
            <a:r>
              <a:rPr lang="en-CA" sz="1200" dirty="0"/>
              <a:t>Personal or Individual risk factors</a:t>
            </a:r>
          </a:p>
          <a:p>
            <a:pPr marL="171450" indent="-171450">
              <a:buFont typeface="Arial" panose="020B0604020202020204" pitchFamily="34" charset="0"/>
              <a:buChar char="•"/>
            </a:pPr>
            <a:r>
              <a:rPr lang="en-CA" sz="1200" dirty="0"/>
              <a:t>Keyboard selection and use</a:t>
            </a:r>
          </a:p>
          <a:p>
            <a:pPr marL="171450" indent="-171450">
              <a:buFont typeface="Arial" panose="020B0604020202020204" pitchFamily="34" charset="0"/>
              <a:buChar char="•"/>
            </a:pPr>
            <a:r>
              <a:rPr lang="en-CA" sz="1200" dirty="0"/>
              <a:t>Eye discomfort in the office </a:t>
            </a:r>
          </a:p>
          <a:p>
            <a:pPr marL="171450" indent="-171450">
              <a:buFont typeface="Arial" panose="020B0604020202020204" pitchFamily="34" charset="0"/>
              <a:buChar char="•"/>
            </a:pPr>
            <a:r>
              <a:rPr lang="en-CA" sz="1200" dirty="0"/>
              <a:t>Monitor positioning &amp; display colours </a:t>
            </a:r>
          </a:p>
          <a:p>
            <a:pPr marL="171450" indent="-171450">
              <a:buFont typeface="Arial" panose="020B0604020202020204" pitchFamily="34" charset="0"/>
              <a:buChar char="•"/>
            </a:pPr>
            <a:r>
              <a:rPr lang="en-US" sz="1200" dirty="0"/>
              <a:t>E</a:t>
            </a:r>
            <a:r>
              <a:rPr lang="en-CA" sz="1200" dirty="0"/>
              <a:t>equipment adjustment tutorials                                …. and more </a:t>
            </a:r>
          </a:p>
        </p:txBody>
      </p:sp>
    </p:spTree>
    <p:extLst>
      <p:ext uri="{BB962C8B-B14F-4D97-AF65-F5344CB8AC3E}">
        <p14:creationId xmlns:p14="http://schemas.microsoft.com/office/powerpoint/2010/main" val="65748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A1A1-BB21-4234-A62A-39F92F20929F}"/>
              </a:ext>
            </a:extLst>
          </p:cNvPr>
          <p:cNvSpPr>
            <a:spLocks noGrp="1"/>
          </p:cNvSpPr>
          <p:nvPr>
            <p:ph type="ctrTitle"/>
          </p:nvPr>
        </p:nvSpPr>
        <p:spPr>
          <a:xfrm>
            <a:off x="465520" y="379000"/>
            <a:ext cx="4294049" cy="452375"/>
          </a:xfrm>
        </p:spPr>
        <p:txBody>
          <a:bodyPr>
            <a:normAutofit fontScale="90000"/>
          </a:bodyPr>
          <a:lstStyle/>
          <a:p>
            <a:r>
              <a:rPr lang="en-US" dirty="0">
                <a:solidFill>
                  <a:srgbClr val="FF0000"/>
                </a:solidFill>
                <a:latin typeface="+mn-lt"/>
              </a:rPr>
              <a:t>Office ergonomics online workshop</a:t>
            </a:r>
            <a:endParaRPr lang="en-CA" dirty="0">
              <a:solidFill>
                <a:srgbClr val="FF0000"/>
              </a:solidFill>
              <a:latin typeface="+mn-lt"/>
            </a:endParaRPr>
          </a:p>
        </p:txBody>
      </p:sp>
      <p:sp>
        <p:nvSpPr>
          <p:cNvPr id="3" name="Subtitle 2">
            <a:extLst>
              <a:ext uri="{FF2B5EF4-FFF2-40B4-BE49-F238E27FC236}">
                <a16:creationId xmlns:a16="http://schemas.microsoft.com/office/drawing/2014/main" id="{0DF0BECD-ABB4-415D-93B7-E7C6E6A386AB}"/>
              </a:ext>
            </a:extLst>
          </p:cNvPr>
          <p:cNvSpPr>
            <a:spLocks noGrp="1"/>
          </p:cNvSpPr>
          <p:nvPr>
            <p:ph type="subTitle" idx="1"/>
          </p:nvPr>
        </p:nvSpPr>
        <p:spPr>
          <a:xfrm>
            <a:off x="465520" y="7145052"/>
            <a:ext cx="5883148" cy="6752759"/>
          </a:xfrm>
        </p:spPr>
        <p:txBody>
          <a:bodyPr>
            <a:normAutofit/>
          </a:bodyPr>
          <a:lstStyle/>
          <a:p>
            <a:pPr>
              <a:lnSpc>
                <a:spcPct val="100000"/>
              </a:lnSpc>
            </a:pPr>
            <a:br>
              <a:rPr lang="en-US" dirty="0"/>
            </a:br>
            <a:endParaRPr lang="en-CA" dirty="0"/>
          </a:p>
        </p:txBody>
      </p:sp>
      <p:sp>
        <p:nvSpPr>
          <p:cNvPr id="7" name="Subtitle 2">
            <a:extLst>
              <a:ext uri="{FF2B5EF4-FFF2-40B4-BE49-F238E27FC236}">
                <a16:creationId xmlns:a16="http://schemas.microsoft.com/office/drawing/2014/main" id="{93B59F8E-DBC5-4AB9-8C92-124B6892F2CD}"/>
              </a:ext>
            </a:extLst>
          </p:cNvPr>
          <p:cNvSpPr txBox="1">
            <a:spLocks/>
          </p:cNvSpPr>
          <p:nvPr/>
        </p:nvSpPr>
        <p:spPr>
          <a:xfrm>
            <a:off x="487426" y="831375"/>
            <a:ext cx="5883148" cy="6752759"/>
          </a:xfrm>
          <a:prstGeom prst="rect">
            <a:avLst/>
          </a:prstGeom>
        </p:spPr>
        <p:txBody>
          <a:bodyPr vert="horz" lIns="0" tIns="0" rIns="0" bIns="0" rtlCol="0">
            <a:normAutofit/>
          </a:bodyPr>
          <a:lstStyle>
            <a:lvl1pPr marL="0" indent="0" algn="l" defTabSz="514337" rtl="0" eaLnBrk="1" latinLnBrk="0" hangingPunct="1">
              <a:lnSpc>
                <a:spcPct val="90000"/>
              </a:lnSpc>
              <a:spcBef>
                <a:spcPts val="563"/>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1pPr>
            <a:lvl2pPr marL="257169" indent="0" algn="ctr" defTabSz="514337" rtl="0" eaLnBrk="1" latinLnBrk="0" hangingPunct="1">
              <a:lnSpc>
                <a:spcPct val="90000"/>
              </a:lnSpc>
              <a:spcBef>
                <a:spcPts val="281"/>
              </a:spcBef>
              <a:buFont typeface="Arial" panose="020B0604020202020204" pitchFamily="34" charset="0"/>
              <a:buNone/>
              <a:defRPr sz="1125" kern="1200">
                <a:solidFill>
                  <a:schemeClr val="tx1"/>
                </a:solidFill>
                <a:latin typeface="Arial" panose="020B0604020202020204" pitchFamily="34" charset="0"/>
                <a:ea typeface="+mn-ea"/>
                <a:cs typeface="Arial" panose="020B0604020202020204" pitchFamily="34" charset="0"/>
              </a:defRPr>
            </a:lvl2pPr>
            <a:lvl3pPr marL="514337" indent="0" algn="ctr" defTabSz="514337" rtl="0" eaLnBrk="1" latinLnBrk="0" hangingPunct="1">
              <a:lnSpc>
                <a:spcPct val="90000"/>
              </a:lnSpc>
              <a:spcBef>
                <a:spcPts val="281"/>
              </a:spcBef>
              <a:buFont typeface="Arial" panose="020B0604020202020204" pitchFamily="34" charset="0"/>
              <a:buNone/>
              <a:defRPr sz="1013" kern="1200">
                <a:solidFill>
                  <a:schemeClr val="tx1"/>
                </a:solidFill>
                <a:latin typeface="Arial" panose="020B0604020202020204" pitchFamily="34" charset="0"/>
                <a:ea typeface="+mn-ea"/>
                <a:cs typeface="Arial" panose="020B0604020202020204" pitchFamily="34" charset="0"/>
              </a:defRPr>
            </a:lvl3pPr>
            <a:lvl4pPr marL="771506"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4pPr>
            <a:lvl5pPr marL="1028674"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5pPr>
            <a:lvl6pPr marL="1285843"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11"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180"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349" indent="0" algn="ctr" defTabSz="514337"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lnSpc>
                <a:spcPct val="100000"/>
              </a:lnSpc>
            </a:pPr>
            <a:endParaRPr lang="en-US" sz="1200" dirty="0">
              <a:latin typeface="+mn-lt"/>
            </a:endParaRPr>
          </a:p>
          <a:p>
            <a:pPr>
              <a:lnSpc>
                <a:spcPct val="100000"/>
              </a:lnSpc>
            </a:pPr>
            <a:r>
              <a:rPr lang="en-US" sz="1200" dirty="0">
                <a:latin typeface="+mn-lt"/>
              </a:rPr>
              <a:t>The Environmental Health &amp; Safety Office (EHS), has an </a:t>
            </a:r>
            <a:r>
              <a:rPr lang="en-CA" sz="1200" b="1" dirty="0">
                <a:solidFill>
                  <a:srgbClr val="FF0000"/>
                </a:solidFill>
                <a:latin typeface="+mn-lt"/>
                <a:hlinkClick r:id="rId2">
                  <a:extLst>
                    <a:ext uri="{A12FA001-AC4F-418D-AE19-62706E023703}">
                      <ahyp:hlinkClr xmlns:ahyp="http://schemas.microsoft.com/office/drawing/2018/hyperlinkcolor" val="tx"/>
                    </a:ext>
                  </a:extLst>
                </a:hlinkClick>
              </a:rPr>
              <a:t>Office Ergonomics Training</a:t>
            </a:r>
            <a:r>
              <a:rPr lang="en-CA" sz="1200" b="1" dirty="0">
                <a:latin typeface="+mn-lt"/>
              </a:rPr>
              <a:t> </a:t>
            </a:r>
            <a:r>
              <a:rPr lang="en-CA" sz="1200" dirty="0">
                <a:latin typeface="+mn-lt"/>
              </a:rPr>
              <a:t>intended to provide a practical introduction to office ergonomics and have you follow along with step-by-step instructions to properly set up your computer workstation. Although not mandatory, all employees are encouraged to take this course and adjust their workstations to reduce or eliminate musculoskeletal injuries </a:t>
            </a:r>
            <a:r>
              <a:rPr lang="en-CA" sz="1200" i="1" u="sng" dirty="0">
                <a:latin typeface="+mn-lt"/>
              </a:rPr>
              <a:t>before</a:t>
            </a:r>
            <a:r>
              <a:rPr lang="en-CA" sz="1200" dirty="0">
                <a:latin typeface="+mn-lt"/>
              </a:rPr>
              <a:t> scheduling an ergonomic assessment.</a:t>
            </a:r>
          </a:p>
          <a:p>
            <a:pPr marL="117475" indent="-117475">
              <a:lnSpc>
                <a:spcPct val="100000"/>
              </a:lnSpc>
            </a:pPr>
            <a:r>
              <a:rPr lang="en-US" sz="1200" dirty="0">
                <a:latin typeface="+mn-lt"/>
              </a:rPr>
              <a:t>T</a:t>
            </a:r>
            <a:r>
              <a:rPr lang="en-CA" sz="1200" dirty="0">
                <a:latin typeface="+mn-lt"/>
              </a:rPr>
              <a:t>his training can be accessed by following the steps below. </a:t>
            </a:r>
            <a:br>
              <a:rPr lang="en-CA" sz="1200" dirty="0">
                <a:latin typeface="+mn-lt"/>
              </a:rPr>
            </a:br>
            <a:r>
              <a:rPr lang="en-CA" sz="1200" dirty="0">
                <a:latin typeface="+mn-lt"/>
              </a:rPr>
              <a:t>	</a:t>
            </a:r>
            <a:r>
              <a:rPr lang="en-CA" sz="1200" b="1" dirty="0">
                <a:latin typeface="+mn-lt"/>
              </a:rPr>
              <a:t>1. </a:t>
            </a:r>
            <a:r>
              <a:rPr lang="en-CA" sz="1200" dirty="0">
                <a:latin typeface="+mn-lt"/>
              </a:rPr>
              <a:t>Visit </a:t>
            </a:r>
            <a:r>
              <a:rPr lang="en-CA" sz="1200" b="1" dirty="0">
                <a:solidFill>
                  <a:srgbClr val="FF0000"/>
                </a:solidFill>
                <a:latin typeface="+mn-lt"/>
                <a:hlinkClick r:id="rId3">
                  <a:extLst>
                    <a:ext uri="{A12FA001-AC4F-418D-AE19-62706E023703}">
                      <ahyp:hlinkClr xmlns:ahyp="http://schemas.microsoft.com/office/drawing/2018/hyperlinkcolor" val="tx"/>
                    </a:ext>
                  </a:extLst>
                </a:hlinkClick>
              </a:rPr>
              <a:t>Brightspace</a:t>
            </a:r>
            <a:br>
              <a:rPr lang="en-CA" sz="1200" dirty="0">
                <a:latin typeface="+mn-lt"/>
              </a:rPr>
            </a:br>
            <a:r>
              <a:rPr lang="en-CA" sz="1200" dirty="0">
                <a:latin typeface="+mn-lt"/>
              </a:rPr>
              <a:t>	</a:t>
            </a:r>
            <a:r>
              <a:rPr lang="en-CA" sz="1200" b="1" dirty="0">
                <a:latin typeface="+mn-lt"/>
              </a:rPr>
              <a:t>2.</a:t>
            </a:r>
            <a:r>
              <a:rPr lang="en-CA" sz="1200" dirty="0">
                <a:latin typeface="+mn-lt"/>
              </a:rPr>
              <a:t> Sign in using your MC1 credentials.</a:t>
            </a:r>
            <a:br>
              <a:rPr lang="en-CA" sz="1200" dirty="0">
                <a:latin typeface="+mn-lt"/>
              </a:rPr>
            </a:br>
            <a:r>
              <a:rPr lang="en-CA" sz="1200" dirty="0">
                <a:latin typeface="+mn-lt"/>
              </a:rPr>
              <a:t>	</a:t>
            </a:r>
            <a:r>
              <a:rPr lang="en-CA" sz="1200" b="1" dirty="0">
                <a:latin typeface="+mn-lt"/>
              </a:rPr>
              <a:t>3.</a:t>
            </a:r>
            <a:r>
              <a:rPr lang="en-CA" sz="1200" dirty="0">
                <a:latin typeface="+mn-lt"/>
              </a:rPr>
              <a:t> Search for the training using the term “EHS: Office Ergonomics” through the  	  	    Discover link in the navigation bar and self-register by following the on-screen instructions.</a:t>
            </a:r>
          </a:p>
          <a:p>
            <a:pPr>
              <a:lnSpc>
                <a:spcPct val="100000"/>
              </a:lnSpc>
            </a:pPr>
            <a:endParaRPr lang="en-US" sz="1200"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endParaRPr lang="en-US" sz="1200" b="1" dirty="0">
              <a:latin typeface="+mn-lt"/>
            </a:endParaRPr>
          </a:p>
          <a:p>
            <a:pPr>
              <a:lnSpc>
                <a:spcPct val="100000"/>
              </a:lnSpc>
            </a:pPr>
            <a:br>
              <a:rPr lang="en-US" sz="1200" dirty="0">
                <a:latin typeface="+mn-lt"/>
              </a:rPr>
            </a:br>
            <a:endParaRPr lang="en-CA" sz="1200" dirty="0">
              <a:latin typeface="+mn-lt"/>
            </a:endParaRPr>
          </a:p>
        </p:txBody>
      </p:sp>
      <p:grpSp>
        <p:nvGrpSpPr>
          <p:cNvPr id="4" name="Group 3">
            <a:extLst>
              <a:ext uri="{FF2B5EF4-FFF2-40B4-BE49-F238E27FC236}">
                <a16:creationId xmlns:a16="http://schemas.microsoft.com/office/drawing/2014/main" id="{1E1B7D78-CB8D-A50C-FAC6-C64020F8A2BA}"/>
              </a:ext>
            </a:extLst>
          </p:cNvPr>
          <p:cNvGrpSpPr/>
          <p:nvPr/>
        </p:nvGrpSpPr>
        <p:grpSpPr>
          <a:xfrm>
            <a:off x="692894" y="3825707"/>
            <a:ext cx="5428399" cy="1211232"/>
            <a:chOff x="692894" y="3660432"/>
            <a:chExt cx="5428399" cy="1211232"/>
          </a:xfrm>
        </p:grpSpPr>
        <p:pic>
          <p:nvPicPr>
            <p:cNvPr id="8" name="Picture 7">
              <a:extLst>
                <a:ext uri="{FF2B5EF4-FFF2-40B4-BE49-F238E27FC236}">
                  <a16:creationId xmlns:a16="http://schemas.microsoft.com/office/drawing/2014/main" id="{553A9F62-B01C-45B8-9929-6ACC56AA3A83}"/>
                </a:ext>
              </a:extLst>
            </p:cNvPr>
            <p:cNvPicPr>
              <a:picLocks noChangeAspect="1"/>
            </p:cNvPicPr>
            <p:nvPr/>
          </p:nvPicPr>
          <p:blipFill rotWithShape="1">
            <a:blip r:embed="rId4"/>
            <a:srcRect l="182" t="6501" b="-1"/>
            <a:stretch/>
          </p:blipFill>
          <p:spPr>
            <a:xfrm>
              <a:off x="692894" y="3660432"/>
              <a:ext cx="5428399" cy="1211232"/>
            </a:xfrm>
            <a:prstGeom prst="rect">
              <a:avLst/>
            </a:prstGeom>
          </p:spPr>
        </p:pic>
        <p:sp>
          <p:nvSpPr>
            <p:cNvPr id="9" name="Oval 8">
              <a:extLst>
                <a:ext uri="{FF2B5EF4-FFF2-40B4-BE49-F238E27FC236}">
                  <a16:creationId xmlns:a16="http://schemas.microsoft.com/office/drawing/2014/main" id="{6A9DF691-BD25-4BB8-BD34-11D875025B50}"/>
                </a:ext>
              </a:extLst>
            </p:cNvPr>
            <p:cNvSpPr/>
            <p:nvPr/>
          </p:nvSpPr>
          <p:spPr>
            <a:xfrm>
              <a:off x="1944787" y="4491845"/>
              <a:ext cx="733924" cy="35699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0" name="Arrow: Down 9">
              <a:extLst>
                <a:ext uri="{FF2B5EF4-FFF2-40B4-BE49-F238E27FC236}">
                  <a16:creationId xmlns:a16="http://schemas.microsoft.com/office/drawing/2014/main" id="{4A6587A8-3F74-47EE-B154-9567BE03879E}"/>
                </a:ext>
              </a:extLst>
            </p:cNvPr>
            <p:cNvSpPr/>
            <p:nvPr/>
          </p:nvSpPr>
          <p:spPr>
            <a:xfrm rot="3306356">
              <a:off x="2714195" y="4072823"/>
              <a:ext cx="156410" cy="553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69557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7541B2D-2EFB-56A0-2EDB-E68446B7DB91}"/>
              </a:ext>
            </a:extLst>
          </p:cNvPr>
          <p:cNvSpPr/>
          <p:nvPr/>
        </p:nvSpPr>
        <p:spPr>
          <a:xfrm>
            <a:off x="465520" y="5604377"/>
            <a:ext cx="5883148" cy="1910861"/>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9D7A1A1-BB21-4234-A62A-39F92F20929F}"/>
              </a:ext>
            </a:extLst>
          </p:cNvPr>
          <p:cNvSpPr>
            <a:spLocks noGrp="1"/>
          </p:cNvSpPr>
          <p:nvPr>
            <p:ph type="ctrTitle"/>
          </p:nvPr>
        </p:nvSpPr>
        <p:spPr>
          <a:xfrm>
            <a:off x="465520" y="379000"/>
            <a:ext cx="5883148" cy="452375"/>
          </a:xfrm>
        </p:spPr>
        <p:txBody>
          <a:bodyPr>
            <a:normAutofit/>
          </a:bodyPr>
          <a:lstStyle/>
          <a:p>
            <a:r>
              <a:rPr lang="en-US" sz="2200" dirty="0">
                <a:solidFill>
                  <a:srgbClr val="FF0000"/>
                </a:solidFill>
                <a:latin typeface="+mn-lt"/>
              </a:rPr>
              <a:t>Budget Considerations &amp; Procurement</a:t>
            </a:r>
            <a:endParaRPr lang="en-CA" sz="2200" dirty="0">
              <a:solidFill>
                <a:srgbClr val="FF0000"/>
              </a:solidFill>
              <a:latin typeface="+mn-lt"/>
            </a:endParaRPr>
          </a:p>
        </p:txBody>
      </p:sp>
      <p:sp>
        <p:nvSpPr>
          <p:cNvPr id="4" name="Rectangle 3">
            <a:extLst>
              <a:ext uri="{FF2B5EF4-FFF2-40B4-BE49-F238E27FC236}">
                <a16:creationId xmlns:a16="http://schemas.microsoft.com/office/drawing/2014/main" id="{2C0B3ED7-69F1-4CF6-B55C-3D9974A3DCB7}"/>
              </a:ext>
            </a:extLst>
          </p:cNvPr>
          <p:cNvSpPr/>
          <p:nvPr/>
        </p:nvSpPr>
        <p:spPr>
          <a:xfrm>
            <a:off x="465520" y="1116614"/>
            <a:ext cx="5883148" cy="6001643"/>
          </a:xfrm>
          <a:prstGeom prst="rect">
            <a:avLst/>
          </a:prstGeom>
        </p:spPr>
        <p:txBody>
          <a:bodyPr wrap="square">
            <a:spAutoFit/>
          </a:bodyPr>
          <a:lstStyle/>
          <a:p>
            <a:r>
              <a:rPr lang="en-CA" sz="1200" dirty="0"/>
              <a:t>In our ongoing efforts to maintain fiscal responsibility and effective resource management, it is crucial to emphasize the necessity of budget considerations and obtaining departmental permission before making any product purchases. With supervisor approval, purchasing products can be conducted following your internal department protocols. Contact</a:t>
            </a:r>
          </a:p>
          <a:p>
            <a:r>
              <a:rPr lang="en-CA" sz="1200" dirty="0"/>
              <a:t>your preferred Vendor for final quotes.</a:t>
            </a:r>
            <a:br>
              <a:rPr lang="en-CA" sz="1200" dirty="0"/>
            </a:br>
            <a:br>
              <a:rPr lang="en-CA" sz="1200" dirty="0"/>
            </a:br>
            <a:endParaRPr lang="en-CA" sz="1200" dirty="0"/>
          </a:p>
          <a:p>
            <a:r>
              <a:rPr lang="en-CA" sz="1200" dirty="0"/>
              <a:t>Here are the steps to follow before initiating any purchases</a:t>
            </a:r>
            <a:r>
              <a:rPr lang="en-CA" sz="1200" dirty="0">
                <a:solidFill>
                  <a:srgbClr val="FF0000"/>
                </a:solidFill>
              </a:rPr>
              <a:t>:</a:t>
            </a:r>
          </a:p>
          <a:p>
            <a:endParaRPr lang="en-CA" sz="1200" dirty="0"/>
          </a:p>
          <a:p>
            <a:pPr marL="228600" indent="-228600">
              <a:buAutoNum type="arabicPeriod"/>
            </a:pPr>
            <a:r>
              <a:rPr lang="en-CA" sz="1200" b="1" dirty="0"/>
              <a:t>Budget Evaluation:</a:t>
            </a:r>
            <a:r>
              <a:rPr lang="en-CA" sz="1200" dirty="0"/>
              <a:t> Before initiating a purchase, inquire into the available budget allocated to your department by contacting your administrator. Consider whether the proposed purchase aligns with the established budget.</a:t>
            </a:r>
          </a:p>
          <a:p>
            <a:pPr marL="228600" indent="-228600">
              <a:buAutoNum type="arabicPeriod"/>
            </a:pPr>
            <a:r>
              <a:rPr lang="en-US" sz="1200" b="1" dirty="0"/>
              <a:t>Visit Carleton </a:t>
            </a:r>
            <a:r>
              <a:rPr lang="en-US" sz="1200" b="1" dirty="0">
                <a:solidFill>
                  <a:srgbClr val="FF0000"/>
                </a:solidFill>
                <a:hlinkClick r:id="rId2">
                  <a:extLst>
                    <a:ext uri="{A12FA001-AC4F-418D-AE19-62706E023703}">
                      <ahyp:hlinkClr xmlns:ahyp="http://schemas.microsoft.com/office/drawing/2018/hyperlinkcolor" val="tx"/>
                    </a:ext>
                  </a:extLst>
                </a:hlinkClick>
              </a:rPr>
              <a:t>eShop</a:t>
            </a:r>
            <a:r>
              <a:rPr lang="en-US" sz="1200" b="1" dirty="0">
                <a:solidFill>
                  <a:srgbClr val="FF0000"/>
                </a:solidFill>
              </a:rPr>
              <a:t>: </a:t>
            </a:r>
            <a:r>
              <a:rPr lang="en-US" sz="1200" dirty="0"/>
              <a:t>Before purchasing any furniture or equipment from external vendors, visit the Carleton eShop. Contact the procurement department for assistance and pricing options. </a:t>
            </a:r>
            <a:endParaRPr lang="en-CA" sz="1200" dirty="0"/>
          </a:p>
          <a:p>
            <a:pPr marL="228600" indent="-228600">
              <a:buAutoNum type="arabicPeriod"/>
            </a:pPr>
            <a:r>
              <a:rPr lang="en-CA" sz="1200" b="1" dirty="0"/>
              <a:t>Special  Approval Requirement:</a:t>
            </a:r>
            <a:r>
              <a:rPr lang="en-CA" sz="1200" dirty="0"/>
              <a:t> Any purchases that might exceed a department's allocated budget or fall outside regular operational expenses require special approval from the department head.</a:t>
            </a:r>
          </a:p>
          <a:p>
            <a:pPr marL="228600" indent="-228600">
              <a:buAutoNum type="arabicPeriod"/>
            </a:pPr>
            <a:r>
              <a:rPr lang="en-CA" sz="1200" b="1" dirty="0"/>
              <a:t>Approval Process:</a:t>
            </a:r>
            <a:r>
              <a:rPr lang="en-CA" sz="1200" dirty="0"/>
              <a:t> Submit the requisition and any necessary supporting documents to the supervisor or department head for approval. Approval should be obtained before making the purchase.</a:t>
            </a:r>
          </a:p>
          <a:p>
            <a:pPr marL="228600" indent="-228600">
              <a:buAutoNum type="arabicPeriod"/>
            </a:pPr>
            <a:endParaRPr lang="en-US" sz="1200" b="0" i="0" dirty="0">
              <a:effectLst/>
            </a:endParaRPr>
          </a:p>
          <a:p>
            <a:pPr marL="228600" indent="-228600">
              <a:buAutoNum type="arabicPeriod"/>
            </a:pPr>
            <a:endParaRPr lang="en-US" sz="1200" dirty="0"/>
          </a:p>
          <a:p>
            <a:pPr marL="228600" indent="-228600">
              <a:buAutoNum type="arabicPeriod"/>
            </a:pPr>
            <a:endParaRPr lang="en-US" sz="1200" dirty="0"/>
          </a:p>
          <a:p>
            <a:pPr marL="228600" indent="-228600">
              <a:buAutoNum type="arabicPeriod"/>
            </a:pPr>
            <a:endParaRPr lang="en-US" sz="1200" dirty="0"/>
          </a:p>
          <a:p>
            <a:pPr marL="228600" indent="-228600">
              <a:buAutoNum type="arabicPeriod"/>
            </a:pPr>
            <a:endParaRPr lang="en-US" sz="1200" dirty="0"/>
          </a:p>
          <a:p>
            <a:pPr marL="171450" indent="-171450">
              <a:buFont typeface="Arial" panose="020B0604020202020204" pitchFamily="34" charset="0"/>
              <a:buChar char="•"/>
            </a:pPr>
            <a:r>
              <a:rPr lang="en-US" sz="1200" dirty="0"/>
              <a:t>CUASA members have access to a separate fund as stated in their  union collective agreement </a:t>
            </a:r>
          </a:p>
          <a:p>
            <a:pPr marL="171450" indent="-171450">
              <a:buFont typeface="Arial" panose="020B0604020202020204" pitchFamily="34" charset="0"/>
              <a:buChar char="•"/>
            </a:pPr>
            <a:r>
              <a:rPr lang="en-US" sz="1200" dirty="0"/>
              <a:t>Each department is responsible for funding the ergonomic equipment for their employees.</a:t>
            </a:r>
          </a:p>
          <a:p>
            <a:pPr marL="171450" indent="-171450">
              <a:buFont typeface="Arial" panose="020B0604020202020204" pitchFamily="34" charset="0"/>
              <a:buChar char="•"/>
            </a:pPr>
            <a:r>
              <a:rPr lang="en-US" sz="1200" b="0" i="0" dirty="0">
                <a:effectLst/>
              </a:rPr>
              <a:t>Employees who work from home are </a:t>
            </a:r>
            <a:r>
              <a:rPr lang="en-US" sz="1200" dirty="0"/>
              <a:t>responsible for purchasing their own ergonomic equipment as per the flexible arrangement policy.</a:t>
            </a:r>
            <a:endParaRPr lang="en-US" sz="1200" b="0" i="0" dirty="0">
              <a:effectLst/>
            </a:endParaRPr>
          </a:p>
        </p:txBody>
      </p:sp>
    </p:spTree>
    <p:extLst>
      <p:ext uri="{BB962C8B-B14F-4D97-AF65-F5344CB8AC3E}">
        <p14:creationId xmlns:p14="http://schemas.microsoft.com/office/powerpoint/2010/main" val="309209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762000" y="265668"/>
            <a:ext cx="4933950" cy="369332"/>
          </a:xfrm>
          <a:prstGeom prst="rect">
            <a:avLst/>
          </a:prstGeom>
          <a:noFill/>
        </p:spPr>
        <p:txBody>
          <a:bodyPr wrap="square" rtlCol="0">
            <a:spAutoFit/>
          </a:bodyPr>
          <a:lstStyle/>
          <a:p>
            <a:r>
              <a:rPr lang="en-US" b="1" dirty="0"/>
              <a:t>Office chair technical guideline</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2941456195"/>
              </p:ext>
            </p:extLst>
          </p:nvPr>
        </p:nvGraphicFramePr>
        <p:xfrm>
          <a:off x="387349" y="1645959"/>
          <a:ext cx="6153149" cy="6903821"/>
        </p:xfrm>
        <a:graphic>
          <a:graphicData uri="http://schemas.openxmlformats.org/drawingml/2006/table">
            <a:tbl>
              <a:tblPr firstRow="1">
                <a:tableStyleId>{5940675A-B579-460E-94D1-54222C63F5DA}</a:tableStyleId>
              </a:tblPr>
              <a:tblGrid>
                <a:gridCol w="1531887">
                  <a:extLst>
                    <a:ext uri="{9D8B030D-6E8A-4147-A177-3AD203B41FA5}">
                      <a16:colId xmlns:a16="http://schemas.microsoft.com/office/drawing/2014/main" val="1105803283"/>
                    </a:ext>
                  </a:extLst>
                </a:gridCol>
                <a:gridCol w="4621262">
                  <a:extLst>
                    <a:ext uri="{9D8B030D-6E8A-4147-A177-3AD203B41FA5}">
                      <a16:colId xmlns:a16="http://schemas.microsoft.com/office/drawing/2014/main" val="3484175154"/>
                    </a:ext>
                  </a:extLst>
                </a:gridCol>
              </a:tblGrid>
              <a:tr h="386127">
                <a:tc>
                  <a:txBody>
                    <a:bodyPr/>
                    <a:lstStyle/>
                    <a:p>
                      <a:r>
                        <a:rPr lang="en-US" sz="1600" b="1" dirty="0"/>
                        <a:t>Ergonomic chair features</a:t>
                      </a:r>
                      <a:endParaRPr lang="en-CA" sz="1600" b="1" dirty="0"/>
                    </a:p>
                  </a:txBody>
                  <a:tcPr/>
                </a:tc>
                <a:tc>
                  <a:txBody>
                    <a:bodyPr/>
                    <a:lstStyle/>
                    <a:p>
                      <a:pPr algn="ctr"/>
                      <a:r>
                        <a:rPr lang="en-US" sz="1600" b="1" dirty="0"/>
                        <a:t>Guidelines</a:t>
                      </a:r>
                      <a:endParaRPr lang="en-CA" sz="1600" dirty="0"/>
                    </a:p>
                  </a:txBody>
                  <a:tcPr anchor="ctr"/>
                </a:tc>
                <a:extLst>
                  <a:ext uri="{0D108BD9-81ED-4DB2-BD59-A6C34878D82A}">
                    <a16:rowId xmlns:a16="http://schemas.microsoft.com/office/drawing/2014/main" val="2607745143"/>
                  </a:ext>
                </a:extLst>
              </a:tr>
              <a:tr h="1317064">
                <a:tc>
                  <a:txBody>
                    <a:bodyPr/>
                    <a:lstStyle/>
                    <a:p>
                      <a:r>
                        <a:rPr lang="en-US" sz="1100" b="1" dirty="0"/>
                        <a:t>Adjustable height</a:t>
                      </a:r>
                      <a:endParaRPr lang="en-CA" sz="1100" b="1" dirty="0"/>
                    </a:p>
                  </a:txBody>
                  <a:tcPr/>
                </a:tc>
                <a:tc>
                  <a:txBody>
                    <a:bodyPr/>
                    <a:lstStyle/>
                    <a:p>
                      <a:r>
                        <a:rPr lang="en-CA" sz="1100" dirty="0"/>
                        <a:t>15 to 22” including option for taller/shorter chairs.</a:t>
                      </a:r>
                      <a:br>
                        <a:rPr lang="en-CA" sz="1100" dirty="0"/>
                      </a:br>
                      <a:br>
                        <a:rPr lang="en-CA" sz="1100" dirty="0"/>
                      </a:br>
                      <a:r>
                        <a:rPr lang="en-CA" sz="1100" dirty="0"/>
                        <a:t>Allows for feet to be placed flat on the floor with knees and hips at the same height, or knees slightly lower. If the work surface height is too high, the chair raises high enough for elbows to be at the same height as the keyboard*.</a:t>
                      </a:r>
                      <a:br>
                        <a:rPr lang="en-CA" sz="1100" dirty="0"/>
                      </a:br>
                      <a:br>
                        <a:rPr lang="en-CA" sz="1100" dirty="0"/>
                      </a:br>
                      <a:r>
                        <a:rPr lang="en-CA" sz="1100" i="1" dirty="0"/>
                        <a:t>*A footrest is required if feet don’t rest firmly on the ground.</a:t>
                      </a:r>
                    </a:p>
                  </a:txBody>
                  <a:tcPr/>
                </a:tc>
                <a:extLst>
                  <a:ext uri="{0D108BD9-81ED-4DB2-BD59-A6C34878D82A}">
                    <a16:rowId xmlns:a16="http://schemas.microsoft.com/office/drawing/2014/main" val="1128791022"/>
                  </a:ext>
                </a:extLst>
              </a:tr>
              <a:tr h="1317064">
                <a:tc>
                  <a:txBody>
                    <a:bodyPr/>
                    <a:lstStyle/>
                    <a:p>
                      <a:r>
                        <a:rPr lang="en-US" sz="1100" b="1" dirty="0"/>
                        <a:t>Adjustable armrest</a:t>
                      </a:r>
                      <a:endParaRPr lang="en-CA" sz="1100" b="1" dirty="0"/>
                    </a:p>
                  </a:txBody>
                  <a:tcPr/>
                </a:tc>
                <a:tc>
                  <a:txBody>
                    <a:bodyPr/>
                    <a:lstStyle/>
                    <a:p>
                      <a:pPr marL="171450" indent="-171450">
                        <a:buFont typeface="Arial" panose="020B0604020202020204" pitchFamily="34" charset="0"/>
                        <a:buChar char="•"/>
                      </a:pPr>
                      <a:r>
                        <a:rPr lang="en-CA" sz="1100" dirty="0"/>
                        <a:t>Preferred if the distance between armrests can be adjusted between 15 and 20” or provide an option for a narrower seat pan. </a:t>
                      </a:r>
                    </a:p>
                    <a:p>
                      <a:pPr marL="171450" indent="-171450">
                        <a:buFont typeface="Arial" panose="020B0604020202020204" pitchFamily="34" charset="0"/>
                        <a:buChar char="•"/>
                      </a:pPr>
                      <a:r>
                        <a:rPr lang="en-CA" sz="1100" dirty="0"/>
                        <a:t>The chair should have a “360-degree armrest” that allows for adjustability in all directions. (i.e.; length, width, height)</a:t>
                      </a:r>
                    </a:p>
                    <a:p>
                      <a:endParaRPr lang="en-CA" sz="1100" dirty="0"/>
                    </a:p>
                    <a:p>
                      <a:r>
                        <a:rPr lang="en-CA" sz="1100" dirty="0"/>
                        <a:t>When shoulders are relaxed and elbows are bent to 90 degrees, armrests lower below elbow height.</a:t>
                      </a:r>
                    </a:p>
                  </a:txBody>
                  <a:tcPr/>
                </a:tc>
                <a:extLst>
                  <a:ext uri="{0D108BD9-81ED-4DB2-BD59-A6C34878D82A}">
                    <a16:rowId xmlns:a16="http://schemas.microsoft.com/office/drawing/2014/main" val="271274847"/>
                  </a:ext>
                </a:extLst>
              </a:tr>
              <a:tr h="967963">
                <a:tc>
                  <a:txBody>
                    <a:bodyPr/>
                    <a:lstStyle/>
                    <a:p>
                      <a:r>
                        <a:rPr lang="en-US" sz="1100" dirty="0"/>
                        <a:t>Lumbar support </a:t>
                      </a:r>
                      <a:endParaRPr lang="en-CA" sz="1100" dirty="0"/>
                    </a:p>
                  </a:txBody>
                  <a:tcPr/>
                </a:tc>
                <a:tc>
                  <a:txBody>
                    <a:bodyPr/>
                    <a:lstStyle/>
                    <a:p>
                      <a:pPr marL="171450" indent="-171450">
                        <a:buFont typeface="Arial" panose="020B0604020202020204" pitchFamily="34" charset="0"/>
                        <a:buChar char="•"/>
                      </a:pPr>
                      <a:r>
                        <a:rPr lang="en-CA" sz="1100" dirty="0"/>
                        <a:t>Height adjustable is required and sufficient support to hold various weights</a:t>
                      </a:r>
                    </a:p>
                    <a:p>
                      <a:pPr marL="171450" indent="-171450">
                        <a:buFont typeface="Arial" panose="020B0604020202020204" pitchFamily="34" charset="0"/>
                        <a:buChar char="•"/>
                      </a:pPr>
                      <a:r>
                        <a:rPr lang="en-CA" sz="1100" dirty="0"/>
                        <a:t>If the backrest is mesh fabric, ensure there is an additional mechanism for lumbar support </a:t>
                      </a:r>
                    </a:p>
                    <a:p>
                      <a:pPr marL="171450" indent="-171450">
                        <a:buFont typeface="Arial" panose="020B0604020202020204" pitchFamily="34" charset="0"/>
                        <a:buChar char="•"/>
                      </a:pPr>
                      <a:r>
                        <a:rPr lang="en-CA" sz="1100" dirty="0"/>
                        <a:t>Depth adjustable is preferred. </a:t>
                      </a:r>
                    </a:p>
                  </a:txBody>
                  <a:tcPr/>
                </a:tc>
                <a:extLst>
                  <a:ext uri="{0D108BD9-81ED-4DB2-BD59-A6C34878D82A}">
                    <a16:rowId xmlns:a16="http://schemas.microsoft.com/office/drawing/2014/main" val="386071184"/>
                  </a:ext>
                </a:extLst>
              </a:tr>
              <a:tr h="650457">
                <a:tc>
                  <a:txBody>
                    <a:bodyPr/>
                    <a:lstStyle/>
                    <a:p>
                      <a:r>
                        <a:rPr lang="en-US" sz="1100" dirty="0"/>
                        <a:t>Backrest angle and height</a:t>
                      </a:r>
                      <a:endParaRPr lang="en-CA" sz="1100" dirty="0"/>
                    </a:p>
                  </a:txBody>
                  <a:tcPr/>
                </a:tc>
                <a:tc>
                  <a:txBody>
                    <a:bodyPr/>
                    <a:lstStyle/>
                    <a:p>
                      <a:pPr marL="171450" indent="-171450">
                        <a:buFont typeface="Arial" panose="020B0604020202020204" pitchFamily="34" charset="0"/>
                        <a:buChar char="•"/>
                      </a:pPr>
                      <a:r>
                        <a:rPr lang="en-CA" sz="1100" dirty="0"/>
                        <a:t>Allows at least 15ᵒ reclined posture &amp; locks in the upright position for full support.</a:t>
                      </a:r>
                    </a:p>
                    <a:p>
                      <a:pPr marL="171450" indent="-171450">
                        <a:buFont typeface="Arial" panose="020B0604020202020204" pitchFamily="34" charset="0"/>
                        <a:buChar char="•"/>
                      </a:pPr>
                      <a:r>
                        <a:rPr lang="en-CA" sz="1100" dirty="0"/>
                        <a:t>≤17.7” support for shoulders. (may need a neck support option).</a:t>
                      </a:r>
                    </a:p>
                  </a:txBody>
                  <a:tcPr/>
                </a:tc>
                <a:extLst>
                  <a:ext uri="{0D108BD9-81ED-4DB2-BD59-A6C34878D82A}">
                    <a16:rowId xmlns:a16="http://schemas.microsoft.com/office/drawing/2014/main" val="4145484933"/>
                  </a:ext>
                </a:extLst>
              </a:tr>
              <a:tr h="1142513">
                <a:tc>
                  <a:txBody>
                    <a:bodyPr/>
                    <a:lstStyle/>
                    <a:p>
                      <a:r>
                        <a:rPr lang="en-US" sz="1100" dirty="0"/>
                        <a:t>Seat pan depth and width</a:t>
                      </a:r>
                      <a:endParaRPr lang="en-CA" sz="1100" dirty="0"/>
                    </a:p>
                  </a:txBody>
                  <a:tcPr/>
                </a:tc>
                <a:tc>
                  <a:txBody>
                    <a:bodyPr/>
                    <a:lstStyle/>
                    <a:p>
                      <a:pPr marL="171450" indent="-171450">
                        <a:buFont typeface="Arial" panose="020B0604020202020204" pitchFamily="34" charset="0"/>
                        <a:buChar char="•"/>
                      </a:pPr>
                      <a:r>
                        <a:rPr lang="en-CA" sz="1100" dirty="0"/>
                        <a:t>Seat width should be 19” with an option for narrower chairs or armrests that come in closer.</a:t>
                      </a:r>
                    </a:p>
                    <a:p>
                      <a:pPr marL="171450" indent="-171450">
                        <a:buFont typeface="Arial" panose="020B0604020202020204" pitchFamily="34" charset="0"/>
                        <a:buChar char="•"/>
                      </a:pPr>
                      <a:r>
                        <a:rPr lang="en-CA" sz="1100" dirty="0"/>
                        <a:t>Depth adjustability is preferred to allow the seat pan to slide forward/backward to fit the user’s upper legs for support.</a:t>
                      </a:r>
                    </a:p>
                    <a:p>
                      <a:pPr marL="171450" indent="-171450">
                        <a:buFont typeface="Arial" panose="020B0604020202020204" pitchFamily="34" charset="0"/>
                        <a:buChar char="•"/>
                      </a:pPr>
                      <a:r>
                        <a:rPr lang="en-CA" sz="1100" dirty="0"/>
                        <a:t>Seat pan depth is preferred to be 16 to 20” or option for smaller seat pan. </a:t>
                      </a:r>
                    </a:p>
                    <a:p>
                      <a:pPr marL="171450" indent="-171450">
                        <a:buFont typeface="Arial" panose="020B0604020202020204" pitchFamily="34" charset="0"/>
                        <a:buChar char="•"/>
                      </a:pPr>
                      <a:r>
                        <a:rPr lang="en-CA" sz="1100" dirty="0"/>
                        <a:t>Seat pan should accommodate a 2–3-inch space behind the knees. </a:t>
                      </a:r>
                    </a:p>
                  </a:txBody>
                  <a:tcPr/>
                </a:tc>
                <a:extLst>
                  <a:ext uri="{0D108BD9-81ED-4DB2-BD59-A6C34878D82A}">
                    <a16:rowId xmlns:a16="http://schemas.microsoft.com/office/drawing/2014/main" val="405172813"/>
                  </a:ext>
                </a:extLst>
              </a:tr>
              <a:tr h="444311">
                <a:tc>
                  <a:txBody>
                    <a:bodyPr/>
                    <a:lstStyle/>
                    <a:p>
                      <a:r>
                        <a:rPr lang="en-US" sz="1100" dirty="0"/>
                        <a:t>Chair base and casters</a:t>
                      </a:r>
                      <a:endParaRPr lang="en-CA" sz="1100" dirty="0"/>
                    </a:p>
                  </a:txBody>
                  <a:tcPr/>
                </a:tc>
                <a:tc>
                  <a:txBody>
                    <a:bodyPr/>
                    <a:lstStyle/>
                    <a:p>
                      <a:pPr marL="171450" indent="-171450">
                        <a:buFont typeface="Arial" panose="020B0604020202020204" pitchFamily="34" charset="0"/>
                        <a:buChar char="•"/>
                      </a:pPr>
                      <a:r>
                        <a:rPr lang="en-CA" sz="1100" dirty="0"/>
                        <a:t>5-legged base with a minimum of 120 mm pneumatic lift. Other sizes are available upon request. </a:t>
                      </a:r>
                    </a:p>
                    <a:p>
                      <a:pPr marL="171450" indent="-171450">
                        <a:buFont typeface="Arial" panose="020B0604020202020204" pitchFamily="34" charset="0"/>
                        <a:buChar char="•"/>
                      </a:pPr>
                      <a:r>
                        <a:rPr lang="en-CA" sz="1100" dirty="0"/>
                        <a:t>Soft wheel casters for hard floor surfaces can be switched out for carpet casters if required.</a:t>
                      </a:r>
                    </a:p>
                    <a:p>
                      <a:endParaRPr lang="en-CA" sz="1100" dirty="0"/>
                    </a:p>
                  </a:txBody>
                  <a:tcPr/>
                </a:tc>
                <a:extLst>
                  <a:ext uri="{0D108BD9-81ED-4DB2-BD59-A6C34878D82A}">
                    <a16:rowId xmlns:a16="http://schemas.microsoft.com/office/drawing/2014/main" val="2389417960"/>
                  </a:ext>
                </a:extLst>
              </a:tr>
            </a:tbl>
          </a:graphicData>
        </a:graphic>
      </p:graphicFrame>
      <p:sp>
        <p:nvSpPr>
          <p:cNvPr id="18" name="TextBox 17">
            <a:extLst>
              <a:ext uri="{FF2B5EF4-FFF2-40B4-BE49-F238E27FC236}">
                <a16:creationId xmlns:a16="http://schemas.microsoft.com/office/drawing/2014/main" id="{8B19D59E-7763-4982-8316-C4C9B4D7F696}"/>
              </a:ext>
            </a:extLst>
          </p:cNvPr>
          <p:cNvSpPr txBox="1"/>
          <p:nvPr/>
        </p:nvSpPr>
        <p:spPr>
          <a:xfrm>
            <a:off x="387350" y="817314"/>
            <a:ext cx="6153149" cy="646331"/>
          </a:xfrm>
          <a:prstGeom prst="rect">
            <a:avLst/>
          </a:prstGeom>
          <a:noFill/>
        </p:spPr>
        <p:txBody>
          <a:bodyPr wrap="square" rtlCol="0">
            <a:spAutoFit/>
          </a:bodyPr>
          <a:lstStyle/>
          <a:p>
            <a:r>
              <a:rPr lang="en-US" sz="1200" dirty="0"/>
              <a:t>Individuals with unique anatomies including heights under 5’2’’ (157 cm) or over 6’1’’ (185 cm), or larger body sizes would require chairs with increased adjustability and are encouraged to email </a:t>
            </a:r>
            <a:r>
              <a:rPr lang="en-CA" sz="1200" dirty="0">
                <a:solidFill>
                  <a:srgbClr val="FF0000"/>
                </a:solidFill>
              </a:rPr>
              <a:t>ergo@carleton.ca </a:t>
            </a:r>
            <a:r>
              <a:rPr lang="en-US" sz="1200" dirty="0"/>
              <a:t>for more assistance. </a:t>
            </a:r>
            <a:endParaRPr lang="en-CA" sz="1200" dirty="0"/>
          </a:p>
        </p:txBody>
      </p:sp>
    </p:spTree>
    <p:extLst>
      <p:ext uri="{BB962C8B-B14F-4D97-AF65-F5344CB8AC3E}">
        <p14:creationId xmlns:p14="http://schemas.microsoft.com/office/powerpoint/2010/main" val="330696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F451F4-6E4F-65AD-68D1-C73E3A627ED3}"/>
              </a:ext>
            </a:extLst>
          </p:cNvPr>
          <p:cNvSpPr/>
          <p:nvPr/>
        </p:nvSpPr>
        <p:spPr>
          <a:xfrm>
            <a:off x="504824" y="457764"/>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 name="TextBox 1">
            <a:extLst>
              <a:ext uri="{FF2B5EF4-FFF2-40B4-BE49-F238E27FC236}">
                <a16:creationId xmlns:a16="http://schemas.microsoft.com/office/drawing/2014/main" id="{0969D261-68C3-6581-7247-3272065DDA92}"/>
              </a:ext>
            </a:extLst>
          </p:cNvPr>
          <p:cNvSpPr txBox="1"/>
          <p:nvPr/>
        </p:nvSpPr>
        <p:spPr>
          <a:xfrm>
            <a:off x="624255" y="444032"/>
            <a:ext cx="4095750" cy="369332"/>
          </a:xfrm>
          <a:prstGeom prst="rect">
            <a:avLst/>
          </a:prstGeom>
          <a:noFill/>
        </p:spPr>
        <p:txBody>
          <a:bodyPr wrap="square" rtlCol="0">
            <a:spAutoFit/>
          </a:bodyPr>
          <a:lstStyle/>
          <a:p>
            <a:r>
              <a:rPr lang="en-CA" b="1" dirty="0"/>
              <a:t>Office chair recline mechanism</a:t>
            </a:r>
          </a:p>
        </p:txBody>
      </p:sp>
      <p:sp>
        <p:nvSpPr>
          <p:cNvPr id="4" name="TextBox 3">
            <a:extLst>
              <a:ext uri="{FF2B5EF4-FFF2-40B4-BE49-F238E27FC236}">
                <a16:creationId xmlns:a16="http://schemas.microsoft.com/office/drawing/2014/main" id="{01D41910-3692-1301-8F08-E0707689AAE5}"/>
              </a:ext>
            </a:extLst>
          </p:cNvPr>
          <p:cNvSpPr txBox="1"/>
          <p:nvPr/>
        </p:nvSpPr>
        <p:spPr>
          <a:xfrm>
            <a:off x="504824" y="1002864"/>
            <a:ext cx="6086476" cy="7755969"/>
          </a:xfrm>
          <a:prstGeom prst="rect">
            <a:avLst/>
          </a:prstGeom>
          <a:noFill/>
        </p:spPr>
        <p:txBody>
          <a:bodyPr wrap="square">
            <a:spAutoFit/>
          </a:bodyPr>
          <a:lstStyle/>
          <a:p>
            <a:r>
              <a:rPr lang="en-CA" sz="1200" b="1" dirty="0"/>
              <a:t>1. Center Tilt</a:t>
            </a:r>
          </a:p>
          <a:p>
            <a:r>
              <a:rPr lang="en-CA" sz="1200" dirty="0"/>
              <a:t>The seat and backrest tilt together from a pivot point located at the center of the chair.</a:t>
            </a:r>
          </a:p>
          <a:p>
            <a:r>
              <a:rPr lang="en-CA" sz="1200" dirty="0"/>
              <a:t>Pros:</a:t>
            </a:r>
          </a:p>
          <a:p>
            <a:pPr marL="171450" indent="-171450">
              <a:buFont typeface="Arial" panose="020B0604020202020204" pitchFamily="34" charset="0"/>
              <a:buChar char="•"/>
            </a:pPr>
            <a:r>
              <a:rPr lang="en-CA" sz="1200" dirty="0"/>
              <a:t>Basic adjustability for simple ergonomic needs.</a:t>
            </a:r>
          </a:p>
          <a:p>
            <a:pPr marL="171450" indent="-171450">
              <a:buFont typeface="Arial" panose="020B0604020202020204" pitchFamily="34" charset="0"/>
              <a:buChar char="•"/>
            </a:pPr>
            <a:r>
              <a:rPr lang="en-CA" sz="1200" dirty="0"/>
              <a:t>Affordable compared to more advanced mechanisms.</a:t>
            </a:r>
          </a:p>
          <a:p>
            <a:r>
              <a:rPr lang="en-CA" sz="1200" dirty="0"/>
              <a:t>Cons:</a:t>
            </a:r>
          </a:p>
          <a:p>
            <a:pPr marL="171450" indent="-171450">
              <a:buFont typeface="Arial" panose="020B0604020202020204" pitchFamily="34" charset="0"/>
              <a:buChar char="•"/>
            </a:pPr>
            <a:r>
              <a:rPr lang="en-CA" sz="1200" dirty="0"/>
              <a:t>Less natural movement alignment for legs.</a:t>
            </a:r>
          </a:p>
          <a:p>
            <a:pPr marL="171450" indent="-171450">
              <a:buFont typeface="Arial" panose="020B0604020202020204" pitchFamily="34" charset="0"/>
              <a:buChar char="•"/>
            </a:pPr>
            <a:r>
              <a:rPr lang="en-CA" sz="1200" dirty="0"/>
              <a:t>Limited range of motion.</a:t>
            </a:r>
          </a:p>
          <a:p>
            <a:r>
              <a:rPr lang="en-CA" sz="1200" dirty="0"/>
              <a:t>Best For: General office work or light desk tasks.</a:t>
            </a:r>
          </a:p>
          <a:p>
            <a:endParaRPr lang="en-CA" sz="1200" dirty="0"/>
          </a:p>
          <a:p>
            <a:r>
              <a:rPr lang="en-CA" sz="1200" b="1" dirty="0"/>
              <a:t>2. Knee Tilt</a:t>
            </a:r>
          </a:p>
          <a:p>
            <a:r>
              <a:rPr lang="en-CA" sz="1200" dirty="0"/>
              <a:t>The pivot point is closer to the knees, allowing a more natural tilt motion.</a:t>
            </a:r>
          </a:p>
          <a:p>
            <a:r>
              <a:rPr lang="en-CA" sz="1200" dirty="0"/>
              <a:t>Pros: </a:t>
            </a:r>
          </a:p>
          <a:p>
            <a:pPr marL="171450" indent="-171450">
              <a:buFont typeface="Arial" panose="020B0604020202020204" pitchFamily="34" charset="0"/>
              <a:buChar char="•"/>
            </a:pPr>
            <a:r>
              <a:rPr lang="en-CA" sz="1200" dirty="0"/>
              <a:t>Supports a reclined posture without raising the thighs.</a:t>
            </a:r>
          </a:p>
          <a:p>
            <a:pPr marL="171450" indent="-171450">
              <a:buFont typeface="Arial" panose="020B0604020202020204" pitchFamily="34" charset="0"/>
              <a:buChar char="•"/>
            </a:pPr>
            <a:r>
              <a:rPr lang="en-CA" sz="1200" dirty="0"/>
              <a:t>More comfortable for prolonged use.</a:t>
            </a:r>
          </a:p>
          <a:p>
            <a:r>
              <a:rPr lang="en-CA" sz="1200" dirty="0"/>
              <a:t>Cons:</a:t>
            </a:r>
          </a:p>
          <a:p>
            <a:pPr marL="171450" indent="-171450">
              <a:buFont typeface="Arial" panose="020B0604020202020204" pitchFamily="34" charset="0"/>
              <a:buChar char="•"/>
            </a:pPr>
            <a:r>
              <a:rPr lang="en-CA" sz="1200" dirty="0"/>
              <a:t>Often found in premium chairs, making it more expensive.</a:t>
            </a:r>
          </a:p>
          <a:p>
            <a:r>
              <a:rPr lang="en-CA" sz="1200" dirty="0"/>
              <a:t>Best For: Executive seating or long hours of sitting.</a:t>
            </a:r>
          </a:p>
          <a:p>
            <a:endParaRPr lang="en-CA" sz="1200" dirty="0"/>
          </a:p>
          <a:p>
            <a:r>
              <a:rPr lang="en-CA" sz="1200" b="1" dirty="0"/>
              <a:t>3. Multi-Tilt Mechanism</a:t>
            </a:r>
          </a:p>
          <a:p>
            <a:r>
              <a:rPr lang="en-CA" sz="1200" dirty="0"/>
              <a:t>Offers independent adjustability for the seat and backrest with multiple lockable tilt angles.</a:t>
            </a:r>
          </a:p>
          <a:p>
            <a:r>
              <a:rPr lang="en-CA" sz="1200" dirty="0"/>
              <a:t>Pros:</a:t>
            </a:r>
          </a:p>
          <a:p>
            <a:pPr marL="171450" indent="-171450">
              <a:buFont typeface="Arial" panose="020B0604020202020204" pitchFamily="34" charset="0"/>
              <a:buChar char="•"/>
            </a:pPr>
            <a:r>
              <a:rPr lang="en-CA" sz="1200" dirty="0"/>
              <a:t>Highly customizable for individual needs.</a:t>
            </a:r>
          </a:p>
          <a:p>
            <a:pPr marL="171450" indent="-171450">
              <a:buFont typeface="Arial" panose="020B0604020202020204" pitchFamily="34" charset="0"/>
              <a:buChar char="•"/>
            </a:pPr>
            <a:r>
              <a:rPr lang="en-CA" sz="1200" dirty="0"/>
              <a:t>Supports a wide range of postures and activities.</a:t>
            </a:r>
          </a:p>
          <a:p>
            <a:r>
              <a:rPr lang="en-CA" sz="1200" dirty="0"/>
              <a:t>Cons:</a:t>
            </a:r>
          </a:p>
          <a:p>
            <a:pPr marL="171450" indent="-171450">
              <a:buFont typeface="Arial" panose="020B0604020202020204" pitchFamily="34" charset="0"/>
              <a:buChar char="•"/>
            </a:pPr>
            <a:r>
              <a:rPr lang="en-CA" sz="1200" dirty="0"/>
              <a:t>More complex to operate.</a:t>
            </a:r>
          </a:p>
          <a:p>
            <a:pPr marL="171450" indent="-171450">
              <a:buFont typeface="Arial" panose="020B0604020202020204" pitchFamily="34" charset="0"/>
              <a:buChar char="•"/>
            </a:pPr>
            <a:r>
              <a:rPr lang="en-CA" sz="1200" dirty="0"/>
              <a:t>Higher cost than standard mechanisms.</a:t>
            </a:r>
          </a:p>
          <a:p>
            <a:r>
              <a:rPr lang="en-CA" sz="1200" dirty="0"/>
              <a:t>Best For: Users with specific ergonomic requirements or health concerns.</a:t>
            </a:r>
          </a:p>
          <a:p>
            <a:endParaRPr lang="en-CA" sz="1200" dirty="0"/>
          </a:p>
          <a:p>
            <a:r>
              <a:rPr lang="en-CA" sz="1200" b="1" dirty="0"/>
              <a:t>4. Synchro-Tilt</a:t>
            </a:r>
          </a:p>
          <a:p>
            <a:r>
              <a:rPr lang="en-CA" sz="1200" dirty="0"/>
              <a:t>The backrest and seat tilt simultaneously but at different ratios (e.g., 2:1 ratio for backrest to seat tilt).</a:t>
            </a:r>
          </a:p>
          <a:p>
            <a:r>
              <a:rPr lang="en-CA" sz="1200" dirty="0"/>
              <a:t>Pros:</a:t>
            </a:r>
          </a:p>
          <a:p>
            <a:pPr marL="171450" indent="-171450">
              <a:buFont typeface="Arial" panose="020B0604020202020204" pitchFamily="34" charset="0"/>
              <a:buChar char="•"/>
            </a:pPr>
            <a:r>
              <a:rPr lang="en-CA" sz="1200" dirty="0"/>
              <a:t>Encourages dynamic sitting and movement.</a:t>
            </a:r>
          </a:p>
          <a:p>
            <a:pPr marL="171450" indent="-171450">
              <a:buFont typeface="Arial" panose="020B0604020202020204" pitchFamily="34" charset="0"/>
              <a:buChar char="•"/>
            </a:pPr>
            <a:r>
              <a:rPr lang="en-CA" sz="1200" dirty="0"/>
              <a:t>Better lumbar support during reclining.</a:t>
            </a:r>
          </a:p>
          <a:p>
            <a:r>
              <a:rPr lang="en-CA" sz="1200" dirty="0"/>
              <a:t>Cons:</a:t>
            </a:r>
          </a:p>
          <a:p>
            <a:pPr marL="171450" indent="-171450">
              <a:buFont typeface="Arial" panose="020B0604020202020204" pitchFamily="34" charset="0"/>
              <a:buChar char="•"/>
            </a:pPr>
            <a:r>
              <a:rPr lang="en-CA" sz="1200" dirty="0"/>
              <a:t>Requires a learning curve to adjust properly.</a:t>
            </a:r>
          </a:p>
          <a:p>
            <a:pPr marL="171450" indent="-171450">
              <a:buFont typeface="Arial" panose="020B0604020202020204" pitchFamily="34" charset="0"/>
              <a:buChar char="•"/>
            </a:pPr>
            <a:r>
              <a:rPr lang="en-CA" sz="1200" dirty="0"/>
              <a:t>Higher price point.</a:t>
            </a:r>
          </a:p>
          <a:p>
            <a:r>
              <a:rPr lang="en-CA" sz="1200" dirty="0"/>
              <a:t>Best For: Ergonomic-focused environments or users with varying posture needs.</a:t>
            </a:r>
          </a:p>
          <a:p>
            <a:endParaRPr lang="en-CA" sz="1200" dirty="0"/>
          </a:p>
          <a:p>
            <a:endParaRPr lang="en-CA" dirty="0"/>
          </a:p>
        </p:txBody>
      </p:sp>
      <p:cxnSp>
        <p:nvCxnSpPr>
          <p:cNvPr id="17" name="Straight Connector 16">
            <a:extLst>
              <a:ext uri="{FF2B5EF4-FFF2-40B4-BE49-F238E27FC236}">
                <a16:creationId xmlns:a16="http://schemas.microsoft.com/office/drawing/2014/main" id="{F4F3D111-0767-F59A-CF17-8F063182EC5F}"/>
              </a:ext>
            </a:extLst>
          </p:cNvPr>
          <p:cNvCxnSpPr>
            <a:cxnSpLocks/>
          </p:cNvCxnSpPr>
          <p:nvPr/>
        </p:nvCxnSpPr>
        <p:spPr>
          <a:xfrm>
            <a:off x="504824" y="2809875"/>
            <a:ext cx="6067426"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C55454C-806D-9CA0-5E40-89EE68E844D6}"/>
              </a:ext>
            </a:extLst>
          </p:cNvPr>
          <p:cNvPicPr>
            <a:picLocks noChangeAspect="1"/>
          </p:cNvPicPr>
          <p:nvPr/>
        </p:nvPicPr>
        <p:blipFill>
          <a:blip r:embed="rId2"/>
          <a:stretch>
            <a:fillRect/>
          </a:stretch>
        </p:blipFill>
        <p:spPr>
          <a:xfrm>
            <a:off x="504824" y="4426076"/>
            <a:ext cx="6078239" cy="6097"/>
          </a:xfrm>
          <a:prstGeom prst="rect">
            <a:avLst/>
          </a:prstGeom>
        </p:spPr>
      </p:pic>
      <p:pic>
        <p:nvPicPr>
          <p:cNvPr id="20" name="Picture 19">
            <a:extLst>
              <a:ext uri="{FF2B5EF4-FFF2-40B4-BE49-F238E27FC236}">
                <a16:creationId xmlns:a16="http://schemas.microsoft.com/office/drawing/2014/main" id="{7998B1BF-D001-874C-452D-3DDCA447216D}"/>
              </a:ext>
            </a:extLst>
          </p:cNvPr>
          <p:cNvPicPr>
            <a:picLocks noChangeAspect="1"/>
          </p:cNvPicPr>
          <p:nvPr/>
        </p:nvPicPr>
        <p:blipFill>
          <a:blip r:embed="rId2"/>
          <a:stretch>
            <a:fillRect/>
          </a:stretch>
        </p:blipFill>
        <p:spPr>
          <a:xfrm>
            <a:off x="517823" y="6309288"/>
            <a:ext cx="6078239" cy="6097"/>
          </a:xfrm>
          <a:prstGeom prst="rect">
            <a:avLst/>
          </a:prstGeom>
        </p:spPr>
      </p:pic>
    </p:spTree>
    <p:extLst>
      <p:ext uri="{BB962C8B-B14F-4D97-AF65-F5344CB8AC3E}">
        <p14:creationId xmlns:p14="http://schemas.microsoft.com/office/powerpoint/2010/main" val="311624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1" y="279400"/>
            <a:ext cx="6134266"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36383" y="297762"/>
            <a:ext cx="6145787" cy="369332"/>
          </a:xfrm>
          <a:prstGeom prst="rect">
            <a:avLst/>
          </a:prstGeom>
          <a:noFill/>
        </p:spPr>
        <p:txBody>
          <a:bodyPr wrap="square" rtlCol="0">
            <a:spAutoFit/>
          </a:bodyPr>
          <a:lstStyle/>
          <a:p>
            <a:r>
              <a:rPr lang="en-CA" b="1" dirty="0"/>
              <a:t>Examples of chairs that are appropriate for general office use</a:t>
            </a:r>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1920995987"/>
              </p:ext>
            </p:extLst>
          </p:nvPr>
        </p:nvGraphicFramePr>
        <p:xfrm>
          <a:off x="377050" y="810184"/>
          <a:ext cx="6144566" cy="5547360"/>
        </p:xfrm>
        <a:graphic>
          <a:graphicData uri="http://schemas.openxmlformats.org/drawingml/2006/table">
            <a:tbl>
              <a:tblPr firstRow="1">
                <a:tableStyleId>{5940675A-B579-460E-94D1-54222C63F5DA}</a:tableStyleId>
              </a:tblPr>
              <a:tblGrid>
                <a:gridCol w="2013069">
                  <a:extLst>
                    <a:ext uri="{9D8B030D-6E8A-4147-A177-3AD203B41FA5}">
                      <a16:colId xmlns:a16="http://schemas.microsoft.com/office/drawing/2014/main" val="1105803283"/>
                    </a:ext>
                  </a:extLst>
                </a:gridCol>
                <a:gridCol w="2122962">
                  <a:extLst>
                    <a:ext uri="{9D8B030D-6E8A-4147-A177-3AD203B41FA5}">
                      <a16:colId xmlns:a16="http://schemas.microsoft.com/office/drawing/2014/main" val="3484175154"/>
                    </a:ext>
                  </a:extLst>
                </a:gridCol>
                <a:gridCol w="2008535">
                  <a:extLst>
                    <a:ext uri="{9D8B030D-6E8A-4147-A177-3AD203B41FA5}">
                      <a16:colId xmlns:a16="http://schemas.microsoft.com/office/drawing/2014/main" val="3479537693"/>
                    </a:ext>
                  </a:extLst>
                </a:gridCol>
              </a:tblGrid>
              <a:tr h="2711710">
                <a:tc>
                  <a:txBody>
                    <a:bodyPr/>
                    <a:lstStyle/>
                    <a:p>
                      <a:endParaRPr lang="en-CA"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i="1" dirty="0"/>
                    </a:p>
                  </a:txBody>
                  <a:tcPr/>
                </a:tc>
                <a:extLst>
                  <a:ext uri="{0D108BD9-81ED-4DB2-BD59-A6C34878D82A}">
                    <a16:rowId xmlns:a16="http://schemas.microsoft.com/office/drawing/2014/main" val="1128791022"/>
                  </a:ext>
                </a:extLst>
              </a:tr>
              <a:tr h="290732">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tc>
                <a:tc>
                  <a:txBody>
                    <a:bodyPr/>
                    <a:lstStyle/>
                    <a:p>
                      <a:endParaRPr lang="en-CA" sz="1100" dirty="0"/>
                    </a:p>
                  </a:txBody>
                  <a:tcPr/>
                </a:tc>
                <a:extLst>
                  <a:ext uri="{0D108BD9-81ED-4DB2-BD59-A6C34878D82A}">
                    <a16:rowId xmlns:a16="http://schemas.microsoft.com/office/drawing/2014/main" val="271274847"/>
                  </a:ext>
                </a:extLst>
              </a:tr>
            </a:tbl>
          </a:graphicData>
        </a:graphic>
      </p:graphicFrame>
      <p:pic>
        <p:nvPicPr>
          <p:cNvPr id="15" name="Picture 14">
            <a:hlinkClick r:id="rId2"/>
            <a:extLst>
              <a:ext uri="{FF2B5EF4-FFF2-40B4-BE49-F238E27FC236}">
                <a16:creationId xmlns:a16="http://schemas.microsoft.com/office/drawing/2014/main" id="{D8673729-036B-4910-9273-90EDE65F35FB}"/>
              </a:ext>
            </a:extLst>
          </p:cNvPr>
          <p:cNvPicPr>
            <a:picLocks noChangeAspect="1"/>
          </p:cNvPicPr>
          <p:nvPr/>
        </p:nvPicPr>
        <p:blipFill>
          <a:blip r:embed="rId3"/>
          <a:stretch>
            <a:fillRect/>
          </a:stretch>
        </p:blipFill>
        <p:spPr>
          <a:xfrm>
            <a:off x="642637" y="1271171"/>
            <a:ext cx="1268461" cy="1817767"/>
          </a:xfrm>
          <a:prstGeom prst="rect">
            <a:avLst/>
          </a:prstGeom>
        </p:spPr>
      </p:pic>
      <p:sp>
        <p:nvSpPr>
          <p:cNvPr id="16" name="TextBox 15">
            <a:extLst>
              <a:ext uri="{FF2B5EF4-FFF2-40B4-BE49-F238E27FC236}">
                <a16:creationId xmlns:a16="http://schemas.microsoft.com/office/drawing/2014/main" id="{4323D400-271F-41A0-949D-3158F877D00A}"/>
              </a:ext>
            </a:extLst>
          </p:cNvPr>
          <p:cNvSpPr txBox="1"/>
          <p:nvPr/>
        </p:nvSpPr>
        <p:spPr>
          <a:xfrm>
            <a:off x="377050" y="839302"/>
            <a:ext cx="1793630" cy="276999"/>
          </a:xfrm>
          <a:prstGeom prst="rect">
            <a:avLst/>
          </a:prstGeom>
          <a:noFill/>
        </p:spPr>
        <p:txBody>
          <a:bodyPr wrap="square" rtlCol="0">
            <a:spAutoFit/>
          </a:bodyPr>
          <a:lstStyle/>
          <a:p>
            <a:r>
              <a:rPr lang="en-US" sz="1200" dirty="0">
                <a:hlinkClick r:id="rId2"/>
              </a:rPr>
              <a:t>airCentric 2</a:t>
            </a:r>
            <a:endParaRPr lang="en-CA" sz="1200" dirty="0"/>
          </a:p>
        </p:txBody>
      </p:sp>
      <p:sp>
        <p:nvSpPr>
          <p:cNvPr id="19" name="TextBox 18">
            <a:extLst>
              <a:ext uri="{FF2B5EF4-FFF2-40B4-BE49-F238E27FC236}">
                <a16:creationId xmlns:a16="http://schemas.microsoft.com/office/drawing/2014/main" id="{34A00FF4-254C-4CA4-9385-CD3D19406EE4}"/>
              </a:ext>
            </a:extLst>
          </p:cNvPr>
          <p:cNvSpPr txBox="1"/>
          <p:nvPr/>
        </p:nvSpPr>
        <p:spPr>
          <a:xfrm>
            <a:off x="2482063" y="796646"/>
            <a:ext cx="2053408" cy="461665"/>
          </a:xfrm>
          <a:prstGeom prst="rect">
            <a:avLst/>
          </a:prstGeom>
          <a:noFill/>
        </p:spPr>
        <p:txBody>
          <a:bodyPr wrap="square" rtlCol="0">
            <a:spAutoFit/>
          </a:bodyPr>
          <a:lstStyle/>
          <a:p>
            <a:r>
              <a:rPr lang="en-CA" sz="1200" dirty="0">
                <a:hlinkClick r:id="rId4"/>
              </a:rPr>
              <a:t>Global G1 Ergo Select Multi-Tilter Chair</a:t>
            </a:r>
            <a:endParaRPr lang="en-CA" sz="1200" dirty="0"/>
          </a:p>
        </p:txBody>
      </p:sp>
      <p:sp>
        <p:nvSpPr>
          <p:cNvPr id="20" name="TextBox 19">
            <a:extLst>
              <a:ext uri="{FF2B5EF4-FFF2-40B4-BE49-F238E27FC236}">
                <a16:creationId xmlns:a16="http://schemas.microsoft.com/office/drawing/2014/main" id="{CCB441DF-57E9-41B7-9D78-DD4C30E5748F}"/>
              </a:ext>
            </a:extLst>
          </p:cNvPr>
          <p:cNvSpPr txBox="1"/>
          <p:nvPr/>
        </p:nvSpPr>
        <p:spPr>
          <a:xfrm>
            <a:off x="4687320" y="836831"/>
            <a:ext cx="1793630" cy="276999"/>
          </a:xfrm>
          <a:prstGeom prst="rect">
            <a:avLst/>
          </a:prstGeom>
          <a:noFill/>
        </p:spPr>
        <p:txBody>
          <a:bodyPr wrap="square" rtlCol="0">
            <a:spAutoFit/>
          </a:bodyPr>
          <a:lstStyle/>
          <a:p>
            <a:r>
              <a:rPr lang="en-US" sz="1200" dirty="0">
                <a:hlinkClick r:id="rId5"/>
              </a:rPr>
              <a:t>Steelcase Gesture</a:t>
            </a:r>
            <a:endParaRPr lang="en-CA" sz="1200" dirty="0"/>
          </a:p>
        </p:txBody>
      </p:sp>
      <p:sp>
        <p:nvSpPr>
          <p:cNvPr id="21" name="TextBox 20">
            <a:extLst>
              <a:ext uri="{FF2B5EF4-FFF2-40B4-BE49-F238E27FC236}">
                <a16:creationId xmlns:a16="http://schemas.microsoft.com/office/drawing/2014/main" id="{E28A0364-4F32-463C-ABF2-3D0236AC21D3}"/>
              </a:ext>
            </a:extLst>
          </p:cNvPr>
          <p:cNvSpPr txBox="1"/>
          <p:nvPr/>
        </p:nvSpPr>
        <p:spPr>
          <a:xfrm>
            <a:off x="402039" y="3631221"/>
            <a:ext cx="1864243" cy="276999"/>
          </a:xfrm>
          <a:prstGeom prst="rect">
            <a:avLst/>
          </a:prstGeom>
          <a:noFill/>
        </p:spPr>
        <p:txBody>
          <a:bodyPr wrap="square" rtlCol="0">
            <a:spAutoFit/>
          </a:bodyPr>
          <a:lstStyle/>
          <a:p>
            <a:r>
              <a:rPr lang="en-US" sz="1200" dirty="0">
                <a:hlinkClick r:id="rId6"/>
              </a:rPr>
              <a:t>Teknion Around Task Chair</a:t>
            </a:r>
            <a:endParaRPr lang="en-CA" sz="1200" dirty="0"/>
          </a:p>
        </p:txBody>
      </p:sp>
      <p:sp>
        <p:nvSpPr>
          <p:cNvPr id="22" name="TextBox 21">
            <a:extLst>
              <a:ext uri="{FF2B5EF4-FFF2-40B4-BE49-F238E27FC236}">
                <a16:creationId xmlns:a16="http://schemas.microsoft.com/office/drawing/2014/main" id="{6F05838F-2F90-4200-B8DB-889BB0F84B24}"/>
              </a:ext>
            </a:extLst>
          </p:cNvPr>
          <p:cNvSpPr txBox="1"/>
          <p:nvPr/>
        </p:nvSpPr>
        <p:spPr>
          <a:xfrm>
            <a:off x="2532185" y="3621997"/>
            <a:ext cx="1793630" cy="276999"/>
          </a:xfrm>
          <a:prstGeom prst="rect">
            <a:avLst/>
          </a:prstGeom>
          <a:noFill/>
        </p:spPr>
        <p:txBody>
          <a:bodyPr wrap="square" rtlCol="0">
            <a:spAutoFit/>
          </a:bodyPr>
          <a:lstStyle/>
          <a:p>
            <a:r>
              <a:rPr lang="en-US" sz="1200" dirty="0">
                <a:hlinkClick r:id="rId7"/>
              </a:rPr>
              <a:t>Teknion Nuova Contessa </a:t>
            </a:r>
            <a:endParaRPr lang="en-CA" sz="1200" dirty="0"/>
          </a:p>
        </p:txBody>
      </p:sp>
      <p:sp>
        <p:nvSpPr>
          <p:cNvPr id="23" name="TextBox 22">
            <a:extLst>
              <a:ext uri="{FF2B5EF4-FFF2-40B4-BE49-F238E27FC236}">
                <a16:creationId xmlns:a16="http://schemas.microsoft.com/office/drawing/2014/main" id="{4E8CF59F-2C13-435B-AFBA-D4B685FD7DEF}"/>
              </a:ext>
            </a:extLst>
          </p:cNvPr>
          <p:cNvSpPr txBox="1"/>
          <p:nvPr/>
        </p:nvSpPr>
        <p:spPr>
          <a:xfrm>
            <a:off x="4687320" y="3636788"/>
            <a:ext cx="1793630" cy="276999"/>
          </a:xfrm>
          <a:prstGeom prst="rect">
            <a:avLst/>
          </a:prstGeom>
          <a:noFill/>
        </p:spPr>
        <p:txBody>
          <a:bodyPr wrap="square" rtlCol="0">
            <a:spAutoFit/>
          </a:bodyPr>
          <a:lstStyle/>
          <a:p>
            <a:r>
              <a:rPr lang="en-US" sz="1200" dirty="0">
                <a:hlinkClick r:id="rId8"/>
              </a:rPr>
              <a:t>Steelcase Think</a:t>
            </a:r>
            <a:endParaRPr lang="en-CA" sz="1200" dirty="0"/>
          </a:p>
        </p:txBody>
      </p:sp>
      <p:pic>
        <p:nvPicPr>
          <p:cNvPr id="29" name="Picture 28">
            <a:hlinkClick r:id="rId4"/>
            <a:extLst>
              <a:ext uri="{FF2B5EF4-FFF2-40B4-BE49-F238E27FC236}">
                <a16:creationId xmlns:a16="http://schemas.microsoft.com/office/drawing/2014/main" id="{44D4A58D-2B88-4AE0-B18F-092FA1D0D9F9}"/>
              </a:ext>
            </a:extLst>
          </p:cNvPr>
          <p:cNvPicPr>
            <a:picLocks noChangeAspect="1"/>
          </p:cNvPicPr>
          <p:nvPr/>
        </p:nvPicPr>
        <p:blipFill>
          <a:blip r:embed="rId9"/>
          <a:stretch>
            <a:fillRect/>
          </a:stretch>
        </p:blipFill>
        <p:spPr>
          <a:xfrm>
            <a:off x="3048033" y="1274477"/>
            <a:ext cx="1270136" cy="1817767"/>
          </a:xfrm>
          <a:prstGeom prst="rect">
            <a:avLst/>
          </a:prstGeom>
        </p:spPr>
      </p:pic>
      <p:pic>
        <p:nvPicPr>
          <p:cNvPr id="30" name="Picture 29">
            <a:hlinkClick r:id="rId5"/>
            <a:extLst>
              <a:ext uri="{FF2B5EF4-FFF2-40B4-BE49-F238E27FC236}">
                <a16:creationId xmlns:a16="http://schemas.microsoft.com/office/drawing/2014/main" id="{66894076-CF36-4563-90FC-64ECEB7C4CCB}"/>
              </a:ext>
            </a:extLst>
          </p:cNvPr>
          <p:cNvPicPr>
            <a:picLocks noChangeAspect="1"/>
          </p:cNvPicPr>
          <p:nvPr/>
        </p:nvPicPr>
        <p:blipFill>
          <a:blip r:embed="rId10"/>
          <a:stretch>
            <a:fillRect/>
          </a:stretch>
        </p:blipFill>
        <p:spPr>
          <a:xfrm>
            <a:off x="4717616" y="1130826"/>
            <a:ext cx="1437403" cy="2055417"/>
          </a:xfrm>
          <a:prstGeom prst="rect">
            <a:avLst/>
          </a:prstGeom>
        </p:spPr>
      </p:pic>
      <p:graphicFrame>
        <p:nvGraphicFramePr>
          <p:cNvPr id="31" name="Table 30">
            <a:extLst>
              <a:ext uri="{FF2B5EF4-FFF2-40B4-BE49-F238E27FC236}">
                <a16:creationId xmlns:a16="http://schemas.microsoft.com/office/drawing/2014/main" id="{EC741DD7-922F-4300-ADA7-4F9012FBB6EA}"/>
              </a:ext>
            </a:extLst>
          </p:cNvPr>
          <p:cNvGraphicFramePr>
            <a:graphicFrameLocks noGrp="1"/>
          </p:cNvGraphicFramePr>
          <p:nvPr>
            <p:extLst>
              <p:ext uri="{D42A27DB-BD31-4B8C-83A1-F6EECF244321}">
                <p14:modId xmlns:p14="http://schemas.microsoft.com/office/powerpoint/2010/main" val="2244724698"/>
              </p:ext>
            </p:extLst>
          </p:nvPr>
        </p:nvGraphicFramePr>
        <p:xfrm>
          <a:off x="372021" y="6357544"/>
          <a:ext cx="2014135" cy="2657112"/>
        </p:xfrm>
        <a:graphic>
          <a:graphicData uri="http://schemas.openxmlformats.org/drawingml/2006/table">
            <a:tbl>
              <a:tblPr firstRow="1" bandRow="1">
                <a:tableStyleId>{073A0DAA-6AF3-43AB-8588-CEC1D06C72B9}</a:tableStyleId>
              </a:tblPr>
              <a:tblGrid>
                <a:gridCol w="2014135">
                  <a:extLst>
                    <a:ext uri="{9D8B030D-6E8A-4147-A177-3AD203B41FA5}">
                      <a16:colId xmlns:a16="http://schemas.microsoft.com/office/drawing/2014/main" val="3264426975"/>
                    </a:ext>
                  </a:extLst>
                </a:gridCol>
              </a:tblGrid>
              <a:tr h="2657112">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2523721"/>
                  </a:ext>
                </a:extLst>
              </a:tr>
            </a:tbl>
          </a:graphicData>
        </a:graphic>
      </p:graphicFrame>
      <p:pic>
        <p:nvPicPr>
          <p:cNvPr id="32" name="Picture 31">
            <a:hlinkClick r:id="rId6"/>
            <a:extLst>
              <a:ext uri="{FF2B5EF4-FFF2-40B4-BE49-F238E27FC236}">
                <a16:creationId xmlns:a16="http://schemas.microsoft.com/office/drawing/2014/main" id="{0311F583-B928-4283-90F4-36ACA1229625}"/>
              </a:ext>
            </a:extLst>
          </p:cNvPr>
          <p:cNvPicPr>
            <a:picLocks noChangeAspect="1"/>
          </p:cNvPicPr>
          <p:nvPr/>
        </p:nvPicPr>
        <p:blipFill>
          <a:blip r:embed="rId11"/>
          <a:stretch>
            <a:fillRect/>
          </a:stretch>
        </p:blipFill>
        <p:spPr>
          <a:xfrm>
            <a:off x="941122" y="3987258"/>
            <a:ext cx="1325754" cy="2033487"/>
          </a:xfrm>
          <a:prstGeom prst="rect">
            <a:avLst/>
          </a:prstGeom>
        </p:spPr>
      </p:pic>
      <p:pic>
        <p:nvPicPr>
          <p:cNvPr id="33" name="Picture 32">
            <a:extLst>
              <a:ext uri="{FF2B5EF4-FFF2-40B4-BE49-F238E27FC236}">
                <a16:creationId xmlns:a16="http://schemas.microsoft.com/office/drawing/2014/main" id="{A0371F7C-1837-481D-8A64-2B0894B10476}"/>
              </a:ext>
            </a:extLst>
          </p:cNvPr>
          <p:cNvPicPr>
            <a:picLocks noChangeAspect="1"/>
          </p:cNvPicPr>
          <p:nvPr/>
        </p:nvPicPr>
        <p:blipFill>
          <a:blip r:embed="rId12"/>
          <a:stretch>
            <a:fillRect/>
          </a:stretch>
        </p:blipFill>
        <p:spPr>
          <a:xfrm>
            <a:off x="2734277" y="3910223"/>
            <a:ext cx="1568639" cy="2225921"/>
          </a:xfrm>
          <a:prstGeom prst="rect">
            <a:avLst/>
          </a:prstGeom>
        </p:spPr>
      </p:pic>
      <p:pic>
        <p:nvPicPr>
          <p:cNvPr id="34" name="Picture 33">
            <a:hlinkClick r:id="rId8"/>
            <a:extLst>
              <a:ext uri="{FF2B5EF4-FFF2-40B4-BE49-F238E27FC236}">
                <a16:creationId xmlns:a16="http://schemas.microsoft.com/office/drawing/2014/main" id="{76362263-FB1D-4481-9CD7-0F45211FDAA5}"/>
              </a:ext>
            </a:extLst>
          </p:cNvPr>
          <p:cNvPicPr>
            <a:picLocks noChangeAspect="1"/>
          </p:cNvPicPr>
          <p:nvPr/>
        </p:nvPicPr>
        <p:blipFill>
          <a:blip r:embed="rId13"/>
          <a:stretch>
            <a:fillRect/>
          </a:stretch>
        </p:blipFill>
        <p:spPr>
          <a:xfrm>
            <a:off x="4793105" y="3858455"/>
            <a:ext cx="1569995" cy="2284343"/>
          </a:xfrm>
          <a:prstGeom prst="rect">
            <a:avLst/>
          </a:prstGeom>
        </p:spPr>
      </p:pic>
      <p:sp>
        <p:nvSpPr>
          <p:cNvPr id="35" name="TextBox 34">
            <a:extLst>
              <a:ext uri="{FF2B5EF4-FFF2-40B4-BE49-F238E27FC236}">
                <a16:creationId xmlns:a16="http://schemas.microsoft.com/office/drawing/2014/main" id="{F19D4CC2-4DDF-4DE5-9557-15EBFE48D905}"/>
              </a:ext>
            </a:extLst>
          </p:cNvPr>
          <p:cNvSpPr txBox="1"/>
          <p:nvPr/>
        </p:nvSpPr>
        <p:spPr>
          <a:xfrm>
            <a:off x="474505" y="6377607"/>
            <a:ext cx="1941669" cy="276999"/>
          </a:xfrm>
          <a:prstGeom prst="rect">
            <a:avLst/>
          </a:prstGeom>
          <a:noFill/>
        </p:spPr>
        <p:txBody>
          <a:bodyPr wrap="square" rtlCol="0">
            <a:spAutoFit/>
          </a:bodyPr>
          <a:lstStyle/>
          <a:p>
            <a:r>
              <a:rPr lang="en-US" sz="1200" dirty="0">
                <a:hlinkClick r:id="rId14"/>
              </a:rPr>
              <a:t>Global ObusForme Comfort</a:t>
            </a:r>
            <a:endParaRPr lang="en-CA" sz="1200" dirty="0"/>
          </a:p>
        </p:txBody>
      </p:sp>
      <p:pic>
        <p:nvPicPr>
          <p:cNvPr id="37" name="Picture 36">
            <a:hlinkClick r:id="rId14"/>
            <a:extLst>
              <a:ext uri="{FF2B5EF4-FFF2-40B4-BE49-F238E27FC236}">
                <a16:creationId xmlns:a16="http://schemas.microsoft.com/office/drawing/2014/main" id="{27B4D1C8-DADA-43BD-A542-C269142088A0}"/>
              </a:ext>
            </a:extLst>
          </p:cNvPr>
          <p:cNvPicPr>
            <a:picLocks noChangeAspect="1"/>
          </p:cNvPicPr>
          <p:nvPr/>
        </p:nvPicPr>
        <p:blipFill>
          <a:blip r:embed="rId15"/>
          <a:stretch>
            <a:fillRect/>
          </a:stretch>
        </p:blipFill>
        <p:spPr>
          <a:xfrm>
            <a:off x="710687" y="6681198"/>
            <a:ext cx="1246946" cy="1885146"/>
          </a:xfrm>
          <a:prstGeom prst="rect">
            <a:avLst/>
          </a:prstGeom>
        </p:spPr>
      </p:pic>
      <p:pic>
        <p:nvPicPr>
          <p:cNvPr id="2" name="Picture 1">
            <a:extLst>
              <a:ext uri="{FF2B5EF4-FFF2-40B4-BE49-F238E27FC236}">
                <a16:creationId xmlns:a16="http://schemas.microsoft.com/office/drawing/2014/main" id="{9798F21C-56AE-3AA0-1E66-219C122B355E}"/>
              </a:ext>
            </a:extLst>
          </p:cNvPr>
          <p:cNvPicPr>
            <a:picLocks noChangeAspect="1"/>
          </p:cNvPicPr>
          <p:nvPr/>
        </p:nvPicPr>
        <p:blipFill>
          <a:blip r:embed="rId16"/>
          <a:stretch>
            <a:fillRect/>
          </a:stretch>
        </p:blipFill>
        <p:spPr>
          <a:xfrm>
            <a:off x="2381430" y="6344864"/>
            <a:ext cx="2164988" cy="2669792"/>
          </a:xfrm>
          <a:prstGeom prst="rect">
            <a:avLst/>
          </a:prstGeom>
        </p:spPr>
      </p:pic>
      <p:pic>
        <p:nvPicPr>
          <p:cNvPr id="3" name="Picture 2">
            <a:extLst>
              <a:ext uri="{FF2B5EF4-FFF2-40B4-BE49-F238E27FC236}">
                <a16:creationId xmlns:a16="http://schemas.microsoft.com/office/drawing/2014/main" id="{DFA73433-B366-8835-317B-DDB036C71F10}"/>
              </a:ext>
            </a:extLst>
          </p:cNvPr>
          <p:cNvPicPr>
            <a:picLocks noChangeAspect="1"/>
          </p:cNvPicPr>
          <p:nvPr/>
        </p:nvPicPr>
        <p:blipFill>
          <a:blip r:embed="rId17"/>
          <a:stretch>
            <a:fillRect/>
          </a:stretch>
        </p:blipFill>
        <p:spPr>
          <a:xfrm>
            <a:off x="2479865" y="6652952"/>
            <a:ext cx="1863338" cy="1863338"/>
          </a:xfrm>
          <a:prstGeom prst="rect">
            <a:avLst/>
          </a:prstGeom>
        </p:spPr>
      </p:pic>
      <p:sp>
        <p:nvSpPr>
          <p:cNvPr id="7" name="TextBox 6">
            <a:extLst>
              <a:ext uri="{FF2B5EF4-FFF2-40B4-BE49-F238E27FC236}">
                <a16:creationId xmlns:a16="http://schemas.microsoft.com/office/drawing/2014/main" id="{6E3B988C-1293-3931-8BE3-04A07ED57E53}"/>
              </a:ext>
            </a:extLst>
          </p:cNvPr>
          <p:cNvSpPr txBox="1"/>
          <p:nvPr/>
        </p:nvSpPr>
        <p:spPr>
          <a:xfrm>
            <a:off x="2482063" y="6393847"/>
            <a:ext cx="3429000" cy="276999"/>
          </a:xfrm>
          <a:prstGeom prst="rect">
            <a:avLst/>
          </a:prstGeom>
          <a:noFill/>
        </p:spPr>
        <p:txBody>
          <a:bodyPr wrap="square">
            <a:spAutoFit/>
          </a:bodyPr>
          <a:lstStyle/>
          <a:p>
            <a:r>
              <a:rPr lang="en-CA" sz="1200" dirty="0">
                <a:hlinkClick r:id="rId18"/>
              </a:rPr>
              <a:t>ergoCentric </a:t>
            </a:r>
            <a:r>
              <a:rPr lang="en-CA" sz="1200" dirty="0" err="1">
                <a:hlinkClick r:id="rId18"/>
              </a:rPr>
              <a:t>tCenric</a:t>
            </a:r>
            <a:r>
              <a:rPr lang="en-CA" sz="1200" dirty="0">
                <a:hlinkClick r:id="rId18"/>
              </a:rPr>
              <a:t> hybrid</a:t>
            </a:r>
            <a:endParaRPr lang="en-CA" sz="1200" dirty="0"/>
          </a:p>
        </p:txBody>
      </p:sp>
      <p:sp>
        <p:nvSpPr>
          <p:cNvPr id="9" name="TextBox 8">
            <a:extLst>
              <a:ext uri="{FF2B5EF4-FFF2-40B4-BE49-F238E27FC236}">
                <a16:creationId xmlns:a16="http://schemas.microsoft.com/office/drawing/2014/main" id="{99FB3B34-5EB8-015C-EFBE-5FF70670541D}"/>
              </a:ext>
            </a:extLst>
          </p:cNvPr>
          <p:cNvSpPr txBox="1"/>
          <p:nvPr/>
        </p:nvSpPr>
        <p:spPr>
          <a:xfrm>
            <a:off x="4584528" y="6488872"/>
            <a:ext cx="2003630" cy="1754326"/>
          </a:xfrm>
          <a:prstGeom prst="rect">
            <a:avLst/>
          </a:prstGeom>
          <a:noFill/>
        </p:spPr>
        <p:txBody>
          <a:bodyPr wrap="square" rtlCol="0">
            <a:spAutoFit/>
          </a:bodyPr>
          <a:lstStyle/>
          <a:p>
            <a:r>
              <a:rPr lang="en-CA" sz="1200" dirty="0"/>
              <a:t>If you are purchasing a chair and unsure if it is suitable, feel free to contact the Ergonomics Program Manager to review</a:t>
            </a:r>
          </a:p>
          <a:p>
            <a:r>
              <a:rPr lang="en-CA" sz="1200" dirty="0"/>
              <a:t>the chair. Large scale renovations that involve new furniture purchases should also consult EHS.</a:t>
            </a:r>
            <a:endParaRPr lang="en-CA" dirty="0"/>
          </a:p>
        </p:txBody>
      </p:sp>
    </p:spTree>
    <p:extLst>
      <p:ext uri="{BB962C8B-B14F-4D97-AF65-F5344CB8AC3E}">
        <p14:creationId xmlns:p14="http://schemas.microsoft.com/office/powerpoint/2010/main" val="1269025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49" y="279400"/>
            <a:ext cx="4933950" cy="369332"/>
          </a:xfrm>
          <a:prstGeom prst="rect">
            <a:avLst/>
          </a:prstGeom>
          <a:noFill/>
        </p:spPr>
        <p:txBody>
          <a:bodyPr wrap="square" rtlCol="0">
            <a:spAutoFit/>
          </a:bodyPr>
          <a:lstStyle/>
          <a:p>
            <a:r>
              <a:rPr lang="en-US" b="1" dirty="0"/>
              <a:t>Sit/Stand desk technical guideline</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310334951"/>
              </p:ext>
            </p:extLst>
          </p:nvPr>
        </p:nvGraphicFramePr>
        <p:xfrm>
          <a:off x="527538" y="3376246"/>
          <a:ext cx="6012961" cy="3423485"/>
        </p:xfrm>
        <a:graphic>
          <a:graphicData uri="http://schemas.openxmlformats.org/drawingml/2006/table">
            <a:tbl>
              <a:tblPr firstRow="1">
                <a:tableStyleId>{5940675A-B579-460E-94D1-54222C63F5DA}</a:tableStyleId>
              </a:tblPr>
              <a:tblGrid>
                <a:gridCol w="970047">
                  <a:extLst>
                    <a:ext uri="{9D8B030D-6E8A-4147-A177-3AD203B41FA5}">
                      <a16:colId xmlns:a16="http://schemas.microsoft.com/office/drawing/2014/main" val="1105803283"/>
                    </a:ext>
                  </a:extLst>
                </a:gridCol>
                <a:gridCol w="5042914">
                  <a:extLst>
                    <a:ext uri="{9D8B030D-6E8A-4147-A177-3AD203B41FA5}">
                      <a16:colId xmlns:a16="http://schemas.microsoft.com/office/drawing/2014/main" val="3484175154"/>
                    </a:ext>
                  </a:extLst>
                </a:gridCol>
              </a:tblGrid>
              <a:tr h="381549">
                <a:tc>
                  <a:txBody>
                    <a:bodyPr/>
                    <a:lstStyle/>
                    <a:p>
                      <a:r>
                        <a:rPr lang="en-US" sz="1600" b="1" dirty="0"/>
                        <a:t>Category</a:t>
                      </a:r>
                      <a:r>
                        <a:rPr lang="en-US" b="1" dirty="0"/>
                        <a:t> </a:t>
                      </a:r>
                      <a:endParaRPr lang="en-CA" b="1" dirty="0"/>
                    </a:p>
                  </a:txBody>
                  <a:tcPr/>
                </a:tc>
                <a:tc>
                  <a:txBody>
                    <a:bodyPr/>
                    <a:lstStyle/>
                    <a:p>
                      <a:pPr algn="ctr"/>
                      <a:r>
                        <a:rPr lang="en-US" sz="1600" b="1" dirty="0"/>
                        <a:t>Guidelines</a:t>
                      </a:r>
                      <a:r>
                        <a:rPr lang="en-US" sz="1600" dirty="0"/>
                        <a:t> </a:t>
                      </a:r>
                      <a:endParaRPr lang="en-CA" sz="1600" dirty="0"/>
                    </a:p>
                  </a:txBody>
                  <a:tcPr anchor="ctr"/>
                </a:tc>
                <a:extLst>
                  <a:ext uri="{0D108BD9-81ED-4DB2-BD59-A6C34878D82A}">
                    <a16:rowId xmlns:a16="http://schemas.microsoft.com/office/drawing/2014/main" val="2607745143"/>
                  </a:ext>
                </a:extLst>
              </a:tr>
              <a:tr h="1818890">
                <a:tc>
                  <a:txBody>
                    <a:bodyPr/>
                    <a:lstStyle/>
                    <a:p>
                      <a:r>
                        <a:rPr lang="en-US" sz="1100" dirty="0"/>
                        <a:t>Office space </a:t>
                      </a:r>
                      <a:endParaRPr lang="en-CA" sz="1100" dirty="0"/>
                    </a:p>
                  </a:txBody>
                  <a:tcPr/>
                </a:tc>
                <a:tc>
                  <a:txBody>
                    <a:bodyPr/>
                    <a:lstStyle/>
                    <a:p>
                      <a:r>
                        <a:rPr lang="en-CA" sz="1100" dirty="0"/>
                        <a:t>Measure the footprint of the area where the desk will be placed. Ensure you are able to easily move around your office and you are not blocking doors, drawers, cupboards, or foot traffic considering the dimensions of the new desk.</a:t>
                      </a:r>
                    </a:p>
                    <a:p>
                      <a:endParaRPr lang="en-CA" sz="1100" dirty="0"/>
                    </a:p>
                    <a:p>
                      <a:r>
                        <a:rPr lang="en-CA" sz="1100" dirty="0"/>
                        <a:t>Check the space above the desk. Does it allow for your monitor to raise to the appropriate height when standing. Measure standing eye height, this will be the approximate height of your monitor</a:t>
                      </a:r>
                    </a:p>
                    <a:p>
                      <a:endParaRPr lang="en-US" sz="1100" dirty="0"/>
                    </a:p>
                    <a:p>
                      <a:r>
                        <a:rPr lang="en-CA" sz="1100" dirty="0"/>
                        <a:t>Consider electrical outlets and cord placement for automatic desks and equip</a:t>
                      </a:r>
                      <a:r>
                        <a:rPr lang="en-CA" sz="1100" i="0" dirty="0"/>
                        <a:t>ment.</a:t>
                      </a:r>
                    </a:p>
                  </a:txBody>
                  <a:tcPr/>
                </a:tc>
                <a:extLst>
                  <a:ext uri="{0D108BD9-81ED-4DB2-BD59-A6C34878D82A}">
                    <a16:rowId xmlns:a16="http://schemas.microsoft.com/office/drawing/2014/main" val="1128791022"/>
                  </a:ext>
                </a:extLst>
              </a:tr>
              <a:tr h="784004">
                <a:tc>
                  <a:txBody>
                    <a:bodyPr/>
                    <a:lstStyle/>
                    <a:p>
                      <a:r>
                        <a:rPr lang="en-US" sz="1100" dirty="0"/>
                        <a:t>Desk surface</a:t>
                      </a:r>
                      <a:endParaRPr lang="en-CA" sz="1100" dirty="0"/>
                    </a:p>
                  </a:txBody>
                  <a:tcPr/>
                </a:tc>
                <a:tc>
                  <a:txBody>
                    <a:bodyPr/>
                    <a:lstStyle/>
                    <a:p>
                      <a:r>
                        <a:rPr lang="en-CA" sz="1100" dirty="0"/>
                        <a:t>The preferred desk depth is 30’’, however, 24’’ is acceptable if using a keyboard tray. </a:t>
                      </a:r>
                      <a:br>
                        <a:rPr lang="en-CA" sz="1100" dirty="0"/>
                      </a:br>
                      <a:br>
                        <a:rPr lang="en-CA" sz="1100" dirty="0"/>
                      </a:br>
                      <a:r>
                        <a:rPr lang="en-CA" sz="1100" dirty="0"/>
                        <a:t>*</a:t>
                      </a:r>
                      <a:r>
                        <a:rPr lang="en-CA" sz="1100" i="1" dirty="0"/>
                        <a:t>Some height-adjustable desks will not allow tray installation</a:t>
                      </a:r>
                    </a:p>
                  </a:txBody>
                  <a:tcPr/>
                </a:tc>
                <a:extLst>
                  <a:ext uri="{0D108BD9-81ED-4DB2-BD59-A6C34878D82A}">
                    <a16:rowId xmlns:a16="http://schemas.microsoft.com/office/drawing/2014/main" val="271274847"/>
                  </a:ext>
                </a:extLst>
              </a:tr>
              <a:tr h="439042">
                <a:tc>
                  <a:txBody>
                    <a:bodyPr/>
                    <a:lstStyle/>
                    <a:p>
                      <a:r>
                        <a:rPr lang="en-US" sz="1100" dirty="0"/>
                        <a:t>Height adjustment </a:t>
                      </a:r>
                      <a:endParaRPr lang="en-CA" sz="1100" dirty="0"/>
                    </a:p>
                  </a:txBody>
                  <a:tcPr/>
                </a:tc>
                <a:tc>
                  <a:txBody>
                    <a:bodyPr/>
                    <a:lstStyle/>
                    <a:p>
                      <a:r>
                        <a:rPr lang="en-CA" sz="1100" dirty="0"/>
                        <a:t>Height adjustments for multiple users should accommodate  22.6’’ – 48’’</a:t>
                      </a:r>
                    </a:p>
                  </a:txBody>
                  <a:tcPr/>
                </a:tc>
                <a:extLst>
                  <a:ext uri="{0D108BD9-81ED-4DB2-BD59-A6C34878D82A}">
                    <a16:rowId xmlns:a16="http://schemas.microsoft.com/office/drawing/2014/main" val="386071184"/>
                  </a:ext>
                </a:extLst>
              </a:tr>
            </a:tbl>
          </a:graphicData>
        </a:graphic>
      </p:graphicFrame>
      <p:sp>
        <p:nvSpPr>
          <p:cNvPr id="3" name="TextBox 2">
            <a:extLst>
              <a:ext uri="{FF2B5EF4-FFF2-40B4-BE49-F238E27FC236}">
                <a16:creationId xmlns:a16="http://schemas.microsoft.com/office/drawing/2014/main" id="{D99BE362-8129-B8A6-1548-97DEDDF102D1}"/>
              </a:ext>
            </a:extLst>
          </p:cNvPr>
          <p:cNvSpPr txBox="1"/>
          <p:nvPr/>
        </p:nvSpPr>
        <p:spPr>
          <a:xfrm>
            <a:off x="387349" y="838630"/>
            <a:ext cx="6289675" cy="2123658"/>
          </a:xfrm>
          <a:prstGeom prst="rect">
            <a:avLst/>
          </a:prstGeom>
          <a:noFill/>
        </p:spPr>
        <p:txBody>
          <a:bodyPr wrap="square">
            <a:spAutoFit/>
          </a:bodyPr>
          <a:lstStyle/>
          <a:p>
            <a:r>
              <a:rPr lang="en-CA" sz="1200" dirty="0"/>
              <a:t>Height adjustable desks are not a basic requirement; however, they can be helpful for people who require medical accommodation or users who face long hours of sedentary work as they can provide easy postural changes throughout the day. They are also useful for users who share a workspace.</a:t>
            </a:r>
          </a:p>
          <a:p>
            <a:r>
              <a:rPr lang="en-CA" sz="1200" dirty="0"/>
              <a:t>For medical accommodations, please contact your supervisor.</a:t>
            </a:r>
          </a:p>
          <a:p>
            <a:endParaRPr lang="en-CA" sz="1200" dirty="0"/>
          </a:p>
          <a:p>
            <a:r>
              <a:rPr lang="en-CA" sz="1200" dirty="0"/>
              <a:t>Height-adjustable desks must fit the greatest number of people in both the sitting and standing positions.</a:t>
            </a:r>
          </a:p>
          <a:p>
            <a:r>
              <a:rPr lang="en-CA" sz="1200" dirty="0"/>
              <a:t>The recommended height range for the desks is 22.6” to 48.7” which accommodates the 5th to 95th percentile. This recommendation is based on the CSA Z412-17 standard for office ergonomics and the BIFMA G1-2013 furniture guidelines.</a:t>
            </a:r>
          </a:p>
        </p:txBody>
      </p:sp>
    </p:spTree>
    <p:extLst>
      <p:ext uri="{BB962C8B-B14F-4D97-AF65-F5344CB8AC3E}">
        <p14:creationId xmlns:p14="http://schemas.microsoft.com/office/powerpoint/2010/main" val="2870214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9DF62-4772-4399-958F-B1663418E32F}"/>
              </a:ext>
            </a:extLst>
          </p:cNvPr>
          <p:cNvSpPr/>
          <p:nvPr/>
        </p:nvSpPr>
        <p:spPr>
          <a:xfrm>
            <a:off x="387350" y="279400"/>
            <a:ext cx="6153149" cy="355600"/>
          </a:xfrm>
          <a:prstGeom prst="rect">
            <a:avLst/>
          </a:prstGeom>
          <a:solidFill>
            <a:schemeClr val="bg1">
              <a:lumMod val="85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F6C75AF-9345-4EDA-A014-60E2BB0B79BD}"/>
              </a:ext>
            </a:extLst>
          </p:cNvPr>
          <p:cNvSpPr txBox="1"/>
          <p:nvPr/>
        </p:nvSpPr>
        <p:spPr>
          <a:xfrm>
            <a:off x="387350" y="277255"/>
            <a:ext cx="4933950" cy="369332"/>
          </a:xfrm>
          <a:prstGeom prst="rect">
            <a:avLst/>
          </a:prstGeom>
          <a:noFill/>
        </p:spPr>
        <p:txBody>
          <a:bodyPr wrap="square" rtlCol="0">
            <a:spAutoFit/>
          </a:bodyPr>
          <a:lstStyle/>
          <a:p>
            <a:r>
              <a:rPr lang="en-US" b="1" dirty="0"/>
              <a:t>Sit/Stand desks examples for office use</a:t>
            </a:r>
            <a:endParaRPr lang="en-CA" b="1" dirty="0"/>
          </a:p>
        </p:txBody>
      </p:sp>
      <p:graphicFrame>
        <p:nvGraphicFramePr>
          <p:cNvPr id="8" name="Table 7">
            <a:extLst>
              <a:ext uri="{FF2B5EF4-FFF2-40B4-BE49-F238E27FC236}">
                <a16:creationId xmlns:a16="http://schemas.microsoft.com/office/drawing/2014/main" id="{C1E6D113-6DEE-4FDD-8956-C2CAF9159051}"/>
              </a:ext>
            </a:extLst>
          </p:cNvPr>
          <p:cNvGraphicFramePr>
            <a:graphicFrameLocks noGrp="1"/>
          </p:cNvGraphicFramePr>
          <p:nvPr>
            <p:extLst>
              <p:ext uri="{D42A27DB-BD31-4B8C-83A1-F6EECF244321}">
                <p14:modId xmlns:p14="http://schemas.microsoft.com/office/powerpoint/2010/main" val="4284240124"/>
              </p:ext>
            </p:extLst>
          </p:nvPr>
        </p:nvGraphicFramePr>
        <p:xfrm>
          <a:off x="387350" y="865783"/>
          <a:ext cx="6153150" cy="5547360"/>
        </p:xfrm>
        <a:graphic>
          <a:graphicData uri="http://schemas.openxmlformats.org/drawingml/2006/table">
            <a:tbl>
              <a:tblPr firstRow="1">
                <a:tableStyleId>{5940675A-B579-460E-94D1-54222C63F5DA}</a:tableStyleId>
              </a:tblPr>
              <a:tblGrid>
                <a:gridCol w="2015881">
                  <a:extLst>
                    <a:ext uri="{9D8B030D-6E8A-4147-A177-3AD203B41FA5}">
                      <a16:colId xmlns:a16="http://schemas.microsoft.com/office/drawing/2014/main" val="1105803283"/>
                    </a:ext>
                  </a:extLst>
                </a:gridCol>
                <a:gridCol w="2098431">
                  <a:extLst>
                    <a:ext uri="{9D8B030D-6E8A-4147-A177-3AD203B41FA5}">
                      <a16:colId xmlns:a16="http://schemas.microsoft.com/office/drawing/2014/main" val="3484175154"/>
                    </a:ext>
                  </a:extLst>
                </a:gridCol>
                <a:gridCol w="2038838">
                  <a:extLst>
                    <a:ext uri="{9D8B030D-6E8A-4147-A177-3AD203B41FA5}">
                      <a16:colId xmlns:a16="http://schemas.microsoft.com/office/drawing/2014/main" val="3479537693"/>
                    </a:ext>
                  </a:extLst>
                </a:gridCol>
              </a:tblGrid>
              <a:tr h="444579">
                <a:tc>
                  <a:txBody>
                    <a:bodyPr/>
                    <a:lstStyle/>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1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791022"/>
                  </a:ext>
                </a:extLst>
              </a:tr>
              <a:tr h="370840">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100" dirty="0">
                          <a:hlinkClick r:id="rId2"/>
                        </a:rPr>
                        <a:t>Nimble Standing Desk</a:t>
                      </a:r>
                      <a:endParaRPr lang="en-CA"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74847"/>
                  </a:ext>
                </a:extLst>
              </a:tr>
            </a:tbl>
          </a:graphicData>
        </a:graphic>
      </p:graphicFrame>
      <p:sp>
        <p:nvSpPr>
          <p:cNvPr id="13" name="TextBox 12">
            <a:extLst>
              <a:ext uri="{FF2B5EF4-FFF2-40B4-BE49-F238E27FC236}">
                <a16:creationId xmlns:a16="http://schemas.microsoft.com/office/drawing/2014/main" id="{908F5AE2-D69F-4073-8DA9-846C055A28F3}"/>
              </a:ext>
            </a:extLst>
          </p:cNvPr>
          <p:cNvSpPr txBox="1"/>
          <p:nvPr/>
        </p:nvSpPr>
        <p:spPr>
          <a:xfrm>
            <a:off x="377050" y="839302"/>
            <a:ext cx="2070576" cy="461665"/>
          </a:xfrm>
          <a:prstGeom prst="rect">
            <a:avLst/>
          </a:prstGeom>
          <a:noFill/>
        </p:spPr>
        <p:txBody>
          <a:bodyPr wrap="square" rtlCol="0">
            <a:spAutoFit/>
          </a:bodyPr>
          <a:lstStyle/>
          <a:p>
            <a:r>
              <a:rPr lang="en-US" sz="1200" dirty="0">
                <a:hlinkClick r:id="rId3"/>
              </a:rPr>
              <a:t>Height-Adjustable Electric Standing Desk</a:t>
            </a:r>
            <a:endParaRPr lang="en-CA" sz="1200" dirty="0"/>
          </a:p>
        </p:txBody>
      </p:sp>
      <p:sp>
        <p:nvSpPr>
          <p:cNvPr id="21" name="TextBox 20">
            <a:extLst>
              <a:ext uri="{FF2B5EF4-FFF2-40B4-BE49-F238E27FC236}">
                <a16:creationId xmlns:a16="http://schemas.microsoft.com/office/drawing/2014/main" id="{4B154578-0409-4DA5-BD24-131240F1F147}"/>
              </a:ext>
            </a:extLst>
          </p:cNvPr>
          <p:cNvSpPr txBox="1"/>
          <p:nvPr/>
        </p:nvSpPr>
        <p:spPr>
          <a:xfrm>
            <a:off x="2447625" y="885757"/>
            <a:ext cx="2070575" cy="461665"/>
          </a:xfrm>
          <a:prstGeom prst="rect">
            <a:avLst/>
          </a:prstGeom>
          <a:noFill/>
        </p:spPr>
        <p:txBody>
          <a:bodyPr wrap="square" rtlCol="0">
            <a:spAutoFit/>
          </a:bodyPr>
          <a:lstStyle/>
          <a:p>
            <a:r>
              <a:rPr lang="en-US" sz="1200" dirty="0">
                <a:hlinkClick r:id="rId4"/>
              </a:rPr>
              <a:t>L-Shaped Height-Adjustable Corner Desk</a:t>
            </a:r>
            <a:endParaRPr lang="en-CA" sz="1200" dirty="0"/>
          </a:p>
        </p:txBody>
      </p:sp>
      <p:sp>
        <p:nvSpPr>
          <p:cNvPr id="22" name="TextBox 21">
            <a:extLst>
              <a:ext uri="{FF2B5EF4-FFF2-40B4-BE49-F238E27FC236}">
                <a16:creationId xmlns:a16="http://schemas.microsoft.com/office/drawing/2014/main" id="{F79EEE32-DE08-4C30-9CD2-BC4868FB4A90}"/>
              </a:ext>
            </a:extLst>
          </p:cNvPr>
          <p:cNvSpPr txBox="1"/>
          <p:nvPr/>
        </p:nvSpPr>
        <p:spPr>
          <a:xfrm>
            <a:off x="4558282" y="865783"/>
            <a:ext cx="1793630" cy="461665"/>
          </a:xfrm>
          <a:prstGeom prst="rect">
            <a:avLst/>
          </a:prstGeom>
          <a:noFill/>
        </p:spPr>
        <p:txBody>
          <a:bodyPr wrap="square" rtlCol="0">
            <a:spAutoFit/>
          </a:bodyPr>
          <a:lstStyle/>
          <a:p>
            <a:r>
              <a:rPr lang="da-DK" sz="1200" dirty="0">
                <a:hlinkClick r:id="rId5"/>
              </a:rPr>
              <a:t>Desky Dual Bamboo Sit Stand Desk</a:t>
            </a:r>
            <a:endParaRPr lang="en-CA" sz="1200" dirty="0"/>
          </a:p>
        </p:txBody>
      </p:sp>
      <p:sp>
        <p:nvSpPr>
          <p:cNvPr id="23" name="TextBox 22">
            <a:extLst>
              <a:ext uri="{FF2B5EF4-FFF2-40B4-BE49-F238E27FC236}">
                <a16:creationId xmlns:a16="http://schemas.microsoft.com/office/drawing/2014/main" id="{A9C1755A-4524-4C7C-B2FD-C496C108705A}"/>
              </a:ext>
            </a:extLst>
          </p:cNvPr>
          <p:cNvSpPr txBox="1"/>
          <p:nvPr/>
        </p:nvSpPr>
        <p:spPr>
          <a:xfrm>
            <a:off x="387350" y="3649027"/>
            <a:ext cx="2042642" cy="461665"/>
          </a:xfrm>
          <a:prstGeom prst="rect">
            <a:avLst/>
          </a:prstGeom>
          <a:noFill/>
        </p:spPr>
        <p:txBody>
          <a:bodyPr wrap="square" rtlCol="0">
            <a:spAutoFit/>
          </a:bodyPr>
          <a:lstStyle/>
          <a:p>
            <a:r>
              <a:rPr lang="en-US" sz="1200" dirty="0" err="1">
                <a:hlinkClick r:id="rId6"/>
              </a:rPr>
              <a:t>Desky</a:t>
            </a:r>
            <a:r>
              <a:rPr lang="en-US" sz="1200" dirty="0">
                <a:hlinkClick r:id="rId6"/>
              </a:rPr>
              <a:t> Air Lift Zero Sit Stand Desk</a:t>
            </a:r>
            <a:endParaRPr lang="en-CA" sz="1200" dirty="0"/>
          </a:p>
        </p:txBody>
      </p:sp>
      <p:sp>
        <p:nvSpPr>
          <p:cNvPr id="24" name="TextBox 23">
            <a:extLst>
              <a:ext uri="{FF2B5EF4-FFF2-40B4-BE49-F238E27FC236}">
                <a16:creationId xmlns:a16="http://schemas.microsoft.com/office/drawing/2014/main" id="{2DC0CEDF-7C50-4546-83F4-C4E9BF18876D}"/>
              </a:ext>
            </a:extLst>
          </p:cNvPr>
          <p:cNvSpPr txBox="1"/>
          <p:nvPr/>
        </p:nvSpPr>
        <p:spPr>
          <a:xfrm>
            <a:off x="2447626" y="3674230"/>
            <a:ext cx="1793630" cy="276999"/>
          </a:xfrm>
          <a:prstGeom prst="rect">
            <a:avLst/>
          </a:prstGeom>
          <a:noFill/>
        </p:spPr>
        <p:txBody>
          <a:bodyPr wrap="square" rtlCol="0">
            <a:spAutoFit/>
          </a:bodyPr>
          <a:lstStyle/>
          <a:p>
            <a:r>
              <a:rPr lang="en-US" sz="1200" dirty="0">
                <a:hlinkClick r:id="rId7"/>
              </a:rPr>
              <a:t>Mini </a:t>
            </a:r>
            <a:r>
              <a:rPr lang="en-US" sz="1200" dirty="0" err="1">
                <a:hlinkClick r:id="rId7"/>
              </a:rPr>
              <a:t>Ryzer</a:t>
            </a:r>
            <a:r>
              <a:rPr lang="en-US" sz="1200" dirty="0">
                <a:hlinkClick r:id="rId7"/>
              </a:rPr>
              <a:t> Standing Desk</a:t>
            </a:r>
            <a:endParaRPr lang="en-CA" sz="1200" dirty="0"/>
          </a:p>
        </p:txBody>
      </p:sp>
      <p:sp>
        <p:nvSpPr>
          <p:cNvPr id="28" name="TextBox 27">
            <a:extLst>
              <a:ext uri="{FF2B5EF4-FFF2-40B4-BE49-F238E27FC236}">
                <a16:creationId xmlns:a16="http://schemas.microsoft.com/office/drawing/2014/main" id="{AFA4099B-BF46-439A-B387-C608B22CA82B}"/>
              </a:ext>
            </a:extLst>
          </p:cNvPr>
          <p:cNvSpPr txBox="1"/>
          <p:nvPr/>
        </p:nvSpPr>
        <p:spPr>
          <a:xfrm>
            <a:off x="3463924" y="1286453"/>
            <a:ext cx="1793630" cy="261610"/>
          </a:xfrm>
          <a:prstGeom prst="rect">
            <a:avLst/>
          </a:prstGeom>
          <a:noFill/>
        </p:spPr>
        <p:txBody>
          <a:bodyPr wrap="square" rtlCol="0">
            <a:spAutoFit/>
          </a:bodyPr>
          <a:lstStyle/>
          <a:p>
            <a:r>
              <a:rPr lang="en-US" sz="1100" dirty="0"/>
              <a:t>variable sizes</a:t>
            </a:r>
            <a:endParaRPr lang="en-CA" sz="1100" dirty="0"/>
          </a:p>
        </p:txBody>
      </p:sp>
      <p:sp>
        <p:nvSpPr>
          <p:cNvPr id="30" name="TextBox 29">
            <a:extLst>
              <a:ext uri="{FF2B5EF4-FFF2-40B4-BE49-F238E27FC236}">
                <a16:creationId xmlns:a16="http://schemas.microsoft.com/office/drawing/2014/main" id="{FA7BE810-B136-482C-8DA5-4C2B6FA26268}"/>
              </a:ext>
            </a:extLst>
          </p:cNvPr>
          <p:cNvSpPr txBox="1"/>
          <p:nvPr/>
        </p:nvSpPr>
        <p:spPr>
          <a:xfrm>
            <a:off x="5549391" y="1227906"/>
            <a:ext cx="1793630" cy="261610"/>
          </a:xfrm>
          <a:prstGeom prst="rect">
            <a:avLst/>
          </a:prstGeom>
          <a:noFill/>
        </p:spPr>
        <p:txBody>
          <a:bodyPr wrap="square" rtlCol="0">
            <a:spAutoFit/>
          </a:bodyPr>
          <a:lstStyle/>
          <a:p>
            <a:r>
              <a:rPr lang="en-US" sz="1100" dirty="0"/>
              <a:t>29.5” x 70.8”</a:t>
            </a:r>
            <a:endParaRPr lang="en-CA" sz="1100" dirty="0"/>
          </a:p>
        </p:txBody>
      </p:sp>
      <p:sp>
        <p:nvSpPr>
          <p:cNvPr id="32" name="TextBox 31">
            <a:extLst>
              <a:ext uri="{FF2B5EF4-FFF2-40B4-BE49-F238E27FC236}">
                <a16:creationId xmlns:a16="http://schemas.microsoft.com/office/drawing/2014/main" id="{19C2386E-F487-414E-8A12-1FFDF3CCB94B}"/>
              </a:ext>
            </a:extLst>
          </p:cNvPr>
          <p:cNvSpPr txBox="1"/>
          <p:nvPr/>
        </p:nvSpPr>
        <p:spPr>
          <a:xfrm>
            <a:off x="1407828" y="3979887"/>
            <a:ext cx="973015" cy="261610"/>
          </a:xfrm>
          <a:prstGeom prst="rect">
            <a:avLst/>
          </a:prstGeom>
          <a:noFill/>
        </p:spPr>
        <p:txBody>
          <a:bodyPr wrap="square" rtlCol="0">
            <a:spAutoFit/>
          </a:bodyPr>
          <a:lstStyle/>
          <a:p>
            <a:r>
              <a:rPr lang="en-US" sz="1100" dirty="0"/>
              <a:t>28.7” x 57.1”</a:t>
            </a:r>
            <a:endParaRPr lang="en-CA" sz="1100" dirty="0"/>
          </a:p>
        </p:txBody>
      </p:sp>
      <p:sp>
        <p:nvSpPr>
          <p:cNvPr id="34" name="TextBox 33">
            <a:extLst>
              <a:ext uri="{FF2B5EF4-FFF2-40B4-BE49-F238E27FC236}">
                <a16:creationId xmlns:a16="http://schemas.microsoft.com/office/drawing/2014/main" id="{0FE14B52-9358-4AC3-9756-DC52CE55BDB1}"/>
              </a:ext>
            </a:extLst>
          </p:cNvPr>
          <p:cNvSpPr txBox="1"/>
          <p:nvPr/>
        </p:nvSpPr>
        <p:spPr>
          <a:xfrm>
            <a:off x="3582854" y="3957731"/>
            <a:ext cx="1105197" cy="261610"/>
          </a:xfrm>
          <a:prstGeom prst="rect">
            <a:avLst/>
          </a:prstGeom>
          <a:noFill/>
        </p:spPr>
        <p:txBody>
          <a:bodyPr wrap="square" rtlCol="0">
            <a:spAutoFit/>
          </a:bodyPr>
          <a:lstStyle/>
          <a:p>
            <a:r>
              <a:rPr lang="en-US" sz="1100" dirty="0"/>
              <a:t>30” x 30”</a:t>
            </a:r>
            <a:endParaRPr lang="en-CA" sz="1100" dirty="0"/>
          </a:p>
        </p:txBody>
      </p:sp>
      <p:pic>
        <p:nvPicPr>
          <p:cNvPr id="2" name="Picture 1">
            <a:hlinkClick r:id="rId3"/>
            <a:extLst>
              <a:ext uri="{FF2B5EF4-FFF2-40B4-BE49-F238E27FC236}">
                <a16:creationId xmlns:a16="http://schemas.microsoft.com/office/drawing/2014/main" id="{9B87BCC2-587C-4AD2-9DEF-689F5537289D}"/>
              </a:ext>
            </a:extLst>
          </p:cNvPr>
          <p:cNvPicPr>
            <a:picLocks noChangeAspect="1"/>
          </p:cNvPicPr>
          <p:nvPr/>
        </p:nvPicPr>
        <p:blipFill rotWithShape="1">
          <a:blip r:embed="rId8"/>
          <a:srcRect r="2181"/>
          <a:stretch/>
        </p:blipFill>
        <p:spPr>
          <a:xfrm>
            <a:off x="529656" y="1835369"/>
            <a:ext cx="1756344" cy="1228064"/>
          </a:xfrm>
          <a:prstGeom prst="rect">
            <a:avLst/>
          </a:prstGeom>
        </p:spPr>
      </p:pic>
      <p:sp>
        <p:nvSpPr>
          <p:cNvPr id="35" name="TextBox 34">
            <a:extLst>
              <a:ext uri="{FF2B5EF4-FFF2-40B4-BE49-F238E27FC236}">
                <a16:creationId xmlns:a16="http://schemas.microsoft.com/office/drawing/2014/main" id="{717710CB-7610-4CB5-902D-4A5E72B09ED5}"/>
              </a:ext>
            </a:extLst>
          </p:cNvPr>
          <p:cNvSpPr txBox="1"/>
          <p:nvPr/>
        </p:nvSpPr>
        <p:spPr>
          <a:xfrm>
            <a:off x="1435345" y="1306460"/>
            <a:ext cx="1793630" cy="261610"/>
          </a:xfrm>
          <a:prstGeom prst="rect">
            <a:avLst/>
          </a:prstGeom>
          <a:noFill/>
        </p:spPr>
        <p:txBody>
          <a:bodyPr wrap="square" rtlCol="0">
            <a:spAutoFit/>
          </a:bodyPr>
          <a:lstStyle/>
          <a:p>
            <a:r>
              <a:rPr lang="en-US" sz="1100" dirty="0"/>
              <a:t>variable sizes</a:t>
            </a:r>
            <a:endParaRPr lang="en-CA" sz="1100" dirty="0"/>
          </a:p>
        </p:txBody>
      </p:sp>
      <p:pic>
        <p:nvPicPr>
          <p:cNvPr id="3" name="Picture 2">
            <a:hlinkClick r:id="rId4"/>
            <a:extLst>
              <a:ext uri="{FF2B5EF4-FFF2-40B4-BE49-F238E27FC236}">
                <a16:creationId xmlns:a16="http://schemas.microsoft.com/office/drawing/2014/main" id="{D59A4870-A96A-4C64-BE89-B21C5806C5CD}"/>
              </a:ext>
            </a:extLst>
          </p:cNvPr>
          <p:cNvPicPr>
            <a:picLocks noChangeAspect="1"/>
          </p:cNvPicPr>
          <p:nvPr/>
        </p:nvPicPr>
        <p:blipFill rotWithShape="1">
          <a:blip r:embed="rId9"/>
          <a:srcRect l="12015"/>
          <a:stretch/>
        </p:blipFill>
        <p:spPr>
          <a:xfrm>
            <a:off x="2440029" y="1785814"/>
            <a:ext cx="2011469" cy="1314099"/>
          </a:xfrm>
          <a:prstGeom prst="rect">
            <a:avLst/>
          </a:prstGeom>
        </p:spPr>
      </p:pic>
      <p:pic>
        <p:nvPicPr>
          <p:cNvPr id="2052" name="Picture 4" descr="https://desky.ca/cdn/shop/products/Air-Lift-Zero-Sit-Stand-Desk-Black_1200x.jpg?v=1657258061">
            <a:hlinkClick r:id="rId6"/>
            <a:extLst>
              <a:ext uri="{FF2B5EF4-FFF2-40B4-BE49-F238E27FC236}">
                <a16:creationId xmlns:a16="http://schemas.microsoft.com/office/drawing/2014/main" id="{B7992A7B-2843-4E5C-A8B5-EE827983481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745" b="7509"/>
          <a:stretch/>
        </p:blipFill>
        <p:spPr bwMode="auto">
          <a:xfrm>
            <a:off x="529656" y="4467565"/>
            <a:ext cx="1756344" cy="13654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5"/>
            <a:extLst>
              <a:ext uri="{FF2B5EF4-FFF2-40B4-BE49-F238E27FC236}">
                <a16:creationId xmlns:a16="http://schemas.microsoft.com/office/drawing/2014/main" id="{564AE7EA-9636-4ADD-ACE0-392AEFDCD7F6}"/>
              </a:ext>
            </a:extLst>
          </p:cNvPr>
          <p:cNvPicPr>
            <a:picLocks noChangeAspect="1"/>
          </p:cNvPicPr>
          <p:nvPr/>
        </p:nvPicPr>
        <p:blipFill rotWithShape="1">
          <a:blip r:embed="rId11"/>
          <a:srcRect l="4480" t="23333" r="3077" b="23533"/>
          <a:stretch/>
        </p:blipFill>
        <p:spPr>
          <a:xfrm>
            <a:off x="4536002" y="1743137"/>
            <a:ext cx="1968175" cy="1131241"/>
          </a:xfrm>
          <a:prstGeom prst="rect">
            <a:avLst/>
          </a:prstGeom>
        </p:spPr>
      </p:pic>
      <p:pic>
        <p:nvPicPr>
          <p:cNvPr id="7" name="Picture 6">
            <a:hlinkClick r:id="rId7"/>
            <a:extLst>
              <a:ext uri="{FF2B5EF4-FFF2-40B4-BE49-F238E27FC236}">
                <a16:creationId xmlns:a16="http://schemas.microsoft.com/office/drawing/2014/main" id="{3D3115A8-27E1-4C68-8FCD-4DA45C130D99}"/>
              </a:ext>
            </a:extLst>
          </p:cNvPr>
          <p:cNvPicPr>
            <a:picLocks noChangeAspect="1"/>
          </p:cNvPicPr>
          <p:nvPr/>
        </p:nvPicPr>
        <p:blipFill>
          <a:blip r:embed="rId12"/>
          <a:stretch>
            <a:fillRect/>
          </a:stretch>
        </p:blipFill>
        <p:spPr>
          <a:xfrm>
            <a:off x="2550828" y="4368380"/>
            <a:ext cx="1756344" cy="1681378"/>
          </a:xfrm>
          <a:prstGeom prst="rect">
            <a:avLst/>
          </a:prstGeom>
        </p:spPr>
      </p:pic>
      <p:pic>
        <p:nvPicPr>
          <p:cNvPr id="10" name="Picture 9" descr="A wooden desk with white base&#10;&#10;Description automatically generated">
            <a:extLst>
              <a:ext uri="{FF2B5EF4-FFF2-40B4-BE49-F238E27FC236}">
                <a16:creationId xmlns:a16="http://schemas.microsoft.com/office/drawing/2014/main" id="{75136C7B-CFC9-ECAE-ADE9-46E3C7DFF92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58" b="89902" l="9958" r="95372">
                        <a14:foregroundMark x1="23142" y1="41795" x2="23282" y2="58205"/>
                        <a14:foregroundMark x1="23282" y1="58205" x2="21038" y2="64937"/>
                        <a14:foregroundMark x1="21038" y1="64937" x2="13885" y2="67882"/>
                        <a14:foregroundMark x1="13885" y1="67882" x2="33661" y2="62272"/>
                        <a14:foregroundMark x1="33661" y1="62272" x2="27069" y2="59046"/>
                        <a14:foregroundMark x1="27140" y1="57406" x2="27770" y2="42917"/>
                        <a14:foregroundMark x1="91722" y1="41944" x2="88780" y2="43759"/>
                        <a14:foregroundMark x1="88780" y1="43759" x2="88998" y2="42923"/>
                        <a14:foregroundMark x1="77731" y1="74747" x2="77700" y2="75456"/>
                        <a14:foregroundMark x1="78822" y1="49509" x2="78743" y2="51334"/>
                        <a14:foregroundMark x1="77700" y1="75456" x2="71388" y2="80505"/>
                        <a14:foregroundMark x1="71388" y1="80505" x2="79383" y2="78822"/>
                        <a14:foregroundMark x1="79383" y1="78822" x2="79619" y2="78677"/>
                        <a14:foregroundMark x1="86076" y1="73914" x2="83170" y2="62553"/>
                        <a14:foregroundMark x1="83170" y1="62553" x2="83590" y2="47686"/>
                        <a14:backgroundMark x1="27349" y1="57223" x2="28191" y2="57924"/>
                        <a14:backgroundMark x1="88780" y1="40533" x2="93408" y2="41935"/>
                        <a14:backgroundMark x1="91725" y1="41935" x2="92286" y2="41234"/>
                        <a14:backgroundMark x1="94951" y1="40112" x2="92146" y2="41515"/>
                        <a14:backgroundMark x1="96073" y1="40252" x2="94530" y2="40533"/>
                        <a14:backgroundMark x1="78682" y1="51332" x2="77980" y2="74755"/>
                        <a14:backgroundMark x1="86676" y1="74474" x2="80224" y2="79243"/>
                      </a14:backgroundRemoval>
                    </a14:imgEffect>
                  </a14:imgLayer>
                </a14:imgProps>
              </a:ext>
            </a:extLst>
          </a:blip>
          <a:stretch>
            <a:fillRect/>
          </a:stretch>
        </p:blipFill>
        <p:spPr>
          <a:xfrm>
            <a:off x="4553305" y="4203860"/>
            <a:ext cx="1892901" cy="1892901"/>
          </a:xfrm>
          <a:prstGeom prst="rect">
            <a:avLst/>
          </a:prstGeom>
        </p:spPr>
      </p:pic>
      <p:sp>
        <p:nvSpPr>
          <p:cNvPr id="12" name="TextBox 11">
            <a:extLst>
              <a:ext uri="{FF2B5EF4-FFF2-40B4-BE49-F238E27FC236}">
                <a16:creationId xmlns:a16="http://schemas.microsoft.com/office/drawing/2014/main" id="{2A96F4D5-EA38-8653-C09C-E5CA45FF36D8}"/>
              </a:ext>
            </a:extLst>
          </p:cNvPr>
          <p:cNvSpPr txBox="1"/>
          <p:nvPr/>
        </p:nvSpPr>
        <p:spPr>
          <a:xfrm>
            <a:off x="318740" y="6869738"/>
            <a:ext cx="6328344" cy="461665"/>
          </a:xfrm>
          <a:prstGeom prst="rect">
            <a:avLst/>
          </a:prstGeom>
          <a:noFill/>
        </p:spPr>
        <p:txBody>
          <a:bodyPr wrap="square">
            <a:spAutoFit/>
          </a:bodyPr>
          <a:lstStyle/>
          <a:p>
            <a:r>
              <a:rPr lang="en-CA" sz="1200" dirty="0"/>
              <a:t>The list above is not exhaustive. Departments can choose to work with a vendor of their choice as long as the desk depth and height ranges meets the recommended height range noted above.</a:t>
            </a:r>
          </a:p>
        </p:txBody>
      </p:sp>
    </p:spTree>
    <p:extLst>
      <p:ext uri="{BB962C8B-B14F-4D97-AF65-F5344CB8AC3E}">
        <p14:creationId xmlns:p14="http://schemas.microsoft.com/office/powerpoint/2010/main" val="1267703990"/>
      </p:ext>
    </p:extLst>
  </p:cSld>
  <p:clrMapOvr>
    <a:masterClrMapping/>
  </p:clrMapOvr>
</p:sld>
</file>

<file path=ppt/theme/theme1.xml><?xml version="1.0" encoding="utf-8"?>
<a:theme xmlns:a="http://schemas.openxmlformats.org/drawingml/2006/main" name="ORM Letter size">
  <a:themeElements>
    <a:clrScheme name="Carleton">
      <a:dk1>
        <a:srgbClr val="000000"/>
      </a:dk1>
      <a:lt1>
        <a:srgbClr val="FFFFFF"/>
      </a:lt1>
      <a:dk2>
        <a:srgbClr val="44546A"/>
      </a:dk2>
      <a:lt2>
        <a:srgbClr val="E7E6E6"/>
      </a:lt2>
      <a:accent1>
        <a:srgbClr val="E91C00"/>
      </a:accent1>
      <a:accent2>
        <a:srgbClr val="782BDB"/>
      </a:accent2>
      <a:accent3>
        <a:srgbClr val="FFE600"/>
      </a:accent3>
      <a:accent4>
        <a:srgbClr val="F36F14"/>
      </a:accent4>
      <a:accent5>
        <a:srgbClr val="038044"/>
      </a:accent5>
      <a:accent6>
        <a:srgbClr val="1166A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M Letter size" id="{18F4B6F6-D27A-40DB-88CE-8BCD4EA2FFD9}" vid="{C3D8C13B-6FCC-4475-8EA7-CAF1CDBFC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ORM Letter size</Template>
  <TotalTime>55276</TotalTime>
  <Words>3509</Words>
  <Application>Microsoft Office PowerPoint</Application>
  <PresentationFormat>Letter Paper (8.5x11 in)</PresentationFormat>
  <Paragraphs>669</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ORM Letter size</vt:lpstr>
      <vt:lpstr>Ergonomic Office Equipment Purchasing Guide </vt:lpstr>
      <vt:lpstr>Introduction</vt:lpstr>
      <vt:lpstr>Office ergonomics online workshop</vt:lpstr>
      <vt:lpstr>Budget Considerations &amp; Procurement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Purchasing Guide for Ergonomic Equipment</dc:title>
  <dc:creator>Rhodson Odai</dc:creator>
  <cp:lastModifiedBy>Zaneta Polis</cp:lastModifiedBy>
  <cp:revision>191</cp:revision>
  <dcterms:created xsi:type="dcterms:W3CDTF">2023-10-20T15:57:00Z</dcterms:created>
  <dcterms:modified xsi:type="dcterms:W3CDTF">2025-03-06T20:08:19Z</dcterms:modified>
</cp:coreProperties>
</file>