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6576000" cy="27432000"/>
  <p:notesSz cx="16002000" cy="26974800"/>
  <p:defaultTextStyle>
    <a:defPPr>
      <a:defRPr lang="en-US"/>
    </a:defPPr>
    <a:lvl1pPr marL="0" algn="l" defTabSz="4179859" rtl="0" eaLnBrk="1" latinLnBrk="0" hangingPunct="1">
      <a:defRPr sz="8200" kern="1200">
        <a:solidFill>
          <a:schemeClr val="tx1"/>
        </a:solidFill>
        <a:latin typeface="+mn-lt"/>
        <a:ea typeface="+mn-ea"/>
        <a:cs typeface="+mn-cs"/>
      </a:defRPr>
    </a:lvl1pPr>
    <a:lvl2pPr marL="2089930" algn="l" defTabSz="4179859" rtl="0" eaLnBrk="1" latinLnBrk="0" hangingPunct="1">
      <a:defRPr sz="8200" kern="1200">
        <a:solidFill>
          <a:schemeClr val="tx1"/>
        </a:solidFill>
        <a:latin typeface="+mn-lt"/>
        <a:ea typeface="+mn-ea"/>
        <a:cs typeface="+mn-cs"/>
      </a:defRPr>
    </a:lvl2pPr>
    <a:lvl3pPr marL="4179859" algn="l" defTabSz="4179859" rtl="0" eaLnBrk="1" latinLnBrk="0" hangingPunct="1">
      <a:defRPr sz="8200" kern="1200">
        <a:solidFill>
          <a:schemeClr val="tx1"/>
        </a:solidFill>
        <a:latin typeface="+mn-lt"/>
        <a:ea typeface="+mn-ea"/>
        <a:cs typeface="+mn-cs"/>
      </a:defRPr>
    </a:lvl3pPr>
    <a:lvl4pPr marL="6269789" algn="l" defTabSz="4179859" rtl="0" eaLnBrk="1" latinLnBrk="0" hangingPunct="1">
      <a:defRPr sz="8200" kern="1200">
        <a:solidFill>
          <a:schemeClr val="tx1"/>
        </a:solidFill>
        <a:latin typeface="+mn-lt"/>
        <a:ea typeface="+mn-ea"/>
        <a:cs typeface="+mn-cs"/>
      </a:defRPr>
    </a:lvl4pPr>
    <a:lvl5pPr marL="8359721" algn="l" defTabSz="4179859" rtl="0" eaLnBrk="1" latinLnBrk="0" hangingPunct="1">
      <a:defRPr sz="8200" kern="1200">
        <a:solidFill>
          <a:schemeClr val="tx1"/>
        </a:solidFill>
        <a:latin typeface="+mn-lt"/>
        <a:ea typeface="+mn-ea"/>
        <a:cs typeface="+mn-cs"/>
      </a:defRPr>
    </a:lvl5pPr>
    <a:lvl6pPr marL="10449650" algn="l" defTabSz="4179859" rtl="0" eaLnBrk="1" latinLnBrk="0" hangingPunct="1">
      <a:defRPr sz="8200" kern="1200">
        <a:solidFill>
          <a:schemeClr val="tx1"/>
        </a:solidFill>
        <a:latin typeface="+mn-lt"/>
        <a:ea typeface="+mn-ea"/>
        <a:cs typeface="+mn-cs"/>
      </a:defRPr>
    </a:lvl6pPr>
    <a:lvl7pPr marL="12539580" algn="l" defTabSz="4179859" rtl="0" eaLnBrk="1" latinLnBrk="0" hangingPunct="1">
      <a:defRPr sz="8200" kern="1200">
        <a:solidFill>
          <a:schemeClr val="tx1"/>
        </a:solidFill>
        <a:latin typeface="+mn-lt"/>
        <a:ea typeface="+mn-ea"/>
        <a:cs typeface="+mn-cs"/>
      </a:defRPr>
    </a:lvl7pPr>
    <a:lvl8pPr marL="14629510" algn="l" defTabSz="4179859" rtl="0" eaLnBrk="1" latinLnBrk="0" hangingPunct="1">
      <a:defRPr sz="8200" kern="1200">
        <a:solidFill>
          <a:schemeClr val="tx1"/>
        </a:solidFill>
        <a:latin typeface="+mn-lt"/>
        <a:ea typeface="+mn-ea"/>
        <a:cs typeface="+mn-cs"/>
      </a:defRPr>
    </a:lvl8pPr>
    <a:lvl9pPr marL="16719440" algn="l" defTabSz="4179859"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0">
          <p15:clr>
            <a:srgbClr val="A4A3A4"/>
          </p15:clr>
        </p15:guide>
        <p15:guide id="2" orient="horz" pos="4740">
          <p15:clr>
            <a:srgbClr val="A4A3A4"/>
          </p15:clr>
        </p15:guide>
        <p15:guide id="3" orient="horz" pos="16080">
          <p15:clr>
            <a:srgbClr val="A4A3A4"/>
          </p15:clr>
        </p15:guide>
        <p15:guide id="4" pos="1980">
          <p15:clr>
            <a:srgbClr val="A4A3A4"/>
          </p15:clr>
        </p15:guide>
        <p15:guide id="5" pos="21060">
          <p15:clr>
            <a:srgbClr val="A4A3A4"/>
          </p15:clr>
        </p15:guide>
        <p15:guide id="6" pos="8580">
          <p15:clr>
            <a:srgbClr val="A4A3A4"/>
          </p15:clr>
        </p15:guide>
        <p15:guide id="7" pos="7860">
          <p15:clr>
            <a:srgbClr val="A4A3A4"/>
          </p15:clr>
        </p15:guide>
        <p15:guide id="8" pos="14460">
          <p15:clr>
            <a:srgbClr val="A4A3A4"/>
          </p15:clr>
        </p15:guide>
        <p15:guide id="9" pos="15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B4B4"/>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6155F4-9EDE-4008-B402-632BD653BA1E}" v="248" dt="2018-09-09T16:13:00.1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248" autoAdjust="0"/>
    <p:restoredTop sz="94628" autoAdjust="0"/>
  </p:normalViewPr>
  <p:slideViewPr>
    <p:cSldViewPr snapToGrid="0" showGuides="1">
      <p:cViewPr varScale="1">
        <p:scale>
          <a:sx n="20" d="100"/>
          <a:sy n="20" d="100"/>
        </p:scale>
        <p:origin x="1434" y="12"/>
      </p:cViewPr>
      <p:guideLst>
        <p:guide orient="horz" pos="480"/>
        <p:guide orient="horz" pos="4740"/>
        <p:guide orient="horz" pos="16080"/>
        <p:guide pos="1980"/>
        <p:guide pos="21060"/>
        <p:guide pos="8580"/>
        <p:guide pos="7860"/>
        <p:guide pos="14460"/>
        <p:guide pos="15180"/>
      </p:guideLst>
    </p:cSldViewPr>
  </p:slideViewPr>
  <p:notesTextViewPr>
    <p:cViewPr>
      <p:scale>
        <a:sx n="100" d="100"/>
        <a:sy n="100" d="100"/>
      </p:scale>
      <p:origin x="0" y="0"/>
    </p:cViewPr>
  </p:notesTextViewPr>
  <p:gridSpacing cx="114300" cy="1143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lonz" userId="d2a05d5c512a47b1" providerId="LiveId" clId="{7D6155F4-9EDE-4008-B402-632BD653BA1E}"/>
    <pc:docChg chg="modSld">
      <pc:chgData name="stephanie lonz" userId="d2a05d5c512a47b1" providerId="LiveId" clId="{7D6155F4-9EDE-4008-B402-632BD653BA1E}" dt="2018-09-09T16:13:00.145" v="247" actId="1076"/>
      <pc:docMkLst>
        <pc:docMk/>
      </pc:docMkLst>
      <pc:sldChg chg="modSp">
        <pc:chgData name="stephanie lonz" userId="d2a05d5c512a47b1" providerId="LiveId" clId="{7D6155F4-9EDE-4008-B402-632BD653BA1E}" dt="2018-09-09T16:13:00.145" v="247" actId="1076"/>
        <pc:sldMkLst>
          <pc:docMk/>
          <pc:sldMk cId="0" sldId="256"/>
        </pc:sldMkLst>
        <pc:spChg chg="mod">
          <ac:chgData name="stephanie lonz" userId="d2a05d5c512a47b1" providerId="LiveId" clId="{7D6155F4-9EDE-4008-B402-632BD653BA1E}" dt="2018-09-09T16:01:31.190" v="244" actId="1076"/>
          <ac:spMkLst>
            <pc:docMk/>
            <pc:sldMk cId="0" sldId="256"/>
            <ac:spMk id="33" creationId="{00000000-0000-0000-0000-000000000000}"/>
          </ac:spMkLst>
        </pc:spChg>
        <pc:spChg chg="mod">
          <ac:chgData name="stephanie lonz" userId="d2a05d5c512a47b1" providerId="LiveId" clId="{7D6155F4-9EDE-4008-B402-632BD653BA1E}" dt="2018-09-09T16:13:00.145" v="247" actId="1076"/>
          <ac:spMkLst>
            <pc:docMk/>
            <pc:sldMk cId="0" sldId="256"/>
            <ac:spMk id="35" creationId="{00000000-0000-0000-0000-000000000000}"/>
          </ac:spMkLst>
        </pc:spChg>
        <pc:spChg chg="mod">
          <ac:chgData name="stephanie lonz" userId="d2a05d5c512a47b1" providerId="LiveId" clId="{7D6155F4-9EDE-4008-B402-632BD653BA1E}" dt="2018-09-09T16:00:20.175" v="237" actId="20577"/>
          <ac:spMkLst>
            <pc:docMk/>
            <pc:sldMk cId="0" sldId="256"/>
            <ac:spMk id="38" creationId="{00000000-0000-0000-0000-000000000000}"/>
          </ac:spMkLst>
        </pc:spChg>
        <pc:spChg chg="mod">
          <ac:chgData name="stephanie lonz" userId="d2a05d5c512a47b1" providerId="LiveId" clId="{7D6155F4-9EDE-4008-B402-632BD653BA1E}" dt="2018-09-09T16:02:39.063" v="245" actId="1076"/>
          <ac:spMkLst>
            <pc:docMk/>
            <pc:sldMk cId="0" sldId="256"/>
            <ac:spMk id="39" creationId="{00000000-0000-0000-0000-000000000000}"/>
          </ac:spMkLst>
        </pc:spChg>
        <pc:picChg chg="mod">
          <ac:chgData name="stephanie lonz" userId="d2a05d5c512a47b1" providerId="LiveId" clId="{7D6155F4-9EDE-4008-B402-632BD653BA1E}" dt="2018-09-09T16:00:33.145" v="240" actId="1076"/>
          <ac:picMkLst>
            <pc:docMk/>
            <pc:sldMk cId="0" sldId="256"/>
            <ac:picMk id="5" creationId="{29ECB0B3-5B19-415A-96F0-CB78404828BA}"/>
          </ac:picMkLst>
        </pc:pic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157188684747858E-4"/>
          <c:y val="3.8463893936334884E-2"/>
          <c:w val="0.37479549431321091"/>
          <c:h val="0.69193014334746661"/>
        </c:manualLayout>
      </c:layout>
      <c:pieChart>
        <c:varyColors val="1"/>
        <c:dLbls>
          <c:showLegendKey val="0"/>
          <c:showVal val="0"/>
          <c:showCatName val="0"/>
          <c:showSerName val="0"/>
          <c:showPercent val="0"/>
          <c:showBubbleSize val="0"/>
          <c:showLeaderLines val="0"/>
        </c:dLbls>
        <c:firstSliceAng val="0"/>
      </c:pieChart>
    </c:plotArea>
    <c:legend>
      <c:legendPos val="r"/>
      <c:layout>
        <c:manualLayout>
          <c:xMode val="edge"/>
          <c:yMode val="edge"/>
          <c:x val="0.43518518518518617"/>
          <c:y val="7.7017968907732978E-2"/>
          <c:w val="0.56273858996791815"/>
          <c:h val="0.47414720034995717"/>
        </c:manualLayout>
      </c:layout>
      <c:overlay val="0"/>
      <c:txPr>
        <a:bodyPr/>
        <a:lstStyle/>
        <a:p>
          <a:pPr>
            <a:defRPr sz="3200">
              <a:latin typeface="Arial" pitchFamily="34" charset="0"/>
              <a:cs typeface="Arial" pitchFamily="34"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3" name="Group 2"/>
          <p:cNvGrpSpPr/>
          <p:nvPr userDrawn="1"/>
        </p:nvGrpSpPr>
        <p:grpSpPr>
          <a:xfrm>
            <a:off x="381000" y="380997"/>
            <a:ext cx="35815311" cy="26670003"/>
            <a:chOff x="381000" y="380997"/>
            <a:chExt cx="35815311" cy="26670003"/>
          </a:xfrm>
        </p:grpSpPr>
        <p:sp>
          <p:nvSpPr>
            <p:cNvPr id="13" name="Rectangle 12"/>
            <p:cNvSpPr/>
            <p:nvPr userDrawn="1"/>
          </p:nvSpPr>
          <p:spPr>
            <a:xfrm>
              <a:off x="381000" y="380997"/>
              <a:ext cx="35814000" cy="26670000"/>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381000" y="26289000"/>
              <a:ext cx="358140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381000" y="381000"/>
              <a:ext cx="3581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7411" y="1614760"/>
              <a:ext cx="7315200" cy="2308742"/>
            </a:xfrm>
            <a:prstGeom prst="rect">
              <a:avLst/>
            </a:prstGeom>
            <a:ln>
              <a:noFill/>
            </a:ln>
          </p:spPr>
        </p:pic>
        <p:pic>
          <p:nvPicPr>
            <p:cNvPr id="9" name="Picture 8" descr="fluid energy lines for posters.emf"/>
            <p:cNvPicPr>
              <a:picLocks noChangeAspect="1"/>
            </p:cNvPicPr>
            <p:nvPr userDrawn="1"/>
          </p:nvPicPr>
          <p:blipFill>
            <a:blip r:embed="rId3" cstate="print"/>
            <a:srcRect l="47791" r="5763"/>
            <a:stretch>
              <a:fillRect/>
            </a:stretch>
          </p:blipFill>
          <p:spPr>
            <a:xfrm>
              <a:off x="381000" y="2781300"/>
              <a:ext cx="35815311" cy="7032376"/>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179859" rtl="0" eaLnBrk="1" latinLnBrk="0" hangingPunct="1">
        <a:spcBef>
          <a:spcPct val="0"/>
        </a:spcBef>
        <a:buNone/>
        <a:defRPr sz="20200" kern="1200">
          <a:solidFill>
            <a:schemeClr val="tx1"/>
          </a:solidFill>
          <a:latin typeface="+mj-lt"/>
          <a:ea typeface="+mj-ea"/>
          <a:cs typeface="+mj-cs"/>
        </a:defRPr>
      </a:lvl1pPr>
    </p:titleStyle>
    <p:bodyStyle>
      <a:lvl1pPr marL="1567447" indent="-1567447" algn="l" defTabSz="4179859" rtl="0" eaLnBrk="1" latinLnBrk="0" hangingPunct="1">
        <a:spcBef>
          <a:spcPct val="20000"/>
        </a:spcBef>
        <a:buFont typeface="Arial" pitchFamily="34" charset="0"/>
        <a:buChar char="•"/>
        <a:defRPr sz="14700" kern="1200">
          <a:solidFill>
            <a:schemeClr val="tx1"/>
          </a:solidFill>
          <a:latin typeface="+mn-lt"/>
          <a:ea typeface="+mn-ea"/>
          <a:cs typeface="+mn-cs"/>
        </a:defRPr>
      </a:lvl1pPr>
      <a:lvl2pPr marL="3396136" indent="-1306206" algn="l" defTabSz="4179859"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4824" indent="-1044965" algn="l" defTabSz="4179859"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4756" indent="-1044965" algn="l" defTabSz="4179859"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404685" indent="-1044965" algn="l" defTabSz="4179859"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494615" indent="-1044965" algn="l" defTabSz="4179859"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84545" indent="-1044965" algn="l" defTabSz="4179859"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74475" indent="-1044965" algn="l" defTabSz="4179859"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64404" indent="-1044965" algn="l" defTabSz="4179859"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79859" rtl="0" eaLnBrk="1" latinLnBrk="0" hangingPunct="1">
        <a:defRPr sz="8200" kern="1200">
          <a:solidFill>
            <a:schemeClr val="tx1"/>
          </a:solidFill>
          <a:latin typeface="+mn-lt"/>
          <a:ea typeface="+mn-ea"/>
          <a:cs typeface="+mn-cs"/>
        </a:defRPr>
      </a:lvl1pPr>
      <a:lvl2pPr marL="2089930" algn="l" defTabSz="4179859" rtl="0" eaLnBrk="1" latinLnBrk="0" hangingPunct="1">
        <a:defRPr sz="8200" kern="1200">
          <a:solidFill>
            <a:schemeClr val="tx1"/>
          </a:solidFill>
          <a:latin typeface="+mn-lt"/>
          <a:ea typeface="+mn-ea"/>
          <a:cs typeface="+mn-cs"/>
        </a:defRPr>
      </a:lvl2pPr>
      <a:lvl3pPr marL="4179859" algn="l" defTabSz="4179859" rtl="0" eaLnBrk="1" latinLnBrk="0" hangingPunct="1">
        <a:defRPr sz="8200" kern="1200">
          <a:solidFill>
            <a:schemeClr val="tx1"/>
          </a:solidFill>
          <a:latin typeface="+mn-lt"/>
          <a:ea typeface="+mn-ea"/>
          <a:cs typeface="+mn-cs"/>
        </a:defRPr>
      </a:lvl3pPr>
      <a:lvl4pPr marL="6269789" algn="l" defTabSz="4179859" rtl="0" eaLnBrk="1" latinLnBrk="0" hangingPunct="1">
        <a:defRPr sz="8200" kern="1200">
          <a:solidFill>
            <a:schemeClr val="tx1"/>
          </a:solidFill>
          <a:latin typeface="+mn-lt"/>
          <a:ea typeface="+mn-ea"/>
          <a:cs typeface="+mn-cs"/>
        </a:defRPr>
      </a:lvl4pPr>
      <a:lvl5pPr marL="8359721" algn="l" defTabSz="4179859" rtl="0" eaLnBrk="1" latinLnBrk="0" hangingPunct="1">
        <a:defRPr sz="8200" kern="1200">
          <a:solidFill>
            <a:schemeClr val="tx1"/>
          </a:solidFill>
          <a:latin typeface="+mn-lt"/>
          <a:ea typeface="+mn-ea"/>
          <a:cs typeface="+mn-cs"/>
        </a:defRPr>
      </a:lvl5pPr>
      <a:lvl6pPr marL="10449650" algn="l" defTabSz="4179859" rtl="0" eaLnBrk="1" latinLnBrk="0" hangingPunct="1">
        <a:defRPr sz="8200" kern="1200">
          <a:solidFill>
            <a:schemeClr val="tx1"/>
          </a:solidFill>
          <a:latin typeface="+mn-lt"/>
          <a:ea typeface="+mn-ea"/>
          <a:cs typeface="+mn-cs"/>
        </a:defRPr>
      </a:lvl6pPr>
      <a:lvl7pPr marL="12539580" algn="l" defTabSz="4179859" rtl="0" eaLnBrk="1" latinLnBrk="0" hangingPunct="1">
        <a:defRPr sz="8200" kern="1200">
          <a:solidFill>
            <a:schemeClr val="tx1"/>
          </a:solidFill>
          <a:latin typeface="+mn-lt"/>
          <a:ea typeface="+mn-ea"/>
          <a:cs typeface="+mn-cs"/>
        </a:defRPr>
      </a:lvl7pPr>
      <a:lvl8pPr marL="14629510" algn="l" defTabSz="4179859" rtl="0" eaLnBrk="1" latinLnBrk="0" hangingPunct="1">
        <a:defRPr sz="8200" kern="1200">
          <a:solidFill>
            <a:schemeClr val="tx1"/>
          </a:solidFill>
          <a:latin typeface="+mn-lt"/>
          <a:ea typeface="+mn-ea"/>
          <a:cs typeface="+mn-cs"/>
        </a:defRPr>
      </a:lvl8pPr>
      <a:lvl9pPr marL="16719440" algn="l" defTabSz="4179859"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9144001" y="762001"/>
            <a:ext cx="25586684" cy="1038746"/>
          </a:xfrm>
          <a:prstGeom prst="rect">
            <a:avLst/>
          </a:prstGeom>
          <a:noFill/>
        </p:spPr>
        <p:txBody>
          <a:bodyPr wrap="none" lIns="0" tIns="0" rIns="0" bIns="0" rtlCol="0">
            <a:spAutoFit/>
          </a:bodyPr>
          <a:lstStyle/>
          <a:p>
            <a:pPr>
              <a:lnSpc>
                <a:spcPct val="90000"/>
              </a:lnSpc>
            </a:pPr>
            <a:r>
              <a:rPr lang="en-US" sz="7500" dirty="0">
                <a:solidFill>
                  <a:schemeClr val="bg1"/>
                </a:solidFill>
                <a:latin typeface="Arial" pitchFamily="34" charset="0"/>
                <a:cs typeface="Arial" pitchFamily="34" charset="0"/>
              </a:rPr>
              <a:t>Was the 2017 Discovery Pass a good environmental policy?</a:t>
            </a:r>
          </a:p>
        </p:txBody>
      </p:sp>
      <p:sp>
        <p:nvSpPr>
          <p:cNvPr id="30" name="TextBox 29"/>
          <p:cNvSpPr txBox="1"/>
          <p:nvPr/>
        </p:nvSpPr>
        <p:spPr>
          <a:xfrm>
            <a:off x="9144000" y="2040435"/>
            <a:ext cx="7441140" cy="1846659"/>
          </a:xfrm>
          <a:prstGeom prst="rect">
            <a:avLst/>
          </a:prstGeom>
          <a:noFill/>
        </p:spPr>
        <p:txBody>
          <a:bodyPr wrap="none" lIns="0" tIns="0" rIns="0" bIns="0" rtlCol="0" anchor="ctr" anchorCtr="0">
            <a:spAutoFit/>
          </a:bodyPr>
          <a:lstStyle/>
          <a:p>
            <a:r>
              <a:rPr lang="en-US" sz="6000" dirty="0">
                <a:solidFill>
                  <a:srgbClr val="B4B4B4"/>
                </a:solidFill>
                <a:latin typeface="Arial" pitchFamily="34" charset="0"/>
                <a:cs typeface="Arial" pitchFamily="34" charset="0"/>
              </a:rPr>
              <a:t>Stephanie Lonz </a:t>
            </a:r>
            <a:br>
              <a:rPr lang="en-US" sz="6000" dirty="0">
                <a:solidFill>
                  <a:srgbClr val="B4B4B4"/>
                </a:solidFill>
                <a:latin typeface="Arial" pitchFamily="34" charset="0"/>
                <a:cs typeface="Arial" pitchFamily="34" charset="0"/>
              </a:rPr>
            </a:br>
            <a:r>
              <a:rPr lang="en-US" sz="6000" dirty="0">
                <a:solidFill>
                  <a:srgbClr val="B4B4B4"/>
                </a:solidFill>
                <a:latin typeface="Arial" pitchFamily="34" charset="0"/>
                <a:cs typeface="Arial" pitchFamily="34" charset="0"/>
              </a:rPr>
              <a:t>Professor John Milton</a:t>
            </a:r>
          </a:p>
        </p:txBody>
      </p:sp>
      <p:sp>
        <p:nvSpPr>
          <p:cNvPr id="31" name="TextBox 30"/>
          <p:cNvSpPr txBox="1"/>
          <p:nvPr/>
        </p:nvSpPr>
        <p:spPr>
          <a:xfrm>
            <a:off x="9144001" y="4049836"/>
            <a:ext cx="21002544" cy="769441"/>
          </a:xfrm>
          <a:prstGeom prst="rect">
            <a:avLst/>
          </a:prstGeom>
          <a:noFill/>
        </p:spPr>
        <p:txBody>
          <a:bodyPr wrap="none" lIns="0" tIns="0" rIns="0" bIns="0" rtlCol="0" anchor="ctr" anchorCtr="0">
            <a:spAutoFit/>
          </a:bodyPr>
          <a:lstStyle/>
          <a:p>
            <a:r>
              <a:rPr lang="en-US" sz="5000" dirty="0">
                <a:solidFill>
                  <a:srgbClr val="B4B4B4"/>
                </a:solidFill>
                <a:latin typeface="Arial" pitchFamily="34" charset="0"/>
                <a:cs typeface="Arial" pitchFamily="34" charset="0"/>
              </a:rPr>
              <a:t>Department of Geography and Environmental Studies, Carleton University</a:t>
            </a:r>
          </a:p>
        </p:txBody>
      </p:sp>
      <p:sp>
        <p:nvSpPr>
          <p:cNvPr id="32" name="TextBox 31"/>
          <p:cNvSpPr txBox="1"/>
          <p:nvPr/>
        </p:nvSpPr>
        <p:spPr>
          <a:xfrm>
            <a:off x="1960494" y="6996856"/>
            <a:ext cx="9715500" cy="19673143"/>
          </a:xfrm>
          <a:prstGeom prst="rect">
            <a:avLst/>
          </a:prstGeom>
          <a:noFill/>
        </p:spPr>
        <p:txBody>
          <a:bodyPr wrap="square" lIns="0" tIns="0" rIns="0" bIns="0" rtlCol="0">
            <a:spAutoFit/>
          </a:bodyPr>
          <a:lstStyle/>
          <a:p>
            <a:pPr>
              <a:lnSpc>
                <a:spcPct val="110000"/>
              </a:lnSpc>
            </a:pPr>
            <a:r>
              <a:rPr lang="en-US" sz="4800" b="1" dirty="0">
                <a:solidFill>
                  <a:srgbClr val="9E7E38"/>
                </a:solidFill>
                <a:latin typeface="Arial" pitchFamily="34" charset="0"/>
                <a:cs typeface="Arial" pitchFamily="34" charset="0"/>
              </a:rPr>
              <a:t>Background </a:t>
            </a:r>
          </a:p>
          <a:p>
            <a:pPr marL="457200" indent="-457200">
              <a:lnSpc>
                <a:spcPct val="110000"/>
              </a:lnSpc>
              <a:spcAft>
                <a:spcPts val="2000"/>
              </a:spcAft>
              <a:buFont typeface="Arial" panose="020B0604020202020204" pitchFamily="34" charset="0"/>
              <a:buChar char="•"/>
            </a:pPr>
            <a:r>
              <a:rPr lang="en-US" sz="3000" dirty="0">
                <a:latin typeface="Arial" pitchFamily="34" charset="0"/>
                <a:cs typeface="Arial" pitchFamily="34" charset="0"/>
              </a:rPr>
              <a:t>As part of the Canada 150th celebrations, the federal government waived the entrance fee for all national parks in 2017 with the Discovery Pass. </a:t>
            </a:r>
          </a:p>
          <a:p>
            <a:pPr marL="457200" indent="-457200">
              <a:lnSpc>
                <a:spcPct val="110000"/>
              </a:lnSpc>
              <a:spcAft>
                <a:spcPts val="2000"/>
              </a:spcAft>
              <a:buFont typeface="Arial" panose="020B0604020202020204" pitchFamily="34" charset="0"/>
              <a:buChar char="•"/>
            </a:pPr>
            <a:r>
              <a:rPr lang="en-CA" sz="3000" dirty="0"/>
              <a:t>In the 2016 ecological report on National Parks, one third of assessed ecosystems were in declining health</a:t>
            </a:r>
          </a:p>
          <a:p>
            <a:pPr marL="457200" indent="-457200">
              <a:lnSpc>
                <a:spcPct val="110000"/>
              </a:lnSpc>
              <a:spcAft>
                <a:spcPts val="2000"/>
              </a:spcAft>
              <a:buFont typeface="Arial" panose="020B0604020202020204" pitchFamily="34" charset="0"/>
              <a:buChar char="•"/>
            </a:pPr>
            <a:r>
              <a:rPr lang="en-US" sz="3000" dirty="0"/>
              <a:t>In the last decade, we have seen increasing levels of development in many of our national parks, which some organizations have suggested comes at a cost to their ecological integrity (CPAWS, 2016)</a:t>
            </a:r>
          </a:p>
          <a:p>
            <a:pPr marL="457200" indent="-457200">
              <a:lnSpc>
                <a:spcPct val="110000"/>
              </a:lnSpc>
              <a:spcAft>
                <a:spcPts val="2000"/>
              </a:spcAft>
              <a:buFont typeface="Arial" panose="020B0604020202020204" pitchFamily="34" charset="0"/>
              <a:buChar char="•"/>
            </a:pPr>
            <a:r>
              <a:rPr lang="en-CA" sz="3000" dirty="0"/>
              <a:t>In the 2012 budget, funding for conservation work resulted in a 31 percent reduction of conservation and science staff yet staffing in the visitor experience program grew by 9 percent (CPAWS, 2016).</a:t>
            </a:r>
          </a:p>
          <a:p>
            <a:pPr>
              <a:lnSpc>
                <a:spcPct val="110000"/>
              </a:lnSpc>
              <a:spcAft>
                <a:spcPts val="2000"/>
              </a:spcAft>
            </a:pPr>
            <a:r>
              <a:rPr lang="en-US" sz="4800" b="1" dirty="0">
                <a:solidFill>
                  <a:srgbClr val="9E7E38"/>
                </a:solidFill>
                <a:latin typeface="Arial" pitchFamily="34" charset="0"/>
                <a:cs typeface="Arial" pitchFamily="34" charset="0"/>
              </a:rPr>
              <a:t>Purpose</a:t>
            </a:r>
            <a:endParaRPr lang="en-US" sz="4700" b="1" dirty="0">
              <a:solidFill>
                <a:srgbClr val="9E7E38"/>
              </a:solidFill>
              <a:latin typeface="Arial" pitchFamily="34" charset="0"/>
              <a:cs typeface="Arial" pitchFamily="34" charset="0"/>
            </a:endParaRPr>
          </a:p>
          <a:p>
            <a:pPr>
              <a:lnSpc>
                <a:spcPct val="110000"/>
              </a:lnSpc>
              <a:spcAft>
                <a:spcPts val="2000"/>
              </a:spcAft>
            </a:pPr>
            <a:r>
              <a:rPr lang="en-CA" sz="3000" dirty="0"/>
              <a:t>The purpose of this research was to determine whether free access to our national parks is a good environmental policy. Given the state of our national parks, does increased levels of visitation, due to waived entrance fees, lead to adverse ecological impacts. </a:t>
            </a:r>
          </a:p>
          <a:p>
            <a:pPr>
              <a:lnSpc>
                <a:spcPct val="110000"/>
              </a:lnSpc>
              <a:spcAft>
                <a:spcPts val="2000"/>
              </a:spcAft>
            </a:pPr>
            <a:r>
              <a:rPr lang="en-US" sz="4700" b="1" dirty="0">
                <a:solidFill>
                  <a:srgbClr val="9E7E38"/>
                </a:solidFill>
                <a:latin typeface="Arial" pitchFamily="34" charset="0"/>
                <a:cs typeface="Arial" pitchFamily="34" charset="0"/>
              </a:rPr>
              <a:t>Methods</a:t>
            </a:r>
          </a:p>
          <a:p>
            <a:pPr marL="457200" indent="-457200">
              <a:lnSpc>
                <a:spcPct val="110000"/>
              </a:lnSpc>
              <a:spcAft>
                <a:spcPts val="2000"/>
              </a:spcAft>
              <a:buFont typeface="Arial" panose="020B0604020202020204" pitchFamily="34" charset="0"/>
              <a:buChar char="•"/>
            </a:pPr>
            <a:r>
              <a:rPr lang="en-US" sz="3000" dirty="0">
                <a:latin typeface="Arial" pitchFamily="34" charset="0"/>
                <a:cs typeface="Arial" pitchFamily="34" charset="0"/>
              </a:rPr>
              <a:t>A trend analysis of visitation levels among national parks was performed to determine if the Discovery Pass lead to an increase in visitation</a:t>
            </a:r>
          </a:p>
          <a:p>
            <a:pPr marL="457200" indent="-457200">
              <a:lnSpc>
                <a:spcPct val="110000"/>
              </a:lnSpc>
              <a:spcAft>
                <a:spcPts val="2000"/>
              </a:spcAft>
              <a:buFont typeface="Arial" panose="020B0604020202020204" pitchFamily="34" charset="0"/>
              <a:buChar char="•"/>
            </a:pPr>
            <a:r>
              <a:rPr lang="en-US" sz="3000" dirty="0">
                <a:latin typeface="Arial" pitchFamily="34" charset="0"/>
                <a:cs typeface="Arial" pitchFamily="34" charset="0"/>
              </a:rPr>
              <a:t>A statistical analysis of number of incidents 2017 was done to determine if there was a correlation between visitation levels and number of incidents</a:t>
            </a:r>
          </a:p>
          <a:p>
            <a:pPr marL="457200" indent="-457200">
              <a:lnSpc>
                <a:spcPct val="110000"/>
              </a:lnSpc>
              <a:spcAft>
                <a:spcPts val="2000"/>
              </a:spcAft>
              <a:buFont typeface="Arial" panose="020B0604020202020204" pitchFamily="34" charset="0"/>
              <a:buChar char="•"/>
            </a:pPr>
            <a:r>
              <a:rPr lang="en-US" sz="3000" dirty="0">
                <a:solidFill>
                  <a:srgbClr val="000000"/>
                </a:solidFill>
                <a:latin typeface="Arial" pitchFamily="34" charset="0"/>
                <a:cs typeface="Arial" pitchFamily="34" charset="0"/>
              </a:rPr>
              <a:t>An analysis of the type of incidents recorded in 2016 and 2017 was done to determine if there was a disproportionate amount of specific types of enforcement in Banff, Jasper and Yoho National Park</a:t>
            </a:r>
          </a:p>
          <a:p>
            <a:pPr marL="457200" indent="-457200">
              <a:lnSpc>
                <a:spcPct val="110000"/>
              </a:lnSpc>
              <a:spcAft>
                <a:spcPts val="2000"/>
              </a:spcAft>
              <a:buFont typeface="Arial" panose="020B0604020202020204" pitchFamily="34" charset="0"/>
              <a:buChar char="•"/>
            </a:pPr>
            <a:endParaRPr lang="en-US" sz="3000" dirty="0">
              <a:latin typeface="Arial" pitchFamily="34" charset="0"/>
              <a:cs typeface="Arial" pitchFamily="34" charset="0"/>
            </a:endParaRPr>
          </a:p>
        </p:txBody>
      </p:sp>
      <p:sp>
        <p:nvSpPr>
          <p:cNvPr id="33" name="TextBox 32"/>
          <p:cNvSpPr txBox="1"/>
          <p:nvPr/>
        </p:nvSpPr>
        <p:spPr>
          <a:xfrm>
            <a:off x="12443661" y="7257131"/>
            <a:ext cx="10517257" cy="1991892"/>
          </a:xfrm>
          <a:prstGeom prst="rect">
            <a:avLst/>
          </a:prstGeom>
          <a:noFill/>
        </p:spPr>
        <p:txBody>
          <a:bodyPr wrap="square" lIns="0" tIns="0" rIns="0" bIns="0" rtlCol="0">
            <a:spAutoFit/>
          </a:bodyPr>
          <a:lstStyle/>
          <a:p>
            <a:pPr marL="457200" indent="-457200">
              <a:lnSpc>
                <a:spcPct val="110000"/>
              </a:lnSpc>
              <a:spcAft>
                <a:spcPts val="2000"/>
              </a:spcAft>
              <a:buFont typeface="Arial" panose="020B0604020202020204" pitchFamily="34" charset="0"/>
              <a:buChar char="•"/>
            </a:pPr>
            <a:r>
              <a:rPr lang="en-US" sz="3000" dirty="0">
                <a:solidFill>
                  <a:srgbClr val="000000"/>
                </a:solidFill>
                <a:latin typeface="Arial" pitchFamily="34" charset="0"/>
                <a:cs typeface="Arial" pitchFamily="34" charset="0"/>
              </a:rPr>
              <a:t>A rank comparison was done between the most visited parks, the most fragile parks and the parks with the largest number of incidents to determine if there were any visible patterns  </a:t>
            </a:r>
          </a:p>
        </p:txBody>
      </p:sp>
      <p:sp>
        <p:nvSpPr>
          <p:cNvPr id="35" name="TextBox 34"/>
          <p:cNvSpPr txBox="1"/>
          <p:nvPr/>
        </p:nvSpPr>
        <p:spPr>
          <a:xfrm>
            <a:off x="12443661" y="9804648"/>
            <a:ext cx="10615472" cy="18828296"/>
          </a:xfrm>
          <a:prstGeom prst="rect">
            <a:avLst/>
          </a:prstGeom>
          <a:noFill/>
        </p:spPr>
        <p:txBody>
          <a:bodyPr wrap="square" lIns="0" tIns="0" rIns="0" bIns="0" rtlCol="0">
            <a:spAutoFit/>
          </a:bodyPr>
          <a:lstStyle/>
          <a:p>
            <a:pPr>
              <a:lnSpc>
                <a:spcPct val="110000"/>
              </a:lnSpc>
            </a:pPr>
            <a:r>
              <a:rPr lang="en-US" sz="4800" b="1" dirty="0">
                <a:solidFill>
                  <a:srgbClr val="9E7E38"/>
                </a:solidFill>
                <a:latin typeface="Arial" pitchFamily="34" charset="0"/>
                <a:cs typeface="Arial" pitchFamily="34" charset="0"/>
              </a:rPr>
              <a:t>Results</a:t>
            </a:r>
          </a:p>
          <a:p>
            <a:pPr>
              <a:lnSpc>
                <a:spcPct val="110000"/>
              </a:lnSpc>
            </a:pPr>
            <a:r>
              <a:rPr lang="en-US" sz="4000" b="1" dirty="0">
                <a:latin typeface="Arial" pitchFamily="34" charset="0"/>
                <a:cs typeface="Arial" pitchFamily="34" charset="0"/>
              </a:rPr>
              <a:t>Visitation</a:t>
            </a:r>
          </a:p>
          <a:p>
            <a:pPr marL="685800" indent="-685800">
              <a:lnSpc>
                <a:spcPct val="110000"/>
              </a:lnSpc>
              <a:buFont typeface="Arial" panose="020B0604020202020204" pitchFamily="34" charset="0"/>
              <a:buChar char="•"/>
            </a:pPr>
            <a:r>
              <a:rPr lang="en-US" sz="3000" dirty="0">
                <a:latin typeface="Arial" pitchFamily="34" charset="0"/>
                <a:cs typeface="Arial" pitchFamily="34" charset="0"/>
              </a:rPr>
              <a:t>The 2017 Discovery Pass lead to an increase in visitation in national parks </a:t>
            </a:r>
          </a:p>
          <a:p>
            <a:pPr marL="685800" indent="-685800">
              <a:lnSpc>
                <a:spcPct val="110000"/>
              </a:lnSpc>
              <a:buFont typeface="Arial" panose="020B0604020202020204" pitchFamily="34" charset="0"/>
              <a:buChar char="•"/>
            </a:pPr>
            <a:r>
              <a:rPr lang="en-US" sz="3000" dirty="0">
                <a:latin typeface="Arial" pitchFamily="34" charset="0"/>
                <a:cs typeface="Arial" pitchFamily="34" charset="0"/>
              </a:rPr>
              <a:t>The mountain parks accounted for 55 percent of national park visits annually. </a:t>
            </a:r>
            <a:r>
              <a:rPr lang="en-CA" sz="3000" dirty="0"/>
              <a:t>Banff and Jasper National Parks saw some of the largest increases in absolute numbers, though not all mountain parks followed this trend</a:t>
            </a:r>
            <a:endParaRPr lang="en-US" sz="3000" dirty="0">
              <a:latin typeface="Arial" pitchFamily="34" charset="0"/>
              <a:cs typeface="Arial" pitchFamily="34" charset="0"/>
            </a:endParaRPr>
          </a:p>
          <a:p>
            <a:pPr marL="685800" indent="-685800">
              <a:lnSpc>
                <a:spcPct val="110000"/>
              </a:lnSpc>
              <a:buFont typeface="Arial" panose="020B0604020202020204" pitchFamily="34" charset="0"/>
              <a:buChar char="•"/>
            </a:pPr>
            <a:r>
              <a:rPr lang="en-US" sz="3000" dirty="0">
                <a:latin typeface="Arial" pitchFamily="34" charset="0"/>
                <a:cs typeface="Arial" pitchFamily="34" charset="0"/>
              </a:rPr>
              <a:t>The largest percent increase in visitation and increase in absolute numbers from 2016 was mostly observed in the mid-sized parks which see 100,000 to 5000,000 visits annually </a:t>
            </a:r>
          </a:p>
          <a:p>
            <a:pPr>
              <a:lnSpc>
                <a:spcPct val="110000"/>
              </a:lnSpc>
            </a:pPr>
            <a:endParaRPr lang="en-US" sz="3000" dirty="0">
              <a:latin typeface="Arial" pitchFamily="34" charset="0"/>
              <a:cs typeface="Arial" pitchFamily="34" charset="0"/>
            </a:endParaRPr>
          </a:p>
          <a:p>
            <a:pPr>
              <a:lnSpc>
                <a:spcPct val="110000"/>
              </a:lnSpc>
            </a:pPr>
            <a:r>
              <a:rPr lang="en-US" sz="4000" b="1" dirty="0">
                <a:latin typeface="Arial" pitchFamily="34" charset="0"/>
                <a:cs typeface="Arial" pitchFamily="34" charset="0"/>
              </a:rPr>
              <a:t>Enforcement Action/Incidents</a:t>
            </a:r>
          </a:p>
          <a:p>
            <a:pPr marL="457200" indent="-457200">
              <a:lnSpc>
                <a:spcPct val="110000"/>
              </a:lnSpc>
              <a:buFont typeface="Arial" panose="020B0604020202020204" pitchFamily="34" charset="0"/>
              <a:buChar char="•"/>
            </a:pPr>
            <a:r>
              <a:rPr lang="en-US" sz="3000" dirty="0">
                <a:latin typeface="Arial" pitchFamily="34" charset="0"/>
                <a:cs typeface="Arial" pitchFamily="34" charset="0"/>
              </a:rPr>
              <a:t>Overall, there was a 17 percent increase in incidents from 2016 to 2017</a:t>
            </a:r>
          </a:p>
          <a:p>
            <a:pPr marL="457200" indent="-457200">
              <a:lnSpc>
                <a:spcPct val="110000"/>
              </a:lnSpc>
              <a:buFont typeface="Arial" panose="020B0604020202020204" pitchFamily="34" charset="0"/>
              <a:buChar char="•"/>
            </a:pPr>
            <a:r>
              <a:rPr lang="en-US" sz="3000" dirty="0">
                <a:latin typeface="Arial" pitchFamily="34" charset="0"/>
                <a:cs typeface="Arial" pitchFamily="34" charset="0"/>
              </a:rPr>
              <a:t>Of three most recorded incidents in Banff, Jasper and Yoho National Park only camping regulations saw an increase in 2017 from 2016.</a:t>
            </a:r>
          </a:p>
          <a:p>
            <a:pPr marL="457200" indent="-457200">
              <a:lnSpc>
                <a:spcPct val="110000"/>
              </a:lnSpc>
              <a:buFont typeface="Arial" panose="020B0604020202020204" pitchFamily="34" charset="0"/>
              <a:buChar char="•"/>
            </a:pPr>
            <a:r>
              <a:rPr lang="en-US" sz="3000" dirty="0">
                <a:latin typeface="Arial" pitchFamily="34" charset="0"/>
                <a:cs typeface="Arial" pitchFamily="34" charset="0"/>
              </a:rPr>
              <a:t>Wildlife regulation incidents saw a 38 percent increase from 2016 in Banff, Jasper, Yoho National Park</a:t>
            </a:r>
          </a:p>
          <a:p>
            <a:pPr marL="457200" indent="-457200">
              <a:lnSpc>
                <a:spcPct val="110000"/>
              </a:lnSpc>
              <a:buFont typeface="Arial" panose="020B0604020202020204" pitchFamily="34" charset="0"/>
              <a:buChar char="•"/>
            </a:pPr>
            <a:endParaRPr lang="en-US" sz="3000" dirty="0">
              <a:latin typeface="Arial" pitchFamily="34" charset="0"/>
              <a:cs typeface="Arial" pitchFamily="34" charset="0"/>
            </a:endParaRPr>
          </a:p>
          <a:p>
            <a:pPr>
              <a:lnSpc>
                <a:spcPct val="110000"/>
              </a:lnSpc>
            </a:pPr>
            <a:r>
              <a:rPr lang="en-US" sz="4000" b="1" dirty="0">
                <a:latin typeface="Arial" pitchFamily="34" charset="0"/>
                <a:cs typeface="Arial" pitchFamily="34" charset="0"/>
              </a:rPr>
              <a:t>Ecological Fragility, Visitation and Incidents</a:t>
            </a:r>
          </a:p>
          <a:p>
            <a:pPr marL="571500" indent="-571500">
              <a:lnSpc>
                <a:spcPct val="110000"/>
              </a:lnSpc>
              <a:buFont typeface="Arial" panose="020B0604020202020204" pitchFamily="34" charset="0"/>
              <a:buChar char="•"/>
            </a:pPr>
            <a:r>
              <a:rPr lang="en-US" sz="3000" dirty="0">
                <a:latin typeface="Arial" pitchFamily="34" charset="0"/>
                <a:cs typeface="Arial" pitchFamily="34" charset="0"/>
              </a:rPr>
              <a:t>There was no clear relationship between the number of visitors or incidents and the ecological fragility of a national park</a:t>
            </a:r>
          </a:p>
          <a:p>
            <a:pPr marL="571500" indent="-571500">
              <a:lnSpc>
                <a:spcPct val="110000"/>
              </a:lnSpc>
              <a:buFont typeface="Arial" panose="020B0604020202020204" pitchFamily="34" charset="0"/>
              <a:buChar char="•"/>
            </a:pPr>
            <a:r>
              <a:rPr lang="en-US" sz="3000" dirty="0">
                <a:latin typeface="Arial" pitchFamily="34" charset="0"/>
                <a:cs typeface="Arial" pitchFamily="34" charset="0"/>
              </a:rPr>
              <a:t>In mountain parks, however, the 2017 ecological integrity report shows an increased in the number of poor and declining ecosystems from the 2016 report. </a:t>
            </a:r>
          </a:p>
          <a:p>
            <a:pPr marL="571500" indent="-571500">
              <a:lnSpc>
                <a:spcPct val="110000"/>
              </a:lnSpc>
              <a:buFont typeface="Arial" panose="020B0604020202020204" pitchFamily="34" charset="0"/>
              <a:buChar char="•"/>
            </a:pPr>
            <a:endParaRPr lang="en-US" sz="3000" dirty="0">
              <a:latin typeface="Arial" pitchFamily="34" charset="0"/>
              <a:cs typeface="Arial" pitchFamily="34" charset="0"/>
            </a:endParaRPr>
          </a:p>
          <a:p>
            <a:pPr marL="571500" indent="-571500">
              <a:lnSpc>
                <a:spcPct val="110000"/>
              </a:lnSpc>
              <a:buFont typeface="Arial" panose="020B0604020202020204" pitchFamily="34" charset="0"/>
              <a:buChar char="•"/>
            </a:pPr>
            <a:endParaRPr lang="en-US" sz="3000" dirty="0">
              <a:latin typeface="Arial" pitchFamily="34" charset="0"/>
              <a:cs typeface="Arial" pitchFamily="34" charset="0"/>
            </a:endParaRPr>
          </a:p>
          <a:p>
            <a:pPr>
              <a:lnSpc>
                <a:spcPct val="110000"/>
              </a:lnSpc>
            </a:pPr>
            <a:endParaRPr lang="en-US" sz="3000" dirty="0">
              <a:latin typeface="Arial" pitchFamily="34" charset="0"/>
              <a:cs typeface="Arial" pitchFamily="34" charset="0"/>
            </a:endParaRPr>
          </a:p>
          <a:p>
            <a:pPr>
              <a:lnSpc>
                <a:spcPct val="110000"/>
              </a:lnSpc>
            </a:pPr>
            <a:endParaRPr lang="en-US" sz="3000" dirty="0">
              <a:latin typeface="Arial" pitchFamily="34" charset="0"/>
              <a:cs typeface="Arial" pitchFamily="34" charset="0"/>
            </a:endParaRPr>
          </a:p>
          <a:p>
            <a:pPr>
              <a:lnSpc>
                <a:spcPct val="110000"/>
              </a:lnSpc>
            </a:pPr>
            <a:endParaRPr lang="en-US" sz="3000" dirty="0">
              <a:latin typeface="Arial" pitchFamily="34" charset="0"/>
              <a:cs typeface="Arial" pitchFamily="34" charset="0"/>
            </a:endParaRPr>
          </a:p>
          <a:p>
            <a:pPr marL="685800" indent="-685800">
              <a:lnSpc>
                <a:spcPct val="110000"/>
              </a:lnSpc>
              <a:buFont typeface="Arial" panose="020B0604020202020204" pitchFamily="34" charset="0"/>
              <a:buChar char="•"/>
            </a:pPr>
            <a:endParaRPr lang="en-US" sz="4800" dirty="0">
              <a:latin typeface="Arial" pitchFamily="34" charset="0"/>
              <a:cs typeface="Arial" pitchFamily="34" charset="0"/>
            </a:endParaRPr>
          </a:p>
        </p:txBody>
      </p:sp>
      <p:graphicFrame>
        <p:nvGraphicFramePr>
          <p:cNvPr id="37" name="Object 18"/>
          <p:cNvGraphicFramePr>
            <a:graphicFrameLocks/>
          </p:cNvGraphicFramePr>
          <p:nvPr/>
        </p:nvGraphicFramePr>
        <p:xfrm>
          <a:off x="24098250" y="12001500"/>
          <a:ext cx="97155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38" name="Rectangle 37"/>
          <p:cNvSpPr/>
          <p:nvPr/>
        </p:nvSpPr>
        <p:spPr>
          <a:xfrm>
            <a:off x="23989965" y="7068366"/>
            <a:ext cx="10517257" cy="8660832"/>
          </a:xfrm>
          <a:prstGeom prst="rect">
            <a:avLst/>
          </a:prstGeom>
          <a:noFill/>
        </p:spPr>
        <p:txBody>
          <a:bodyPr wrap="square" lIns="0" tIns="0" rIns="0" bIns="0" rtlCol="0">
            <a:spAutoFit/>
          </a:bodyPr>
          <a:lstStyle/>
          <a:p>
            <a:pPr>
              <a:lnSpc>
                <a:spcPct val="110000"/>
              </a:lnSpc>
            </a:pPr>
            <a:r>
              <a:rPr lang="en-US" sz="4800" b="1" dirty="0">
                <a:solidFill>
                  <a:srgbClr val="9E7E38"/>
                </a:solidFill>
                <a:latin typeface="Arial" pitchFamily="34" charset="0"/>
                <a:cs typeface="Arial" pitchFamily="34" charset="0"/>
              </a:rPr>
              <a:t>Conclusions</a:t>
            </a:r>
            <a:endParaRPr lang="en-US" sz="4700" b="1" dirty="0">
              <a:solidFill>
                <a:srgbClr val="9E7E38"/>
              </a:solidFill>
              <a:latin typeface="Arial" pitchFamily="34" charset="0"/>
              <a:cs typeface="Arial" pitchFamily="34" charset="0"/>
            </a:endParaRPr>
          </a:p>
          <a:p>
            <a:r>
              <a:rPr lang="en-CA" sz="3000" dirty="0"/>
              <a:t>The results of this project suggest there is no clear answer in determining whether the 2017 Discovery Pass was a good environmental policy. Even though our national parks did show an increase in visitation and enforcement rates, confounding factors such as increased prudence in giving out warnings during the 2017 season, climate change, wildlife fires and other variables could impact the data.</a:t>
            </a:r>
            <a:br>
              <a:rPr lang="en-CA" sz="3000" dirty="0"/>
            </a:br>
            <a:r>
              <a:rPr lang="en-CA" sz="3000" dirty="0"/>
              <a:t> </a:t>
            </a:r>
            <a:br>
              <a:rPr lang="en-CA" sz="3000" dirty="0"/>
            </a:br>
            <a:r>
              <a:rPr lang="en-CA" sz="3000" dirty="0"/>
              <a:t>While incidents increased, many are contained within campsite limits and may have minimal ecological impacts. What is seen in this research is that many of our most visited national parks have declining ecosystems which may be a result of increasing levels of tourism, and subsequently, development. It is important that scientific monitoring be given the resources needed to ensure our parks are being used sustainably so that future Canadians can continue to enjoy these important spaces.</a:t>
            </a:r>
          </a:p>
        </p:txBody>
      </p:sp>
      <p:sp>
        <p:nvSpPr>
          <p:cNvPr id="39" name="Rectangle 38"/>
          <p:cNvSpPr/>
          <p:nvPr/>
        </p:nvSpPr>
        <p:spPr>
          <a:xfrm>
            <a:off x="24098250" y="23382164"/>
            <a:ext cx="10136257" cy="2406043"/>
          </a:xfrm>
          <a:prstGeom prst="rect">
            <a:avLst/>
          </a:prstGeom>
          <a:noFill/>
        </p:spPr>
        <p:txBody>
          <a:bodyPr wrap="square" lIns="0" tIns="0" rIns="0" bIns="0" rtlCol="0">
            <a:spAutoFit/>
          </a:bodyPr>
          <a:lstStyle/>
          <a:p>
            <a:pPr>
              <a:lnSpc>
                <a:spcPct val="110000"/>
              </a:lnSpc>
            </a:pPr>
            <a:r>
              <a:rPr lang="en-US" sz="4800" b="1" dirty="0">
                <a:solidFill>
                  <a:srgbClr val="9E7E38"/>
                </a:solidFill>
                <a:latin typeface="Arial" pitchFamily="34" charset="0"/>
                <a:cs typeface="Arial" pitchFamily="34" charset="0"/>
              </a:rPr>
              <a:t>References</a:t>
            </a:r>
            <a:endParaRPr lang="en-US" sz="4700" b="1" dirty="0">
              <a:solidFill>
                <a:srgbClr val="9E7E38"/>
              </a:solidFill>
              <a:latin typeface="Arial" pitchFamily="34" charset="0"/>
              <a:cs typeface="Arial" pitchFamily="34" charset="0"/>
            </a:endParaRPr>
          </a:p>
          <a:p>
            <a:pPr>
              <a:lnSpc>
                <a:spcPct val="110000"/>
              </a:lnSpc>
            </a:pPr>
            <a:r>
              <a:rPr lang="en-US" sz="2400" b="1" dirty="0">
                <a:latin typeface="Arial" pitchFamily="34" charset="0"/>
                <a:cs typeface="Arial" pitchFamily="34" charset="0"/>
              </a:rPr>
              <a:t>1. </a:t>
            </a:r>
            <a:r>
              <a:rPr lang="en-CA" sz="2400" dirty="0"/>
              <a:t>Canadian Parks and Wilderness Society (2016). Protecting Canada’s National Parks: A call for renewed commitment to nature conservation. CPAWS 2016 Parks Reports. Retrieved from https://cpaws.org/uploads/CPAWS-Parks-Report-2016.pdf</a:t>
            </a:r>
          </a:p>
        </p:txBody>
      </p:sp>
      <p:pic>
        <p:nvPicPr>
          <p:cNvPr id="2" name="Picture 1">
            <a:extLst>
              <a:ext uri="{FF2B5EF4-FFF2-40B4-BE49-F238E27FC236}">
                <a16:creationId xmlns:a16="http://schemas.microsoft.com/office/drawing/2014/main" id="{659DBD5E-6AA2-456D-A99A-9933334F1925}"/>
              </a:ext>
            </a:extLst>
          </p:cNvPr>
          <p:cNvPicPr>
            <a:picLocks noChangeAspect="1"/>
          </p:cNvPicPr>
          <p:nvPr/>
        </p:nvPicPr>
        <p:blipFill>
          <a:blip r:embed="rId3"/>
          <a:stretch>
            <a:fillRect/>
          </a:stretch>
        </p:blipFill>
        <p:spPr>
          <a:xfrm>
            <a:off x="687764" y="1716826"/>
            <a:ext cx="7942516" cy="2793626"/>
          </a:xfrm>
          <a:prstGeom prst="rect">
            <a:avLst/>
          </a:prstGeom>
        </p:spPr>
      </p:pic>
      <p:pic>
        <p:nvPicPr>
          <p:cNvPr id="5" name="Picture 4">
            <a:extLst>
              <a:ext uri="{FF2B5EF4-FFF2-40B4-BE49-F238E27FC236}">
                <a16:creationId xmlns:a16="http://schemas.microsoft.com/office/drawing/2014/main" id="{29ECB0B3-5B19-415A-96F0-CB78404828BA}"/>
              </a:ext>
            </a:extLst>
          </p:cNvPr>
          <p:cNvPicPr>
            <a:picLocks noChangeAspect="1"/>
          </p:cNvPicPr>
          <p:nvPr/>
        </p:nvPicPr>
        <p:blipFill>
          <a:blip r:embed="rId4"/>
          <a:stretch>
            <a:fillRect/>
          </a:stretch>
        </p:blipFill>
        <p:spPr>
          <a:xfrm>
            <a:off x="23832427" y="16030652"/>
            <a:ext cx="11660257" cy="7050058"/>
          </a:xfrm>
          <a:prstGeom prst="rect">
            <a:avLst/>
          </a:prstGeom>
        </p:spPr>
      </p:pic>
    </p:spTree>
  </p:cSld>
  <p:clrMapOvr>
    <a:masterClrMapping/>
  </p:clrMapOvr>
</p:sld>
</file>

<file path=ppt/theme/theme1.xml><?xml version="1.0" encoding="utf-8"?>
<a:theme xmlns:a="http://schemas.openxmlformats.org/drawingml/2006/main" name="Office Theme">
  <a:themeElements>
    <a:clrScheme name="Fluid Energy Poster">
      <a:dk1>
        <a:srgbClr val="000000"/>
      </a:dk1>
      <a:lt1>
        <a:srgbClr val="FFFFFF"/>
      </a:lt1>
      <a:dk2>
        <a:srgbClr val="000000"/>
      </a:dk2>
      <a:lt2>
        <a:srgbClr val="E0E0E0"/>
      </a:lt2>
      <a:accent1>
        <a:srgbClr val="9E7E38"/>
      </a:accent1>
      <a:accent2>
        <a:srgbClr val="EC7A08"/>
      </a:accent2>
      <a:accent3>
        <a:srgbClr val="FFDA08"/>
      </a:accent3>
      <a:accent4>
        <a:srgbClr val="8064A2"/>
      </a:accent4>
      <a:accent5>
        <a:srgbClr val="CD202C"/>
      </a:accent5>
      <a:accent6>
        <a:srgbClr val="B6BF00"/>
      </a:accent6>
      <a:hlink>
        <a:srgbClr val="9E7E38"/>
      </a:hlink>
      <a:folHlink>
        <a:srgbClr val="9E7E3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530</TotalTime>
  <Words>604</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Office Theme</vt:lpstr>
      <vt:lpstr>PowerPoint Presentation</vt:lpstr>
    </vt:vector>
  </TitlesOfParts>
  <Company>WFUBMC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Roth</dc:creator>
  <cp:lastModifiedBy>stephanie lonz</cp:lastModifiedBy>
  <cp:revision>64</cp:revision>
  <cp:lastPrinted>2011-04-05T15:15:46Z</cp:lastPrinted>
  <dcterms:created xsi:type="dcterms:W3CDTF">2011-04-04T19:31:56Z</dcterms:created>
  <dcterms:modified xsi:type="dcterms:W3CDTF">2018-09-09T16:13:03Z</dcterms:modified>
</cp:coreProperties>
</file>