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</p:sldIdLst>
  <p:sldSz cx="18288000" cy="10287000"/>
  <p:notesSz cx="6858000" cy="9144000"/>
  <p:embeddedFontLst>
    <p:embeddedFont>
      <p:font typeface="Grenze" panose="020B0604020202020204" charset="0"/>
      <p:regular r:id="rId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9" d="100"/>
          <a:sy n="49" d="100"/>
        </p:scale>
        <p:origin x="380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font" Target="fonts/font1.fntdata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254577">
            <a:off x="13430499" y="5693240"/>
            <a:ext cx="2624205" cy="3310181"/>
          </a:xfrm>
          <a:custGeom>
            <a:avLst/>
            <a:gdLst/>
            <a:ahLst/>
            <a:cxnLst/>
            <a:rect l="l" t="t" r="r" b="b"/>
            <a:pathLst>
              <a:path w="2624205" h="3310181">
                <a:moveTo>
                  <a:pt x="0" y="0"/>
                </a:moveTo>
                <a:lnTo>
                  <a:pt x="2624205" y="0"/>
                </a:lnTo>
                <a:lnTo>
                  <a:pt x="2624205" y="3310182"/>
                </a:lnTo>
                <a:lnTo>
                  <a:pt x="0" y="33101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3" name="Freeform 3"/>
          <p:cNvSpPr/>
          <p:nvPr/>
        </p:nvSpPr>
        <p:spPr>
          <a:xfrm>
            <a:off x="7611881" y="3734605"/>
            <a:ext cx="2292801" cy="2105208"/>
          </a:xfrm>
          <a:custGeom>
            <a:avLst/>
            <a:gdLst/>
            <a:ahLst/>
            <a:cxnLst/>
            <a:rect l="l" t="t" r="r" b="b"/>
            <a:pathLst>
              <a:path w="2292801" h="2105208">
                <a:moveTo>
                  <a:pt x="0" y="0"/>
                </a:moveTo>
                <a:lnTo>
                  <a:pt x="2292801" y="0"/>
                </a:lnTo>
                <a:lnTo>
                  <a:pt x="2292801" y="2105207"/>
                </a:lnTo>
                <a:lnTo>
                  <a:pt x="0" y="210520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4" name="Freeform 4"/>
          <p:cNvSpPr/>
          <p:nvPr/>
        </p:nvSpPr>
        <p:spPr>
          <a:xfrm>
            <a:off x="2097415" y="6351508"/>
            <a:ext cx="2849810" cy="2518961"/>
          </a:xfrm>
          <a:custGeom>
            <a:avLst/>
            <a:gdLst/>
            <a:ahLst/>
            <a:cxnLst/>
            <a:rect l="l" t="t" r="r" b="b"/>
            <a:pathLst>
              <a:path w="2849810" h="2518961">
                <a:moveTo>
                  <a:pt x="0" y="0"/>
                </a:moveTo>
                <a:lnTo>
                  <a:pt x="2849810" y="0"/>
                </a:lnTo>
                <a:lnTo>
                  <a:pt x="2849810" y="2518961"/>
                </a:lnTo>
                <a:lnTo>
                  <a:pt x="0" y="251896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5" name="AutoShape 5"/>
          <p:cNvSpPr/>
          <p:nvPr/>
        </p:nvSpPr>
        <p:spPr>
          <a:xfrm>
            <a:off x="4947225" y="8190601"/>
            <a:ext cx="7809264" cy="0"/>
          </a:xfrm>
          <a:prstGeom prst="line">
            <a:avLst/>
          </a:prstGeom>
          <a:ln w="85725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n-CA"/>
          </a:p>
        </p:txBody>
      </p:sp>
      <p:sp>
        <p:nvSpPr>
          <p:cNvPr id="6" name="AutoShape 6"/>
          <p:cNvSpPr/>
          <p:nvPr/>
        </p:nvSpPr>
        <p:spPr>
          <a:xfrm>
            <a:off x="8758281" y="6578348"/>
            <a:ext cx="0" cy="1342551"/>
          </a:xfrm>
          <a:prstGeom prst="line">
            <a:avLst/>
          </a:prstGeom>
          <a:ln w="85725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n-CA"/>
          </a:p>
        </p:txBody>
      </p:sp>
      <p:grpSp>
        <p:nvGrpSpPr>
          <p:cNvPr id="7" name="Group 7"/>
          <p:cNvGrpSpPr/>
          <p:nvPr/>
        </p:nvGrpSpPr>
        <p:grpSpPr>
          <a:xfrm>
            <a:off x="762000" y="559195"/>
            <a:ext cx="17831557" cy="2913564"/>
            <a:chOff x="0" y="0"/>
            <a:chExt cx="23775409" cy="3884751"/>
          </a:xfrm>
        </p:grpSpPr>
        <p:sp>
          <p:nvSpPr>
            <p:cNvPr id="8" name="TextBox 8"/>
            <p:cNvSpPr txBox="1"/>
            <p:nvPr/>
          </p:nvSpPr>
          <p:spPr>
            <a:xfrm>
              <a:off x="0" y="76200"/>
              <a:ext cx="23775409" cy="30192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8720"/>
                </a:lnSpc>
              </a:pPr>
              <a:r>
                <a:rPr lang="en-US" sz="8000" dirty="0">
                  <a:solidFill>
                    <a:srgbClr val="000000"/>
                  </a:solidFill>
                  <a:latin typeface="Grenze"/>
                  <a:ea typeface="Grenze"/>
                  <a:cs typeface="Grenze"/>
                  <a:sym typeface="Grenze"/>
                </a:rPr>
                <a:t>Hormonal Influences on Violent Attitudes:</a:t>
              </a:r>
              <a:r>
                <a:rPr lang="en-US" sz="8000" dirty="0">
                  <a:solidFill>
                    <a:srgbClr val="E12727"/>
                  </a:solidFill>
                  <a:latin typeface="Grenze"/>
                  <a:ea typeface="Grenze"/>
                  <a:cs typeface="Grenze"/>
                  <a:sym typeface="Grenze"/>
                </a:rPr>
                <a:t> </a:t>
              </a:r>
            </a:p>
            <a:p>
              <a:pPr algn="l">
                <a:lnSpc>
                  <a:spcPts val="8720"/>
                </a:lnSpc>
              </a:pPr>
              <a:r>
                <a:rPr lang="en-US" sz="8000" dirty="0">
                  <a:solidFill>
                    <a:srgbClr val="E12727"/>
                  </a:solidFill>
                  <a:latin typeface="Grenze"/>
                  <a:ea typeface="Grenze"/>
                  <a:cs typeface="Grenze"/>
                  <a:sym typeface="Grenze"/>
                </a:rPr>
                <a:t>The Role of Testosterone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3281351"/>
              <a:ext cx="9313752" cy="6034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64"/>
                </a:lnSpc>
              </a:pPr>
              <a:r>
                <a:rPr lang="en-US" sz="3234">
                  <a:solidFill>
                    <a:srgbClr val="545454"/>
                  </a:solidFill>
                  <a:latin typeface="Grenze"/>
                  <a:ea typeface="Grenze"/>
                  <a:cs typeface="Grenze"/>
                  <a:sym typeface="Grenze"/>
                </a:rPr>
                <a:t>Anastasia Weir, supervised by Dr. Kevin Nunes</a:t>
              </a: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2294676" y="8992235"/>
            <a:ext cx="2455288" cy="5770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359"/>
              </a:lnSpc>
              <a:spcBef>
                <a:spcPct val="0"/>
              </a:spcBef>
            </a:pPr>
            <a:r>
              <a:rPr lang="en-US" sz="3999" dirty="0">
                <a:solidFill>
                  <a:srgbClr val="000000"/>
                </a:solidFill>
                <a:latin typeface="Grenze"/>
                <a:ea typeface="Grenze"/>
                <a:cs typeface="Grenze"/>
                <a:sym typeface="Grenze"/>
              </a:rPr>
              <a:t>Testosterone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3100860" y="8992235"/>
            <a:ext cx="3228615" cy="5770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359"/>
              </a:lnSpc>
              <a:spcBef>
                <a:spcPct val="0"/>
              </a:spcBef>
            </a:pPr>
            <a:r>
              <a:rPr lang="en-US" sz="3999" dirty="0">
                <a:solidFill>
                  <a:srgbClr val="000000"/>
                </a:solidFill>
                <a:latin typeface="Grenze"/>
                <a:ea typeface="Grenze"/>
                <a:cs typeface="Grenze"/>
                <a:sym typeface="Grenze"/>
              </a:rPr>
              <a:t>Violent Attitudes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667828" y="5927437"/>
            <a:ext cx="2180905" cy="5770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359"/>
              </a:lnSpc>
              <a:spcBef>
                <a:spcPct val="0"/>
              </a:spcBef>
            </a:pPr>
            <a:r>
              <a:rPr lang="en-US" sz="3999" dirty="0">
                <a:solidFill>
                  <a:srgbClr val="E12727"/>
                </a:solidFill>
                <a:latin typeface="Grenze"/>
                <a:ea typeface="Grenze"/>
                <a:cs typeface="Grenze"/>
                <a:sym typeface="Grenze"/>
              </a:rPr>
              <a:t>Personality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134589" y="4140679"/>
            <a:ext cx="2919713" cy="16991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22"/>
              </a:lnSpc>
            </a:pPr>
            <a:r>
              <a:rPr lang="en-US" sz="3230" dirty="0">
                <a:solidFill>
                  <a:srgbClr val="E12727"/>
                </a:solidFill>
                <a:latin typeface="Grenze"/>
                <a:ea typeface="Grenze"/>
                <a:cs typeface="Grenze"/>
                <a:sym typeface="Grenze"/>
              </a:rPr>
              <a:t>↑</a:t>
            </a:r>
            <a:r>
              <a:rPr lang="en-US" sz="3230" dirty="0">
                <a:solidFill>
                  <a:srgbClr val="000000"/>
                </a:solidFill>
                <a:latin typeface="Grenze"/>
                <a:ea typeface="Grenze"/>
                <a:cs typeface="Grenze"/>
                <a:sym typeface="Grenze"/>
              </a:rPr>
              <a:t>Dominance</a:t>
            </a:r>
          </a:p>
          <a:p>
            <a:pPr algn="l">
              <a:lnSpc>
                <a:spcPts val="4522"/>
              </a:lnSpc>
            </a:pPr>
            <a:r>
              <a:rPr lang="en-US" sz="3230" dirty="0">
                <a:solidFill>
                  <a:srgbClr val="E12727"/>
                </a:solidFill>
                <a:latin typeface="Grenze"/>
                <a:ea typeface="Grenze"/>
                <a:cs typeface="Grenze"/>
                <a:sym typeface="Grenze"/>
              </a:rPr>
              <a:t>↓</a:t>
            </a:r>
            <a:r>
              <a:rPr lang="en-US" sz="3230" dirty="0">
                <a:solidFill>
                  <a:srgbClr val="000000"/>
                </a:solidFill>
                <a:latin typeface="Grenze"/>
                <a:ea typeface="Grenze"/>
                <a:cs typeface="Grenze"/>
                <a:sym typeface="Grenze"/>
              </a:rPr>
              <a:t>Self-control</a:t>
            </a:r>
          </a:p>
          <a:p>
            <a:pPr algn="l">
              <a:lnSpc>
                <a:spcPts val="4522"/>
              </a:lnSpc>
            </a:pPr>
            <a:r>
              <a:rPr lang="en-US" sz="3230" dirty="0">
                <a:solidFill>
                  <a:srgbClr val="E12727"/>
                </a:solidFill>
                <a:latin typeface="Grenze"/>
                <a:ea typeface="Grenze"/>
                <a:cs typeface="Grenze"/>
                <a:sym typeface="Grenze"/>
              </a:rPr>
              <a:t>↑</a:t>
            </a:r>
            <a:r>
              <a:rPr lang="en-US" sz="3230" dirty="0">
                <a:solidFill>
                  <a:srgbClr val="000000"/>
                </a:solidFill>
                <a:latin typeface="Grenze"/>
                <a:ea typeface="Grenze"/>
                <a:cs typeface="Grenze"/>
                <a:sym typeface="Grenze"/>
              </a:rPr>
              <a:t>Independence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</TotalTime>
  <Words>29</Words>
  <Application>Microsoft Office PowerPoint</Application>
  <PresentationFormat>Custom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Grenze</vt:lpstr>
      <vt:lpstr>Calibri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Pink and Blue Illustrated PTSD Presentation</dc:title>
  <dc:creator>Ana</dc:creator>
  <cp:lastModifiedBy>Anastasia Weir</cp:lastModifiedBy>
  <cp:revision>5</cp:revision>
  <dcterms:created xsi:type="dcterms:W3CDTF">2006-08-16T00:00:00Z</dcterms:created>
  <dcterms:modified xsi:type="dcterms:W3CDTF">2025-09-24T19:57:02Z</dcterms:modified>
  <dc:identifier>DAGzpihFkxY</dc:identifier>
</cp:coreProperties>
</file>