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7" r:id="rId2"/>
    <p:sldId id="287" r:id="rId3"/>
    <p:sldId id="258" r:id="rId4"/>
    <p:sldId id="259" r:id="rId5"/>
    <p:sldId id="290" r:id="rId6"/>
    <p:sldId id="260" r:id="rId7"/>
    <p:sldId id="288" r:id="rId8"/>
    <p:sldId id="262" r:id="rId9"/>
    <p:sldId id="266" r:id="rId10"/>
    <p:sldId id="261" r:id="rId11"/>
    <p:sldId id="263" r:id="rId12"/>
    <p:sldId id="278" r:id="rId13"/>
    <p:sldId id="265" r:id="rId14"/>
    <p:sldId id="267" r:id="rId15"/>
    <p:sldId id="268"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p:restoredTop sz="83951"/>
  </p:normalViewPr>
  <p:slideViewPr>
    <p:cSldViewPr snapToGrid="0" snapToObjects="1">
      <p:cViewPr varScale="1">
        <p:scale>
          <a:sx n="97" d="100"/>
          <a:sy n="97" d="100"/>
        </p:scale>
        <p:origin x="1074"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B3B7E-5ED5-4B53-A596-8BB8B91146B4}" type="doc">
      <dgm:prSet loTypeId="urn:microsoft.com/office/officeart/2008/layout/LinedList" loCatId="list" qsTypeId="urn:microsoft.com/office/officeart/2005/8/quickstyle/simple3" qsCatId="simple" csTypeId="urn:microsoft.com/office/officeart/2005/8/colors/colorful5" csCatId="colorful"/>
      <dgm:spPr/>
      <dgm:t>
        <a:bodyPr/>
        <a:lstStyle/>
        <a:p>
          <a:endParaRPr lang="en-US"/>
        </a:p>
      </dgm:t>
    </dgm:pt>
    <dgm:pt modelId="{AA8ED723-E763-448D-B51A-25EA2940DEEA}">
      <dgm:prSet/>
      <dgm:spPr/>
      <dgm:t>
        <a:bodyPr/>
        <a:lstStyle/>
        <a:p>
          <a:r>
            <a:rPr lang="en-US"/>
            <a:t>Hydrological and Policy context</a:t>
          </a:r>
        </a:p>
      </dgm:t>
    </dgm:pt>
    <dgm:pt modelId="{4F7D5410-84FD-4EEB-87E8-7A6C5EA3E4B2}" type="parTrans" cxnId="{F0533039-D2AD-4A5B-867D-4CB9728C7913}">
      <dgm:prSet/>
      <dgm:spPr/>
      <dgm:t>
        <a:bodyPr/>
        <a:lstStyle/>
        <a:p>
          <a:endParaRPr lang="en-US"/>
        </a:p>
      </dgm:t>
    </dgm:pt>
    <dgm:pt modelId="{21EE8BB7-597B-4994-A45F-156C04476F9E}" type="sibTrans" cxnId="{F0533039-D2AD-4A5B-867D-4CB9728C7913}">
      <dgm:prSet/>
      <dgm:spPr/>
      <dgm:t>
        <a:bodyPr/>
        <a:lstStyle/>
        <a:p>
          <a:endParaRPr lang="en-US"/>
        </a:p>
      </dgm:t>
    </dgm:pt>
    <dgm:pt modelId="{01E0C983-51ED-481B-A135-3A51E467FE2B}">
      <dgm:prSet/>
      <dgm:spPr/>
      <dgm:t>
        <a:bodyPr/>
        <a:lstStyle/>
        <a:p>
          <a:r>
            <a:rPr lang="en-US"/>
            <a:t>Water Market</a:t>
          </a:r>
        </a:p>
      </dgm:t>
    </dgm:pt>
    <dgm:pt modelId="{1722830F-4E16-49EF-9974-08B0A62CC766}" type="parTrans" cxnId="{F0338305-2FDA-4645-B1FC-AE6C06BB0470}">
      <dgm:prSet/>
      <dgm:spPr/>
      <dgm:t>
        <a:bodyPr/>
        <a:lstStyle/>
        <a:p>
          <a:endParaRPr lang="en-US"/>
        </a:p>
      </dgm:t>
    </dgm:pt>
    <dgm:pt modelId="{22A85C3D-4F10-44E6-BCB9-B127A4F4946C}" type="sibTrans" cxnId="{F0338305-2FDA-4645-B1FC-AE6C06BB0470}">
      <dgm:prSet/>
      <dgm:spPr/>
      <dgm:t>
        <a:bodyPr/>
        <a:lstStyle/>
        <a:p>
          <a:endParaRPr lang="en-US"/>
        </a:p>
      </dgm:t>
    </dgm:pt>
    <dgm:pt modelId="{3D5D227E-DFD6-4D84-895F-D686B2F82413}">
      <dgm:prSet/>
      <dgm:spPr/>
      <dgm:t>
        <a:bodyPr/>
        <a:lstStyle/>
        <a:p>
          <a:r>
            <a:rPr lang="en-US"/>
            <a:t>Institutional Analysis</a:t>
          </a:r>
        </a:p>
      </dgm:t>
    </dgm:pt>
    <dgm:pt modelId="{E0A93AEB-5F5D-4D42-B0B1-13108F27185B}" type="parTrans" cxnId="{3D72757D-99BF-4CAA-B7A3-63D7A5D1A5F0}">
      <dgm:prSet/>
      <dgm:spPr/>
      <dgm:t>
        <a:bodyPr/>
        <a:lstStyle/>
        <a:p>
          <a:endParaRPr lang="en-US"/>
        </a:p>
      </dgm:t>
    </dgm:pt>
    <dgm:pt modelId="{3F04D0CD-968C-4E40-A471-93965B5EC15F}" type="sibTrans" cxnId="{3D72757D-99BF-4CAA-B7A3-63D7A5D1A5F0}">
      <dgm:prSet/>
      <dgm:spPr/>
      <dgm:t>
        <a:bodyPr/>
        <a:lstStyle/>
        <a:p>
          <a:endParaRPr lang="en-US"/>
        </a:p>
      </dgm:t>
    </dgm:pt>
    <dgm:pt modelId="{719ADDA0-90DD-41DA-8D48-ABA60BC8E74A}">
      <dgm:prSet/>
      <dgm:spPr/>
      <dgm:t>
        <a:bodyPr/>
        <a:lstStyle/>
        <a:p>
          <a:r>
            <a:rPr lang="en-US"/>
            <a:t>Optimization Model</a:t>
          </a:r>
        </a:p>
      </dgm:t>
    </dgm:pt>
    <dgm:pt modelId="{D4F45D0A-BEC8-441E-82E5-C57830A574D0}" type="parTrans" cxnId="{B6A7AF2E-9EF1-4E50-B474-09C6FDF329C8}">
      <dgm:prSet/>
      <dgm:spPr/>
      <dgm:t>
        <a:bodyPr/>
        <a:lstStyle/>
        <a:p>
          <a:endParaRPr lang="en-US"/>
        </a:p>
      </dgm:t>
    </dgm:pt>
    <dgm:pt modelId="{A2635353-2250-4A8A-B3AE-F929A807B28F}" type="sibTrans" cxnId="{B6A7AF2E-9EF1-4E50-B474-09C6FDF329C8}">
      <dgm:prSet/>
      <dgm:spPr/>
      <dgm:t>
        <a:bodyPr/>
        <a:lstStyle/>
        <a:p>
          <a:endParaRPr lang="en-US"/>
        </a:p>
      </dgm:t>
    </dgm:pt>
    <dgm:pt modelId="{974528C8-0CCE-BB49-A24E-7CB88E6FF5E0}" type="pres">
      <dgm:prSet presAssocID="{5C4B3B7E-5ED5-4B53-A596-8BB8B91146B4}" presName="vert0" presStyleCnt="0">
        <dgm:presLayoutVars>
          <dgm:dir/>
          <dgm:animOne val="branch"/>
          <dgm:animLvl val="lvl"/>
        </dgm:presLayoutVars>
      </dgm:prSet>
      <dgm:spPr/>
      <dgm:t>
        <a:bodyPr/>
        <a:lstStyle/>
        <a:p>
          <a:endParaRPr lang="en-US"/>
        </a:p>
      </dgm:t>
    </dgm:pt>
    <dgm:pt modelId="{EE8198F0-A0A6-4D41-8AA5-59A46B66678B}" type="pres">
      <dgm:prSet presAssocID="{AA8ED723-E763-448D-B51A-25EA2940DEEA}" presName="thickLine" presStyleLbl="alignNode1" presStyleIdx="0" presStyleCnt="4"/>
      <dgm:spPr/>
    </dgm:pt>
    <dgm:pt modelId="{1345F36F-49EC-B14D-B574-772AAD90BF98}" type="pres">
      <dgm:prSet presAssocID="{AA8ED723-E763-448D-B51A-25EA2940DEEA}" presName="horz1" presStyleCnt="0"/>
      <dgm:spPr/>
    </dgm:pt>
    <dgm:pt modelId="{C32510E4-D56B-D542-A659-BBE3B2BBA2A2}" type="pres">
      <dgm:prSet presAssocID="{AA8ED723-E763-448D-B51A-25EA2940DEEA}" presName="tx1" presStyleLbl="revTx" presStyleIdx="0" presStyleCnt="4"/>
      <dgm:spPr/>
      <dgm:t>
        <a:bodyPr/>
        <a:lstStyle/>
        <a:p>
          <a:endParaRPr lang="en-US"/>
        </a:p>
      </dgm:t>
    </dgm:pt>
    <dgm:pt modelId="{E925E6CC-755A-3346-905E-75C7834A1A4F}" type="pres">
      <dgm:prSet presAssocID="{AA8ED723-E763-448D-B51A-25EA2940DEEA}" presName="vert1" presStyleCnt="0"/>
      <dgm:spPr/>
    </dgm:pt>
    <dgm:pt modelId="{47190C45-14F8-6F43-B9FE-F229DA12E101}" type="pres">
      <dgm:prSet presAssocID="{01E0C983-51ED-481B-A135-3A51E467FE2B}" presName="thickLine" presStyleLbl="alignNode1" presStyleIdx="1" presStyleCnt="4"/>
      <dgm:spPr/>
    </dgm:pt>
    <dgm:pt modelId="{73FC83A1-5B99-A648-98AB-E9688A77C3C6}" type="pres">
      <dgm:prSet presAssocID="{01E0C983-51ED-481B-A135-3A51E467FE2B}" presName="horz1" presStyleCnt="0"/>
      <dgm:spPr/>
    </dgm:pt>
    <dgm:pt modelId="{49436D01-0B1A-724D-976E-8E4BDEDC1C4B}" type="pres">
      <dgm:prSet presAssocID="{01E0C983-51ED-481B-A135-3A51E467FE2B}" presName="tx1" presStyleLbl="revTx" presStyleIdx="1" presStyleCnt="4"/>
      <dgm:spPr/>
      <dgm:t>
        <a:bodyPr/>
        <a:lstStyle/>
        <a:p>
          <a:endParaRPr lang="en-US"/>
        </a:p>
      </dgm:t>
    </dgm:pt>
    <dgm:pt modelId="{27DCCF0F-EE67-E649-A088-2C841A590846}" type="pres">
      <dgm:prSet presAssocID="{01E0C983-51ED-481B-A135-3A51E467FE2B}" presName="vert1" presStyleCnt="0"/>
      <dgm:spPr/>
    </dgm:pt>
    <dgm:pt modelId="{391E11C7-43D8-254B-93D5-6CE294721EDD}" type="pres">
      <dgm:prSet presAssocID="{3D5D227E-DFD6-4D84-895F-D686B2F82413}" presName="thickLine" presStyleLbl="alignNode1" presStyleIdx="2" presStyleCnt="4"/>
      <dgm:spPr/>
    </dgm:pt>
    <dgm:pt modelId="{14EF98E9-C89A-4844-8A5D-CF3CD9081C15}" type="pres">
      <dgm:prSet presAssocID="{3D5D227E-DFD6-4D84-895F-D686B2F82413}" presName="horz1" presStyleCnt="0"/>
      <dgm:spPr/>
    </dgm:pt>
    <dgm:pt modelId="{98893AEC-98D5-224F-99B7-0CACDA6F69A0}" type="pres">
      <dgm:prSet presAssocID="{3D5D227E-DFD6-4D84-895F-D686B2F82413}" presName="tx1" presStyleLbl="revTx" presStyleIdx="2" presStyleCnt="4"/>
      <dgm:spPr/>
      <dgm:t>
        <a:bodyPr/>
        <a:lstStyle/>
        <a:p>
          <a:endParaRPr lang="en-US"/>
        </a:p>
      </dgm:t>
    </dgm:pt>
    <dgm:pt modelId="{761C64D1-78D7-CB48-88E1-850931DD0AC7}" type="pres">
      <dgm:prSet presAssocID="{3D5D227E-DFD6-4D84-895F-D686B2F82413}" presName="vert1" presStyleCnt="0"/>
      <dgm:spPr/>
    </dgm:pt>
    <dgm:pt modelId="{F079364E-4C5B-4741-AE02-B3638A80E743}" type="pres">
      <dgm:prSet presAssocID="{719ADDA0-90DD-41DA-8D48-ABA60BC8E74A}" presName="thickLine" presStyleLbl="alignNode1" presStyleIdx="3" presStyleCnt="4"/>
      <dgm:spPr/>
    </dgm:pt>
    <dgm:pt modelId="{837D77F4-8B0B-E141-92E5-A2397CEE4268}" type="pres">
      <dgm:prSet presAssocID="{719ADDA0-90DD-41DA-8D48-ABA60BC8E74A}" presName="horz1" presStyleCnt="0"/>
      <dgm:spPr/>
    </dgm:pt>
    <dgm:pt modelId="{E947C7EF-46BE-BE4A-A31E-F10B539245DA}" type="pres">
      <dgm:prSet presAssocID="{719ADDA0-90DD-41DA-8D48-ABA60BC8E74A}" presName="tx1" presStyleLbl="revTx" presStyleIdx="3" presStyleCnt="4"/>
      <dgm:spPr/>
      <dgm:t>
        <a:bodyPr/>
        <a:lstStyle/>
        <a:p>
          <a:endParaRPr lang="en-US"/>
        </a:p>
      </dgm:t>
    </dgm:pt>
    <dgm:pt modelId="{609F1C9F-C9CE-B341-B3BF-54D2C0F4BB8B}" type="pres">
      <dgm:prSet presAssocID="{719ADDA0-90DD-41DA-8D48-ABA60BC8E74A}" presName="vert1" presStyleCnt="0"/>
      <dgm:spPr/>
    </dgm:pt>
  </dgm:ptLst>
  <dgm:cxnLst>
    <dgm:cxn modelId="{F0338305-2FDA-4645-B1FC-AE6C06BB0470}" srcId="{5C4B3B7E-5ED5-4B53-A596-8BB8B91146B4}" destId="{01E0C983-51ED-481B-A135-3A51E467FE2B}" srcOrd="1" destOrd="0" parTransId="{1722830F-4E16-49EF-9974-08B0A62CC766}" sibTransId="{22A85C3D-4F10-44E6-BCB9-B127A4F4946C}"/>
    <dgm:cxn modelId="{8EE3A4DA-B103-174E-8BF9-B6940D234EC1}" type="presOf" srcId="{719ADDA0-90DD-41DA-8D48-ABA60BC8E74A}" destId="{E947C7EF-46BE-BE4A-A31E-F10B539245DA}" srcOrd="0" destOrd="0" presId="urn:microsoft.com/office/officeart/2008/layout/LinedList"/>
    <dgm:cxn modelId="{F0533039-D2AD-4A5B-867D-4CB9728C7913}" srcId="{5C4B3B7E-5ED5-4B53-A596-8BB8B91146B4}" destId="{AA8ED723-E763-448D-B51A-25EA2940DEEA}" srcOrd="0" destOrd="0" parTransId="{4F7D5410-84FD-4EEB-87E8-7A6C5EA3E4B2}" sibTransId="{21EE8BB7-597B-4994-A45F-156C04476F9E}"/>
    <dgm:cxn modelId="{2758C4BC-CF3D-2945-8072-689C39E13704}" type="presOf" srcId="{AA8ED723-E763-448D-B51A-25EA2940DEEA}" destId="{C32510E4-D56B-D542-A659-BBE3B2BBA2A2}" srcOrd="0" destOrd="0" presId="urn:microsoft.com/office/officeart/2008/layout/LinedList"/>
    <dgm:cxn modelId="{B6A7AF2E-9EF1-4E50-B474-09C6FDF329C8}" srcId="{5C4B3B7E-5ED5-4B53-A596-8BB8B91146B4}" destId="{719ADDA0-90DD-41DA-8D48-ABA60BC8E74A}" srcOrd="3" destOrd="0" parTransId="{D4F45D0A-BEC8-441E-82E5-C57830A574D0}" sibTransId="{A2635353-2250-4A8A-B3AE-F929A807B28F}"/>
    <dgm:cxn modelId="{DEF0CEE1-0F6E-6349-B54E-201DB58E2609}" type="presOf" srcId="{01E0C983-51ED-481B-A135-3A51E467FE2B}" destId="{49436D01-0B1A-724D-976E-8E4BDEDC1C4B}" srcOrd="0" destOrd="0" presId="urn:microsoft.com/office/officeart/2008/layout/LinedList"/>
    <dgm:cxn modelId="{8223FB63-8A88-2142-9319-110A74E7B12F}" type="presOf" srcId="{3D5D227E-DFD6-4D84-895F-D686B2F82413}" destId="{98893AEC-98D5-224F-99B7-0CACDA6F69A0}" srcOrd="0" destOrd="0" presId="urn:microsoft.com/office/officeart/2008/layout/LinedList"/>
    <dgm:cxn modelId="{3D72757D-99BF-4CAA-B7A3-63D7A5D1A5F0}" srcId="{5C4B3B7E-5ED5-4B53-A596-8BB8B91146B4}" destId="{3D5D227E-DFD6-4D84-895F-D686B2F82413}" srcOrd="2" destOrd="0" parTransId="{E0A93AEB-5F5D-4D42-B0B1-13108F27185B}" sibTransId="{3F04D0CD-968C-4E40-A471-93965B5EC15F}"/>
    <dgm:cxn modelId="{DD773006-0196-194F-BA82-BDC2FCA2E776}" type="presOf" srcId="{5C4B3B7E-5ED5-4B53-A596-8BB8B91146B4}" destId="{974528C8-0CCE-BB49-A24E-7CB88E6FF5E0}" srcOrd="0" destOrd="0" presId="urn:microsoft.com/office/officeart/2008/layout/LinedList"/>
    <dgm:cxn modelId="{907E06F8-275F-144E-AA3F-3483650AAAC8}" type="presParOf" srcId="{974528C8-0CCE-BB49-A24E-7CB88E6FF5E0}" destId="{EE8198F0-A0A6-4D41-8AA5-59A46B66678B}" srcOrd="0" destOrd="0" presId="urn:microsoft.com/office/officeart/2008/layout/LinedList"/>
    <dgm:cxn modelId="{B239351D-C61A-CD43-A484-CB71FFA5FD5E}" type="presParOf" srcId="{974528C8-0CCE-BB49-A24E-7CB88E6FF5E0}" destId="{1345F36F-49EC-B14D-B574-772AAD90BF98}" srcOrd="1" destOrd="0" presId="urn:microsoft.com/office/officeart/2008/layout/LinedList"/>
    <dgm:cxn modelId="{6BC0E261-6565-DA41-8426-97C7DC28D343}" type="presParOf" srcId="{1345F36F-49EC-B14D-B574-772AAD90BF98}" destId="{C32510E4-D56B-D542-A659-BBE3B2BBA2A2}" srcOrd="0" destOrd="0" presId="urn:microsoft.com/office/officeart/2008/layout/LinedList"/>
    <dgm:cxn modelId="{D4CE4DE8-937F-D34B-B67C-D863D4E4C9F9}" type="presParOf" srcId="{1345F36F-49EC-B14D-B574-772AAD90BF98}" destId="{E925E6CC-755A-3346-905E-75C7834A1A4F}" srcOrd="1" destOrd="0" presId="urn:microsoft.com/office/officeart/2008/layout/LinedList"/>
    <dgm:cxn modelId="{6F782E4E-05D5-AC4B-9AFA-7AAF4F802D43}" type="presParOf" srcId="{974528C8-0CCE-BB49-A24E-7CB88E6FF5E0}" destId="{47190C45-14F8-6F43-B9FE-F229DA12E101}" srcOrd="2" destOrd="0" presId="urn:microsoft.com/office/officeart/2008/layout/LinedList"/>
    <dgm:cxn modelId="{D5AAF95C-8EDD-6142-8872-9D3C2F6B8375}" type="presParOf" srcId="{974528C8-0CCE-BB49-A24E-7CB88E6FF5E0}" destId="{73FC83A1-5B99-A648-98AB-E9688A77C3C6}" srcOrd="3" destOrd="0" presId="urn:microsoft.com/office/officeart/2008/layout/LinedList"/>
    <dgm:cxn modelId="{47455252-E34B-284E-BAC6-802A69291950}" type="presParOf" srcId="{73FC83A1-5B99-A648-98AB-E9688A77C3C6}" destId="{49436D01-0B1A-724D-976E-8E4BDEDC1C4B}" srcOrd="0" destOrd="0" presId="urn:microsoft.com/office/officeart/2008/layout/LinedList"/>
    <dgm:cxn modelId="{D984CDFA-BB76-6C41-A34F-A1F975E6C613}" type="presParOf" srcId="{73FC83A1-5B99-A648-98AB-E9688A77C3C6}" destId="{27DCCF0F-EE67-E649-A088-2C841A590846}" srcOrd="1" destOrd="0" presId="urn:microsoft.com/office/officeart/2008/layout/LinedList"/>
    <dgm:cxn modelId="{D2505BD1-5703-5248-BB8F-278D8A9C5F6E}" type="presParOf" srcId="{974528C8-0CCE-BB49-A24E-7CB88E6FF5E0}" destId="{391E11C7-43D8-254B-93D5-6CE294721EDD}" srcOrd="4" destOrd="0" presId="urn:microsoft.com/office/officeart/2008/layout/LinedList"/>
    <dgm:cxn modelId="{5243A620-7ECF-7B4F-9AD0-CD725D373E14}" type="presParOf" srcId="{974528C8-0CCE-BB49-A24E-7CB88E6FF5E0}" destId="{14EF98E9-C89A-4844-8A5D-CF3CD9081C15}" srcOrd="5" destOrd="0" presId="urn:microsoft.com/office/officeart/2008/layout/LinedList"/>
    <dgm:cxn modelId="{897C69B6-1380-9140-A90C-80419E7D9AC4}" type="presParOf" srcId="{14EF98E9-C89A-4844-8A5D-CF3CD9081C15}" destId="{98893AEC-98D5-224F-99B7-0CACDA6F69A0}" srcOrd="0" destOrd="0" presId="urn:microsoft.com/office/officeart/2008/layout/LinedList"/>
    <dgm:cxn modelId="{764AE927-5FD8-6C4A-BC09-7F81013E234C}" type="presParOf" srcId="{14EF98E9-C89A-4844-8A5D-CF3CD9081C15}" destId="{761C64D1-78D7-CB48-88E1-850931DD0AC7}" srcOrd="1" destOrd="0" presId="urn:microsoft.com/office/officeart/2008/layout/LinedList"/>
    <dgm:cxn modelId="{0B3F0F54-EC86-3347-A185-3083C98C0BFA}" type="presParOf" srcId="{974528C8-0CCE-BB49-A24E-7CB88E6FF5E0}" destId="{F079364E-4C5B-4741-AE02-B3638A80E743}" srcOrd="6" destOrd="0" presId="urn:microsoft.com/office/officeart/2008/layout/LinedList"/>
    <dgm:cxn modelId="{158348B7-4EF0-9D43-8D7F-39C88AC83DF1}" type="presParOf" srcId="{974528C8-0CCE-BB49-A24E-7CB88E6FF5E0}" destId="{837D77F4-8B0B-E141-92E5-A2397CEE4268}" srcOrd="7" destOrd="0" presId="urn:microsoft.com/office/officeart/2008/layout/LinedList"/>
    <dgm:cxn modelId="{A5559E30-301B-0246-8642-59C9230C009B}" type="presParOf" srcId="{837D77F4-8B0B-E141-92E5-A2397CEE4268}" destId="{E947C7EF-46BE-BE4A-A31E-F10B539245DA}" srcOrd="0" destOrd="0" presId="urn:microsoft.com/office/officeart/2008/layout/LinedList"/>
    <dgm:cxn modelId="{0BC0455F-76AB-4C45-89E0-581AA65B87B2}" type="presParOf" srcId="{837D77F4-8B0B-E141-92E5-A2397CEE4268}" destId="{609F1C9F-C9CE-B341-B3BF-54D2C0F4BB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C2E14-0DEE-4F58-AFE8-CA2D81D936AC}" type="doc">
      <dgm:prSet loTypeId="urn:microsoft.com/office/officeart/2005/8/layout/hierarchy1" loCatId="hierarchy" qsTypeId="urn:microsoft.com/office/officeart/2005/8/quickstyle/simple5" qsCatId="simple" csTypeId="urn:microsoft.com/office/officeart/2005/8/colors/accent6_2" csCatId="accent6" phldr="1"/>
      <dgm:spPr/>
      <dgm:t>
        <a:bodyPr/>
        <a:lstStyle/>
        <a:p>
          <a:endParaRPr lang="en-US"/>
        </a:p>
      </dgm:t>
    </dgm:pt>
    <dgm:pt modelId="{36578B0E-7986-4294-B460-C78CFD53739D}">
      <dgm:prSet/>
      <dgm:spPr/>
      <dgm:t>
        <a:bodyPr/>
        <a:lstStyle/>
        <a:p>
          <a:r>
            <a:rPr lang="en-CA"/>
            <a:t>The establishment of prior allocation encouraged the diversion of water to wherever it could be put to use </a:t>
          </a:r>
          <a:endParaRPr lang="en-US"/>
        </a:p>
      </dgm:t>
    </dgm:pt>
    <dgm:pt modelId="{72E52FA2-D840-4BD6-849F-3DB550F74A6C}" type="parTrans" cxnId="{669F7F1D-E92A-4B57-91E8-7F0CB493A1E5}">
      <dgm:prSet/>
      <dgm:spPr/>
      <dgm:t>
        <a:bodyPr/>
        <a:lstStyle/>
        <a:p>
          <a:endParaRPr lang="en-US"/>
        </a:p>
      </dgm:t>
    </dgm:pt>
    <dgm:pt modelId="{9AED5421-4ECC-4F54-BA4C-0AC98C568BFB}" type="sibTrans" cxnId="{669F7F1D-E92A-4B57-91E8-7F0CB493A1E5}">
      <dgm:prSet/>
      <dgm:spPr/>
      <dgm:t>
        <a:bodyPr/>
        <a:lstStyle/>
        <a:p>
          <a:endParaRPr lang="en-US"/>
        </a:p>
      </dgm:t>
    </dgm:pt>
    <dgm:pt modelId="{61F1AB1E-1161-4B25-9C62-0A68297FBF18}">
      <dgm:prSet/>
      <dgm:spPr/>
      <dgm:t>
        <a:bodyPr/>
        <a:lstStyle/>
        <a:p>
          <a:r>
            <a:rPr lang="en-CA" dirty="0"/>
            <a:t>Increased the amount of water that could be used and the infrastructure needed to use it. </a:t>
          </a:r>
          <a:endParaRPr lang="en-US" dirty="0"/>
        </a:p>
      </dgm:t>
    </dgm:pt>
    <dgm:pt modelId="{FD2A92E5-F467-4DDD-A711-F26BF39097E4}" type="parTrans" cxnId="{1E971C0E-1D82-4F96-A3F3-4A391E8C251C}">
      <dgm:prSet/>
      <dgm:spPr/>
      <dgm:t>
        <a:bodyPr/>
        <a:lstStyle/>
        <a:p>
          <a:endParaRPr lang="en-US"/>
        </a:p>
      </dgm:t>
    </dgm:pt>
    <dgm:pt modelId="{80B5BF40-BC50-4A72-967F-055C4B0331C8}" type="sibTrans" cxnId="{1E971C0E-1D82-4F96-A3F3-4A391E8C251C}">
      <dgm:prSet/>
      <dgm:spPr/>
      <dgm:t>
        <a:bodyPr/>
        <a:lstStyle/>
        <a:p>
          <a:endParaRPr lang="en-US"/>
        </a:p>
      </dgm:t>
    </dgm:pt>
    <dgm:pt modelId="{0887071E-E740-4ABD-A480-2D9379A2F2BD}">
      <dgm:prSet/>
      <dgm:spPr/>
      <dgm:t>
        <a:bodyPr/>
        <a:lstStyle/>
        <a:p>
          <a:r>
            <a:rPr lang="en-CA" dirty="0"/>
            <a:t>Location no longer determined water use</a:t>
          </a:r>
          <a:endParaRPr lang="en-US" dirty="0"/>
        </a:p>
      </dgm:t>
    </dgm:pt>
    <dgm:pt modelId="{CA30F3E5-D504-40A5-9865-84FAEC9384D6}" type="parTrans" cxnId="{70569A4B-11EE-4102-B4C4-E8E5A20C45DC}">
      <dgm:prSet/>
      <dgm:spPr/>
      <dgm:t>
        <a:bodyPr/>
        <a:lstStyle/>
        <a:p>
          <a:endParaRPr lang="en-US"/>
        </a:p>
      </dgm:t>
    </dgm:pt>
    <dgm:pt modelId="{A77B3EF6-2710-4C4A-9F95-C33D73CB2A5B}" type="sibTrans" cxnId="{70569A4B-11EE-4102-B4C4-E8E5A20C45DC}">
      <dgm:prSet/>
      <dgm:spPr/>
      <dgm:t>
        <a:bodyPr/>
        <a:lstStyle/>
        <a:p>
          <a:endParaRPr lang="en-US"/>
        </a:p>
      </dgm:t>
    </dgm:pt>
    <dgm:pt modelId="{88306B22-6FDA-0046-AB77-94E3BDD8C05C}" type="pres">
      <dgm:prSet presAssocID="{A70C2E14-0DEE-4F58-AFE8-CA2D81D936AC}" presName="hierChild1" presStyleCnt="0">
        <dgm:presLayoutVars>
          <dgm:chPref val="1"/>
          <dgm:dir/>
          <dgm:animOne val="branch"/>
          <dgm:animLvl val="lvl"/>
          <dgm:resizeHandles/>
        </dgm:presLayoutVars>
      </dgm:prSet>
      <dgm:spPr/>
      <dgm:t>
        <a:bodyPr/>
        <a:lstStyle/>
        <a:p>
          <a:endParaRPr lang="en-US"/>
        </a:p>
      </dgm:t>
    </dgm:pt>
    <dgm:pt modelId="{EFE8E792-5D9C-7247-B12C-384EE5D6E993}" type="pres">
      <dgm:prSet presAssocID="{36578B0E-7986-4294-B460-C78CFD53739D}" presName="hierRoot1" presStyleCnt="0"/>
      <dgm:spPr/>
    </dgm:pt>
    <dgm:pt modelId="{6A7A3C7E-1C9D-CE4E-9638-5949CF8E0CB3}" type="pres">
      <dgm:prSet presAssocID="{36578B0E-7986-4294-B460-C78CFD53739D}" presName="composite" presStyleCnt="0"/>
      <dgm:spPr/>
    </dgm:pt>
    <dgm:pt modelId="{B0269A3B-36AD-0446-9C02-14176C485511}" type="pres">
      <dgm:prSet presAssocID="{36578B0E-7986-4294-B460-C78CFD53739D}" presName="background" presStyleLbl="node0" presStyleIdx="0" presStyleCnt="3"/>
      <dgm:spPr/>
    </dgm:pt>
    <dgm:pt modelId="{27338E33-1F16-3540-AC68-9A97C63B1ADB}" type="pres">
      <dgm:prSet presAssocID="{36578B0E-7986-4294-B460-C78CFD53739D}" presName="text" presStyleLbl="fgAcc0" presStyleIdx="0" presStyleCnt="3">
        <dgm:presLayoutVars>
          <dgm:chPref val="3"/>
        </dgm:presLayoutVars>
      </dgm:prSet>
      <dgm:spPr/>
      <dgm:t>
        <a:bodyPr/>
        <a:lstStyle/>
        <a:p>
          <a:endParaRPr lang="en-US"/>
        </a:p>
      </dgm:t>
    </dgm:pt>
    <dgm:pt modelId="{4D30B540-EDDF-EF44-AC1F-CAF3F6F5CB38}" type="pres">
      <dgm:prSet presAssocID="{36578B0E-7986-4294-B460-C78CFD53739D}" presName="hierChild2" presStyleCnt="0"/>
      <dgm:spPr/>
    </dgm:pt>
    <dgm:pt modelId="{8CF2936E-98EC-6144-ADE6-0442E06632DD}" type="pres">
      <dgm:prSet presAssocID="{61F1AB1E-1161-4B25-9C62-0A68297FBF18}" presName="hierRoot1" presStyleCnt="0"/>
      <dgm:spPr/>
    </dgm:pt>
    <dgm:pt modelId="{4CD5A583-E83C-214C-9A2F-CC47E0C644DD}" type="pres">
      <dgm:prSet presAssocID="{61F1AB1E-1161-4B25-9C62-0A68297FBF18}" presName="composite" presStyleCnt="0"/>
      <dgm:spPr/>
    </dgm:pt>
    <dgm:pt modelId="{6283AA8A-F593-B645-AF9B-3586F2C66219}" type="pres">
      <dgm:prSet presAssocID="{61F1AB1E-1161-4B25-9C62-0A68297FBF18}" presName="background" presStyleLbl="node0" presStyleIdx="1" presStyleCnt="3"/>
      <dgm:spPr/>
    </dgm:pt>
    <dgm:pt modelId="{94103CC0-86AB-0744-9392-4EF5383E8BDC}" type="pres">
      <dgm:prSet presAssocID="{61F1AB1E-1161-4B25-9C62-0A68297FBF18}" presName="text" presStyleLbl="fgAcc0" presStyleIdx="1" presStyleCnt="3">
        <dgm:presLayoutVars>
          <dgm:chPref val="3"/>
        </dgm:presLayoutVars>
      </dgm:prSet>
      <dgm:spPr/>
      <dgm:t>
        <a:bodyPr/>
        <a:lstStyle/>
        <a:p>
          <a:endParaRPr lang="en-US"/>
        </a:p>
      </dgm:t>
    </dgm:pt>
    <dgm:pt modelId="{40882A14-115D-5D4F-BC53-E645051D3C39}" type="pres">
      <dgm:prSet presAssocID="{61F1AB1E-1161-4B25-9C62-0A68297FBF18}" presName="hierChild2" presStyleCnt="0"/>
      <dgm:spPr/>
    </dgm:pt>
    <dgm:pt modelId="{17202766-BDD6-4147-B7FC-AC23FACB8534}" type="pres">
      <dgm:prSet presAssocID="{0887071E-E740-4ABD-A480-2D9379A2F2BD}" presName="hierRoot1" presStyleCnt="0"/>
      <dgm:spPr/>
    </dgm:pt>
    <dgm:pt modelId="{F0CE065F-8618-0442-8A7F-18E4ED854D15}" type="pres">
      <dgm:prSet presAssocID="{0887071E-E740-4ABD-A480-2D9379A2F2BD}" presName="composite" presStyleCnt="0"/>
      <dgm:spPr/>
    </dgm:pt>
    <dgm:pt modelId="{2CFCBABF-F3F9-4042-B8A8-F16EDD4A89ED}" type="pres">
      <dgm:prSet presAssocID="{0887071E-E740-4ABD-A480-2D9379A2F2BD}" presName="background" presStyleLbl="node0" presStyleIdx="2" presStyleCnt="3"/>
      <dgm:spPr/>
    </dgm:pt>
    <dgm:pt modelId="{01B81B1F-FFE4-0B4C-B504-56F97E4C99DE}" type="pres">
      <dgm:prSet presAssocID="{0887071E-E740-4ABD-A480-2D9379A2F2BD}" presName="text" presStyleLbl="fgAcc0" presStyleIdx="2" presStyleCnt="3">
        <dgm:presLayoutVars>
          <dgm:chPref val="3"/>
        </dgm:presLayoutVars>
      </dgm:prSet>
      <dgm:spPr/>
      <dgm:t>
        <a:bodyPr/>
        <a:lstStyle/>
        <a:p>
          <a:endParaRPr lang="en-US"/>
        </a:p>
      </dgm:t>
    </dgm:pt>
    <dgm:pt modelId="{984A13A2-8045-2845-8DBE-37265D99AA64}" type="pres">
      <dgm:prSet presAssocID="{0887071E-E740-4ABD-A480-2D9379A2F2BD}" presName="hierChild2" presStyleCnt="0"/>
      <dgm:spPr/>
    </dgm:pt>
  </dgm:ptLst>
  <dgm:cxnLst>
    <dgm:cxn modelId="{52CD2F95-2DE3-B944-AB6C-F0CDB675252E}" type="presOf" srcId="{61F1AB1E-1161-4B25-9C62-0A68297FBF18}" destId="{94103CC0-86AB-0744-9392-4EF5383E8BDC}" srcOrd="0" destOrd="0" presId="urn:microsoft.com/office/officeart/2005/8/layout/hierarchy1"/>
    <dgm:cxn modelId="{70569A4B-11EE-4102-B4C4-E8E5A20C45DC}" srcId="{A70C2E14-0DEE-4F58-AFE8-CA2D81D936AC}" destId="{0887071E-E740-4ABD-A480-2D9379A2F2BD}" srcOrd="2" destOrd="0" parTransId="{CA30F3E5-D504-40A5-9865-84FAEC9384D6}" sibTransId="{A77B3EF6-2710-4C4A-9F95-C33D73CB2A5B}"/>
    <dgm:cxn modelId="{1E971C0E-1D82-4F96-A3F3-4A391E8C251C}" srcId="{A70C2E14-0DEE-4F58-AFE8-CA2D81D936AC}" destId="{61F1AB1E-1161-4B25-9C62-0A68297FBF18}" srcOrd="1" destOrd="0" parTransId="{FD2A92E5-F467-4DDD-A711-F26BF39097E4}" sibTransId="{80B5BF40-BC50-4A72-967F-055C4B0331C8}"/>
    <dgm:cxn modelId="{669F7F1D-E92A-4B57-91E8-7F0CB493A1E5}" srcId="{A70C2E14-0DEE-4F58-AFE8-CA2D81D936AC}" destId="{36578B0E-7986-4294-B460-C78CFD53739D}" srcOrd="0" destOrd="0" parTransId="{72E52FA2-D840-4BD6-849F-3DB550F74A6C}" sibTransId="{9AED5421-4ECC-4F54-BA4C-0AC98C568BFB}"/>
    <dgm:cxn modelId="{B9738195-5E92-F042-8886-6764312056B0}" type="presOf" srcId="{A70C2E14-0DEE-4F58-AFE8-CA2D81D936AC}" destId="{88306B22-6FDA-0046-AB77-94E3BDD8C05C}" srcOrd="0" destOrd="0" presId="urn:microsoft.com/office/officeart/2005/8/layout/hierarchy1"/>
    <dgm:cxn modelId="{5CC1C430-A887-8A48-B789-0758CF8B8130}" type="presOf" srcId="{0887071E-E740-4ABD-A480-2D9379A2F2BD}" destId="{01B81B1F-FFE4-0B4C-B504-56F97E4C99DE}" srcOrd="0" destOrd="0" presId="urn:microsoft.com/office/officeart/2005/8/layout/hierarchy1"/>
    <dgm:cxn modelId="{BB5D24FE-E12C-4B43-B0B4-3D8C348DEE08}" type="presOf" srcId="{36578B0E-7986-4294-B460-C78CFD53739D}" destId="{27338E33-1F16-3540-AC68-9A97C63B1ADB}" srcOrd="0" destOrd="0" presId="urn:microsoft.com/office/officeart/2005/8/layout/hierarchy1"/>
    <dgm:cxn modelId="{E857FA77-7209-804F-A45E-5362C6E20FAD}" type="presParOf" srcId="{88306B22-6FDA-0046-AB77-94E3BDD8C05C}" destId="{EFE8E792-5D9C-7247-B12C-384EE5D6E993}" srcOrd="0" destOrd="0" presId="urn:microsoft.com/office/officeart/2005/8/layout/hierarchy1"/>
    <dgm:cxn modelId="{64AF0025-2247-544B-AE34-12EE5F99D3F9}" type="presParOf" srcId="{EFE8E792-5D9C-7247-B12C-384EE5D6E993}" destId="{6A7A3C7E-1C9D-CE4E-9638-5949CF8E0CB3}" srcOrd="0" destOrd="0" presId="urn:microsoft.com/office/officeart/2005/8/layout/hierarchy1"/>
    <dgm:cxn modelId="{17C3E287-7572-1544-83E6-8EE147B650F4}" type="presParOf" srcId="{6A7A3C7E-1C9D-CE4E-9638-5949CF8E0CB3}" destId="{B0269A3B-36AD-0446-9C02-14176C485511}" srcOrd="0" destOrd="0" presId="urn:microsoft.com/office/officeart/2005/8/layout/hierarchy1"/>
    <dgm:cxn modelId="{8F5AFB5C-B27B-774F-84E8-81E3ED86B0F4}" type="presParOf" srcId="{6A7A3C7E-1C9D-CE4E-9638-5949CF8E0CB3}" destId="{27338E33-1F16-3540-AC68-9A97C63B1ADB}" srcOrd="1" destOrd="0" presId="urn:microsoft.com/office/officeart/2005/8/layout/hierarchy1"/>
    <dgm:cxn modelId="{ECAB493C-A102-6F42-869E-637B06672913}" type="presParOf" srcId="{EFE8E792-5D9C-7247-B12C-384EE5D6E993}" destId="{4D30B540-EDDF-EF44-AC1F-CAF3F6F5CB38}" srcOrd="1" destOrd="0" presId="urn:microsoft.com/office/officeart/2005/8/layout/hierarchy1"/>
    <dgm:cxn modelId="{5015B0DB-E0FB-BB4B-8579-364E14079BA5}" type="presParOf" srcId="{88306B22-6FDA-0046-AB77-94E3BDD8C05C}" destId="{8CF2936E-98EC-6144-ADE6-0442E06632DD}" srcOrd="1" destOrd="0" presId="urn:microsoft.com/office/officeart/2005/8/layout/hierarchy1"/>
    <dgm:cxn modelId="{760E931F-B9FB-E941-9B3A-32A611129DCD}" type="presParOf" srcId="{8CF2936E-98EC-6144-ADE6-0442E06632DD}" destId="{4CD5A583-E83C-214C-9A2F-CC47E0C644DD}" srcOrd="0" destOrd="0" presId="urn:microsoft.com/office/officeart/2005/8/layout/hierarchy1"/>
    <dgm:cxn modelId="{C4E3A98D-74F5-864B-B0EE-5821E9415EE9}" type="presParOf" srcId="{4CD5A583-E83C-214C-9A2F-CC47E0C644DD}" destId="{6283AA8A-F593-B645-AF9B-3586F2C66219}" srcOrd="0" destOrd="0" presId="urn:microsoft.com/office/officeart/2005/8/layout/hierarchy1"/>
    <dgm:cxn modelId="{8195C7EA-EF16-6546-95B9-7588AC9E6068}" type="presParOf" srcId="{4CD5A583-E83C-214C-9A2F-CC47E0C644DD}" destId="{94103CC0-86AB-0744-9392-4EF5383E8BDC}" srcOrd="1" destOrd="0" presId="urn:microsoft.com/office/officeart/2005/8/layout/hierarchy1"/>
    <dgm:cxn modelId="{36119279-7AB4-4049-87EC-D31F15D77FED}" type="presParOf" srcId="{8CF2936E-98EC-6144-ADE6-0442E06632DD}" destId="{40882A14-115D-5D4F-BC53-E645051D3C39}" srcOrd="1" destOrd="0" presId="urn:microsoft.com/office/officeart/2005/8/layout/hierarchy1"/>
    <dgm:cxn modelId="{61185C9D-47E3-BB4B-8B6A-4C5BD433A286}" type="presParOf" srcId="{88306B22-6FDA-0046-AB77-94E3BDD8C05C}" destId="{17202766-BDD6-4147-B7FC-AC23FACB8534}" srcOrd="2" destOrd="0" presId="urn:microsoft.com/office/officeart/2005/8/layout/hierarchy1"/>
    <dgm:cxn modelId="{40EEB1FF-B143-9744-9C0B-6FCCB0AE6E5D}" type="presParOf" srcId="{17202766-BDD6-4147-B7FC-AC23FACB8534}" destId="{F0CE065F-8618-0442-8A7F-18E4ED854D15}" srcOrd="0" destOrd="0" presId="urn:microsoft.com/office/officeart/2005/8/layout/hierarchy1"/>
    <dgm:cxn modelId="{BF6C292F-12DF-784D-9B35-A6BAC9A390D5}" type="presParOf" srcId="{F0CE065F-8618-0442-8A7F-18E4ED854D15}" destId="{2CFCBABF-F3F9-4042-B8A8-F16EDD4A89ED}" srcOrd="0" destOrd="0" presId="urn:microsoft.com/office/officeart/2005/8/layout/hierarchy1"/>
    <dgm:cxn modelId="{21B35592-014D-3643-B71A-9D056164104C}" type="presParOf" srcId="{F0CE065F-8618-0442-8A7F-18E4ED854D15}" destId="{01B81B1F-FFE4-0B4C-B504-56F97E4C99DE}" srcOrd="1" destOrd="0" presId="urn:microsoft.com/office/officeart/2005/8/layout/hierarchy1"/>
    <dgm:cxn modelId="{1F680C75-4F09-DA4E-9D00-2A9018AFDA70}" type="presParOf" srcId="{17202766-BDD6-4147-B7FC-AC23FACB8534}" destId="{984A13A2-8045-2845-8DBE-37265D99AA6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67B75D-4F98-4CED-8A0B-23E485DA7206}" type="doc">
      <dgm:prSet loTypeId="urn:microsoft.com/office/officeart/2016/7/layout/LinearBlockProcessNumbered" loCatId="process" qsTypeId="urn:microsoft.com/office/officeart/2005/8/quickstyle/simple1" qsCatId="simple" csTypeId="urn:microsoft.com/office/officeart/2005/8/colors/accent2_2" csCatId="accent2" phldr="1"/>
      <dgm:spPr/>
      <dgm:t>
        <a:bodyPr/>
        <a:lstStyle/>
        <a:p>
          <a:endParaRPr lang="en-US"/>
        </a:p>
      </dgm:t>
    </dgm:pt>
    <dgm:pt modelId="{B27CBC27-7A52-4D25-AA91-A797F6C67D9C}">
      <dgm:prSet custT="1"/>
      <dgm:spPr/>
      <dgm:t>
        <a:bodyPr/>
        <a:lstStyle/>
        <a:p>
          <a:r>
            <a:rPr lang="en-CA" sz="1800" dirty="0"/>
            <a:t>Irrigation districts, agriculturalists, water managers, engineers and the policy elites</a:t>
          </a:r>
          <a:endParaRPr lang="en-US" sz="1800" dirty="0"/>
        </a:p>
      </dgm:t>
    </dgm:pt>
    <dgm:pt modelId="{35920332-11EE-4E6D-83D4-C50F66ECED49}" type="parTrans" cxnId="{AD3BBBAD-2B05-41FF-A0A4-38E1BFB2A47F}">
      <dgm:prSet/>
      <dgm:spPr/>
      <dgm:t>
        <a:bodyPr/>
        <a:lstStyle/>
        <a:p>
          <a:endParaRPr lang="en-US"/>
        </a:p>
      </dgm:t>
    </dgm:pt>
    <dgm:pt modelId="{A96520EA-285F-4395-B328-A3F8AE8C285F}" type="sibTrans" cxnId="{AD3BBBAD-2B05-41FF-A0A4-38E1BFB2A47F}">
      <dgm:prSet phldrT="01" phldr="0"/>
      <dgm:spPr/>
      <dgm:t>
        <a:bodyPr/>
        <a:lstStyle/>
        <a:p>
          <a:r>
            <a:rPr lang="en-US" dirty="0"/>
            <a:t>01</a:t>
          </a:r>
        </a:p>
      </dgm:t>
    </dgm:pt>
    <dgm:pt modelId="{B1B7C2EF-1BD2-4B22-BD3E-760B36D45039}">
      <dgm:prSet custT="1"/>
      <dgm:spPr/>
      <dgm:t>
        <a:bodyPr/>
        <a:lstStyle/>
        <a:p>
          <a:r>
            <a:rPr lang="en-CA" sz="1800" dirty="0"/>
            <a:t>Believed that water resources must be harnessed for development purposes</a:t>
          </a:r>
          <a:endParaRPr lang="en-US" sz="1800" dirty="0"/>
        </a:p>
      </dgm:t>
    </dgm:pt>
    <dgm:pt modelId="{E884D462-3F4C-4032-8EA4-190755F4E4B8}" type="parTrans" cxnId="{E1156857-5E45-4E27-BE82-1EBA184061EB}">
      <dgm:prSet/>
      <dgm:spPr/>
      <dgm:t>
        <a:bodyPr/>
        <a:lstStyle/>
        <a:p>
          <a:endParaRPr lang="en-US"/>
        </a:p>
      </dgm:t>
    </dgm:pt>
    <dgm:pt modelId="{DA39D357-B553-4437-8E34-710DD7374DD8}" type="sibTrans" cxnId="{E1156857-5E45-4E27-BE82-1EBA184061EB}">
      <dgm:prSet phldrT="02" phldr="0"/>
      <dgm:spPr/>
      <dgm:t>
        <a:bodyPr/>
        <a:lstStyle/>
        <a:p>
          <a:r>
            <a:rPr lang="en-US"/>
            <a:t>02</a:t>
          </a:r>
        </a:p>
      </dgm:t>
    </dgm:pt>
    <dgm:pt modelId="{3D05F0CD-B6FB-4344-8CF7-B8369326BB25}">
      <dgm:prSet custT="1"/>
      <dgm:spPr/>
      <dgm:t>
        <a:bodyPr/>
        <a:lstStyle/>
        <a:p>
          <a:r>
            <a:rPr lang="en-CA" sz="1800" dirty="0"/>
            <a:t>By the 1970s the province paid for 86% of irrigation infrastructure</a:t>
          </a:r>
          <a:endParaRPr lang="en-US" sz="1800" dirty="0"/>
        </a:p>
      </dgm:t>
    </dgm:pt>
    <dgm:pt modelId="{0545EC09-3F46-4CD6-A34F-7DCED7279820}" type="parTrans" cxnId="{38F79828-C181-485B-943E-72F9DBEFF9C5}">
      <dgm:prSet/>
      <dgm:spPr/>
      <dgm:t>
        <a:bodyPr/>
        <a:lstStyle/>
        <a:p>
          <a:endParaRPr lang="en-US"/>
        </a:p>
      </dgm:t>
    </dgm:pt>
    <dgm:pt modelId="{AB8D2533-33ED-402E-8667-92490A713D17}" type="sibTrans" cxnId="{38F79828-C181-485B-943E-72F9DBEFF9C5}">
      <dgm:prSet phldrT="03" phldr="0"/>
      <dgm:spPr/>
      <dgm:t>
        <a:bodyPr/>
        <a:lstStyle/>
        <a:p>
          <a:r>
            <a:rPr lang="en-US"/>
            <a:t>03</a:t>
          </a:r>
        </a:p>
      </dgm:t>
    </dgm:pt>
    <dgm:pt modelId="{1E869963-58D9-49AE-8F19-77E83DCD2B61}">
      <dgm:prSet custT="1"/>
      <dgm:spPr/>
      <dgm:t>
        <a:bodyPr/>
        <a:lstStyle/>
        <a:p>
          <a:r>
            <a:rPr lang="en-CA" sz="1800" dirty="0"/>
            <a:t>From 1970 to 1979, the area of assessed irrigable land in the SSRB grew by 50 per cent, from 279,877 hectares to 419,730 hectares. </a:t>
          </a:r>
          <a:endParaRPr lang="en-US" sz="1800" dirty="0"/>
        </a:p>
      </dgm:t>
    </dgm:pt>
    <dgm:pt modelId="{7F9FF322-3F57-474B-A0BB-6F87BD3DDAC0}" type="parTrans" cxnId="{9A7BF967-CD93-42E0-9AD6-B622FD3BC311}">
      <dgm:prSet/>
      <dgm:spPr/>
      <dgm:t>
        <a:bodyPr/>
        <a:lstStyle/>
        <a:p>
          <a:endParaRPr lang="en-US"/>
        </a:p>
      </dgm:t>
    </dgm:pt>
    <dgm:pt modelId="{A9F2B854-C43F-4F5F-81B4-9FC1B12382F6}" type="sibTrans" cxnId="{9A7BF967-CD93-42E0-9AD6-B622FD3BC311}">
      <dgm:prSet phldrT="04" phldr="0"/>
      <dgm:spPr/>
      <dgm:t>
        <a:bodyPr/>
        <a:lstStyle/>
        <a:p>
          <a:r>
            <a:rPr lang="en-US"/>
            <a:t>04</a:t>
          </a:r>
        </a:p>
      </dgm:t>
    </dgm:pt>
    <dgm:pt modelId="{E7FF2D18-1C9B-3248-B579-903620E3E57A}" type="pres">
      <dgm:prSet presAssocID="{8D67B75D-4F98-4CED-8A0B-23E485DA7206}" presName="Name0" presStyleCnt="0">
        <dgm:presLayoutVars>
          <dgm:animLvl val="lvl"/>
          <dgm:resizeHandles val="exact"/>
        </dgm:presLayoutVars>
      </dgm:prSet>
      <dgm:spPr/>
      <dgm:t>
        <a:bodyPr/>
        <a:lstStyle/>
        <a:p>
          <a:endParaRPr lang="en-US"/>
        </a:p>
      </dgm:t>
    </dgm:pt>
    <dgm:pt modelId="{ACE61F90-0426-2A45-BD18-D5C6C880BF12}" type="pres">
      <dgm:prSet presAssocID="{B27CBC27-7A52-4D25-AA91-A797F6C67D9C}" presName="compositeNode" presStyleCnt="0">
        <dgm:presLayoutVars>
          <dgm:bulletEnabled val="1"/>
        </dgm:presLayoutVars>
      </dgm:prSet>
      <dgm:spPr/>
    </dgm:pt>
    <dgm:pt modelId="{BBB2D4AF-275C-4A42-B442-775778BA81F9}" type="pres">
      <dgm:prSet presAssocID="{B27CBC27-7A52-4D25-AA91-A797F6C67D9C}" presName="bgRect" presStyleLbl="alignNode1" presStyleIdx="0" presStyleCnt="4"/>
      <dgm:spPr/>
      <dgm:t>
        <a:bodyPr/>
        <a:lstStyle/>
        <a:p>
          <a:endParaRPr lang="en-US"/>
        </a:p>
      </dgm:t>
    </dgm:pt>
    <dgm:pt modelId="{EAE53EFC-3D94-1647-9C68-F3C41CFFFBE7}" type="pres">
      <dgm:prSet presAssocID="{A96520EA-285F-4395-B328-A3F8AE8C285F}" presName="sibTransNodeRect" presStyleLbl="alignNode1" presStyleIdx="0" presStyleCnt="4">
        <dgm:presLayoutVars>
          <dgm:chMax val="0"/>
          <dgm:bulletEnabled val="1"/>
        </dgm:presLayoutVars>
      </dgm:prSet>
      <dgm:spPr/>
      <dgm:t>
        <a:bodyPr/>
        <a:lstStyle/>
        <a:p>
          <a:endParaRPr lang="en-US"/>
        </a:p>
      </dgm:t>
    </dgm:pt>
    <dgm:pt modelId="{7AB9014C-5E4A-3440-89C4-5358C4B1EF39}" type="pres">
      <dgm:prSet presAssocID="{B27CBC27-7A52-4D25-AA91-A797F6C67D9C}" presName="nodeRect" presStyleLbl="alignNode1" presStyleIdx="0" presStyleCnt="4">
        <dgm:presLayoutVars>
          <dgm:bulletEnabled val="1"/>
        </dgm:presLayoutVars>
      </dgm:prSet>
      <dgm:spPr/>
      <dgm:t>
        <a:bodyPr/>
        <a:lstStyle/>
        <a:p>
          <a:endParaRPr lang="en-US"/>
        </a:p>
      </dgm:t>
    </dgm:pt>
    <dgm:pt modelId="{3B40CC95-FB35-FA4A-8127-88A929449E45}" type="pres">
      <dgm:prSet presAssocID="{A96520EA-285F-4395-B328-A3F8AE8C285F}" presName="sibTrans" presStyleCnt="0"/>
      <dgm:spPr/>
    </dgm:pt>
    <dgm:pt modelId="{09039A26-E2F0-D64B-BB95-A735285FB76F}" type="pres">
      <dgm:prSet presAssocID="{B1B7C2EF-1BD2-4B22-BD3E-760B36D45039}" presName="compositeNode" presStyleCnt="0">
        <dgm:presLayoutVars>
          <dgm:bulletEnabled val="1"/>
        </dgm:presLayoutVars>
      </dgm:prSet>
      <dgm:spPr/>
    </dgm:pt>
    <dgm:pt modelId="{C046B550-50B9-4F47-BB09-31DC2446096E}" type="pres">
      <dgm:prSet presAssocID="{B1B7C2EF-1BD2-4B22-BD3E-760B36D45039}" presName="bgRect" presStyleLbl="alignNode1" presStyleIdx="1" presStyleCnt="4"/>
      <dgm:spPr/>
      <dgm:t>
        <a:bodyPr/>
        <a:lstStyle/>
        <a:p>
          <a:endParaRPr lang="en-US"/>
        </a:p>
      </dgm:t>
    </dgm:pt>
    <dgm:pt modelId="{BAD8971D-CED1-134F-B8E4-E4934A3066D8}" type="pres">
      <dgm:prSet presAssocID="{DA39D357-B553-4437-8E34-710DD7374DD8}" presName="sibTransNodeRect" presStyleLbl="alignNode1" presStyleIdx="1" presStyleCnt="4">
        <dgm:presLayoutVars>
          <dgm:chMax val="0"/>
          <dgm:bulletEnabled val="1"/>
        </dgm:presLayoutVars>
      </dgm:prSet>
      <dgm:spPr/>
      <dgm:t>
        <a:bodyPr/>
        <a:lstStyle/>
        <a:p>
          <a:endParaRPr lang="en-US"/>
        </a:p>
      </dgm:t>
    </dgm:pt>
    <dgm:pt modelId="{5D34B07D-F002-AC45-AEAA-3F37E2E6B088}" type="pres">
      <dgm:prSet presAssocID="{B1B7C2EF-1BD2-4B22-BD3E-760B36D45039}" presName="nodeRect" presStyleLbl="alignNode1" presStyleIdx="1" presStyleCnt="4">
        <dgm:presLayoutVars>
          <dgm:bulletEnabled val="1"/>
        </dgm:presLayoutVars>
      </dgm:prSet>
      <dgm:spPr/>
      <dgm:t>
        <a:bodyPr/>
        <a:lstStyle/>
        <a:p>
          <a:endParaRPr lang="en-US"/>
        </a:p>
      </dgm:t>
    </dgm:pt>
    <dgm:pt modelId="{D5061B82-6F19-3D49-8CA6-57659F0A268E}" type="pres">
      <dgm:prSet presAssocID="{DA39D357-B553-4437-8E34-710DD7374DD8}" presName="sibTrans" presStyleCnt="0"/>
      <dgm:spPr/>
    </dgm:pt>
    <dgm:pt modelId="{6CB99757-5253-744E-9639-62010A87E04B}" type="pres">
      <dgm:prSet presAssocID="{3D05F0CD-B6FB-4344-8CF7-B8369326BB25}" presName="compositeNode" presStyleCnt="0">
        <dgm:presLayoutVars>
          <dgm:bulletEnabled val="1"/>
        </dgm:presLayoutVars>
      </dgm:prSet>
      <dgm:spPr/>
    </dgm:pt>
    <dgm:pt modelId="{563B3A5C-CE32-244A-852D-F8965C88B37B}" type="pres">
      <dgm:prSet presAssocID="{3D05F0CD-B6FB-4344-8CF7-B8369326BB25}" presName="bgRect" presStyleLbl="alignNode1" presStyleIdx="2" presStyleCnt="4"/>
      <dgm:spPr/>
      <dgm:t>
        <a:bodyPr/>
        <a:lstStyle/>
        <a:p>
          <a:endParaRPr lang="en-US"/>
        </a:p>
      </dgm:t>
    </dgm:pt>
    <dgm:pt modelId="{D2349E29-4353-D84E-B94A-8738768C1B47}" type="pres">
      <dgm:prSet presAssocID="{AB8D2533-33ED-402E-8667-92490A713D17}" presName="sibTransNodeRect" presStyleLbl="alignNode1" presStyleIdx="2" presStyleCnt="4">
        <dgm:presLayoutVars>
          <dgm:chMax val="0"/>
          <dgm:bulletEnabled val="1"/>
        </dgm:presLayoutVars>
      </dgm:prSet>
      <dgm:spPr/>
      <dgm:t>
        <a:bodyPr/>
        <a:lstStyle/>
        <a:p>
          <a:endParaRPr lang="en-US"/>
        </a:p>
      </dgm:t>
    </dgm:pt>
    <dgm:pt modelId="{4717ED1F-FA6B-C745-B8D7-29C8917ED6DC}" type="pres">
      <dgm:prSet presAssocID="{3D05F0CD-B6FB-4344-8CF7-B8369326BB25}" presName="nodeRect" presStyleLbl="alignNode1" presStyleIdx="2" presStyleCnt="4">
        <dgm:presLayoutVars>
          <dgm:bulletEnabled val="1"/>
        </dgm:presLayoutVars>
      </dgm:prSet>
      <dgm:spPr/>
      <dgm:t>
        <a:bodyPr/>
        <a:lstStyle/>
        <a:p>
          <a:endParaRPr lang="en-US"/>
        </a:p>
      </dgm:t>
    </dgm:pt>
    <dgm:pt modelId="{4F63B13D-BA53-9043-9859-0B140517726F}" type="pres">
      <dgm:prSet presAssocID="{AB8D2533-33ED-402E-8667-92490A713D17}" presName="sibTrans" presStyleCnt="0"/>
      <dgm:spPr/>
    </dgm:pt>
    <dgm:pt modelId="{F53D8771-D9C1-C84F-8ECD-8B1A085F5994}" type="pres">
      <dgm:prSet presAssocID="{1E869963-58D9-49AE-8F19-77E83DCD2B61}" presName="compositeNode" presStyleCnt="0">
        <dgm:presLayoutVars>
          <dgm:bulletEnabled val="1"/>
        </dgm:presLayoutVars>
      </dgm:prSet>
      <dgm:spPr/>
    </dgm:pt>
    <dgm:pt modelId="{D9AFB2B2-CCF6-9649-BC80-620D3972F46A}" type="pres">
      <dgm:prSet presAssocID="{1E869963-58D9-49AE-8F19-77E83DCD2B61}" presName="bgRect" presStyleLbl="alignNode1" presStyleIdx="3" presStyleCnt="4"/>
      <dgm:spPr/>
      <dgm:t>
        <a:bodyPr/>
        <a:lstStyle/>
        <a:p>
          <a:endParaRPr lang="en-US"/>
        </a:p>
      </dgm:t>
    </dgm:pt>
    <dgm:pt modelId="{80110B79-FA1F-7F4D-BD2B-4B5CB8E31BA9}" type="pres">
      <dgm:prSet presAssocID="{A9F2B854-C43F-4F5F-81B4-9FC1B12382F6}" presName="sibTransNodeRect" presStyleLbl="alignNode1" presStyleIdx="3" presStyleCnt="4">
        <dgm:presLayoutVars>
          <dgm:chMax val="0"/>
          <dgm:bulletEnabled val="1"/>
        </dgm:presLayoutVars>
      </dgm:prSet>
      <dgm:spPr/>
      <dgm:t>
        <a:bodyPr/>
        <a:lstStyle/>
        <a:p>
          <a:endParaRPr lang="en-US"/>
        </a:p>
      </dgm:t>
    </dgm:pt>
    <dgm:pt modelId="{C796D852-4F9A-2046-B105-E169965B20BC}" type="pres">
      <dgm:prSet presAssocID="{1E869963-58D9-49AE-8F19-77E83DCD2B61}" presName="nodeRect" presStyleLbl="alignNode1" presStyleIdx="3" presStyleCnt="4">
        <dgm:presLayoutVars>
          <dgm:bulletEnabled val="1"/>
        </dgm:presLayoutVars>
      </dgm:prSet>
      <dgm:spPr/>
      <dgm:t>
        <a:bodyPr/>
        <a:lstStyle/>
        <a:p>
          <a:endParaRPr lang="en-US"/>
        </a:p>
      </dgm:t>
    </dgm:pt>
  </dgm:ptLst>
  <dgm:cxnLst>
    <dgm:cxn modelId="{7587AE38-D18C-D64F-A2FF-9C61ED01DAFB}" type="presOf" srcId="{A96520EA-285F-4395-B328-A3F8AE8C285F}" destId="{EAE53EFC-3D94-1647-9C68-F3C41CFFFBE7}" srcOrd="0" destOrd="0" presId="urn:microsoft.com/office/officeart/2016/7/layout/LinearBlockProcessNumbered"/>
    <dgm:cxn modelId="{449C49EF-0431-7F4A-8AEC-93507880929E}" type="presOf" srcId="{B1B7C2EF-1BD2-4B22-BD3E-760B36D45039}" destId="{5D34B07D-F002-AC45-AEAA-3F37E2E6B088}" srcOrd="1" destOrd="0" presId="urn:microsoft.com/office/officeart/2016/7/layout/LinearBlockProcessNumbered"/>
    <dgm:cxn modelId="{2FA129FD-A75D-DF4E-8152-AEEC74A5817C}" type="presOf" srcId="{A9F2B854-C43F-4F5F-81B4-9FC1B12382F6}" destId="{80110B79-FA1F-7F4D-BD2B-4B5CB8E31BA9}" srcOrd="0" destOrd="0" presId="urn:microsoft.com/office/officeart/2016/7/layout/LinearBlockProcessNumbered"/>
    <dgm:cxn modelId="{025A0CCD-40AB-8B46-A920-0EC26FE49FB1}" type="presOf" srcId="{8D67B75D-4F98-4CED-8A0B-23E485DA7206}" destId="{E7FF2D18-1C9B-3248-B579-903620E3E57A}" srcOrd="0" destOrd="0" presId="urn:microsoft.com/office/officeart/2016/7/layout/LinearBlockProcessNumbered"/>
    <dgm:cxn modelId="{E1156857-5E45-4E27-BE82-1EBA184061EB}" srcId="{8D67B75D-4F98-4CED-8A0B-23E485DA7206}" destId="{B1B7C2EF-1BD2-4B22-BD3E-760B36D45039}" srcOrd="1" destOrd="0" parTransId="{E884D462-3F4C-4032-8EA4-190755F4E4B8}" sibTransId="{DA39D357-B553-4437-8E34-710DD7374DD8}"/>
    <dgm:cxn modelId="{BF159A58-85FE-B542-9BB3-7AA2FA067961}" type="presOf" srcId="{1E869963-58D9-49AE-8F19-77E83DCD2B61}" destId="{C796D852-4F9A-2046-B105-E169965B20BC}" srcOrd="1" destOrd="0" presId="urn:microsoft.com/office/officeart/2016/7/layout/LinearBlockProcessNumbered"/>
    <dgm:cxn modelId="{C887D6D3-0CC2-B240-8464-11A3710226F5}" type="presOf" srcId="{AB8D2533-33ED-402E-8667-92490A713D17}" destId="{D2349E29-4353-D84E-B94A-8738768C1B47}" srcOrd="0" destOrd="0" presId="urn:microsoft.com/office/officeart/2016/7/layout/LinearBlockProcessNumbered"/>
    <dgm:cxn modelId="{38F79828-C181-485B-943E-72F9DBEFF9C5}" srcId="{8D67B75D-4F98-4CED-8A0B-23E485DA7206}" destId="{3D05F0CD-B6FB-4344-8CF7-B8369326BB25}" srcOrd="2" destOrd="0" parTransId="{0545EC09-3F46-4CD6-A34F-7DCED7279820}" sibTransId="{AB8D2533-33ED-402E-8667-92490A713D17}"/>
    <dgm:cxn modelId="{4A4A3A89-CA30-0445-9FF9-6BB9E7A7BAF3}" type="presOf" srcId="{1E869963-58D9-49AE-8F19-77E83DCD2B61}" destId="{D9AFB2B2-CCF6-9649-BC80-620D3972F46A}" srcOrd="0" destOrd="0" presId="urn:microsoft.com/office/officeart/2016/7/layout/LinearBlockProcessNumbered"/>
    <dgm:cxn modelId="{9A7BF967-CD93-42E0-9AD6-B622FD3BC311}" srcId="{8D67B75D-4F98-4CED-8A0B-23E485DA7206}" destId="{1E869963-58D9-49AE-8F19-77E83DCD2B61}" srcOrd="3" destOrd="0" parTransId="{7F9FF322-3F57-474B-A0BB-6F87BD3DDAC0}" sibTransId="{A9F2B854-C43F-4F5F-81B4-9FC1B12382F6}"/>
    <dgm:cxn modelId="{4F6A3552-F352-0E4C-9F6F-018130056636}" type="presOf" srcId="{B27CBC27-7A52-4D25-AA91-A797F6C67D9C}" destId="{BBB2D4AF-275C-4A42-B442-775778BA81F9}" srcOrd="0" destOrd="0" presId="urn:microsoft.com/office/officeart/2016/7/layout/LinearBlockProcessNumbered"/>
    <dgm:cxn modelId="{AD3BBBAD-2B05-41FF-A0A4-38E1BFB2A47F}" srcId="{8D67B75D-4F98-4CED-8A0B-23E485DA7206}" destId="{B27CBC27-7A52-4D25-AA91-A797F6C67D9C}" srcOrd="0" destOrd="0" parTransId="{35920332-11EE-4E6D-83D4-C50F66ECED49}" sibTransId="{A96520EA-285F-4395-B328-A3F8AE8C285F}"/>
    <dgm:cxn modelId="{0D388BE6-CFF0-F346-952C-DD3CCA57A80A}" type="presOf" srcId="{3D05F0CD-B6FB-4344-8CF7-B8369326BB25}" destId="{563B3A5C-CE32-244A-852D-F8965C88B37B}" srcOrd="0" destOrd="0" presId="urn:microsoft.com/office/officeart/2016/7/layout/LinearBlockProcessNumbered"/>
    <dgm:cxn modelId="{C7D90629-E00E-F04F-A833-CB5F8D19F655}" type="presOf" srcId="{B27CBC27-7A52-4D25-AA91-A797F6C67D9C}" destId="{7AB9014C-5E4A-3440-89C4-5358C4B1EF39}" srcOrd="1" destOrd="0" presId="urn:microsoft.com/office/officeart/2016/7/layout/LinearBlockProcessNumbered"/>
    <dgm:cxn modelId="{3FA4EE68-2EEB-334D-8EC8-C2567CFC1EB6}" type="presOf" srcId="{DA39D357-B553-4437-8E34-710DD7374DD8}" destId="{BAD8971D-CED1-134F-B8E4-E4934A3066D8}" srcOrd="0" destOrd="0" presId="urn:microsoft.com/office/officeart/2016/7/layout/LinearBlockProcessNumbered"/>
    <dgm:cxn modelId="{7DF3CEB3-34EC-1A4C-9BE9-AA1242CE166C}" type="presOf" srcId="{3D05F0CD-B6FB-4344-8CF7-B8369326BB25}" destId="{4717ED1F-FA6B-C745-B8D7-29C8917ED6DC}" srcOrd="1" destOrd="0" presId="urn:microsoft.com/office/officeart/2016/7/layout/LinearBlockProcessNumbered"/>
    <dgm:cxn modelId="{2F42523B-C88A-DC4E-84E7-487D55EF1ED9}" type="presOf" srcId="{B1B7C2EF-1BD2-4B22-BD3E-760B36D45039}" destId="{C046B550-50B9-4F47-BB09-31DC2446096E}" srcOrd="0" destOrd="0" presId="urn:microsoft.com/office/officeart/2016/7/layout/LinearBlockProcessNumbered"/>
    <dgm:cxn modelId="{5AD2606A-0DB0-F643-9BBF-59F37ECA0F80}" type="presParOf" srcId="{E7FF2D18-1C9B-3248-B579-903620E3E57A}" destId="{ACE61F90-0426-2A45-BD18-D5C6C880BF12}" srcOrd="0" destOrd="0" presId="urn:microsoft.com/office/officeart/2016/7/layout/LinearBlockProcessNumbered"/>
    <dgm:cxn modelId="{3FDAC571-ACE0-0348-9902-22277F1A309C}" type="presParOf" srcId="{ACE61F90-0426-2A45-BD18-D5C6C880BF12}" destId="{BBB2D4AF-275C-4A42-B442-775778BA81F9}" srcOrd="0" destOrd="0" presId="urn:microsoft.com/office/officeart/2016/7/layout/LinearBlockProcessNumbered"/>
    <dgm:cxn modelId="{D47A446A-AC2E-A24E-B1DA-93585A838D77}" type="presParOf" srcId="{ACE61F90-0426-2A45-BD18-D5C6C880BF12}" destId="{EAE53EFC-3D94-1647-9C68-F3C41CFFFBE7}" srcOrd="1" destOrd="0" presId="urn:microsoft.com/office/officeart/2016/7/layout/LinearBlockProcessNumbered"/>
    <dgm:cxn modelId="{90BDAF89-F7E3-924F-BC15-C13A2EA67A9B}" type="presParOf" srcId="{ACE61F90-0426-2A45-BD18-D5C6C880BF12}" destId="{7AB9014C-5E4A-3440-89C4-5358C4B1EF39}" srcOrd="2" destOrd="0" presId="urn:microsoft.com/office/officeart/2016/7/layout/LinearBlockProcessNumbered"/>
    <dgm:cxn modelId="{5143A774-B52E-CD44-9D7F-C47E26B054B5}" type="presParOf" srcId="{E7FF2D18-1C9B-3248-B579-903620E3E57A}" destId="{3B40CC95-FB35-FA4A-8127-88A929449E45}" srcOrd="1" destOrd="0" presId="urn:microsoft.com/office/officeart/2016/7/layout/LinearBlockProcessNumbered"/>
    <dgm:cxn modelId="{92C5E9C9-5781-0040-A957-0E89C50B707C}" type="presParOf" srcId="{E7FF2D18-1C9B-3248-B579-903620E3E57A}" destId="{09039A26-E2F0-D64B-BB95-A735285FB76F}" srcOrd="2" destOrd="0" presId="urn:microsoft.com/office/officeart/2016/7/layout/LinearBlockProcessNumbered"/>
    <dgm:cxn modelId="{2DC50E70-3208-7F4F-8A6C-35E0889439A9}" type="presParOf" srcId="{09039A26-E2F0-D64B-BB95-A735285FB76F}" destId="{C046B550-50B9-4F47-BB09-31DC2446096E}" srcOrd="0" destOrd="0" presId="urn:microsoft.com/office/officeart/2016/7/layout/LinearBlockProcessNumbered"/>
    <dgm:cxn modelId="{2F8C7DBB-CF88-6240-B797-4675019DB19C}" type="presParOf" srcId="{09039A26-E2F0-D64B-BB95-A735285FB76F}" destId="{BAD8971D-CED1-134F-B8E4-E4934A3066D8}" srcOrd="1" destOrd="0" presId="urn:microsoft.com/office/officeart/2016/7/layout/LinearBlockProcessNumbered"/>
    <dgm:cxn modelId="{6DEBF00D-4617-4C41-AE41-27727149BB08}" type="presParOf" srcId="{09039A26-E2F0-D64B-BB95-A735285FB76F}" destId="{5D34B07D-F002-AC45-AEAA-3F37E2E6B088}" srcOrd="2" destOrd="0" presId="urn:microsoft.com/office/officeart/2016/7/layout/LinearBlockProcessNumbered"/>
    <dgm:cxn modelId="{D97B7E61-EA79-5C40-A989-8C5467091EC6}" type="presParOf" srcId="{E7FF2D18-1C9B-3248-B579-903620E3E57A}" destId="{D5061B82-6F19-3D49-8CA6-57659F0A268E}" srcOrd="3" destOrd="0" presId="urn:microsoft.com/office/officeart/2016/7/layout/LinearBlockProcessNumbered"/>
    <dgm:cxn modelId="{8DC7158C-5B79-6746-A136-51DB70820680}" type="presParOf" srcId="{E7FF2D18-1C9B-3248-B579-903620E3E57A}" destId="{6CB99757-5253-744E-9639-62010A87E04B}" srcOrd="4" destOrd="0" presId="urn:microsoft.com/office/officeart/2016/7/layout/LinearBlockProcessNumbered"/>
    <dgm:cxn modelId="{C859C97D-9B43-6F4C-B64E-D5E528DF8CB2}" type="presParOf" srcId="{6CB99757-5253-744E-9639-62010A87E04B}" destId="{563B3A5C-CE32-244A-852D-F8965C88B37B}" srcOrd="0" destOrd="0" presId="urn:microsoft.com/office/officeart/2016/7/layout/LinearBlockProcessNumbered"/>
    <dgm:cxn modelId="{82362927-DFD5-F546-A2E2-E058DA3D8CDC}" type="presParOf" srcId="{6CB99757-5253-744E-9639-62010A87E04B}" destId="{D2349E29-4353-D84E-B94A-8738768C1B47}" srcOrd="1" destOrd="0" presId="urn:microsoft.com/office/officeart/2016/7/layout/LinearBlockProcessNumbered"/>
    <dgm:cxn modelId="{76AA89D6-7E53-2D49-B3D5-0DA515A40D33}" type="presParOf" srcId="{6CB99757-5253-744E-9639-62010A87E04B}" destId="{4717ED1F-FA6B-C745-B8D7-29C8917ED6DC}" srcOrd="2" destOrd="0" presId="urn:microsoft.com/office/officeart/2016/7/layout/LinearBlockProcessNumbered"/>
    <dgm:cxn modelId="{2091BD62-9F1A-7740-93E6-6E5C11E74C29}" type="presParOf" srcId="{E7FF2D18-1C9B-3248-B579-903620E3E57A}" destId="{4F63B13D-BA53-9043-9859-0B140517726F}" srcOrd="5" destOrd="0" presId="urn:microsoft.com/office/officeart/2016/7/layout/LinearBlockProcessNumbered"/>
    <dgm:cxn modelId="{A07A9952-E1EA-524A-8D31-6E0D421EB433}" type="presParOf" srcId="{E7FF2D18-1C9B-3248-B579-903620E3E57A}" destId="{F53D8771-D9C1-C84F-8ECD-8B1A085F5994}" srcOrd="6" destOrd="0" presId="urn:microsoft.com/office/officeart/2016/7/layout/LinearBlockProcessNumbered"/>
    <dgm:cxn modelId="{44000581-073D-5842-8D11-4B7C94D18BF9}" type="presParOf" srcId="{F53D8771-D9C1-C84F-8ECD-8B1A085F5994}" destId="{D9AFB2B2-CCF6-9649-BC80-620D3972F46A}" srcOrd="0" destOrd="0" presId="urn:microsoft.com/office/officeart/2016/7/layout/LinearBlockProcessNumbered"/>
    <dgm:cxn modelId="{94C6879C-7D16-4D40-B35E-38EE24567E09}" type="presParOf" srcId="{F53D8771-D9C1-C84F-8ECD-8B1A085F5994}" destId="{80110B79-FA1F-7F4D-BD2B-4B5CB8E31BA9}" srcOrd="1" destOrd="0" presId="urn:microsoft.com/office/officeart/2016/7/layout/LinearBlockProcessNumbered"/>
    <dgm:cxn modelId="{8AD8ECA0-8BAA-F04F-8181-BBEEFE81B9C4}" type="presParOf" srcId="{F53D8771-D9C1-C84F-8ECD-8B1A085F5994}" destId="{C796D852-4F9A-2046-B105-E169965B20B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198F0-A0A6-4D41-8AA5-59A46B66678B}">
      <dsp:nvSpPr>
        <dsp:cNvPr id="0" name=""/>
        <dsp:cNvSpPr/>
      </dsp:nvSpPr>
      <dsp:spPr>
        <a:xfrm>
          <a:off x="0" y="0"/>
          <a:ext cx="10515600"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32510E4-D56B-D542-A659-BBE3B2BBA2A2}">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a:t>Hydrological and Policy context</a:t>
          </a:r>
        </a:p>
      </dsp:txBody>
      <dsp:txXfrm>
        <a:off x="0" y="0"/>
        <a:ext cx="10515600" cy="1087834"/>
      </dsp:txXfrm>
    </dsp:sp>
    <dsp:sp modelId="{47190C45-14F8-6F43-B9FE-F229DA12E101}">
      <dsp:nvSpPr>
        <dsp:cNvPr id="0" name=""/>
        <dsp:cNvSpPr/>
      </dsp:nvSpPr>
      <dsp:spPr>
        <a:xfrm>
          <a:off x="0" y="1087834"/>
          <a:ext cx="10515600" cy="0"/>
        </a:xfrm>
        <a:prstGeom prst="lin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9436D01-0B1A-724D-976E-8E4BDEDC1C4B}">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a:t>Water Market</a:t>
          </a:r>
        </a:p>
      </dsp:txBody>
      <dsp:txXfrm>
        <a:off x="0" y="1087834"/>
        <a:ext cx="10515600" cy="1087834"/>
      </dsp:txXfrm>
    </dsp:sp>
    <dsp:sp modelId="{391E11C7-43D8-254B-93D5-6CE294721EDD}">
      <dsp:nvSpPr>
        <dsp:cNvPr id="0" name=""/>
        <dsp:cNvSpPr/>
      </dsp:nvSpPr>
      <dsp:spPr>
        <a:xfrm>
          <a:off x="0" y="2175669"/>
          <a:ext cx="10515600" cy="0"/>
        </a:xfrm>
        <a:prstGeom prst="lin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8893AEC-98D5-224F-99B7-0CACDA6F69A0}">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a:t>Institutional Analysis</a:t>
          </a:r>
        </a:p>
      </dsp:txBody>
      <dsp:txXfrm>
        <a:off x="0" y="2175669"/>
        <a:ext cx="10515600" cy="1087834"/>
      </dsp:txXfrm>
    </dsp:sp>
    <dsp:sp modelId="{F079364E-4C5B-4741-AE02-B3638A80E743}">
      <dsp:nvSpPr>
        <dsp:cNvPr id="0" name=""/>
        <dsp:cNvSpPr/>
      </dsp:nvSpPr>
      <dsp:spPr>
        <a:xfrm>
          <a:off x="0" y="3263503"/>
          <a:ext cx="10515600" cy="0"/>
        </a:xfrm>
        <a:prstGeom prst="lin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947C7EF-46BE-BE4A-A31E-F10B539245DA}">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a:t>Optimization Model</a:t>
          </a:r>
        </a:p>
      </dsp:txBody>
      <dsp:txXfrm>
        <a:off x="0" y="3263503"/>
        <a:ext cx="105156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69A3B-36AD-0446-9C02-14176C485511}">
      <dsp:nvSpPr>
        <dsp:cNvPr id="0" name=""/>
        <dsp:cNvSpPr/>
      </dsp:nvSpPr>
      <dsp:spPr>
        <a:xfrm>
          <a:off x="0" y="1080567"/>
          <a:ext cx="2957512" cy="1878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7338E33-1F16-3540-AC68-9A97C63B1ADB}">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a:t>The establishment of prior allocation encouraged the diversion of water to wherever it could be put to use </a:t>
          </a:r>
          <a:endParaRPr lang="en-US" sz="2000" kern="1200"/>
        </a:p>
      </dsp:txBody>
      <dsp:txXfrm>
        <a:off x="383617" y="1447754"/>
        <a:ext cx="2847502" cy="1768010"/>
      </dsp:txXfrm>
    </dsp:sp>
    <dsp:sp modelId="{6283AA8A-F593-B645-AF9B-3586F2C66219}">
      <dsp:nvSpPr>
        <dsp:cNvPr id="0" name=""/>
        <dsp:cNvSpPr/>
      </dsp:nvSpPr>
      <dsp:spPr>
        <a:xfrm>
          <a:off x="3614737" y="1080567"/>
          <a:ext cx="2957512" cy="1878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103CC0-86AB-0744-9392-4EF5383E8BDC}">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a:t>Increased the amount of water that could be used and the infrastructure needed to use it. </a:t>
          </a:r>
          <a:endParaRPr lang="en-US" sz="2000" kern="1200" dirty="0"/>
        </a:p>
      </dsp:txBody>
      <dsp:txXfrm>
        <a:off x="3998355" y="1447754"/>
        <a:ext cx="2847502" cy="1768010"/>
      </dsp:txXfrm>
    </dsp:sp>
    <dsp:sp modelId="{2CFCBABF-F3F9-4042-B8A8-F16EDD4A89ED}">
      <dsp:nvSpPr>
        <dsp:cNvPr id="0" name=""/>
        <dsp:cNvSpPr/>
      </dsp:nvSpPr>
      <dsp:spPr>
        <a:xfrm>
          <a:off x="7229475" y="1080567"/>
          <a:ext cx="2957512" cy="1878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1B81B1F-FFE4-0B4C-B504-56F97E4C99DE}">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a:t>Location no longer determined water use</a:t>
          </a:r>
          <a:endParaRPr lang="en-US" sz="2000" kern="1200" dirty="0"/>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2D4AF-275C-4A42-B442-775778BA81F9}">
      <dsp:nvSpPr>
        <dsp:cNvPr id="0" name=""/>
        <dsp:cNvSpPr/>
      </dsp:nvSpPr>
      <dsp:spPr>
        <a:xfrm>
          <a:off x="200" y="39052"/>
          <a:ext cx="2424426" cy="29093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479" tIns="0" rIns="239479" bIns="330200" numCol="1" spcCol="1270" anchor="t" anchorCtr="0">
          <a:noAutofit/>
        </a:bodyPr>
        <a:lstStyle/>
        <a:p>
          <a:pPr lvl="0" algn="l" defTabSz="800100">
            <a:lnSpc>
              <a:spcPct val="90000"/>
            </a:lnSpc>
            <a:spcBef>
              <a:spcPct val="0"/>
            </a:spcBef>
            <a:spcAft>
              <a:spcPct val="35000"/>
            </a:spcAft>
          </a:pPr>
          <a:r>
            <a:rPr lang="en-CA" sz="1800" kern="1200" dirty="0"/>
            <a:t>Irrigation districts, agriculturalists, water managers, engineers and the policy elites</a:t>
          </a:r>
          <a:endParaRPr lang="en-US" sz="1800" kern="1200" dirty="0"/>
        </a:p>
      </dsp:txBody>
      <dsp:txXfrm>
        <a:off x="200" y="1202777"/>
        <a:ext cx="2424426" cy="1745587"/>
      </dsp:txXfrm>
    </dsp:sp>
    <dsp:sp modelId="{EAE53EFC-3D94-1647-9C68-F3C41CFFFBE7}">
      <dsp:nvSpPr>
        <dsp:cNvPr id="0" name=""/>
        <dsp:cNvSpPr/>
      </dsp:nvSpPr>
      <dsp:spPr>
        <a:xfrm>
          <a:off x="200" y="39052"/>
          <a:ext cx="2424426" cy="11637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9479" tIns="165100" rIns="239479" bIns="165100" numCol="1" spcCol="1270" anchor="ctr" anchorCtr="0">
          <a:noAutofit/>
        </a:bodyPr>
        <a:lstStyle/>
        <a:p>
          <a:pPr lvl="0" algn="l" defTabSz="2622550">
            <a:lnSpc>
              <a:spcPct val="90000"/>
            </a:lnSpc>
            <a:spcBef>
              <a:spcPct val="0"/>
            </a:spcBef>
            <a:spcAft>
              <a:spcPct val="35000"/>
            </a:spcAft>
          </a:pPr>
          <a:r>
            <a:rPr lang="en-US" sz="5900" kern="1200" dirty="0"/>
            <a:t>01</a:t>
          </a:r>
        </a:p>
      </dsp:txBody>
      <dsp:txXfrm>
        <a:off x="200" y="39052"/>
        <a:ext cx="2424426" cy="1163724"/>
      </dsp:txXfrm>
    </dsp:sp>
    <dsp:sp modelId="{C046B550-50B9-4F47-BB09-31DC2446096E}">
      <dsp:nvSpPr>
        <dsp:cNvPr id="0" name=""/>
        <dsp:cNvSpPr/>
      </dsp:nvSpPr>
      <dsp:spPr>
        <a:xfrm>
          <a:off x="2618581" y="39052"/>
          <a:ext cx="2424426" cy="29093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479" tIns="0" rIns="239479" bIns="330200" numCol="1" spcCol="1270" anchor="t" anchorCtr="0">
          <a:noAutofit/>
        </a:bodyPr>
        <a:lstStyle/>
        <a:p>
          <a:pPr lvl="0" algn="l" defTabSz="800100">
            <a:lnSpc>
              <a:spcPct val="90000"/>
            </a:lnSpc>
            <a:spcBef>
              <a:spcPct val="0"/>
            </a:spcBef>
            <a:spcAft>
              <a:spcPct val="35000"/>
            </a:spcAft>
          </a:pPr>
          <a:r>
            <a:rPr lang="en-CA" sz="1800" kern="1200" dirty="0"/>
            <a:t>Believed that water resources must be harnessed for development purposes</a:t>
          </a:r>
          <a:endParaRPr lang="en-US" sz="1800" kern="1200" dirty="0"/>
        </a:p>
      </dsp:txBody>
      <dsp:txXfrm>
        <a:off x="2618581" y="1202777"/>
        <a:ext cx="2424426" cy="1745587"/>
      </dsp:txXfrm>
    </dsp:sp>
    <dsp:sp modelId="{BAD8971D-CED1-134F-B8E4-E4934A3066D8}">
      <dsp:nvSpPr>
        <dsp:cNvPr id="0" name=""/>
        <dsp:cNvSpPr/>
      </dsp:nvSpPr>
      <dsp:spPr>
        <a:xfrm>
          <a:off x="2618581" y="39052"/>
          <a:ext cx="2424426" cy="11637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9479" tIns="165100" rIns="239479" bIns="165100" numCol="1" spcCol="1270" anchor="ctr" anchorCtr="0">
          <a:noAutofit/>
        </a:bodyPr>
        <a:lstStyle/>
        <a:p>
          <a:pPr lvl="0" algn="l" defTabSz="2622550">
            <a:lnSpc>
              <a:spcPct val="90000"/>
            </a:lnSpc>
            <a:spcBef>
              <a:spcPct val="0"/>
            </a:spcBef>
            <a:spcAft>
              <a:spcPct val="35000"/>
            </a:spcAft>
          </a:pPr>
          <a:r>
            <a:rPr lang="en-US" sz="5900" kern="1200"/>
            <a:t>02</a:t>
          </a:r>
        </a:p>
      </dsp:txBody>
      <dsp:txXfrm>
        <a:off x="2618581" y="39052"/>
        <a:ext cx="2424426" cy="1163724"/>
      </dsp:txXfrm>
    </dsp:sp>
    <dsp:sp modelId="{563B3A5C-CE32-244A-852D-F8965C88B37B}">
      <dsp:nvSpPr>
        <dsp:cNvPr id="0" name=""/>
        <dsp:cNvSpPr/>
      </dsp:nvSpPr>
      <dsp:spPr>
        <a:xfrm>
          <a:off x="5236962" y="39052"/>
          <a:ext cx="2424426" cy="29093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479" tIns="0" rIns="239479" bIns="330200" numCol="1" spcCol="1270" anchor="t" anchorCtr="0">
          <a:noAutofit/>
        </a:bodyPr>
        <a:lstStyle/>
        <a:p>
          <a:pPr lvl="0" algn="l" defTabSz="800100">
            <a:lnSpc>
              <a:spcPct val="90000"/>
            </a:lnSpc>
            <a:spcBef>
              <a:spcPct val="0"/>
            </a:spcBef>
            <a:spcAft>
              <a:spcPct val="35000"/>
            </a:spcAft>
          </a:pPr>
          <a:r>
            <a:rPr lang="en-CA" sz="1800" kern="1200" dirty="0"/>
            <a:t>By the 1970s the province paid for 86% of irrigation infrastructure</a:t>
          </a:r>
          <a:endParaRPr lang="en-US" sz="1800" kern="1200" dirty="0"/>
        </a:p>
      </dsp:txBody>
      <dsp:txXfrm>
        <a:off x="5236962" y="1202777"/>
        <a:ext cx="2424426" cy="1745587"/>
      </dsp:txXfrm>
    </dsp:sp>
    <dsp:sp modelId="{D2349E29-4353-D84E-B94A-8738768C1B47}">
      <dsp:nvSpPr>
        <dsp:cNvPr id="0" name=""/>
        <dsp:cNvSpPr/>
      </dsp:nvSpPr>
      <dsp:spPr>
        <a:xfrm>
          <a:off x="5236962" y="39052"/>
          <a:ext cx="2424426" cy="11637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9479" tIns="165100" rIns="239479" bIns="165100" numCol="1" spcCol="1270" anchor="ctr" anchorCtr="0">
          <a:noAutofit/>
        </a:bodyPr>
        <a:lstStyle/>
        <a:p>
          <a:pPr lvl="0" algn="l" defTabSz="2622550">
            <a:lnSpc>
              <a:spcPct val="90000"/>
            </a:lnSpc>
            <a:spcBef>
              <a:spcPct val="0"/>
            </a:spcBef>
            <a:spcAft>
              <a:spcPct val="35000"/>
            </a:spcAft>
          </a:pPr>
          <a:r>
            <a:rPr lang="en-US" sz="5900" kern="1200"/>
            <a:t>03</a:t>
          </a:r>
        </a:p>
      </dsp:txBody>
      <dsp:txXfrm>
        <a:off x="5236962" y="39052"/>
        <a:ext cx="2424426" cy="1163724"/>
      </dsp:txXfrm>
    </dsp:sp>
    <dsp:sp modelId="{D9AFB2B2-CCF6-9649-BC80-620D3972F46A}">
      <dsp:nvSpPr>
        <dsp:cNvPr id="0" name=""/>
        <dsp:cNvSpPr/>
      </dsp:nvSpPr>
      <dsp:spPr>
        <a:xfrm>
          <a:off x="7855343" y="39052"/>
          <a:ext cx="2424426" cy="29093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479" tIns="0" rIns="239479" bIns="330200" numCol="1" spcCol="1270" anchor="t" anchorCtr="0">
          <a:noAutofit/>
        </a:bodyPr>
        <a:lstStyle/>
        <a:p>
          <a:pPr lvl="0" algn="l" defTabSz="800100">
            <a:lnSpc>
              <a:spcPct val="90000"/>
            </a:lnSpc>
            <a:spcBef>
              <a:spcPct val="0"/>
            </a:spcBef>
            <a:spcAft>
              <a:spcPct val="35000"/>
            </a:spcAft>
          </a:pPr>
          <a:r>
            <a:rPr lang="en-CA" sz="1800" kern="1200" dirty="0"/>
            <a:t>From 1970 to 1979, the area of assessed irrigable land in the SSRB grew by 50 per cent, from 279,877 hectares to 419,730 hectares. </a:t>
          </a:r>
          <a:endParaRPr lang="en-US" sz="1800" kern="1200" dirty="0"/>
        </a:p>
      </dsp:txBody>
      <dsp:txXfrm>
        <a:off x="7855343" y="1202777"/>
        <a:ext cx="2424426" cy="1745587"/>
      </dsp:txXfrm>
    </dsp:sp>
    <dsp:sp modelId="{80110B79-FA1F-7F4D-BD2B-4B5CB8E31BA9}">
      <dsp:nvSpPr>
        <dsp:cNvPr id="0" name=""/>
        <dsp:cNvSpPr/>
      </dsp:nvSpPr>
      <dsp:spPr>
        <a:xfrm>
          <a:off x="7855343" y="39052"/>
          <a:ext cx="2424426" cy="11637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9479" tIns="165100" rIns="239479" bIns="165100" numCol="1" spcCol="1270" anchor="ctr" anchorCtr="0">
          <a:noAutofit/>
        </a:bodyPr>
        <a:lstStyle/>
        <a:p>
          <a:pPr lvl="0" algn="l" defTabSz="2622550">
            <a:lnSpc>
              <a:spcPct val="90000"/>
            </a:lnSpc>
            <a:spcBef>
              <a:spcPct val="0"/>
            </a:spcBef>
            <a:spcAft>
              <a:spcPct val="35000"/>
            </a:spcAft>
          </a:pPr>
          <a:r>
            <a:rPr lang="en-US" sz="5900" kern="1200"/>
            <a:t>04</a:t>
          </a:r>
        </a:p>
      </dsp:txBody>
      <dsp:txXfrm>
        <a:off x="7855343" y="39052"/>
        <a:ext cx="2424426" cy="11637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23E3D1-3AC4-9442-86C0-55989303E3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BE1A9E-9F0F-5847-BD9F-DD7FBC0BF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3C0746-02E1-5347-A4E5-1ADA2E544CC7}" type="datetimeFigureOut">
              <a:rPr lang="en-US" smtClean="0"/>
              <a:t>4/25/2018</a:t>
            </a:fld>
            <a:endParaRPr lang="en-US"/>
          </a:p>
        </p:txBody>
      </p:sp>
      <p:sp>
        <p:nvSpPr>
          <p:cNvPr id="4" name="Footer Placeholder 3">
            <a:extLst>
              <a:ext uri="{FF2B5EF4-FFF2-40B4-BE49-F238E27FC236}">
                <a16:creationId xmlns:a16="http://schemas.microsoft.com/office/drawing/2014/main" id="{70FC6B91-52AE-E447-9BA4-8AAAFCCCD2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95D8EE-6B5C-014A-A930-81D49F5AC8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DD155A-9D68-D447-87A8-F21AA2A4F71C}" type="slidenum">
              <a:rPr lang="en-US" smtClean="0"/>
              <a:t>‹#›</a:t>
            </a:fld>
            <a:endParaRPr lang="en-US"/>
          </a:p>
        </p:txBody>
      </p:sp>
    </p:spTree>
    <p:extLst>
      <p:ext uri="{BB962C8B-B14F-4D97-AF65-F5344CB8AC3E}">
        <p14:creationId xmlns:p14="http://schemas.microsoft.com/office/powerpoint/2010/main" val="1631237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E16A4-7BA1-6B43-819E-3575FB0D2B4F}"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2965E-1861-D74B-BD08-722860AA9B11}" type="slidenum">
              <a:rPr lang="en-US" smtClean="0"/>
              <a:t>‹#›</a:t>
            </a:fld>
            <a:endParaRPr lang="en-US"/>
          </a:p>
        </p:txBody>
      </p:sp>
    </p:spTree>
    <p:extLst>
      <p:ext uri="{BB962C8B-B14F-4D97-AF65-F5344CB8AC3E}">
        <p14:creationId xmlns:p14="http://schemas.microsoft.com/office/powerpoint/2010/main" val="302103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Canada has a relative abundance of water, yet southern Alberta is one of the few regions where water scarcity is a enduring and recurring concern </a:t>
            </a:r>
          </a:p>
          <a:p>
            <a:r>
              <a:rPr lang="en-US" dirty="0"/>
              <a:t>To put the level of precipitation in context, Cape Town, which is running out of water averages 788mm of precipitation/year</a:t>
            </a:r>
          </a:p>
          <a:p>
            <a:r>
              <a:rPr lang="en-US" dirty="0"/>
              <a:t>One of the few semi-arid climates in Canada with a highly variable climate which contributes to recurring water </a:t>
            </a:r>
            <a:r>
              <a:rPr lang="en-US" dirty="0" err="1"/>
              <a:t>scaricty</a:t>
            </a:r>
            <a:endParaRPr lang="en-US" dirty="0"/>
          </a:p>
        </p:txBody>
      </p:sp>
      <p:sp>
        <p:nvSpPr>
          <p:cNvPr id="4" name="Slide Number Placeholder 3"/>
          <p:cNvSpPr>
            <a:spLocks noGrp="1"/>
          </p:cNvSpPr>
          <p:nvPr>
            <p:ph type="sldNum" sz="quarter" idx="10"/>
          </p:nvPr>
        </p:nvSpPr>
        <p:spPr/>
        <p:txBody>
          <a:bodyPr/>
          <a:lstStyle/>
          <a:p>
            <a:fld id="{0982965E-1861-D74B-BD08-722860AA9B11}" type="slidenum">
              <a:rPr lang="en-US" smtClean="0"/>
              <a:t>3</a:t>
            </a:fld>
            <a:endParaRPr lang="en-US"/>
          </a:p>
        </p:txBody>
      </p:sp>
    </p:spTree>
    <p:extLst>
      <p:ext uri="{BB962C8B-B14F-4D97-AF65-F5344CB8AC3E}">
        <p14:creationId xmlns:p14="http://schemas.microsoft.com/office/powerpoint/2010/main" val="423063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about southern Alberta, one is inevitably talking about the SSRB.</a:t>
            </a:r>
          </a:p>
          <a:p>
            <a:r>
              <a:rPr lang="en-US" dirty="0"/>
              <a:t>4 sub-basins: the Bow, Oldman, Red Deer and south Saskatchewan</a:t>
            </a:r>
          </a:p>
          <a:p>
            <a:r>
              <a:rPr lang="en-US" dirty="0"/>
              <a:t>Climate is variable: drought in 2000, 2001, 2015, maybe 2017</a:t>
            </a:r>
          </a:p>
          <a:p>
            <a:r>
              <a:rPr lang="en-US" dirty="0"/>
              <a:t>Wet years: 2005, 2013 (Calgary floods)</a:t>
            </a:r>
          </a:p>
          <a:p>
            <a:r>
              <a:rPr lang="en-US" dirty="0"/>
              <a:t>In three of the four sub-basins there are too many water access rights or water licenses relative to the volume of water flow normally available </a:t>
            </a:r>
          </a:p>
          <a:p>
            <a:r>
              <a:rPr lang="en-US" dirty="0"/>
              <a:t>Moratorium on new licenses in 3 out of 4 sub-basins </a:t>
            </a:r>
          </a:p>
          <a:p>
            <a:endParaRPr lang="en-US" dirty="0"/>
          </a:p>
        </p:txBody>
      </p:sp>
      <p:sp>
        <p:nvSpPr>
          <p:cNvPr id="4" name="Slide Number Placeholder 3"/>
          <p:cNvSpPr>
            <a:spLocks noGrp="1"/>
          </p:cNvSpPr>
          <p:nvPr>
            <p:ph type="sldNum" sz="quarter" idx="10"/>
          </p:nvPr>
        </p:nvSpPr>
        <p:spPr/>
        <p:txBody>
          <a:bodyPr/>
          <a:lstStyle/>
          <a:p>
            <a:fld id="{0982965E-1861-D74B-BD08-722860AA9B11}" type="slidenum">
              <a:rPr lang="en-US" smtClean="0"/>
              <a:t>4</a:t>
            </a:fld>
            <a:endParaRPr lang="en-US"/>
          </a:p>
        </p:txBody>
      </p:sp>
    </p:spTree>
    <p:extLst>
      <p:ext uri="{BB962C8B-B14F-4D97-AF65-F5344CB8AC3E}">
        <p14:creationId xmlns:p14="http://schemas.microsoft.com/office/powerpoint/2010/main" val="209711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2965E-1861-D74B-BD08-722860AA9B11}" type="slidenum">
              <a:rPr lang="en-US" smtClean="0"/>
              <a:t>5</a:t>
            </a:fld>
            <a:endParaRPr lang="en-US"/>
          </a:p>
        </p:txBody>
      </p:sp>
    </p:spTree>
    <p:extLst>
      <p:ext uri="{BB962C8B-B14F-4D97-AF65-F5344CB8AC3E}">
        <p14:creationId xmlns:p14="http://schemas.microsoft.com/office/powerpoint/2010/main" val="16051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 limited resource is allocated on the basis of a priority system</a:t>
            </a:r>
          </a:p>
          <a:p>
            <a:pPr lvl="1"/>
            <a:r>
              <a:rPr lang="en-US" sz="2000" dirty="0"/>
              <a:t>Priority system was designed to address concerns pertaining to settlement in the late 19</a:t>
            </a:r>
            <a:r>
              <a:rPr lang="en-US" sz="2000" baseline="30000" dirty="0"/>
              <a:t>th</a:t>
            </a:r>
            <a:r>
              <a:rPr lang="en-US" sz="2000" dirty="0"/>
              <a:t> century</a:t>
            </a:r>
          </a:p>
          <a:p>
            <a:r>
              <a:rPr lang="en-US" dirty="0"/>
              <a:t>Concerns that multi-year droughts will make water scarcity acute</a:t>
            </a:r>
          </a:p>
        </p:txBody>
      </p:sp>
      <p:sp>
        <p:nvSpPr>
          <p:cNvPr id="4" name="Slide Number Placeholder 3"/>
          <p:cNvSpPr>
            <a:spLocks noGrp="1"/>
          </p:cNvSpPr>
          <p:nvPr>
            <p:ph type="sldNum" sz="quarter" idx="10"/>
          </p:nvPr>
        </p:nvSpPr>
        <p:spPr/>
        <p:txBody>
          <a:bodyPr/>
          <a:lstStyle/>
          <a:p>
            <a:fld id="{0982965E-1861-D74B-BD08-722860AA9B11}" type="slidenum">
              <a:rPr lang="en-US" smtClean="0"/>
              <a:t>6</a:t>
            </a:fld>
            <a:endParaRPr lang="en-US"/>
          </a:p>
        </p:txBody>
      </p:sp>
    </p:spTree>
    <p:extLst>
      <p:ext uri="{BB962C8B-B14F-4D97-AF65-F5344CB8AC3E}">
        <p14:creationId xmlns:p14="http://schemas.microsoft.com/office/powerpoint/2010/main" val="71547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Alberta, water is allocated using a prior allocation regime</a:t>
            </a:r>
          </a:p>
          <a:p>
            <a:r>
              <a:rPr lang="en-US" dirty="0"/>
              <a:t>There was a moratoria on the issuance of new license in 2006 due to water being </a:t>
            </a:r>
            <a:r>
              <a:rPr lang="en-US" dirty="0" err="1"/>
              <a:t>overallocated</a:t>
            </a:r>
            <a:endParaRPr lang="en-US" dirty="0"/>
          </a:p>
          <a:p>
            <a:r>
              <a:rPr lang="en-US" dirty="0"/>
              <a:t>This system of water allocation was introduced in 1894 through the NIA</a:t>
            </a:r>
          </a:p>
          <a:p>
            <a:r>
              <a:rPr lang="en-US" dirty="0"/>
              <a:t>Allowed development away from water sources</a:t>
            </a:r>
          </a:p>
          <a:p>
            <a:r>
              <a:rPr lang="en-US" dirty="0"/>
              <a:t>Called for the construction of an extensive network of dams, canals and water storage reservoirs</a:t>
            </a:r>
          </a:p>
          <a:p>
            <a:r>
              <a:rPr lang="en-US" dirty="0"/>
              <a:t>Shifted paradigm of water supply. Land used to determine water use but shifted to where water supply could be brought</a:t>
            </a:r>
          </a:p>
        </p:txBody>
      </p:sp>
      <p:sp>
        <p:nvSpPr>
          <p:cNvPr id="4" name="Slide Number Placeholder 3"/>
          <p:cNvSpPr>
            <a:spLocks noGrp="1"/>
          </p:cNvSpPr>
          <p:nvPr>
            <p:ph type="sldNum" sz="quarter" idx="10"/>
          </p:nvPr>
        </p:nvSpPr>
        <p:spPr/>
        <p:txBody>
          <a:bodyPr/>
          <a:lstStyle/>
          <a:p>
            <a:fld id="{0982965E-1861-D74B-BD08-722860AA9B11}" type="slidenum">
              <a:rPr lang="en-US" smtClean="0"/>
              <a:t>8</a:t>
            </a:fld>
            <a:endParaRPr lang="en-US"/>
          </a:p>
        </p:txBody>
      </p:sp>
    </p:spTree>
    <p:extLst>
      <p:ext uri="{BB962C8B-B14F-4D97-AF65-F5344CB8AC3E}">
        <p14:creationId xmlns:p14="http://schemas.microsoft.com/office/powerpoint/2010/main" val="105381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the license, the higher that user is on the priority list</a:t>
            </a:r>
          </a:p>
          <a:p>
            <a:r>
              <a:rPr lang="en-US" dirty="0"/>
              <a:t>First licenses are issued to access the full amount of water before newer licenses have access regardless of use</a:t>
            </a:r>
          </a:p>
        </p:txBody>
      </p:sp>
      <p:sp>
        <p:nvSpPr>
          <p:cNvPr id="4" name="Slide Number Placeholder 3"/>
          <p:cNvSpPr>
            <a:spLocks noGrp="1"/>
          </p:cNvSpPr>
          <p:nvPr>
            <p:ph type="sldNum" sz="quarter" idx="10"/>
          </p:nvPr>
        </p:nvSpPr>
        <p:spPr/>
        <p:txBody>
          <a:bodyPr/>
          <a:lstStyle/>
          <a:p>
            <a:fld id="{0982965E-1861-D74B-BD08-722860AA9B11}" type="slidenum">
              <a:rPr lang="en-US" smtClean="0"/>
              <a:t>9</a:t>
            </a:fld>
            <a:endParaRPr lang="en-US"/>
          </a:p>
        </p:txBody>
      </p:sp>
    </p:spTree>
    <p:extLst>
      <p:ext uri="{BB962C8B-B14F-4D97-AF65-F5344CB8AC3E}">
        <p14:creationId xmlns:p14="http://schemas.microsoft.com/office/powerpoint/2010/main" val="361678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Encouraged irrigators to stake their claim early</a:t>
            </a:r>
          </a:p>
          <a:p>
            <a:r>
              <a:rPr lang="en-US" dirty="0"/>
              <a:t>Government objective to develop and settle southern Alberta</a:t>
            </a:r>
          </a:p>
        </p:txBody>
      </p:sp>
      <p:sp>
        <p:nvSpPr>
          <p:cNvPr id="4" name="Slide Number Placeholder 3"/>
          <p:cNvSpPr>
            <a:spLocks noGrp="1"/>
          </p:cNvSpPr>
          <p:nvPr>
            <p:ph type="sldNum" sz="quarter" idx="10"/>
          </p:nvPr>
        </p:nvSpPr>
        <p:spPr/>
        <p:txBody>
          <a:bodyPr/>
          <a:lstStyle/>
          <a:p>
            <a:fld id="{5F652236-A181-5A41-B4A8-DBDC79FEDE37}" type="slidenum">
              <a:rPr lang="en-US" smtClean="0"/>
              <a:t>10</a:t>
            </a:fld>
            <a:endParaRPr lang="en-US"/>
          </a:p>
        </p:txBody>
      </p:sp>
    </p:spTree>
    <p:extLst>
      <p:ext uri="{BB962C8B-B14F-4D97-AF65-F5344CB8AC3E}">
        <p14:creationId xmlns:p14="http://schemas.microsoft.com/office/powerpoint/2010/main" val="1042585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underpinned large scale water projects and large scale inter-basin transfer proposals, and reinforced the regulatory framework of the Water Resources Act. </a:t>
            </a:r>
          </a:p>
          <a:p>
            <a:endParaRPr lang="en-US" dirty="0"/>
          </a:p>
        </p:txBody>
      </p:sp>
      <p:sp>
        <p:nvSpPr>
          <p:cNvPr id="4" name="Slide Number Placeholder 3"/>
          <p:cNvSpPr>
            <a:spLocks noGrp="1"/>
          </p:cNvSpPr>
          <p:nvPr>
            <p:ph type="sldNum" sz="quarter" idx="10"/>
          </p:nvPr>
        </p:nvSpPr>
        <p:spPr/>
        <p:txBody>
          <a:bodyPr/>
          <a:lstStyle/>
          <a:p>
            <a:fld id="{0982965E-1861-D74B-BD08-722860AA9B11}" type="slidenum">
              <a:rPr lang="en-US" smtClean="0"/>
              <a:t>15</a:t>
            </a:fld>
            <a:endParaRPr lang="en-US"/>
          </a:p>
        </p:txBody>
      </p:sp>
    </p:spTree>
    <p:extLst>
      <p:ext uri="{BB962C8B-B14F-4D97-AF65-F5344CB8AC3E}">
        <p14:creationId xmlns:p14="http://schemas.microsoft.com/office/powerpoint/2010/main" val="217390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major reason was the political power of irrigators and their supporters in southern Alberta. Irrigators and irrigation dependent communities are concentrated in southern Alberta. This fact has given this coalition considerable electoral influence in the single-member plural electoral system in Alberta. From 1975 to 2012, the irrigation belt consistently returned PC MLAs to the Alberta legislature, giving them strong representation in the party that governed the province continuously from 1971 to 2015</a:t>
            </a:r>
            <a:r>
              <a:rPr lang="en-CA" dirty="0">
                <a:effectLst/>
              </a:rPr>
              <a:t> </a:t>
            </a:r>
          </a:p>
          <a:p>
            <a:r>
              <a:rPr lang="en-CA" dirty="0"/>
              <a:t>Since irrigation was regionally concentrated, a lack of support or failure to maintain the status quo with respect to water policy would have a disproportionate impact on one part of the province</a:t>
            </a:r>
            <a:r>
              <a:rPr lang="en-CA"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0982965E-1861-D74B-BD08-722860AA9B11}" type="slidenum">
              <a:rPr lang="en-US" smtClean="0"/>
              <a:t>16</a:t>
            </a:fld>
            <a:endParaRPr lang="en-US"/>
          </a:p>
        </p:txBody>
      </p:sp>
    </p:spTree>
    <p:extLst>
      <p:ext uri="{BB962C8B-B14F-4D97-AF65-F5344CB8AC3E}">
        <p14:creationId xmlns:p14="http://schemas.microsoft.com/office/powerpoint/2010/main" val="275908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FA68-3890-CF48-8EE3-9ABA475D8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94888A-823A-C04E-97BF-0535DF2A1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E428DE-F694-CC46-AA33-474F35641565}"/>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6CA30544-8C13-2A42-8E59-050A7BD66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253F-063C-4043-8C77-ABBE4C790F34}"/>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246199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C60B-99D7-3E44-AF5C-54CA14225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752103-01EB-534B-82DE-69E1B5A2CE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2079A-7210-B04E-91EA-C55715584197}"/>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7CFACAE9-BCBD-864D-B5B5-883AAF1AB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6CE3F-93EC-F44E-BED2-B98E3DFF5595}"/>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409525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46282D-CE84-C746-91F2-6DD6574396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4001-EAD5-5C45-B8AE-5069A081B4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18599-C26C-4F46-A01E-2DF40FD2B34A}"/>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A39544C1-A625-4845-8BC2-97E065EE5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45EC6-859D-434F-812B-1C7E9C050663}"/>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364396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C1C0-3E8E-B044-A772-695B3EF05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CCCB8-2569-7E45-B14D-497C13285A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175F5-35AE-3341-88F9-66ADBFD969FB}"/>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C94C4300-6E39-9943-82E1-D7C20DA6A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EBD44-E5D6-594F-A02A-FDAEE8D53FA5}"/>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49049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5D93-24CA-CD47-A99A-BAAFA4572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3EEA23-17EB-FF40-A11B-5EC6BFC2DC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2BFF9D-DB1B-D64A-925C-69A3955215AA}"/>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32D8447E-36C8-A84F-B4D8-FB6509BEE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60B86-0EEA-4A49-B84D-ADB19CFDAFA5}"/>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327169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DCAC-2E2D-074F-BE1D-8EF3357CD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62B58-E911-9543-9DA6-44E1ECFCB4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D847EC-62B7-2E4C-8798-7021AC18DF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57755-6EEB-3B43-B374-4D59127C623D}"/>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6" name="Footer Placeholder 5">
            <a:extLst>
              <a:ext uri="{FF2B5EF4-FFF2-40B4-BE49-F238E27FC236}">
                <a16:creationId xmlns:a16="http://schemas.microsoft.com/office/drawing/2014/main" id="{984EFB16-B1A3-9241-B529-5C7B72708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D7B56-4E94-1948-9D81-053740678F8E}"/>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415633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2496-5C7C-CC40-839F-4678580AC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87308E-58C5-1F48-88C0-375A3D7D8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71A81C-F703-2346-88AF-5F224500F4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CBA3EC-5BBD-E14B-B0D5-838315104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439FC7-D8CF-9F4E-BC82-CE46B688AF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16627-1D33-444D-A0C3-EBC9C1A4E974}"/>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8" name="Footer Placeholder 7">
            <a:extLst>
              <a:ext uri="{FF2B5EF4-FFF2-40B4-BE49-F238E27FC236}">
                <a16:creationId xmlns:a16="http://schemas.microsoft.com/office/drawing/2014/main" id="{5DF8B644-5693-1F40-AEFF-6232B6BD4C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05941D-91D6-7946-A6AC-0F4864647821}"/>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288822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557B-2A8F-3D44-94E8-03A40C5AC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72B7F-1618-634E-8FD4-114316B457DD}"/>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4" name="Footer Placeholder 3">
            <a:extLst>
              <a:ext uri="{FF2B5EF4-FFF2-40B4-BE49-F238E27FC236}">
                <a16:creationId xmlns:a16="http://schemas.microsoft.com/office/drawing/2014/main" id="{322FC0DE-5EA8-D24D-A7E5-9526AECBF8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0BA51B-3A8C-684D-84C7-218EFA474D39}"/>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153657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0D31C-9BB1-154D-AF0B-19AFC8E96E58}"/>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3" name="Footer Placeholder 2">
            <a:extLst>
              <a:ext uri="{FF2B5EF4-FFF2-40B4-BE49-F238E27FC236}">
                <a16:creationId xmlns:a16="http://schemas.microsoft.com/office/drawing/2014/main" id="{AF330DFB-8768-224B-ABB6-C108381356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EE4ED-E737-764D-AA25-2C1742F5078B}"/>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252124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A7AE-0619-9E4B-B503-41D046608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CD9EA-17A4-7B41-8541-2C79D9DD0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89EB5-B0F8-4849-B0E8-C7FAE69E8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F973F2-EC25-4042-9EA9-EFDA18D734CD}"/>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6" name="Footer Placeholder 5">
            <a:extLst>
              <a:ext uri="{FF2B5EF4-FFF2-40B4-BE49-F238E27FC236}">
                <a16:creationId xmlns:a16="http://schemas.microsoft.com/office/drawing/2014/main" id="{EB630818-713E-1F47-A193-8A2ED7EFB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DCB6D-A852-E944-97B1-10A3C50E3285}"/>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73721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D51F-7FDF-9B41-9F20-4A098BF6D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C630DC-2CEA-4F4E-B556-0A5C23755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964E2-FDDE-464E-A15B-86FA167BB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83A40F-6E80-844F-BE0F-E7E2E7BE532C}"/>
              </a:ext>
            </a:extLst>
          </p:cNvPr>
          <p:cNvSpPr>
            <a:spLocks noGrp="1"/>
          </p:cNvSpPr>
          <p:nvPr>
            <p:ph type="dt" sz="half" idx="10"/>
          </p:nvPr>
        </p:nvSpPr>
        <p:spPr/>
        <p:txBody>
          <a:bodyPr/>
          <a:lstStyle/>
          <a:p>
            <a:fld id="{A8F86898-EC7D-A646-83EB-FCECED817700}" type="datetimeFigureOut">
              <a:rPr lang="en-US" smtClean="0"/>
              <a:t>4/25/2018</a:t>
            </a:fld>
            <a:endParaRPr lang="en-US"/>
          </a:p>
        </p:txBody>
      </p:sp>
      <p:sp>
        <p:nvSpPr>
          <p:cNvPr id="6" name="Footer Placeholder 5">
            <a:extLst>
              <a:ext uri="{FF2B5EF4-FFF2-40B4-BE49-F238E27FC236}">
                <a16:creationId xmlns:a16="http://schemas.microsoft.com/office/drawing/2014/main" id="{E2A9D5DF-3529-7941-B97A-D13D63B78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BC01B-2600-7D4E-AC62-7F97452A093C}"/>
              </a:ext>
            </a:extLst>
          </p:cNvPr>
          <p:cNvSpPr>
            <a:spLocks noGrp="1"/>
          </p:cNvSpPr>
          <p:nvPr>
            <p:ph type="sldNum" sz="quarter" idx="12"/>
          </p:nvPr>
        </p:nvSpPr>
        <p:spPr/>
        <p:txBody>
          <a:bodyPr/>
          <a:lstStyle/>
          <a:p>
            <a:fld id="{77C52227-D1B3-D64A-841A-611E90C9BA9F}" type="slidenum">
              <a:rPr lang="en-US" smtClean="0"/>
              <a:t>‹#›</a:t>
            </a:fld>
            <a:endParaRPr lang="en-US"/>
          </a:p>
        </p:txBody>
      </p:sp>
    </p:spTree>
    <p:extLst>
      <p:ext uri="{BB962C8B-B14F-4D97-AF65-F5344CB8AC3E}">
        <p14:creationId xmlns:p14="http://schemas.microsoft.com/office/powerpoint/2010/main" val="257787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9569C1-52C3-DF4C-BB28-679E29C202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00793-F4ED-DE42-A7F7-D78144DAF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71050-CA95-B244-826E-CA9C488EF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86898-EC7D-A646-83EB-FCECED817700}" type="datetimeFigureOut">
              <a:rPr lang="en-US" smtClean="0"/>
              <a:t>4/25/2018</a:t>
            </a:fld>
            <a:endParaRPr lang="en-US"/>
          </a:p>
        </p:txBody>
      </p:sp>
      <p:sp>
        <p:nvSpPr>
          <p:cNvPr id="5" name="Footer Placeholder 4">
            <a:extLst>
              <a:ext uri="{FF2B5EF4-FFF2-40B4-BE49-F238E27FC236}">
                <a16:creationId xmlns:a16="http://schemas.microsoft.com/office/drawing/2014/main" id="{CB785D23-9019-6140-9BDD-6032F3939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205BC-843D-1C41-BA08-AA53FDBA3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52227-D1B3-D64A-841A-611E90C9BA9F}" type="slidenum">
              <a:rPr lang="en-US" smtClean="0"/>
              <a:t>‹#›</a:t>
            </a:fld>
            <a:endParaRPr lang="en-US"/>
          </a:p>
        </p:txBody>
      </p:sp>
    </p:spTree>
    <p:extLst>
      <p:ext uri="{BB962C8B-B14F-4D97-AF65-F5344CB8AC3E}">
        <p14:creationId xmlns:p14="http://schemas.microsoft.com/office/powerpoint/2010/main" val="2307852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60244-3F12-9B44-A093-7B099B4D2502}"/>
              </a:ext>
            </a:extLst>
          </p:cNvPr>
          <p:cNvPicPr>
            <a:picLocks noChangeAspect="1"/>
          </p:cNvPicPr>
          <p:nvPr/>
        </p:nvPicPr>
        <p:blipFill rotWithShape="1">
          <a:blip r:embed="rId2"/>
          <a:srcRect r="36962"/>
          <a:stretch/>
        </p:blipFill>
        <p:spPr>
          <a:xfrm>
            <a:off x="7208381" y="5200650"/>
            <a:ext cx="2359029" cy="985838"/>
          </a:xfrm>
          <a:prstGeom prst="rect">
            <a:avLst/>
          </a:prstGeom>
        </p:spPr>
      </p:pic>
      <p:sp>
        <p:nvSpPr>
          <p:cNvPr id="9" name="Rectangle 8">
            <a:extLst>
              <a:ext uri="{FF2B5EF4-FFF2-40B4-BE49-F238E27FC236}">
                <a16:creationId xmlns:a16="http://schemas.microsoft.com/office/drawing/2014/main" id="{1A882A9F-F4E9-4E23-8F0B-20B5DF42EA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C07766"/>
          </a:solidFill>
          <a:ln>
            <a:solidFill>
              <a:srgbClr val="C07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FBE9F90C-C163-435B-9A68-D15C92D1CF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A1A2E9-63FE-408D-A803-8E306ECAB4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ctrTitle"/>
          </p:nvPr>
        </p:nvSpPr>
        <p:spPr>
          <a:xfrm>
            <a:off x="1100669" y="1111086"/>
            <a:ext cx="10011831" cy="2623885"/>
          </a:xfrm>
        </p:spPr>
        <p:txBody>
          <a:bodyPr anchor="ctr">
            <a:normAutofit/>
          </a:bodyPr>
          <a:lstStyle/>
          <a:p>
            <a:pPr algn="l"/>
            <a:r>
              <a:rPr lang="en-US" dirty="0">
                <a:solidFill>
                  <a:srgbClr val="FFFFFF"/>
                </a:solidFill>
              </a:rPr>
              <a:t>Water Allocation and Water Markets in Southern Alberta  </a:t>
            </a:r>
          </a:p>
        </p:txBody>
      </p:sp>
      <p:sp>
        <p:nvSpPr>
          <p:cNvPr id="3" name="Subtitle 2"/>
          <p:cNvSpPr>
            <a:spLocks noGrp="1"/>
          </p:cNvSpPr>
          <p:nvPr>
            <p:ph type="subTitle" idx="1"/>
          </p:nvPr>
        </p:nvSpPr>
        <p:spPr>
          <a:xfrm>
            <a:off x="1079500" y="4843002"/>
            <a:ext cx="5433479" cy="1234345"/>
          </a:xfrm>
        </p:spPr>
        <p:txBody>
          <a:bodyPr anchor="ctr">
            <a:normAutofit/>
          </a:bodyPr>
          <a:lstStyle/>
          <a:p>
            <a:pPr algn="l"/>
            <a:r>
              <a:rPr lang="en-US" sz="2000">
                <a:solidFill>
                  <a:srgbClr val="1B1B1B"/>
                </a:solidFill>
              </a:rPr>
              <a:t>Anteneh Belayneh </a:t>
            </a:r>
          </a:p>
          <a:p>
            <a:pPr algn="l"/>
            <a:r>
              <a:rPr lang="en-US" sz="2000">
                <a:solidFill>
                  <a:srgbClr val="1B1B1B"/>
                </a:solidFill>
              </a:rPr>
              <a:t>Carleton School of Public Policy &amp; Administration</a:t>
            </a:r>
          </a:p>
          <a:p>
            <a:pPr algn="l"/>
            <a:r>
              <a:rPr lang="en-US" sz="2000">
                <a:solidFill>
                  <a:srgbClr val="1B1B1B"/>
                </a:solidFill>
              </a:rPr>
              <a:t>March 20, 2018</a:t>
            </a:r>
          </a:p>
        </p:txBody>
      </p:sp>
    </p:spTree>
    <p:extLst>
      <p:ext uri="{BB962C8B-B14F-4D97-AF65-F5344CB8AC3E}">
        <p14:creationId xmlns:p14="http://schemas.microsoft.com/office/powerpoint/2010/main" val="340975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Arrow Connector 1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sz="half" idx="2"/>
          </p:nvPr>
        </p:nvPicPr>
        <p:blipFill rotWithShape="1">
          <a:blip r:embed="rId3"/>
          <a:srcRect l="17152" r="20969" b="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r>
              <a:rPr lang="en-US"/>
              <a:t>Irrigation development</a:t>
            </a:r>
            <a:endParaRPr lang="en-US" dirty="0"/>
          </a:p>
        </p:txBody>
      </p:sp>
      <p:sp>
        <p:nvSpPr>
          <p:cNvPr id="3" name="Content Placeholder 2"/>
          <p:cNvSpPr>
            <a:spLocks noGrp="1"/>
          </p:cNvSpPr>
          <p:nvPr>
            <p:ph sz="half" idx="1"/>
          </p:nvPr>
        </p:nvSpPr>
        <p:spPr>
          <a:xfrm>
            <a:off x="655321" y="2575034"/>
            <a:ext cx="5120113" cy="3462228"/>
          </a:xfrm>
        </p:spPr>
        <p:txBody>
          <a:bodyPr vert="horz" lIns="91440" tIns="45720" rIns="91440" bIns="45720" rtlCol="0">
            <a:normAutofit/>
          </a:bodyPr>
          <a:lstStyle/>
          <a:p>
            <a:r>
              <a:rPr lang="en-US" sz="1800"/>
              <a:t>Water allocation regime was designed to facilitate irrigation</a:t>
            </a:r>
          </a:p>
          <a:p>
            <a:r>
              <a:rPr lang="en-US" sz="1800"/>
              <a:t>Irrigation was thought to be key to intensive agriculture and settlement </a:t>
            </a:r>
          </a:p>
          <a:p>
            <a:r>
              <a:rPr lang="en-US" sz="1800"/>
              <a:t>Encourage irrigators to stake claim early</a:t>
            </a:r>
          </a:p>
          <a:p>
            <a:r>
              <a:rPr lang="en-US" sz="1800"/>
              <a:t>Regime unable to accommodate emerging water uses</a:t>
            </a:r>
          </a:p>
          <a:p>
            <a:endParaRPr lang="en-US" sz="1800"/>
          </a:p>
          <a:p>
            <a:endParaRPr lang="en-US" sz="1800"/>
          </a:p>
        </p:txBody>
      </p:sp>
    </p:spTree>
    <p:extLst>
      <p:ext uri="{BB962C8B-B14F-4D97-AF65-F5344CB8AC3E}">
        <p14:creationId xmlns:p14="http://schemas.microsoft.com/office/powerpoint/2010/main" val="116226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Water Allocation over time</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1300"/>
              <a:t>1872 </a:t>
            </a:r>
            <a:r>
              <a:rPr lang="mr-IN" sz="1300"/>
              <a:t>–</a:t>
            </a:r>
            <a:r>
              <a:rPr lang="en-US" sz="1300"/>
              <a:t> Dominions Lands Act</a:t>
            </a:r>
          </a:p>
          <a:p>
            <a:r>
              <a:rPr lang="en-US" sz="1300"/>
              <a:t>1894– North-West Irrigation Act</a:t>
            </a:r>
          </a:p>
          <a:p>
            <a:pPr lvl="1"/>
            <a:r>
              <a:rPr lang="en-US" sz="1300"/>
              <a:t>Eradication of riparian rights and establishment of prior allocation rights where all users had to apply for a license to validate their water use</a:t>
            </a:r>
          </a:p>
          <a:p>
            <a:r>
              <a:rPr lang="en-US" sz="1300"/>
              <a:t>1931 </a:t>
            </a:r>
            <a:r>
              <a:rPr lang="mr-IN" sz="1300"/>
              <a:t>–</a:t>
            </a:r>
            <a:r>
              <a:rPr lang="en-US" sz="1300"/>
              <a:t> Water Resources Act</a:t>
            </a:r>
          </a:p>
          <a:p>
            <a:pPr lvl="1"/>
            <a:r>
              <a:rPr lang="en-US" sz="1300"/>
              <a:t>Alberta assumes control for water resources</a:t>
            </a:r>
          </a:p>
          <a:p>
            <a:r>
              <a:rPr lang="en-US" sz="1300"/>
              <a:t>1991 – cap on licensed allocations to irrigation</a:t>
            </a:r>
          </a:p>
          <a:p>
            <a:r>
              <a:rPr lang="en-US" sz="1300"/>
              <a:t>1999 – Alberta Water Act</a:t>
            </a:r>
          </a:p>
          <a:p>
            <a:pPr lvl="1"/>
            <a:r>
              <a:rPr lang="en-US" sz="1300"/>
              <a:t>Removal of Appurtenancy</a:t>
            </a:r>
          </a:p>
          <a:p>
            <a:pPr lvl="1"/>
            <a:r>
              <a:rPr lang="en-US" sz="1300"/>
              <a:t>Water trading introduced for current license holders</a:t>
            </a:r>
          </a:p>
          <a:p>
            <a:r>
              <a:rPr lang="en-US" sz="1300"/>
              <a:t>2001-2002 – Drought</a:t>
            </a:r>
          </a:p>
          <a:p>
            <a:pPr lvl="1"/>
            <a:r>
              <a:rPr lang="en-US" sz="1300"/>
              <a:t>Moratorium on the issuing of new licensed allocation in tributaries of Oldman River</a:t>
            </a:r>
          </a:p>
          <a:p>
            <a:r>
              <a:rPr lang="en-US" sz="1300"/>
              <a:t>2003 – Water for Life Strategy</a:t>
            </a:r>
          </a:p>
          <a:p>
            <a:pPr lvl="1"/>
            <a:r>
              <a:rPr lang="en-US" sz="1300"/>
              <a:t>Goal of 30% improvement in water use efficiency</a:t>
            </a:r>
          </a:p>
          <a:p>
            <a:r>
              <a:rPr lang="en-US" sz="1300"/>
              <a:t>2005 – “Over-allocation” of SSRB and no new licenses granted except in Red Deer sub-basin</a:t>
            </a:r>
          </a:p>
          <a:p>
            <a:pPr lvl="1"/>
            <a:r>
              <a:rPr lang="en-US" sz="1300"/>
              <a:t>Total water license allocations exceeded water flow in the basin</a:t>
            </a:r>
          </a:p>
        </p:txBody>
      </p:sp>
    </p:spTree>
    <p:extLst>
      <p:ext uri="{BB962C8B-B14F-4D97-AF65-F5344CB8AC3E}">
        <p14:creationId xmlns:p14="http://schemas.microsoft.com/office/powerpoint/2010/main" val="299204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3DD17A-D07C-8549-86FA-0706D25C7B4A}"/>
              </a:ext>
            </a:extLst>
          </p:cNvPr>
          <p:cNvPicPr>
            <a:picLocks noChangeAspect="1"/>
          </p:cNvPicPr>
          <p:nvPr/>
        </p:nvPicPr>
        <p:blipFill>
          <a:blip r:embed="rId2"/>
          <a:stretch>
            <a:fillRect/>
          </a:stretch>
        </p:blipFill>
        <p:spPr>
          <a:xfrm>
            <a:off x="5123688" y="1843089"/>
            <a:ext cx="6406325" cy="1964318"/>
          </a:xfrm>
          <a:prstGeom prst="rect">
            <a:avLst/>
          </a:prstGeom>
          <a:effectLst/>
        </p:spPr>
      </p:pic>
      <p:sp>
        <p:nvSpPr>
          <p:cNvPr id="2" name="Title 1">
            <a:extLst>
              <a:ext uri="{FF2B5EF4-FFF2-40B4-BE49-F238E27FC236}">
                <a16:creationId xmlns:a16="http://schemas.microsoft.com/office/drawing/2014/main" id="{F27FEAEB-3EF6-A349-962C-B0566F6B9AB2}"/>
              </a:ext>
            </a:extLst>
          </p:cNvPr>
          <p:cNvSpPr>
            <a:spLocks noGrp="1"/>
          </p:cNvSpPr>
          <p:nvPr>
            <p:ph type="title"/>
          </p:nvPr>
        </p:nvSpPr>
        <p:spPr>
          <a:xfrm>
            <a:off x="648929" y="629266"/>
            <a:ext cx="3505495" cy="1622321"/>
          </a:xfrm>
        </p:spPr>
        <p:txBody>
          <a:bodyPr>
            <a:normAutofit/>
          </a:bodyPr>
          <a:lstStyle/>
          <a:p>
            <a:r>
              <a:rPr lang="en-US"/>
              <a:t>Water Market</a:t>
            </a:r>
          </a:p>
        </p:txBody>
      </p:sp>
      <p:sp>
        <p:nvSpPr>
          <p:cNvPr id="3" name="Content Placeholder 2">
            <a:extLst>
              <a:ext uri="{FF2B5EF4-FFF2-40B4-BE49-F238E27FC236}">
                <a16:creationId xmlns:a16="http://schemas.microsoft.com/office/drawing/2014/main" id="{2637613A-4565-9643-8585-576FAA1F30E2}"/>
              </a:ext>
            </a:extLst>
          </p:cNvPr>
          <p:cNvSpPr>
            <a:spLocks noGrp="1"/>
          </p:cNvSpPr>
          <p:nvPr>
            <p:ph idx="1"/>
          </p:nvPr>
        </p:nvSpPr>
        <p:spPr>
          <a:xfrm>
            <a:off x="648931" y="2438400"/>
            <a:ext cx="3505494" cy="3785419"/>
          </a:xfrm>
        </p:spPr>
        <p:txBody>
          <a:bodyPr>
            <a:normAutofit/>
          </a:bodyPr>
          <a:lstStyle/>
          <a:p>
            <a:r>
              <a:rPr lang="en-US" sz="2000"/>
              <a:t>203 license transfers as of May 2017</a:t>
            </a:r>
          </a:p>
          <a:p>
            <a:r>
              <a:rPr lang="en-US" sz="2000"/>
              <a:t>Provincial government </a:t>
            </a:r>
            <a:r>
              <a:rPr lang="en-US" sz="2000" i="1"/>
              <a:t>can impose </a:t>
            </a:r>
            <a:r>
              <a:rPr lang="en-US" sz="2000"/>
              <a:t>a 10% holdback on each transfer for conservation purposes </a:t>
            </a:r>
          </a:p>
          <a:p>
            <a:r>
              <a:rPr lang="en-US" sz="2000"/>
              <a:t>Lack of secure/defined property rights for water users</a:t>
            </a:r>
          </a:p>
          <a:p>
            <a:endParaRPr lang="en-US" sz="2000"/>
          </a:p>
        </p:txBody>
      </p:sp>
    </p:spTree>
    <p:extLst>
      <p:ext uri="{BB962C8B-B14F-4D97-AF65-F5344CB8AC3E}">
        <p14:creationId xmlns:p14="http://schemas.microsoft.com/office/powerpoint/2010/main" val="317582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B6D0A5-850E-4A61-84DC-FF27EF7A78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F0D01-9F38-9C44-859D-C33B2420EAEB}"/>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sz="5400" kern="1200">
                <a:solidFill>
                  <a:schemeClr val="tx1"/>
                </a:solidFill>
                <a:latin typeface="+mj-lt"/>
                <a:ea typeface="+mj-ea"/>
                <a:cs typeface="+mj-cs"/>
              </a:rPr>
              <a:t>Institutional Development &amp; Context</a:t>
            </a:r>
          </a:p>
        </p:txBody>
      </p:sp>
      <p:sp>
        <p:nvSpPr>
          <p:cNvPr id="3" name="Text Placeholder 2">
            <a:extLst>
              <a:ext uri="{FF2B5EF4-FFF2-40B4-BE49-F238E27FC236}">
                <a16:creationId xmlns:a16="http://schemas.microsoft.com/office/drawing/2014/main" id="{8A0994BC-3069-8A4B-B1F3-3AFC15DF6E08}"/>
              </a:ext>
            </a:extLst>
          </p:cNvPr>
          <p:cNvSpPr>
            <a:spLocks noGrp="1"/>
          </p:cNvSpPr>
          <p:nvPr>
            <p:ph type="body" idx="1"/>
          </p:nvPr>
        </p:nvSpPr>
        <p:spPr>
          <a:xfrm>
            <a:off x="1524000" y="4118088"/>
            <a:ext cx="9144000" cy="1393711"/>
          </a:xfrm>
        </p:spPr>
        <p:txBody>
          <a:bodyPr vert="horz" lIns="91440" tIns="45720" rIns="91440" bIns="45720" rtlCol="0">
            <a:normAutofit/>
          </a:bodyPr>
          <a:lstStyle/>
          <a:p>
            <a:pPr algn="ct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76799161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AC52-C725-E54F-A4AE-666755805FD0}"/>
              </a:ext>
            </a:extLst>
          </p:cNvPr>
          <p:cNvSpPr>
            <a:spLocks noGrp="1"/>
          </p:cNvSpPr>
          <p:nvPr>
            <p:ph type="title"/>
          </p:nvPr>
        </p:nvSpPr>
        <p:spPr>
          <a:xfrm>
            <a:off x="838200" y="365125"/>
            <a:ext cx="10515600" cy="1325563"/>
          </a:xfrm>
        </p:spPr>
        <p:txBody>
          <a:bodyPr>
            <a:normAutofit/>
          </a:bodyPr>
          <a:lstStyle/>
          <a:p>
            <a:r>
              <a:rPr lang="en-US"/>
              <a:t>Supply Side Solutions</a:t>
            </a:r>
            <a:endParaRPr lang="en-US" dirty="0"/>
          </a:p>
        </p:txBody>
      </p:sp>
      <p:graphicFrame>
        <p:nvGraphicFramePr>
          <p:cNvPr id="5" name="Content Placeholder 2">
            <a:extLst>
              <a:ext uri="{FF2B5EF4-FFF2-40B4-BE49-F238E27FC236}">
                <a16:creationId xmlns:a16="http://schemas.microsoft.com/office/drawing/2014/main" id="{A3D23061-B989-47B4-8A4E-1D0A818E80C5}"/>
              </a:ext>
            </a:extLst>
          </p:cNvPr>
          <p:cNvGraphicFramePr>
            <a:graphicFrameLocks noGrp="1"/>
          </p:cNvGraphicFramePr>
          <p:nvPr>
            <p:ph idx="1"/>
            <p:extLst>
              <p:ext uri="{D42A27DB-BD31-4B8C-83A1-F6EECF244321}">
                <p14:modId xmlns:p14="http://schemas.microsoft.com/office/powerpoint/2010/main" val="39932936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852151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1BC32-FF58-4898-A6B5-7B3D059BCE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614406-135F-4875-9C87-53822CB19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3">
            <a:extLst>
              <a:ext uri="{FF2B5EF4-FFF2-40B4-BE49-F238E27FC236}">
                <a16:creationId xmlns:a16="http://schemas.microsoft.com/office/drawing/2014/main" id="{A47020BD-3785-4628-8C5E-A4011B43EF8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50C3A6-20D1-5741-9EA1-09B38FE9971F}"/>
              </a:ext>
            </a:extLst>
          </p:cNvPr>
          <p:cNvSpPr>
            <a:spLocks noGrp="1"/>
          </p:cNvSpPr>
          <p:nvPr>
            <p:ph type="title"/>
          </p:nvPr>
        </p:nvSpPr>
        <p:spPr>
          <a:xfrm>
            <a:off x="960120" y="434101"/>
            <a:ext cx="10279971" cy="1362042"/>
          </a:xfrm>
        </p:spPr>
        <p:txBody>
          <a:bodyPr anchor="b">
            <a:normAutofit/>
          </a:bodyPr>
          <a:lstStyle/>
          <a:p>
            <a:r>
              <a:rPr lang="en-US" sz="4800">
                <a:solidFill>
                  <a:schemeClr val="bg1"/>
                </a:solidFill>
              </a:rPr>
              <a:t>Agricultural Coalition and Entrenchment</a:t>
            </a:r>
          </a:p>
        </p:txBody>
      </p:sp>
      <p:graphicFrame>
        <p:nvGraphicFramePr>
          <p:cNvPr id="5" name="Content Placeholder 2">
            <a:extLst>
              <a:ext uri="{FF2B5EF4-FFF2-40B4-BE49-F238E27FC236}">
                <a16:creationId xmlns:a16="http://schemas.microsoft.com/office/drawing/2014/main" id="{9ED32FA6-B85E-4AAB-B183-7F75FFA6F69B}"/>
              </a:ext>
            </a:extLst>
          </p:cNvPr>
          <p:cNvGraphicFramePr>
            <a:graphicFrameLocks noGrp="1"/>
          </p:cNvGraphicFramePr>
          <p:nvPr>
            <p:ph idx="1"/>
            <p:extLst>
              <p:ext uri="{D42A27DB-BD31-4B8C-83A1-F6EECF244321}">
                <p14:modId xmlns:p14="http://schemas.microsoft.com/office/powerpoint/2010/main" val="2763864895"/>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6097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A06CD6-90CA-4C45-856C-6771339E1E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021601D-2758-4B15-A31C-FDA184C51B3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5603224-7992-004F-85F7-C18861A340F1}"/>
              </a:ext>
            </a:extLst>
          </p:cNvPr>
          <p:cNvSpPr>
            <a:spLocks noGrp="1"/>
          </p:cNvSpPr>
          <p:nvPr>
            <p:ph type="title"/>
          </p:nvPr>
        </p:nvSpPr>
        <p:spPr>
          <a:xfrm>
            <a:off x="838200" y="963507"/>
            <a:ext cx="3494362" cy="4930986"/>
          </a:xfrm>
        </p:spPr>
        <p:txBody>
          <a:bodyPr>
            <a:normAutofit/>
          </a:bodyPr>
          <a:lstStyle/>
          <a:p>
            <a:pPr algn="r"/>
            <a:r>
              <a:rPr lang="en-US">
                <a:solidFill>
                  <a:schemeClr val="accent1"/>
                </a:solidFill>
              </a:rPr>
              <a:t>Political Context</a:t>
            </a:r>
          </a:p>
        </p:txBody>
      </p:sp>
      <p:sp>
        <p:nvSpPr>
          <p:cNvPr id="4" name="Content Placeholder 3">
            <a:extLst>
              <a:ext uri="{FF2B5EF4-FFF2-40B4-BE49-F238E27FC236}">
                <a16:creationId xmlns:a16="http://schemas.microsoft.com/office/drawing/2014/main" id="{B1586469-94C1-244D-82CB-0BBB215C5197}"/>
              </a:ext>
            </a:extLst>
          </p:cNvPr>
          <p:cNvSpPr>
            <a:spLocks noGrp="1"/>
          </p:cNvSpPr>
          <p:nvPr>
            <p:ph sz="half" idx="1"/>
          </p:nvPr>
        </p:nvSpPr>
        <p:spPr>
          <a:xfrm>
            <a:off x="4976030" y="963507"/>
            <a:ext cx="6250940" cy="2304627"/>
          </a:xfrm>
        </p:spPr>
        <p:txBody>
          <a:bodyPr anchor="b">
            <a:normAutofit/>
          </a:bodyPr>
          <a:lstStyle/>
          <a:p>
            <a:r>
              <a:rPr lang="en-US" sz="2000"/>
              <a:t>Irrigation development was regionally concentrated</a:t>
            </a:r>
          </a:p>
          <a:p>
            <a:r>
              <a:rPr lang="en-US" sz="2000"/>
              <a:t>From 1975-2012 irrigation belt returned PC MLA’s to provincial legislature</a:t>
            </a:r>
          </a:p>
          <a:p>
            <a:r>
              <a:rPr lang="en-US" sz="2000"/>
              <a:t>Considerable influence of the agricultural coalition</a:t>
            </a:r>
          </a:p>
        </p:txBody>
      </p:sp>
      <p:pic>
        <p:nvPicPr>
          <p:cNvPr id="14" name="Content Placeholder 2">
            <a:extLst>
              <a:ext uri="{FF2B5EF4-FFF2-40B4-BE49-F238E27FC236}">
                <a16:creationId xmlns:a16="http://schemas.microsoft.com/office/drawing/2014/main" id="{EE6B6AF1-90B8-2045-8A49-8B43054AA245}"/>
              </a:ext>
            </a:extLst>
          </p:cNvPr>
          <p:cNvPicPr>
            <a:picLocks noGrp="1" noChangeAspect="1"/>
          </p:cNvPicPr>
          <p:nvPr>
            <p:ph sz="half" idx="2"/>
          </p:nvPr>
        </p:nvPicPr>
        <p:blipFill>
          <a:blip r:embed="rId3"/>
          <a:stretch>
            <a:fillRect/>
          </a:stretch>
        </p:blipFill>
        <p:spPr>
          <a:xfrm>
            <a:off x="5196328" y="3589338"/>
            <a:ext cx="5810956" cy="2305050"/>
          </a:xfrm>
          <a:prstGeom prst="rect">
            <a:avLst/>
          </a:prstGeom>
        </p:spPr>
      </p:pic>
    </p:spTree>
    <p:extLst>
      <p:ext uri="{BB962C8B-B14F-4D97-AF65-F5344CB8AC3E}">
        <p14:creationId xmlns:p14="http://schemas.microsoft.com/office/powerpoint/2010/main" val="296837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32DE6E-FB04-2641-82E3-F7026BE1E886}"/>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Institutional Stasis</a:t>
            </a:r>
          </a:p>
        </p:txBody>
      </p:sp>
      <p:sp>
        <p:nvSpPr>
          <p:cNvPr id="3" name="Content Placeholder 2">
            <a:extLst>
              <a:ext uri="{FF2B5EF4-FFF2-40B4-BE49-F238E27FC236}">
                <a16:creationId xmlns:a16="http://schemas.microsoft.com/office/drawing/2014/main" id="{F4BF185A-A93E-0343-B270-CE4586707E92}"/>
              </a:ext>
            </a:extLst>
          </p:cNvPr>
          <p:cNvSpPr>
            <a:spLocks noGrp="1"/>
          </p:cNvSpPr>
          <p:nvPr>
            <p:ph idx="1"/>
          </p:nvPr>
        </p:nvSpPr>
        <p:spPr>
          <a:xfrm>
            <a:off x="4976031" y="963877"/>
            <a:ext cx="6377769" cy="4930246"/>
          </a:xfrm>
        </p:spPr>
        <p:txBody>
          <a:bodyPr anchor="ctr">
            <a:normAutofit/>
          </a:bodyPr>
          <a:lstStyle/>
          <a:p>
            <a:r>
              <a:rPr lang="en-US" sz="2400"/>
              <a:t>Institutional structures were change resistant</a:t>
            </a:r>
          </a:p>
          <a:p>
            <a:r>
              <a:rPr lang="en-US" sz="2400"/>
              <a:t>Backed by powerful coalition with political capital</a:t>
            </a:r>
          </a:p>
          <a:p>
            <a:r>
              <a:rPr lang="en-US" sz="2400"/>
              <a:t>Continuous expansion of water infrastructure and irrigation</a:t>
            </a:r>
          </a:p>
        </p:txBody>
      </p:sp>
    </p:spTree>
    <p:extLst>
      <p:ext uri="{BB962C8B-B14F-4D97-AF65-F5344CB8AC3E}">
        <p14:creationId xmlns:p14="http://schemas.microsoft.com/office/powerpoint/2010/main" val="320977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C68B-CAD1-BA44-A719-F261CC69A707}"/>
              </a:ext>
            </a:extLst>
          </p:cNvPr>
          <p:cNvSpPr>
            <a:spLocks noGrp="1"/>
          </p:cNvSpPr>
          <p:nvPr>
            <p:ph type="title"/>
          </p:nvPr>
        </p:nvSpPr>
        <p:spPr>
          <a:xfrm>
            <a:off x="838200" y="365125"/>
            <a:ext cx="10515600" cy="1325563"/>
          </a:xfrm>
        </p:spPr>
        <p:txBody>
          <a:bodyPr>
            <a:normAutofit/>
          </a:bodyPr>
          <a:lstStyle/>
          <a:p>
            <a:r>
              <a:rPr lang="en-US"/>
              <a:t>Outline</a:t>
            </a:r>
            <a:endParaRPr lang="en-US" dirty="0"/>
          </a:p>
        </p:txBody>
      </p:sp>
      <p:graphicFrame>
        <p:nvGraphicFramePr>
          <p:cNvPr id="5" name="Content Placeholder 2">
            <a:extLst>
              <a:ext uri="{FF2B5EF4-FFF2-40B4-BE49-F238E27FC236}">
                <a16:creationId xmlns:a16="http://schemas.microsoft.com/office/drawing/2014/main" id="{A31FFA4F-9178-468A-BB1E-093FC2F9AFD4}"/>
              </a:ext>
            </a:extLst>
          </p:cNvPr>
          <p:cNvGraphicFramePr>
            <a:graphicFrameLocks noGrp="1"/>
          </p:cNvGraphicFramePr>
          <p:nvPr>
            <p:ph idx="1"/>
            <p:extLst>
              <p:ext uri="{D42A27DB-BD31-4B8C-83A1-F6EECF244321}">
                <p14:modId xmlns:p14="http://schemas.microsoft.com/office/powerpoint/2010/main" val="6701932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70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Content Placeholder 7">
            <a:extLst>
              <a:ext uri="{FF2B5EF4-FFF2-40B4-BE49-F238E27FC236}">
                <a16:creationId xmlns:a16="http://schemas.microsoft.com/office/drawing/2014/main" id="{DA14B493-BE36-F342-A0EE-77CF6879545A}"/>
              </a:ext>
            </a:extLst>
          </p:cNvPr>
          <p:cNvPicPr>
            <a:picLocks noGrp="1" noChangeAspect="1"/>
          </p:cNvPicPr>
          <p:nvPr>
            <p:ph sz="half" idx="2"/>
          </p:nvPr>
        </p:nvPicPr>
        <p:blipFill rotWithShape="1">
          <a:blip r:embed="rId3"/>
          <a:srcRect l="19723" r="1312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t>Hydrological Context</a:t>
            </a:r>
          </a:p>
        </p:txBody>
      </p:sp>
      <p:sp>
        <p:nvSpPr>
          <p:cNvPr id="3" name="Content Placeholder 2"/>
          <p:cNvSpPr>
            <a:spLocks noGrp="1"/>
          </p:cNvSpPr>
          <p:nvPr>
            <p:ph sz="half" idx="1"/>
          </p:nvPr>
        </p:nvSpPr>
        <p:spPr>
          <a:xfrm>
            <a:off x="655321" y="2589322"/>
            <a:ext cx="5120113" cy="3462228"/>
          </a:xfrm>
        </p:spPr>
        <p:txBody>
          <a:bodyPr vert="horz" lIns="91440" tIns="45720" rIns="91440" bIns="45720" rtlCol="0">
            <a:normAutofit/>
          </a:bodyPr>
          <a:lstStyle/>
          <a:p>
            <a:r>
              <a:rPr lang="en-US" sz="1800"/>
              <a:t>Alberta has only 2.2% of Canada’s renewable freshwater</a:t>
            </a:r>
          </a:p>
          <a:p>
            <a:r>
              <a:rPr lang="en-US" sz="1800"/>
              <a:t>Southern Alberta receives 500mm in annual precipitation</a:t>
            </a:r>
          </a:p>
          <a:p>
            <a:r>
              <a:rPr lang="en-US" sz="1800"/>
              <a:t>80% of Alberta’s renewable freshwater is in Northern Alberta</a:t>
            </a:r>
          </a:p>
          <a:p>
            <a:r>
              <a:rPr lang="en-US" sz="1800"/>
              <a:t>80% of Alberta’s population resides in Southern Alberta</a:t>
            </a:r>
          </a:p>
          <a:p>
            <a:pPr lvl="1"/>
            <a:endParaRPr lang="en-US" sz="1800"/>
          </a:p>
          <a:p>
            <a:endParaRPr lang="en-US" sz="1800"/>
          </a:p>
        </p:txBody>
      </p:sp>
    </p:spTree>
    <p:extLst>
      <p:ext uri="{BB962C8B-B14F-4D97-AF65-F5344CB8AC3E}">
        <p14:creationId xmlns:p14="http://schemas.microsoft.com/office/powerpoint/2010/main" val="176733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56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773" r="1" b="5356"/>
          <a:stretch/>
        </p:blipFill>
        <p:spPr>
          <a:xfrm>
            <a:off x="327547" y="321733"/>
            <a:ext cx="7058306" cy="4107392"/>
          </a:xfrm>
          <a:prstGeom prst="rect">
            <a:avLst/>
          </a:prstGeom>
        </p:spPr>
      </p:pic>
      <p:sp>
        <p:nvSpPr>
          <p:cNvPr id="4" name="Title 3"/>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kern="1200">
                <a:solidFill>
                  <a:srgbClr val="FFFFFF"/>
                </a:solidFill>
                <a:latin typeface="+mj-lt"/>
                <a:ea typeface="+mj-ea"/>
                <a:cs typeface="+mj-cs"/>
              </a:rPr>
              <a:t>South Saskatchewan River Basin (SSRB)</a:t>
            </a:r>
          </a:p>
        </p:txBody>
      </p:sp>
      <p:sp>
        <p:nvSpPr>
          <p:cNvPr id="5" name="Content Placeholder 4"/>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Irrigation responsible for 75% of consumptive water use and for 75% of water allocations</a:t>
            </a:r>
          </a:p>
          <a:p>
            <a:r>
              <a:rPr lang="en-US" sz="2000">
                <a:solidFill>
                  <a:srgbClr val="FFFFFF"/>
                </a:solidFill>
              </a:rPr>
              <a:t>SSRB accounts for 65% of Canada’s irrigation</a:t>
            </a:r>
          </a:p>
          <a:p>
            <a:r>
              <a:rPr lang="en-US" sz="2000">
                <a:solidFill>
                  <a:srgbClr val="FFFFFF"/>
                </a:solidFill>
              </a:rPr>
              <a:t>13 irrigation districts account for 80% of irrigation water use</a:t>
            </a:r>
          </a:p>
        </p:txBody>
      </p:sp>
    </p:spTree>
    <p:extLst>
      <p:ext uri="{BB962C8B-B14F-4D97-AF65-F5344CB8AC3E}">
        <p14:creationId xmlns:p14="http://schemas.microsoft.com/office/powerpoint/2010/main" val="399930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42CB6-717C-F14E-B7CD-9ACB1A4245A4}"/>
              </a:ext>
            </a:extLst>
          </p:cNvPr>
          <p:cNvPicPr>
            <a:picLocks noChangeAspect="1"/>
          </p:cNvPicPr>
          <p:nvPr/>
        </p:nvPicPr>
        <p:blipFill rotWithShape="1">
          <a:blip r:embed="rId3"/>
          <a:srcRect l="20270" t="6808" r="21416" b="23476"/>
          <a:stretch/>
        </p:blipFill>
        <p:spPr>
          <a:xfrm>
            <a:off x="185738" y="312928"/>
            <a:ext cx="11879262" cy="5902135"/>
          </a:xfrm>
          <a:prstGeom prst="rect">
            <a:avLst/>
          </a:prstGeom>
        </p:spPr>
      </p:pic>
    </p:spTree>
    <p:extLst>
      <p:ext uri="{BB962C8B-B14F-4D97-AF65-F5344CB8AC3E}">
        <p14:creationId xmlns:p14="http://schemas.microsoft.com/office/powerpoint/2010/main" val="183977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2270"/>
            <a:ext cx="10515600" cy="701675"/>
          </a:xfrm>
        </p:spPr>
        <p:txBody>
          <a:bodyPr>
            <a:normAutofit/>
          </a:bodyPr>
          <a:lstStyle/>
          <a:p>
            <a:r>
              <a:rPr lang="en-US" sz="4000" dirty="0"/>
              <a:t>The Policy Context</a:t>
            </a:r>
          </a:p>
        </p:txBody>
      </p:sp>
      <p:sp>
        <p:nvSpPr>
          <p:cNvPr id="3" name="Content Placeholder 2"/>
          <p:cNvSpPr>
            <a:spLocks noGrp="1"/>
          </p:cNvSpPr>
          <p:nvPr>
            <p:ph sz="half" idx="1"/>
          </p:nvPr>
        </p:nvSpPr>
        <p:spPr>
          <a:xfrm>
            <a:off x="715328" y="1447800"/>
            <a:ext cx="5181600" cy="4912043"/>
          </a:xfrm>
        </p:spPr>
        <p:txBody>
          <a:bodyPr>
            <a:noAutofit/>
          </a:bodyPr>
          <a:lstStyle/>
          <a:p>
            <a:r>
              <a:rPr lang="en-US" sz="2400" dirty="0"/>
              <a:t>In drought years there is not enough water in the basin to satisfy all water users</a:t>
            </a:r>
          </a:p>
          <a:p>
            <a:r>
              <a:rPr lang="en-US" sz="2400" dirty="0"/>
              <a:t>How can water be allocated in the face of increased scarcity and demand?</a:t>
            </a:r>
          </a:p>
          <a:p>
            <a:pPr lvl="1"/>
            <a:r>
              <a:rPr lang="en-US" dirty="0"/>
              <a:t>Climate change</a:t>
            </a:r>
          </a:p>
          <a:p>
            <a:pPr lvl="1"/>
            <a:r>
              <a:rPr lang="en-US" dirty="0"/>
              <a:t>New emerging water uses</a:t>
            </a:r>
          </a:p>
          <a:p>
            <a:pPr lvl="1"/>
            <a:r>
              <a:rPr lang="en-US" dirty="0"/>
              <a:t>Environmental concern</a:t>
            </a:r>
          </a:p>
          <a:p>
            <a:pPr lvl="1"/>
            <a:r>
              <a:rPr lang="en-US" dirty="0"/>
              <a:t>Developing municipalities</a:t>
            </a:r>
          </a:p>
        </p:txBody>
      </p:sp>
      <p:pic>
        <p:nvPicPr>
          <p:cNvPr id="5" name="Content Placeholder 4"/>
          <p:cNvPicPr>
            <a:picLocks noGrp="1" noChangeAspect="1"/>
          </p:cNvPicPr>
          <p:nvPr>
            <p:ph sz="half" idx="2"/>
          </p:nvPr>
        </p:nvPicPr>
        <p:blipFill>
          <a:blip r:embed="rId3"/>
          <a:stretch>
            <a:fillRect/>
          </a:stretch>
        </p:blipFill>
        <p:spPr>
          <a:xfrm>
            <a:off x="6886720" y="1447800"/>
            <a:ext cx="3752560" cy="4729163"/>
          </a:xfrm>
          <a:prstGeom prst="rect">
            <a:avLst/>
          </a:prstGeom>
        </p:spPr>
      </p:pic>
    </p:spTree>
    <p:extLst>
      <p:ext uri="{BB962C8B-B14F-4D97-AF65-F5344CB8AC3E}">
        <p14:creationId xmlns:p14="http://schemas.microsoft.com/office/powerpoint/2010/main" val="127527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A4AA48A-F41B-B147-B5F4-DDF2F296C9F1}"/>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Water Allocation in SSRB </a:t>
            </a:r>
          </a:p>
        </p:txBody>
      </p:sp>
      <p:sp>
        <p:nvSpPr>
          <p:cNvPr id="5" name="Text Placeholder 4">
            <a:extLst>
              <a:ext uri="{FF2B5EF4-FFF2-40B4-BE49-F238E27FC236}">
                <a16:creationId xmlns:a16="http://schemas.microsoft.com/office/drawing/2014/main" id="{799DF954-6D50-F34F-8F92-A42747CE8967}"/>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a:solidFill>
                <a:schemeClr val="accent1"/>
              </a:solidFill>
              <a:latin typeface="+mn-lt"/>
              <a:ea typeface="+mn-ea"/>
              <a:cs typeface="+mn-cs"/>
            </a:endParaRPr>
          </a:p>
        </p:txBody>
      </p:sp>
    </p:spTree>
    <p:extLst>
      <p:ext uri="{BB962C8B-B14F-4D97-AF65-F5344CB8AC3E}">
        <p14:creationId xmlns:p14="http://schemas.microsoft.com/office/powerpoint/2010/main" val="38707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F3336C-CB1A-6045-9375-2CF0B054430F}"/>
              </a:ext>
            </a:extLst>
          </p:cNvPr>
          <p:cNvPicPr>
            <a:picLocks noGrp="1" noChangeAspect="1"/>
          </p:cNvPicPr>
          <p:nvPr>
            <p:ph sz="half" idx="2"/>
          </p:nvPr>
        </p:nvPicPr>
        <p:blipFill rotWithShape="1">
          <a:blip r:embed="rId3"/>
          <a:srcRect l="1301" r="-1" b="29582"/>
          <a:stretch/>
        </p:blipFill>
        <p:spPr>
          <a:xfrm>
            <a:off x="5775959" y="1057285"/>
            <a:ext cx="6416040" cy="4829165"/>
          </a:xfrm>
          <a:prstGeom prst="rect">
            <a:avLst/>
          </a:prstGeom>
          <a:effectLst/>
        </p:spPr>
      </p:pic>
      <p:sp>
        <p:nvSpPr>
          <p:cNvPr id="2" name="Title 1"/>
          <p:cNvSpPr>
            <a:spLocks noGrp="1"/>
          </p:cNvSpPr>
          <p:nvPr>
            <p:ph type="title"/>
          </p:nvPr>
        </p:nvSpPr>
        <p:spPr>
          <a:xfrm>
            <a:off x="648929" y="629266"/>
            <a:ext cx="5127031" cy="1676603"/>
          </a:xfrm>
        </p:spPr>
        <p:txBody>
          <a:bodyPr vert="horz" lIns="91440" tIns="45720" rIns="91440" bIns="45720" rtlCol="0" anchor="ctr">
            <a:normAutofit/>
          </a:bodyPr>
          <a:lstStyle/>
          <a:p>
            <a:r>
              <a:rPr lang="en-US" dirty="0"/>
              <a:t>The Water Rights Regime</a:t>
            </a:r>
          </a:p>
        </p:txBody>
      </p:sp>
      <p:sp>
        <p:nvSpPr>
          <p:cNvPr id="3" name="Content Placeholder 2"/>
          <p:cNvSpPr>
            <a:spLocks noGrp="1"/>
          </p:cNvSpPr>
          <p:nvPr>
            <p:ph sz="half" idx="1"/>
          </p:nvPr>
        </p:nvSpPr>
        <p:spPr>
          <a:xfrm>
            <a:off x="648930" y="2438400"/>
            <a:ext cx="5127029" cy="3785419"/>
          </a:xfrm>
        </p:spPr>
        <p:txBody>
          <a:bodyPr vert="horz" lIns="91440" tIns="45720" rIns="91440" bIns="45720" rtlCol="0">
            <a:normAutofit/>
          </a:bodyPr>
          <a:lstStyle/>
          <a:p>
            <a:pPr marL="182880" lvl="1">
              <a:spcBef>
                <a:spcPts val="1200"/>
              </a:spcBef>
              <a:spcAft>
                <a:spcPts val="0"/>
              </a:spcAft>
            </a:pPr>
            <a:r>
              <a:rPr lang="en-US" sz="2000" b="1" dirty="0"/>
              <a:t>Prior allocation system </a:t>
            </a:r>
            <a:r>
              <a:rPr lang="en-US" sz="2000" dirty="0"/>
              <a:t>– a prior allocation system is a government–controlled system where water rights are issued to users for specific volumes and purposes. Priority among users is also based on first in time, first in right (FITFIR), with priority based on the date of application. </a:t>
            </a:r>
          </a:p>
          <a:p>
            <a:r>
              <a:rPr lang="en-US" sz="2000" dirty="0"/>
              <a:t>Influenced by legislative developments in Australia and the American West</a:t>
            </a:r>
          </a:p>
          <a:p>
            <a:r>
              <a:rPr lang="en-US" sz="2000" dirty="0"/>
              <a:t>Development no longer restricted to areas abutting a water source</a:t>
            </a:r>
          </a:p>
        </p:txBody>
      </p:sp>
    </p:spTree>
    <p:extLst>
      <p:ext uri="{BB962C8B-B14F-4D97-AF65-F5344CB8AC3E}">
        <p14:creationId xmlns:p14="http://schemas.microsoft.com/office/powerpoint/2010/main" val="323915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a:extLst>
              <a:ext uri="{FF2B5EF4-FFF2-40B4-BE49-F238E27FC236}">
                <a16:creationId xmlns:a16="http://schemas.microsoft.com/office/drawing/2014/main" id="{2F58E72C-1641-3E44-9C27-F7E9DD5AA418}"/>
              </a:ext>
            </a:extLst>
          </p:cNvPr>
          <p:cNvPicPr>
            <a:picLocks noGrp="1" noChangeAspect="1"/>
          </p:cNvPicPr>
          <p:nvPr>
            <p:ph sz="half" idx="2"/>
          </p:nvPr>
        </p:nvPicPr>
        <p:blipFill>
          <a:blip r:embed="rId3"/>
          <a:stretch>
            <a:fillRect/>
          </a:stretch>
        </p:blipFill>
        <p:spPr>
          <a:xfrm>
            <a:off x="5608319" y="2037204"/>
            <a:ext cx="5614835" cy="2630373"/>
          </a:xfrm>
          <a:prstGeom prst="rect">
            <a:avLst/>
          </a:prstGeom>
          <a:effectLst/>
        </p:spPr>
      </p:pic>
      <p:sp>
        <p:nvSpPr>
          <p:cNvPr id="4" name="Title 3">
            <a:extLst>
              <a:ext uri="{FF2B5EF4-FFF2-40B4-BE49-F238E27FC236}">
                <a16:creationId xmlns:a16="http://schemas.microsoft.com/office/drawing/2014/main" id="{CFEC31D8-EF97-9345-8C96-81703EE291C1}"/>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Priority System</a:t>
            </a:r>
          </a:p>
        </p:txBody>
      </p:sp>
      <p:sp>
        <p:nvSpPr>
          <p:cNvPr id="5" name="Content Placeholder 4">
            <a:extLst>
              <a:ext uri="{FF2B5EF4-FFF2-40B4-BE49-F238E27FC236}">
                <a16:creationId xmlns:a16="http://schemas.microsoft.com/office/drawing/2014/main" id="{53D45212-22D8-B340-95FB-387AA9C7FD45}"/>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1900"/>
              <a:t>First in Right, First in Time</a:t>
            </a:r>
          </a:p>
          <a:p>
            <a:r>
              <a:rPr lang="en-US" sz="1900"/>
              <a:t>Government licensing system</a:t>
            </a:r>
          </a:p>
          <a:p>
            <a:r>
              <a:rPr lang="en-US" sz="1900"/>
              <a:t>Northwest Irrigation Act (1894)</a:t>
            </a:r>
          </a:p>
          <a:p>
            <a:r>
              <a:rPr lang="en-US" sz="1900"/>
              <a:t>Appurtenant to land</a:t>
            </a:r>
          </a:p>
          <a:p>
            <a:r>
              <a:rPr lang="en-US" sz="1900"/>
              <a:t>This allocation regime had the potential to leave junior license holders without water in dry years but also provided an incentive for irrigators to stake their claim early, thereby encouraging rapid development of irrigation </a:t>
            </a:r>
          </a:p>
        </p:txBody>
      </p:sp>
    </p:spTree>
    <p:extLst>
      <p:ext uri="{BB962C8B-B14F-4D97-AF65-F5344CB8AC3E}">
        <p14:creationId xmlns:p14="http://schemas.microsoft.com/office/powerpoint/2010/main" val="2876683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6214</TotalTime>
  <Words>1110</Words>
  <Application>Microsoft Office PowerPoint</Application>
  <PresentationFormat>Widescreen</PresentationFormat>
  <Paragraphs>117</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Mangal</vt:lpstr>
      <vt:lpstr>Office Theme</vt:lpstr>
      <vt:lpstr>Water Allocation and Water Markets in Southern Alberta  </vt:lpstr>
      <vt:lpstr>Outline</vt:lpstr>
      <vt:lpstr>Hydrological Context</vt:lpstr>
      <vt:lpstr>South Saskatchewan River Basin (SSRB)</vt:lpstr>
      <vt:lpstr>PowerPoint Presentation</vt:lpstr>
      <vt:lpstr>The Policy Context</vt:lpstr>
      <vt:lpstr>Water Allocation in SSRB </vt:lpstr>
      <vt:lpstr>The Water Rights Regime</vt:lpstr>
      <vt:lpstr>Priority System</vt:lpstr>
      <vt:lpstr>Irrigation development</vt:lpstr>
      <vt:lpstr>Water Allocation over time</vt:lpstr>
      <vt:lpstr>Water Market</vt:lpstr>
      <vt:lpstr>Institutional Development &amp; Context</vt:lpstr>
      <vt:lpstr>Supply Side Solutions</vt:lpstr>
      <vt:lpstr>Agricultural Coalition and Entrenchment</vt:lpstr>
      <vt:lpstr>Political Context</vt:lpstr>
      <vt:lpstr>Institutional Stasis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Essays on the Water Allocation Regime in Southern Alberta</dc:title>
  <dc:creator>Anteneh Belayneh</dc:creator>
  <cp:lastModifiedBy>Christiane Mineau</cp:lastModifiedBy>
  <cp:revision>42</cp:revision>
  <cp:lastPrinted>2018-03-17T19:50:17Z</cp:lastPrinted>
  <dcterms:created xsi:type="dcterms:W3CDTF">2018-03-12T18:27:04Z</dcterms:created>
  <dcterms:modified xsi:type="dcterms:W3CDTF">2018-04-25T19:57:59Z</dcterms:modified>
</cp:coreProperties>
</file>