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5" r:id="rId4"/>
    <p:sldId id="260" r:id="rId5"/>
    <p:sldId id="261" r:id="rId6"/>
    <p:sldId id="267" r:id="rId7"/>
    <p:sldId id="258" r:id="rId8"/>
    <p:sldId id="269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82"/>
    <p:restoredTop sz="94666"/>
  </p:normalViewPr>
  <p:slideViewPr>
    <p:cSldViewPr snapToGrid="0" snapToObjects="1">
      <p:cViewPr varScale="1">
        <p:scale>
          <a:sx n="84" d="100"/>
          <a:sy n="84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A1BB0-BE94-E64B-837F-BE68B848A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C8C0B2-B2C2-FC4F-8944-3524330FA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0433A-81ED-B643-BE90-5184725C4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563-F61E-034C-9D23-5C3A30F1D88B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429B8-A2BC-194B-BCC1-C9C033CC8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1F496-339C-E948-A464-068AFB687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E07D-7CB7-734E-B79C-3C92BF6A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8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34C29-B19E-FB4C-A082-B8041D0E3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A073B6-333B-134F-83BE-724ED1AEF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CB4DA-6295-AC4B-958D-3367C3FEF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563-F61E-034C-9D23-5C3A30F1D88B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96CDB-5F9F-874D-9089-0F036CB38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CEAF2-6ACA-7541-AD2B-3A9200CA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E07D-7CB7-734E-B79C-3C92BF6A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5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FAFB90-3D6B-2640-9004-CD3FFD631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791C6-B2B4-0F4E-8CC1-BDC5E7113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4174A-6F2C-F246-B301-3E519B660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563-F61E-034C-9D23-5C3A30F1D88B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C5B9B-39E0-FF42-B00D-449A92FB5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D62D8-9349-0C4A-8B0E-2CAA24E2E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E07D-7CB7-734E-B79C-3C92BF6A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1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93492-8F0B-D946-A094-43456D373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460F0-03D4-D54A-8E45-E48A87FD7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97398-D91B-7540-AA0E-DCE59217B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563-F61E-034C-9D23-5C3A30F1D88B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8DEF1-39D1-A14E-ACFA-1CC8BE9BE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6E52A-0673-2841-B5C7-6F0EE1EAA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E07D-7CB7-734E-B79C-3C92BF6A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1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4AF7-4810-7C4A-A67A-AC4B113B9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74CA5-96EE-A045-B5CC-1BE91333B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A4103-79F2-E24C-A46A-DA9DDB607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563-F61E-034C-9D23-5C3A30F1D88B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F7BCB-2B61-8D42-8B54-21F25B922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748E5-E84A-B149-AB13-1E741C3AA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E07D-7CB7-734E-B79C-3C92BF6A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8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23E1-3680-B641-8C09-358971ADC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852FD-F1EF-1547-AA91-82F618DD6C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CDC91B-B286-8840-A7AC-D2B06067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A412A-B36E-C14F-87A7-D978C2145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563-F61E-034C-9D23-5C3A30F1D88B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001956-EE0E-4B4B-B875-EAE6CA7DF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1EB15-2A98-E04F-832E-FDE77FBC0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E07D-7CB7-734E-B79C-3C92BF6A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FA6DF-2B4F-6D4D-90B1-C376815D0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72620-3B9C-1240-99B7-35AFF67BB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78D069-CC99-4948-B87C-8FBCA8B88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B64695-1C8F-4447-84F7-BB6D03D4A3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BC9ADD-EFE4-744C-B009-EB31CEE9E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8C2C42-2829-7B4D-A9BD-F0DA04AE0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563-F61E-034C-9D23-5C3A30F1D88B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EE3296-0179-8040-B950-141BED96A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3C8910-28CE-4746-B29A-53AC92260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E07D-7CB7-734E-B79C-3C92BF6A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11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54E6F-FA12-F24D-A957-090AAA27D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A660C6-D4A7-2146-A1BE-F40825350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563-F61E-034C-9D23-5C3A30F1D88B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05E743-084A-1F49-9EED-FFAAC4338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F560AE-9325-7343-ACF7-71519EF7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E07D-7CB7-734E-B79C-3C92BF6A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D8D690-5386-DF4F-AC85-C94CE92C1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563-F61E-034C-9D23-5C3A30F1D88B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F682FE-71C0-D64C-B4EF-C0D0E3531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9AAB6-EAE9-714F-B0A4-AA18F16FD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E07D-7CB7-734E-B79C-3C92BF6A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1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B78F1-E84D-414E-BB52-D92D20701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762C1-A85A-3B4D-9206-1C5F6C444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07B9D-0449-CB45-8138-365E60C5C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752FE0-2D2E-5944-BBD4-F8D6A6C93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563-F61E-034C-9D23-5C3A30F1D88B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83246-C8D1-D94D-87E1-88184A4F9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71B1F-DE7C-AD4F-BA51-8F44BDCEE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E07D-7CB7-734E-B79C-3C92BF6A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6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8010-D906-1C4C-8DD7-C442A544B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3E2B70-D7BD-7F4B-AFDE-B00B1C76FD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5B797A-4176-E640-9FBF-A4FDB128D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25580-FAC8-6443-852C-4677DC83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65563-F61E-034C-9D23-5C3A30F1D88B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BAFEF-7B7E-2640-AF44-328B9D839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28149-FFAF-9748-A9BB-82A0BAE3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E07D-7CB7-734E-B79C-3C92BF6A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8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0CCB60-0DC2-D649-B5DF-AC5B0FA0B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8AAD0-9579-F947-A3E2-0E371ECB4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0EFA8-DF21-9D44-8F55-F20F6CB045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65563-F61E-034C-9D23-5C3A30F1D88B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4C68B-80D7-4A44-93F1-97B01256D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35F30-637D-DA48-A060-9EAA11E05D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DE07D-7CB7-734E-B79C-3C92BF6A0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1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C74D7-1080-AD49-8210-1C2411B781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Multi-level perspective (MLP)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FD51B3-1204-F149-86C8-C797287A2D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NEST Session for Newcomers to Sustainability Transitions Research</a:t>
            </a:r>
          </a:p>
          <a:p>
            <a:r>
              <a:rPr lang="en-US" dirty="0"/>
              <a:t>June 23rd, 2019</a:t>
            </a:r>
          </a:p>
          <a:p>
            <a:r>
              <a:rPr lang="en-US" dirty="0"/>
              <a:t>Lea </a:t>
            </a:r>
            <a:r>
              <a:rPr lang="en-US" dirty="0" err="1"/>
              <a:t>Fuenfschilling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40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95B23-54E4-1441-B958-964C40609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bit of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00731-FB61-F84B-AED9-74DED7FE0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Focus: understanding technological innovation and diffusion as well as industrial change from a socio-technical perspective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Combining insights from sociology of technology, STS, evolutionary economics</a:t>
            </a:r>
          </a:p>
          <a:p>
            <a:pPr lvl="1"/>
            <a:r>
              <a:rPr lang="en-US" dirty="0">
                <a:latin typeface="+mj-lt"/>
              </a:rPr>
              <a:t>SCOT/ANT</a:t>
            </a:r>
          </a:p>
          <a:p>
            <a:pPr lvl="1"/>
            <a:r>
              <a:rPr lang="en-US" dirty="0">
                <a:latin typeface="+mj-lt"/>
              </a:rPr>
              <a:t>Path-dependency, technological trajectories &amp; paradigms</a:t>
            </a:r>
          </a:p>
          <a:p>
            <a:pPr lvl="1"/>
            <a:r>
              <a:rPr lang="en-US" dirty="0">
                <a:latin typeface="+mj-lt"/>
              </a:rPr>
              <a:t>Co-evolution of technology and institutions</a:t>
            </a:r>
          </a:p>
          <a:p>
            <a:pPr lvl="1"/>
            <a:r>
              <a:rPr lang="en-US" dirty="0">
                <a:latin typeface="+mj-lt"/>
              </a:rPr>
              <a:t>LTS</a:t>
            </a: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Development of central concepts: niche, regime, landscape</a:t>
            </a:r>
          </a:p>
        </p:txBody>
      </p:sp>
    </p:spTree>
    <p:extLst>
      <p:ext uri="{BB962C8B-B14F-4D97-AF65-F5344CB8AC3E}">
        <p14:creationId xmlns:p14="http://schemas.microsoft.com/office/powerpoint/2010/main" val="1290655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DEDFD-E008-1B40-A076-167F58D74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215ED-1224-0441-A1EA-913B1C40E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562485"/>
            <a:ext cx="11176000" cy="5689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sv-SE" sz="1600" b="1" dirty="0">
                <a:latin typeface="+mj-lt"/>
              </a:rPr>
              <a:t>Kemp, R., 1994</a:t>
            </a:r>
            <a:r>
              <a:rPr lang="sv-SE" sz="1600" dirty="0">
                <a:latin typeface="+mj-lt"/>
              </a:rPr>
              <a:t>. </a:t>
            </a:r>
            <a:r>
              <a:rPr lang="sv-SE" sz="1600" i="1" dirty="0" err="1">
                <a:latin typeface="+mj-lt"/>
              </a:rPr>
              <a:t>Technology</a:t>
            </a:r>
            <a:r>
              <a:rPr lang="sv-SE" sz="1600" i="1" dirty="0">
                <a:latin typeface="+mj-lt"/>
              </a:rPr>
              <a:t> and the </a:t>
            </a:r>
            <a:r>
              <a:rPr lang="sv-SE" sz="1600" i="1" dirty="0" err="1">
                <a:latin typeface="+mj-lt"/>
              </a:rPr>
              <a:t>transition</a:t>
            </a:r>
            <a:r>
              <a:rPr lang="sv-SE" sz="1600" i="1" dirty="0">
                <a:latin typeface="+mj-lt"/>
              </a:rPr>
              <a:t> to </a:t>
            </a:r>
            <a:r>
              <a:rPr lang="sv-SE" sz="1600" i="1" dirty="0" err="1">
                <a:latin typeface="+mj-lt"/>
              </a:rPr>
              <a:t>environmental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sustainability</a:t>
            </a:r>
            <a:r>
              <a:rPr lang="sv-SE" sz="1600" i="1" dirty="0">
                <a:latin typeface="+mj-lt"/>
              </a:rPr>
              <a:t>: the problem </a:t>
            </a:r>
            <a:r>
              <a:rPr lang="sv-SE" sz="1600" i="1" dirty="0" err="1">
                <a:latin typeface="+mj-lt"/>
              </a:rPr>
              <a:t>of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technological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regime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shifts</a:t>
            </a:r>
            <a:r>
              <a:rPr lang="sv-SE" sz="1600" dirty="0">
                <a:latin typeface="+mj-lt"/>
              </a:rPr>
              <a:t>. </a:t>
            </a:r>
            <a:r>
              <a:rPr lang="sv-SE" sz="1600" dirty="0" err="1">
                <a:latin typeface="+mj-lt"/>
              </a:rPr>
              <a:t>Futures</a:t>
            </a:r>
            <a:r>
              <a:rPr lang="sv-SE" sz="1600" dirty="0">
                <a:latin typeface="+mj-lt"/>
              </a:rPr>
              <a:t> 26, 1023–1046. </a:t>
            </a:r>
            <a:endParaRPr lang="en-US" sz="16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sv-SE" sz="1600" b="1" dirty="0" err="1">
                <a:latin typeface="+mj-lt"/>
              </a:rPr>
              <a:t>Schot</a:t>
            </a:r>
            <a:r>
              <a:rPr lang="sv-SE" sz="1600" b="1" dirty="0">
                <a:latin typeface="+mj-lt"/>
              </a:rPr>
              <a:t>, J.W., </a:t>
            </a:r>
            <a:r>
              <a:rPr lang="sv-SE" sz="1600" b="1" dirty="0" err="1">
                <a:latin typeface="+mj-lt"/>
              </a:rPr>
              <a:t>Hoogma</a:t>
            </a:r>
            <a:r>
              <a:rPr lang="sv-SE" sz="1600" b="1" dirty="0">
                <a:latin typeface="+mj-lt"/>
              </a:rPr>
              <a:t>, R., </a:t>
            </a:r>
            <a:r>
              <a:rPr lang="sv-SE" sz="1600" b="1" dirty="0" err="1">
                <a:latin typeface="+mj-lt"/>
              </a:rPr>
              <a:t>Elzen</a:t>
            </a:r>
            <a:r>
              <a:rPr lang="sv-SE" sz="1600" b="1" dirty="0">
                <a:latin typeface="+mj-lt"/>
              </a:rPr>
              <a:t>, B., 1994</a:t>
            </a:r>
            <a:r>
              <a:rPr lang="sv-SE" sz="1600" dirty="0">
                <a:latin typeface="+mj-lt"/>
              </a:rPr>
              <a:t>. </a:t>
            </a:r>
            <a:r>
              <a:rPr lang="sv-SE" sz="1600" i="1" dirty="0" err="1">
                <a:latin typeface="+mj-lt"/>
              </a:rPr>
              <a:t>Strategies</a:t>
            </a:r>
            <a:r>
              <a:rPr lang="sv-SE" sz="1600" i="1" dirty="0">
                <a:latin typeface="+mj-lt"/>
              </a:rPr>
              <a:t> for </a:t>
            </a:r>
            <a:r>
              <a:rPr lang="sv-SE" sz="1600" i="1" dirty="0" err="1">
                <a:latin typeface="+mj-lt"/>
              </a:rPr>
              <a:t>shifting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technological</a:t>
            </a:r>
            <a:r>
              <a:rPr lang="sv-SE" sz="1600" i="1" dirty="0">
                <a:latin typeface="+mj-lt"/>
              </a:rPr>
              <a:t> systems: the </a:t>
            </a:r>
            <a:r>
              <a:rPr lang="sv-SE" sz="1600" i="1" dirty="0" err="1">
                <a:latin typeface="+mj-lt"/>
              </a:rPr>
              <a:t>case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of</a:t>
            </a:r>
            <a:r>
              <a:rPr lang="sv-SE" sz="1600" i="1" dirty="0">
                <a:latin typeface="+mj-lt"/>
              </a:rPr>
              <a:t> the </a:t>
            </a:r>
            <a:r>
              <a:rPr lang="sv-SE" sz="1600" i="1" dirty="0" err="1">
                <a:latin typeface="+mj-lt"/>
              </a:rPr>
              <a:t>automobile</a:t>
            </a:r>
            <a:r>
              <a:rPr lang="sv-SE" sz="1600" i="1" dirty="0">
                <a:latin typeface="+mj-lt"/>
              </a:rPr>
              <a:t> system</a:t>
            </a:r>
            <a:r>
              <a:rPr lang="sv-SE" sz="1600" dirty="0">
                <a:latin typeface="+mj-lt"/>
              </a:rPr>
              <a:t>. </a:t>
            </a:r>
            <a:r>
              <a:rPr lang="sv-SE" sz="1600" dirty="0" err="1">
                <a:latin typeface="+mj-lt"/>
              </a:rPr>
              <a:t>Futures</a:t>
            </a:r>
            <a:r>
              <a:rPr lang="sv-SE" sz="1600" dirty="0">
                <a:latin typeface="+mj-lt"/>
              </a:rPr>
              <a:t> 26, 1060–1076.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1600" b="1" dirty="0">
                <a:latin typeface="+mj-lt"/>
              </a:rPr>
              <a:t>Rip, A. (1995)</a:t>
            </a:r>
            <a:r>
              <a:rPr lang="en-US" sz="1600" dirty="0">
                <a:latin typeface="+mj-lt"/>
              </a:rPr>
              <a:t>. </a:t>
            </a:r>
            <a:r>
              <a:rPr lang="en-US" sz="1600" i="1" dirty="0">
                <a:latin typeface="+mj-lt"/>
              </a:rPr>
              <a:t>Introduction of new technology: making use of recent insights from sociology and economics of technology</a:t>
            </a:r>
            <a:r>
              <a:rPr lang="en-US" sz="1600" dirty="0">
                <a:latin typeface="+mj-lt"/>
              </a:rPr>
              <a:t>. Technology analysis &amp; Strategic management, 7(4), 417-432.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sv-SE" sz="1600" b="1" dirty="0" err="1">
                <a:latin typeface="+mj-lt"/>
              </a:rPr>
              <a:t>Rip</a:t>
            </a:r>
            <a:r>
              <a:rPr lang="sv-SE" sz="1600" b="1" dirty="0">
                <a:latin typeface="+mj-lt"/>
              </a:rPr>
              <a:t>, A., Kemp, R., 1998</a:t>
            </a:r>
            <a:r>
              <a:rPr lang="sv-SE" sz="1600" dirty="0">
                <a:latin typeface="+mj-lt"/>
              </a:rPr>
              <a:t>. </a:t>
            </a:r>
            <a:r>
              <a:rPr lang="sv-SE" sz="1600" i="1" dirty="0" err="1">
                <a:latin typeface="+mj-lt"/>
              </a:rPr>
              <a:t>Technological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change</a:t>
            </a:r>
            <a:r>
              <a:rPr lang="sv-SE" sz="1600" dirty="0">
                <a:latin typeface="+mj-lt"/>
              </a:rPr>
              <a:t>. In: </a:t>
            </a:r>
            <a:r>
              <a:rPr lang="sv-SE" sz="1600" dirty="0" err="1">
                <a:latin typeface="+mj-lt"/>
              </a:rPr>
              <a:t>Rayner</a:t>
            </a:r>
            <a:r>
              <a:rPr lang="sv-SE" sz="1600" dirty="0">
                <a:latin typeface="+mj-lt"/>
              </a:rPr>
              <a:t>, S., Malone, E.L. (Eds), Human Choice and </a:t>
            </a:r>
            <a:r>
              <a:rPr lang="sv-SE" sz="1600" dirty="0" err="1">
                <a:latin typeface="+mj-lt"/>
              </a:rPr>
              <a:t>Climate</a:t>
            </a:r>
            <a:r>
              <a:rPr lang="sv-SE" sz="1600" dirty="0">
                <a:latin typeface="+mj-lt"/>
              </a:rPr>
              <a:t> Change, Vol. 2. </a:t>
            </a:r>
            <a:r>
              <a:rPr lang="sv-SE" sz="1600" dirty="0" err="1">
                <a:latin typeface="+mj-lt"/>
              </a:rPr>
              <a:t>Battelle</a:t>
            </a:r>
            <a:r>
              <a:rPr lang="sv-SE" sz="1600" dirty="0">
                <a:latin typeface="+mj-lt"/>
              </a:rPr>
              <a:t> Press, Columbus, OH, </a:t>
            </a:r>
            <a:r>
              <a:rPr lang="sv-SE" sz="1600" dirty="0" err="1">
                <a:latin typeface="+mj-lt"/>
              </a:rPr>
              <a:t>pp</a:t>
            </a:r>
            <a:r>
              <a:rPr lang="sv-SE" sz="1600" dirty="0">
                <a:latin typeface="+mj-lt"/>
              </a:rPr>
              <a:t>. 327–399.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sv-SE" sz="1600" b="1" dirty="0">
                <a:latin typeface="+mj-lt"/>
              </a:rPr>
              <a:t>Kemp, R., </a:t>
            </a:r>
            <a:r>
              <a:rPr lang="sv-SE" sz="1600" b="1" dirty="0" err="1">
                <a:latin typeface="+mj-lt"/>
              </a:rPr>
              <a:t>Schot</a:t>
            </a:r>
            <a:r>
              <a:rPr lang="sv-SE" sz="1600" b="1" dirty="0">
                <a:latin typeface="+mj-lt"/>
              </a:rPr>
              <a:t>, J.W., </a:t>
            </a:r>
            <a:r>
              <a:rPr lang="sv-SE" sz="1600" b="1" dirty="0" err="1">
                <a:latin typeface="+mj-lt"/>
              </a:rPr>
              <a:t>Hoogma</a:t>
            </a:r>
            <a:r>
              <a:rPr lang="sv-SE" sz="1600" b="1" dirty="0">
                <a:latin typeface="+mj-lt"/>
              </a:rPr>
              <a:t>, R., 1998</a:t>
            </a:r>
            <a:r>
              <a:rPr lang="sv-SE" sz="1600" dirty="0">
                <a:latin typeface="+mj-lt"/>
              </a:rPr>
              <a:t>. </a:t>
            </a:r>
            <a:r>
              <a:rPr lang="sv-SE" sz="1600" i="1" dirty="0" err="1">
                <a:latin typeface="+mj-lt"/>
              </a:rPr>
              <a:t>Regime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shifts</a:t>
            </a:r>
            <a:r>
              <a:rPr lang="sv-SE" sz="1600" i="1" dirty="0">
                <a:latin typeface="+mj-lt"/>
              </a:rPr>
              <a:t> to </a:t>
            </a:r>
            <a:r>
              <a:rPr lang="sv-SE" sz="1600" i="1" dirty="0" err="1">
                <a:latin typeface="+mj-lt"/>
              </a:rPr>
              <a:t>sustain</a:t>
            </a:r>
            <a:r>
              <a:rPr lang="sv-SE" sz="1600" i="1" dirty="0">
                <a:latin typeface="+mj-lt"/>
              </a:rPr>
              <a:t>- </a:t>
            </a:r>
            <a:r>
              <a:rPr lang="sv-SE" sz="1600" i="1" dirty="0" err="1">
                <a:latin typeface="+mj-lt"/>
              </a:rPr>
              <a:t>ability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through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processes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of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niche</a:t>
            </a:r>
            <a:r>
              <a:rPr lang="sv-SE" sz="1600" i="1" dirty="0">
                <a:latin typeface="+mj-lt"/>
              </a:rPr>
              <a:t> formation: the approach </a:t>
            </a:r>
            <a:r>
              <a:rPr lang="sv-SE" sz="1600" i="1" dirty="0" err="1">
                <a:latin typeface="+mj-lt"/>
              </a:rPr>
              <a:t>of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strategic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niche</a:t>
            </a:r>
            <a:r>
              <a:rPr lang="sv-SE" sz="1600" i="1" dirty="0">
                <a:latin typeface="+mj-lt"/>
              </a:rPr>
              <a:t> management</a:t>
            </a:r>
            <a:r>
              <a:rPr lang="sv-SE" sz="1600" dirty="0">
                <a:latin typeface="+mj-lt"/>
              </a:rPr>
              <a:t>. </a:t>
            </a:r>
            <a:r>
              <a:rPr lang="sv-SE" sz="1600" dirty="0" err="1">
                <a:latin typeface="+mj-lt"/>
              </a:rPr>
              <a:t>Technology</a:t>
            </a:r>
            <a:r>
              <a:rPr lang="sv-SE" sz="1600" dirty="0">
                <a:latin typeface="+mj-lt"/>
              </a:rPr>
              <a:t> </a:t>
            </a:r>
            <a:r>
              <a:rPr lang="sv-SE" sz="1600" dirty="0" err="1">
                <a:latin typeface="+mj-lt"/>
              </a:rPr>
              <a:t>Analysis</a:t>
            </a:r>
            <a:r>
              <a:rPr lang="sv-SE" sz="1600" dirty="0">
                <a:latin typeface="+mj-lt"/>
              </a:rPr>
              <a:t> and </a:t>
            </a:r>
            <a:r>
              <a:rPr lang="sv-SE" sz="1600" dirty="0" err="1">
                <a:latin typeface="+mj-lt"/>
              </a:rPr>
              <a:t>Strategic</a:t>
            </a:r>
            <a:r>
              <a:rPr lang="sv-SE" sz="1600" dirty="0">
                <a:latin typeface="+mj-lt"/>
              </a:rPr>
              <a:t> Management 10, 175–196.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sv-SE" sz="1600" b="1" dirty="0" err="1">
                <a:latin typeface="+mj-lt"/>
              </a:rPr>
              <a:t>Schot</a:t>
            </a:r>
            <a:r>
              <a:rPr lang="sv-SE" sz="1600" b="1" dirty="0">
                <a:latin typeface="+mj-lt"/>
              </a:rPr>
              <a:t>, J.W., 1998</a:t>
            </a:r>
            <a:r>
              <a:rPr lang="sv-SE" sz="1600" dirty="0">
                <a:latin typeface="+mj-lt"/>
              </a:rPr>
              <a:t>. </a:t>
            </a:r>
            <a:r>
              <a:rPr lang="sv-SE" sz="1600" i="1" dirty="0">
                <a:latin typeface="+mj-lt"/>
              </a:rPr>
              <a:t>The </a:t>
            </a:r>
            <a:r>
              <a:rPr lang="sv-SE" sz="1600" i="1" dirty="0" err="1">
                <a:latin typeface="+mj-lt"/>
              </a:rPr>
              <a:t>usefulness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of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evolutionary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models</a:t>
            </a:r>
            <a:r>
              <a:rPr lang="sv-SE" sz="1600" i="1" dirty="0">
                <a:latin typeface="+mj-lt"/>
              </a:rPr>
              <a:t> for </a:t>
            </a:r>
            <a:r>
              <a:rPr lang="sv-SE" sz="1600" i="1" dirty="0" err="1">
                <a:latin typeface="+mj-lt"/>
              </a:rPr>
              <a:t>explaining</a:t>
            </a:r>
            <a:r>
              <a:rPr lang="sv-SE" sz="1600" i="1" dirty="0">
                <a:latin typeface="+mj-lt"/>
              </a:rPr>
              <a:t> innovation: the </a:t>
            </a:r>
            <a:r>
              <a:rPr lang="sv-SE" sz="1600" i="1" dirty="0" err="1">
                <a:latin typeface="+mj-lt"/>
              </a:rPr>
              <a:t>case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of</a:t>
            </a:r>
            <a:r>
              <a:rPr lang="sv-SE" sz="1600" i="1" dirty="0">
                <a:latin typeface="+mj-lt"/>
              </a:rPr>
              <a:t> The </a:t>
            </a:r>
            <a:r>
              <a:rPr lang="sv-SE" sz="1600" i="1" dirty="0" err="1">
                <a:latin typeface="+mj-lt"/>
              </a:rPr>
              <a:t>Netherlands</a:t>
            </a:r>
            <a:r>
              <a:rPr lang="sv-SE" sz="1600" i="1" dirty="0">
                <a:latin typeface="+mj-lt"/>
              </a:rPr>
              <a:t> in the </a:t>
            </a:r>
            <a:r>
              <a:rPr lang="sv-SE" sz="1600" i="1" dirty="0" err="1">
                <a:latin typeface="+mj-lt"/>
              </a:rPr>
              <a:t>nineteenth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century</a:t>
            </a:r>
            <a:r>
              <a:rPr lang="sv-SE" sz="1600" dirty="0">
                <a:latin typeface="+mj-lt"/>
              </a:rPr>
              <a:t>. </a:t>
            </a:r>
            <a:r>
              <a:rPr lang="sv-SE" sz="1600" dirty="0" err="1">
                <a:latin typeface="+mj-lt"/>
              </a:rPr>
              <a:t>History</a:t>
            </a:r>
            <a:r>
              <a:rPr lang="sv-SE" sz="1600" dirty="0">
                <a:latin typeface="+mj-lt"/>
              </a:rPr>
              <a:t> </a:t>
            </a:r>
            <a:r>
              <a:rPr lang="sv-SE" sz="1600" dirty="0" err="1">
                <a:latin typeface="+mj-lt"/>
              </a:rPr>
              <a:t>of</a:t>
            </a:r>
            <a:r>
              <a:rPr lang="sv-SE" sz="1600" dirty="0">
                <a:latin typeface="+mj-lt"/>
              </a:rPr>
              <a:t> </a:t>
            </a:r>
            <a:r>
              <a:rPr lang="sv-SE" sz="1600" dirty="0" err="1">
                <a:latin typeface="+mj-lt"/>
              </a:rPr>
              <a:t>Technology</a:t>
            </a:r>
            <a:r>
              <a:rPr lang="sv-SE" sz="1600" dirty="0">
                <a:latin typeface="+mj-lt"/>
              </a:rPr>
              <a:t> 14, 173–200.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sv-SE" sz="1600" b="1" dirty="0">
                <a:latin typeface="+mj-lt"/>
              </a:rPr>
              <a:t>Van den Ende, J., Kemp, R., 1999</a:t>
            </a:r>
            <a:r>
              <a:rPr lang="sv-SE" sz="1600" dirty="0">
                <a:latin typeface="+mj-lt"/>
              </a:rPr>
              <a:t>. </a:t>
            </a:r>
            <a:r>
              <a:rPr lang="sv-SE" sz="1600" dirty="0" err="1">
                <a:latin typeface="+mj-lt"/>
              </a:rPr>
              <a:t>T</a:t>
            </a:r>
            <a:r>
              <a:rPr lang="sv-SE" sz="1600" i="1" dirty="0" err="1">
                <a:latin typeface="+mj-lt"/>
              </a:rPr>
              <a:t>echnological</a:t>
            </a:r>
            <a:r>
              <a:rPr lang="sv-SE" sz="1600" i="1" dirty="0">
                <a:latin typeface="+mj-lt"/>
              </a:rPr>
              <a:t> transformations in </a:t>
            </a:r>
            <a:r>
              <a:rPr lang="sv-SE" sz="1600" i="1" dirty="0" err="1">
                <a:latin typeface="+mj-lt"/>
              </a:rPr>
              <a:t>history</a:t>
            </a:r>
            <a:r>
              <a:rPr lang="sv-SE" sz="1600" i="1" dirty="0">
                <a:latin typeface="+mj-lt"/>
              </a:rPr>
              <a:t>: </a:t>
            </a:r>
            <a:r>
              <a:rPr lang="sv-SE" sz="1600" i="1" dirty="0" err="1">
                <a:latin typeface="+mj-lt"/>
              </a:rPr>
              <a:t>how</a:t>
            </a:r>
            <a:r>
              <a:rPr lang="sv-SE" sz="1600" i="1" dirty="0">
                <a:latin typeface="+mj-lt"/>
              </a:rPr>
              <a:t> the computer </a:t>
            </a:r>
            <a:r>
              <a:rPr lang="sv-SE" sz="1600" i="1" dirty="0" err="1">
                <a:latin typeface="+mj-lt"/>
              </a:rPr>
              <a:t>regime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grew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out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of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existing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computing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regimes</a:t>
            </a:r>
            <a:r>
              <a:rPr lang="sv-SE" sz="1600" dirty="0">
                <a:latin typeface="+mj-lt"/>
              </a:rPr>
              <a:t>. Research Policy 28, 833–851a.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sv-SE" sz="1600" b="1" dirty="0">
                <a:latin typeface="+mj-lt"/>
              </a:rPr>
              <a:t>Kemp, R., </a:t>
            </a:r>
            <a:r>
              <a:rPr lang="sv-SE" sz="1600" b="1" dirty="0" err="1">
                <a:latin typeface="+mj-lt"/>
              </a:rPr>
              <a:t>Rip</a:t>
            </a:r>
            <a:r>
              <a:rPr lang="sv-SE" sz="1600" b="1" dirty="0">
                <a:latin typeface="+mj-lt"/>
              </a:rPr>
              <a:t>, A., </a:t>
            </a:r>
            <a:r>
              <a:rPr lang="sv-SE" sz="1600" b="1" dirty="0" err="1">
                <a:latin typeface="+mj-lt"/>
              </a:rPr>
              <a:t>Schot</a:t>
            </a:r>
            <a:r>
              <a:rPr lang="sv-SE" sz="1600" b="1" dirty="0">
                <a:latin typeface="+mj-lt"/>
              </a:rPr>
              <a:t>, J.W., 2001</a:t>
            </a:r>
            <a:r>
              <a:rPr lang="sv-SE" sz="1600" dirty="0">
                <a:latin typeface="+mj-lt"/>
              </a:rPr>
              <a:t>. </a:t>
            </a:r>
            <a:r>
              <a:rPr lang="sv-SE" sz="1600" i="1" dirty="0" err="1">
                <a:latin typeface="+mj-lt"/>
              </a:rPr>
              <a:t>Constructing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transition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paths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through</a:t>
            </a:r>
            <a:r>
              <a:rPr lang="sv-SE" sz="1600" i="1" dirty="0">
                <a:latin typeface="+mj-lt"/>
              </a:rPr>
              <a:t> the management </a:t>
            </a:r>
            <a:r>
              <a:rPr lang="sv-SE" sz="1600" i="1" dirty="0" err="1">
                <a:latin typeface="+mj-lt"/>
              </a:rPr>
              <a:t>of</a:t>
            </a:r>
            <a:r>
              <a:rPr lang="sv-SE" sz="1600" i="1" dirty="0">
                <a:latin typeface="+mj-lt"/>
              </a:rPr>
              <a:t> </a:t>
            </a:r>
            <a:r>
              <a:rPr lang="sv-SE" sz="1600" i="1" dirty="0" err="1">
                <a:latin typeface="+mj-lt"/>
              </a:rPr>
              <a:t>niches</a:t>
            </a:r>
            <a:r>
              <a:rPr lang="sv-SE" sz="1600" dirty="0">
                <a:latin typeface="+mj-lt"/>
              </a:rPr>
              <a:t>. In: </a:t>
            </a:r>
            <a:r>
              <a:rPr lang="sv-SE" sz="1600" dirty="0" err="1">
                <a:latin typeface="+mj-lt"/>
              </a:rPr>
              <a:t>Garud</a:t>
            </a:r>
            <a:r>
              <a:rPr lang="sv-SE" sz="1600" dirty="0">
                <a:latin typeface="+mj-lt"/>
              </a:rPr>
              <a:t>, R., </a:t>
            </a:r>
            <a:r>
              <a:rPr lang="sv-SE" sz="1600" dirty="0" err="1">
                <a:latin typeface="+mj-lt"/>
              </a:rPr>
              <a:t>Karnoe</a:t>
            </a:r>
            <a:r>
              <a:rPr lang="sv-SE" sz="1600" dirty="0">
                <a:latin typeface="+mj-lt"/>
              </a:rPr>
              <a:t>, P. (Eds.), </a:t>
            </a:r>
            <a:r>
              <a:rPr lang="sv-SE" sz="1600" dirty="0" err="1">
                <a:latin typeface="+mj-lt"/>
              </a:rPr>
              <a:t>Path</a:t>
            </a:r>
            <a:r>
              <a:rPr lang="sv-SE" sz="1600" dirty="0">
                <a:latin typeface="+mj-lt"/>
              </a:rPr>
              <a:t> </a:t>
            </a:r>
            <a:r>
              <a:rPr lang="sv-SE" sz="1600" dirty="0" err="1">
                <a:latin typeface="+mj-lt"/>
              </a:rPr>
              <a:t>Dependence</a:t>
            </a:r>
            <a:r>
              <a:rPr lang="sv-SE" sz="1600" dirty="0">
                <a:latin typeface="+mj-lt"/>
              </a:rPr>
              <a:t> and Creation. Lawrence </a:t>
            </a:r>
            <a:r>
              <a:rPr lang="sv-SE" sz="1600" dirty="0" err="1">
                <a:latin typeface="+mj-lt"/>
              </a:rPr>
              <a:t>Erlbaum</a:t>
            </a:r>
            <a:r>
              <a:rPr lang="sv-SE" sz="1600" dirty="0">
                <a:latin typeface="+mj-lt"/>
              </a:rPr>
              <a:t>, </a:t>
            </a:r>
            <a:r>
              <a:rPr lang="sv-SE" sz="1600" dirty="0" err="1">
                <a:latin typeface="+mj-lt"/>
              </a:rPr>
              <a:t>Mahwah</a:t>
            </a:r>
            <a:r>
              <a:rPr lang="sv-SE" sz="1600" dirty="0">
                <a:latin typeface="+mj-lt"/>
              </a:rPr>
              <a:t>, NJ, </a:t>
            </a:r>
            <a:r>
              <a:rPr lang="sv-SE" sz="1600" dirty="0" err="1">
                <a:latin typeface="+mj-lt"/>
              </a:rPr>
              <a:t>pp</a:t>
            </a:r>
            <a:r>
              <a:rPr lang="sv-SE" sz="1600" dirty="0">
                <a:latin typeface="+mj-lt"/>
              </a:rPr>
              <a:t>. 269–299.</a:t>
            </a:r>
          </a:p>
          <a:p>
            <a:pPr>
              <a:spcAft>
                <a:spcPts val="1800"/>
              </a:spcAft>
            </a:pPr>
            <a:endParaRPr lang="en-US" sz="1600" dirty="0">
              <a:latin typeface="+mj-lt"/>
            </a:endParaRPr>
          </a:p>
          <a:p>
            <a:pPr>
              <a:spcAft>
                <a:spcPts val="1800"/>
              </a:spcAft>
            </a:pP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622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page6image19495136">
            <a:extLst>
              <a:ext uri="{FF2B5EF4-FFF2-40B4-BE49-F238E27FC236}">
                <a16:creationId xmlns:a16="http://schemas.microsoft.com/office/drawing/2014/main" id="{1011F1C4-2BFE-4B41-98A1-9FDE6D9D31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133" y="355596"/>
            <a:ext cx="8398933" cy="563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01FA604-0E8E-F74C-B9D5-BAA149E0263E}"/>
              </a:ext>
            </a:extLst>
          </p:cNvPr>
          <p:cNvSpPr txBox="1"/>
          <p:nvPr/>
        </p:nvSpPr>
        <p:spPr>
          <a:xfrm>
            <a:off x="2213111" y="6214533"/>
            <a:ext cx="2060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Rip and Kemp, 1996</a:t>
            </a:r>
          </a:p>
        </p:txBody>
      </p:sp>
    </p:spTree>
    <p:extLst>
      <p:ext uri="{BB962C8B-B14F-4D97-AF65-F5344CB8AC3E}">
        <p14:creationId xmlns:p14="http://schemas.microsoft.com/office/powerpoint/2010/main" val="1503553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43E31D-B512-1549-AAA8-C2C1A9FFD2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624"/>
          <a:stretch/>
        </p:blipFill>
        <p:spPr>
          <a:xfrm>
            <a:off x="1557867" y="838781"/>
            <a:ext cx="8595783" cy="55204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DB200E0-B091-1C44-B9D4-BF958F0979D5}"/>
              </a:ext>
            </a:extLst>
          </p:cNvPr>
          <p:cNvSpPr txBox="1"/>
          <p:nvPr/>
        </p:nvSpPr>
        <p:spPr>
          <a:xfrm>
            <a:off x="4854202" y="6137567"/>
            <a:ext cx="200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Rip and Kemp 1998</a:t>
            </a:r>
          </a:p>
        </p:txBody>
      </p:sp>
    </p:spTree>
    <p:extLst>
      <p:ext uri="{BB962C8B-B14F-4D97-AF65-F5344CB8AC3E}">
        <p14:creationId xmlns:p14="http://schemas.microsoft.com/office/powerpoint/2010/main" val="3644789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C7510C-FA3C-7D49-864C-49D078608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37" y="359063"/>
            <a:ext cx="6231659" cy="61290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1EB12A4-C187-8248-8362-5B03C69E89D6}"/>
              </a:ext>
            </a:extLst>
          </p:cNvPr>
          <p:cNvSpPr txBox="1"/>
          <p:nvPr/>
        </p:nvSpPr>
        <p:spPr>
          <a:xfrm>
            <a:off x="7800109" y="512618"/>
            <a:ext cx="3893127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/>
              <a:t>Geels</a:t>
            </a:r>
            <a:r>
              <a:rPr lang="sv-SE" b="1" dirty="0"/>
              <a:t>, F. W. (2002). </a:t>
            </a:r>
            <a:r>
              <a:rPr lang="sv-SE" dirty="0" err="1"/>
              <a:t>Technological</a:t>
            </a:r>
            <a:r>
              <a:rPr lang="sv-SE" dirty="0"/>
              <a:t> </a:t>
            </a:r>
            <a:r>
              <a:rPr lang="sv-SE" dirty="0" err="1"/>
              <a:t>transitions</a:t>
            </a:r>
            <a:r>
              <a:rPr lang="sv-SE" dirty="0"/>
              <a:t> as </a:t>
            </a:r>
            <a:r>
              <a:rPr lang="sv-SE" dirty="0" err="1"/>
              <a:t>evolutionary</a:t>
            </a:r>
            <a:r>
              <a:rPr lang="sv-SE" dirty="0"/>
              <a:t> </a:t>
            </a:r>
            <a:r>
              <a:rPr lang="sv-SE" dirty="0" err="1"/>
              <a:t>reconfiguration</a:t>
            </a:r>
            <a:r>
              <a:rPr lang="sv-SE" dirty="0"/>
              <a:t> </a:t>
            </a:r>
            <a:r>
              <a:rPr lang="sv-SE" dirty="0" err="1"/>
              <a:t>processes</a:t>
            </a:r>
            <a:r>
              <a:rPr lang="sv-SE" dirty="0"/>
              <a:t>: a multi-</a:t>
            </a:r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perspective</a:t>
            </a:r>
            <a:r>
              <a:rPr lang="sv-SE" dirty="0"/>
              <a:t> and a </a:t>
            </a:r>
            <a:r>
              <a:rPr lang="sv-SE" dirty="0" err="1"/>
              <a:t>case-study</a:t>
            </a:r>
            <a:r>
              <a:rPr lang="sv-SE" dirty="0"/>
              <a:t>. </a:t>
            </a:r>
            <a:r>
              <a:rPr lang="sv-SE" i="1" dirty="0"/>
              <a:t>Research policy</a:t>
            </a:r>
            <a:r>
              <a:rPr lang="sv-SE" dirty="0"/>
              <a:t>, </a:t>
            </a:r>
            <a:r>
              <a:rPr lang="sv-SE" i="1" dirty="0"/>
              <a:t>31</a:t>
            </a:r>
            <a:r>
              <a:rPr lang="sv-SE" dirty="0"/>
              <a:t>(8-9), 1257-1274.</a:t>
            </a:r>
          </a:p>
          <a:p>
            <a:endParaRPr lang="sv-SE" dirty="0"/>
          </a:p>
          <a:p>
            <a:r>
              <a:rPr lang="sv-SE" b="1" dirty="0" err="1"/>
              <a:t>Geels</a:t>
            </a:r>
            <a:r>
              <a:rPr lang="sv-SE" b="1" dirty="0"/>
              <a:t>, F. W. (2004)</a:t>
            </a:r>
            <a:r>
              <a:rPr lang="sv-SE" dirty="0"/>
              <a:t>. From </a:t>
            </a:r>
            <a:r>
              <a:rPr lang="sv-SE" dirty="0" err="1"/>
              <a:t>sectoral</a:t>
            </a:r>
            <a:r>
              <a:rPr lang="sv-SE" dirty="0"/>
              <a:t> systems </a:t>
            </a:r>
            <a:r>
              <a:rPr lang="sv-SE" dirty="0" err="1"/>
              <a:t>of</a:t>
            </a:r>
            <a:r>
              <a:rPr lang="sv-SE" dirty="0"/>
              <a:t> innovation to socio-</a:t>
            </a:r>
            <a:r>
              <a:rPr lang="sv-SE" dirty="0" err="1"/>
              <a:t>technical</a:t>
            </a:r>
            <a:r>
              <a:rPr lang="sv-SE" dirty="0"/>
              <a:t> systems: </a:t>
            </a:r>
            <a:r>
              <a:rPr lang="sv-SE" dirty="0" err="1"/>
              <a:t>Insights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</a:t>
            </a:r>
            <a:r>
              <a:rPr lang="sv-SE" dirty="0" err="1"/>
              <a:t>dynamics</a:t>
            </a:r>
            <a:r>
              <a:rPr lang="sv-SE" dirty="0"/>
              <a:t> and </a:t>
            </a:r>
            <a:r>
              <a:rPr lang="sv-SE" dirty="0" err="1"/>
              <a:t>change</a:t>
            </a:r>
            <a:r>
              <a:rPr lang="sv-SE" dirty="0"/>
              <a:t> from </a:t>
            </a:r>
            <a:r>
              <a:rPr lang="sv-SE" dirty="0" err="1"/>
              <a:t>sociology</a:t>
            </a:r>
            <a:r>
              <a:rPr lang="sv-SE" dirty="0"/>
              <a:t> and </a:t>
            </a:r>
            <a:r>
              <a:rPr lang="sv-SE" dirty="0" err="1"/>
              <a:t>institutional</a:t>
            </a:r>
            <a:r>
              <a:rPr lang="sv-SE" dirty="0"/>
              <a:t> </a:t>
            </a:r>
            <a:r>
              <a:rPr lang="sv-SE" dirty="0" err="1"/>
              <a:t>theory</a:t>
            </a:r>
            <a:r>
              <a:rPr lang="sv-SE" dirty="0"/>
              <a:t>. </a:t>
            </a:r>
            <a:r>
              <a:rPr lang="sv-SE" i="1" dirty="0"/>
              <a:t>Research policy</a:t>
            </a:r>
            <a:r>
              <a:rPr lang="sv-SE" dirty="0"/>
              <a:t>, </a:t>
            </a:r>
            <a:r>
              <a:rPr lang="sv-SE" i="1" dirty="0"/>
              <a:t>33</a:t>
            </a:r>
            <a:r>
              <a:rPr lang="sv-SE" dirty="0"/>
              <a:t>(6-7), 897-920.</a:t>
            </a:r>
          </a:p>
          <a:p>
            <a:endParaRPr lang="sv-SE" dirty="0"/>
          </a:p>
          <a:p>
            <a:r>
              <a:rPr lang="sv-SE" b="1" dirty="0" err="1"/>
              <a:t>Geels</a:t>
            </a:r>
            <a:r>
              <a:rPr lang="sv-SE" b="1" dirty="0"/>
              <a:t>, F. W., &amp; </a:t>
            </a:r>
            <a:r>
              <a:rPr lang="sv-SE" b="1" dirty="0" err="1"/>
              <a:t>Schot</a:t>
            </a:r>
            <a:r>
              <a:rPr lang="sv-SE" b="1" dirty="0"/>
              <a:t>, J. (2007)</a:t>
            </a:r>
            <a:r>
              <a:rPr lang="sv-SE" dirty="0"/>
              <a:t>. </a:t>
            </a:r>
            <a:r>
              <a:rPr lang="sv-SE" dirty="0" err="1"/>
              <a:t>Typology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sociotechnical</a:t>
            </a:r>
            <a:r>
              <a:rPr lang="sv-SE" dirty="0"/>
              <a:t> </a:t>
            </a:r>
            <a:r>
              <a:rPr lang="sv-SE" dirty="0" err="1"/>
              <a:t>transition</a:t>
            </a:r>
            <a:r>
              <a:rPr lang="sv-SE" dirty="0"/>
              <a:t> </a:t>
            </a:r>
            <a:r>
              <a:rPr lang="sv-SE" dirty="0" err="1"/>
              <a:t>pathways</a:t>
            </a:r>
            <a:r>
              <a:rPr lang="sv-SE" dirty="0"/>
              <a:t>. Research policy, 36(3), 399-417.</a:t>
            </a:r>
          </a:p>
          <a:p>
            <a:endParaRPr lang="sv-SE" dirty="0"/>
          </a:p>
          <a:p>
            <a:r>
              <a:rPr lang="sv-SE" b="1" dirty="0" err="1"/>
              <a:t>Geels</a:t>
            </a:r>
            <a:r>
              <a:rPr lang="sv-SE" b="1" dirty="0"/>
              <a:t>, F. W. (2010)</a:t>
            </a:r>
            <a:r>
              <a:rPr lang="sv-SE" dirty="0"/>
              <a:t>. </a:t>
            </a:r>
            <a:r>
              <a:rPr lang="sv-SE" dirty="0" err="1"/>
              <a:t>Ontologies</a:t>
            </a:r>
            <a:r>
              <a:rPr lang="sv-SE" dirty="0"/>
              <a:t>, socio-</a:t>
            </a:r>
            <a:r>
              <a:rPr lang="sv-SE" dirty="0" err="1"/>
              <a:t>technical</a:t>
            </a:r>
            <a:r>
              <a:rPr lang="sv-SE" dirty="0"/>
              <a:t> </a:t>
            </a:r>
            <a:r>
              <a:rPr lang="sv-SE" dirty="0" err="1"/>
              <a:t>transitions</a:t>
            </a:r>
            <a:r>
              <a:rPr lang="sv-SE" dirty="0"/>
              <a:t> (to </a:t>
            </a:r>
            <a:r>
              <a:rPr lang="sv-SE" dirty="0" err="1"/>
              <a:t>sustainability</a:t>
            </a:r>
            <a:r>
              <a:rPr lang="sv-SE" dirty="0"/>
              <a:t>), and the multi-</a:t>
            </a:r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perspective</a:t>
            </a:r>
            <a:r>
              <a:rPr lang="sv-SE" dirty="0"/>
              <a:t>. Research policy, 39(4), 495-510.	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page7image19512560">
            <a:extLst>
              <a:ext uri="{FF2B5EF4-FFF2-40B4-BE49-F238E27FC236}">
                <a16:creationId xmlns:a16="http://schemas.microsoft.com/office/drawing/2014/main" id="{6EB9DC43-5F6A-844B-A9D8-BB575A267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46" y="374073"/>
            <a:ext cx="8793372" cy="5945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282B7A0-6006-1F44-B6A6-8CD0F01D332C}"/>
              </a:ext>
            </a:extLst>
          </p:cNvPr>
          <p:cNvSpPr txBox="1"/>
          <p:nvPr/>
        </p:nvSpPr>
        <p:spPr>
          <a:xfrm>
            <a:off x="9587345" y="4842664"/>
            <a:ext cx="25954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Innovation</a:t>
            </a:r>
          </a:p>
          <a:p>
            <a:r>
              <a:rPr lang="en-US" dirty="0">
                <a:solidFill>
                  <a:schemeClr val="accent6"/>
                </a:solidFill>
              </a:rPr>
              <a:t>Experimentation</a:t>
            </a:r>
          </a:p>
          <a:p>
            <a:r>
              <a:rPr lang="en-US" dirty="0">
                <a:solidFill>
                  <a:schemeClr val="accent6"/>
                </a:solidFill>
              </a:rPr>
              <a:t>Socio-technical alignment</a:t>
            </a:r>
          </a:p>
          <a:p>
            <a:r>
              <a:rPr lang="en-US" dirty="0">
                <a:solidFill>
                  <a:schemeClr val="accent6"/>
                </a:solidFill>
              </a:rPr>
              <a:t>Protection</a:t>
            </a:r>
          </a:p>
          <a:p>
            <a:r>
              <a:rPr lang="en-US" dirty="0">
                <a:solidFill>
                  <a:schemeClr val="accent6"/>
                </a:solidFill>
              </a:rPr>
              <a:t>Diffusion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111962-97DE-F342-8134-AF0809F0E355}"/>
              </a:ext>
            </a:extLst>
          </p:cNvPr>
          <p:cNvSpPr txBox="1"/>
          <p:nvPr/>
        </p:nvSpPr>
        <p:spPr>
          <a:xfrm>
            <a:off x="9552671" y="2327563"/>
            <a:ext cx="23008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Socio-technical system</a:t>
            </a:r>
          </a:p>
          <a:p>
            <a:r>
              <a:rPr lang="en-US" dirty="0">
                <a:solidFill>
                  <a:srgbClr val="0070C0"/>
                </a:solidFill>
              </a:rPr>
              <a:t>Co-evolution</a:t>
            </a:r>
          </a:p>
          <a:p>
            <a:r>
              <a:rPr lang="en-US" dirty="0">
                <a:solidFill>
                  <a:srgbClr val="0070C0"/>
                </a:solidFill>
              </a:rPr>
              <a:t>Path-dependency</a:t>
            </a:r>
          </a:p>
          <a:p>
            <a:r>
              <a:rPr lang="en-US" dirty="0">
                <a:solidFill>
                  <a:srgbClr val="0070C0"/>
                </a:solidFill>
              </a:rPr>
              <a:t>Stability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3BB3A9-0EDA-7747-A5C2-7ACBE0CF7D03}"/>
              </a:ext>
            </a:extLst>
          </p:cNvPr>
          <p:cNvSpPr/>
          <p:nvPr/>
        </p:nvSpPr>
        <p:spPr>
          <a:xfrm>
            <a:off x="152400" y="1413164"/>
            <a:ext cx="9240981" cy="5245764"/>
          </a:xfrm>
          <a:prstGeom prst="rect">
            <a:avLst/>
          </a:prstGeom>
          <a:noFill/>
          <a:ln w="381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5E4F14-70E7-D147-946E-493566F6BC92}"/>
              </a:ext>
            </a:extLst>
          </p:cNvPr>
          <p:cNvSpPr txBox="1"/>
          <p:nvPr/>
        </p:nvSpPr>
        <p:spPr>
          <a:xfrm>
            <a:off x="9596546" y="489191"/>
            <a:ext cx="164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External factors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F3A3681-D455-7045-BDC9-6075A31329CC}"/>
              </a:ext>
            </a:extLst>
          </p:cNvPr>
          <p:cNvSpPr/>
          <p:nvPr/>
        </p:nvSpPr>
        <p:spPr>
          <a:xfrm>
            <a:off x="212082" y="2189017"/>
            <a:ext cx="1450463" cy="1338875"/>
          </a:xfrm>
          <a:prstGeom prst="ellipse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B2F931B-01A9-244F-B91B-E218C7B30BE1}"/>
              </a:ext>
            </a:extLst>
          </p:cNvPr>
          <p:cNvSpPr/>
          <p:nvPr/>
        </p:nvSpPr>
        <p:spPr>
          <a:xfrm>
            <a:off x="212082" y="4706080"/>
            <a:ext cx="1713699" cy="1338875"/>
          </a:xfrm>
          <a:prstGeom prst="ellipse">
            <a:avLst/>
          </a:prstGeom>
          <a:noFill/>
          <a:ln w="38100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653620A-1E96-6541-80BD-E5D8CDB7ABC4}"/>
              </a:ext>
            </a:extLst>
          </p:cNvPr>
          <p:cNvSpPr/>
          <p:nvPr/>
        </p:nvSpPr>
        <p:spPr>
          <a:xfrm>
            <a:off x="212082" y="74289"/>
            <a:ext cx="1637462" cy="1338875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6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7" grpId="0"/>
      <p:bldP spid="8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711E7-8635-A446-8B61-9B0069953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research: MLP as heuristic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365C42D-526D-EB46-A710-4978F63AAB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67189"/>
            <a:ext cx="4424207" cy="435133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A59E3CD-FE5A-8C4B-AECF-B77A9F5EDAA2}"/>
              </a:ext>
            </a:extLst>
          </p:cNvPr>
          <p:cNvCxnSpPr>
            <a:cxnSpLocks/>
          </p:cNvCxnSpPr>
          <p:nvPr/>
        </p:nvCxnSpPr>
        <p:spPr>
          <a:xfrm>
            <a:off x="838200" y="1867189"/>
            <a:ext cx="4278170" cy="435133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F54720C-23A9-7045-B458-624B74F71524}"/>
              </a:ext>
            </a:extLst>
          </p:cNvPr>
          <p:cNvCxnSpPr>
            <a:cxnSpLocks/>
          </p:cNvCxnSpPr>
          <p:nvPr/>
        </p:nvCxnSpPr>
        <p:spPr>
          <a:xfrm flipV="1">
            <a:off x="942109" y="1867189"/>
            <a:ext cx="4174261" cy="4351338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5E1B8E3-2F82-4645-AD23-45DD33C7A5E3}"/>
              </a:ext>
            </a:extLst>
          </p:cNvPr>
          <p:cNvSpPr txBox="1"/>
          <p:nvPr/>
        </p:nvSpPr>
        <p:spPr>
          <a:xfrm>
            <a:off x="5680364" y="1704976"/>
            <a:ext cx="638694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/>
              <a:t>Don’t replicate frameworks for the sake of it, focus on relevant research questions, interesting empirical phenomena and exchange with other communities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Socio-technical, systemic perspective on transitions as ontology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Interplay between stability and change, structure and agency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Explaining path-dependency, co-evolution, persistence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Explaining deviation, novelty creation, innovation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Process perspective: Institutionalization and de-institutionalization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Factor in questions of space and time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Use different methodology and methods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Make use of vast case study repertoire: use secondary analysis for further theorization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62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522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Multi-level perspective (MLP)</vt:lpstr>
      <vt:lpstr>A little bit of history</vt:lpstr>
      <vt:lpstr>Early references</vt:lpstr>
      <vt:lpstr>PowerPoint Presentation</vt:lpstr>
      <vt:lpstr>PowerPoint Presentation</vt:lpstr>
      <vt:lpstr>PowerPoint Presentation</vt:lpstr>
      <vt:lpstr>PowerPoint Presentation</vt:lpstr>
      <vt:lpstr>Future research: MLP as heuristic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 Fuenfschilling</dc:creator>
  <cp:lastModifiedBy>Daniel Rosenbloom</cp:lastModifiedBy>
  <cp:revision>17</cp:revision>
  <dcterms:created xsi:type="dcterms:W3CDTF">2019-06-22T15:00:24Z</dcterms:created>
  <dcterms:modified xsi:type="dcterms:W3CDTF">2019-06-24T11:12:57Z</dcterms:modified>
</cp:coreProperties>
</file>