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307" r:id="rId2"/>
    <p:sldId id="295" r:id="rId3"/>
    <p:sldId id="298" r:id="rId4"/>
    <p:sldId id="318" r:id="rId5"/>
    <p:sldId id="319" r:id="rId6"/>
    <p:sldId id="322" r:id="rId7"/>
    <p:sldId id="323" r:id="rId8"/>
    <p:sldId id="324" r:id="rId9"/>
    <p:sldId id="327" r:id="rId10"/>
    <p:sldId id="325" r:id="rId11"/>
    <p:sldId id="326" r:id="rId12"/>
    <p:sldId id="299" r:id="rId13"/>
    <p:sldId id="305" r:id="rId14"/>
    <p:sldId id="320" r:id="rId15"/>
    <p:sldId id="321" r:id="rId16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yra Hachmann" initials="SH" lastIdx="4" clrIdx="0">
    <p:extLst>
      <p:ext uri="{19B8F6BF-5375-455C-9EA6-DF929625EA0E}">
        <p15:presenceInfo xmlns:p15="http://schemas.microsoft.com/office/powerpoint/2012/main" userId="S-1-5-21-1816829811-2175456963-1153269527-7707" providerId="AD"/>
      </p:ext>
    </p:extLst>
  </p:cmAuthor>
  <p:cmAuthor id="2" name="Samyra Hachmann" initials="SH [2]" lastIdx="1" clrIdx="1">
    <p:extLst>
      <p:ext uri="{19B8F6BF-5375-455C-9EA6-DF929625EA0E}">
        <p15:presenceInfo xmlns:p15="http://schemas.microsoft.com/office/powerpoint/2012/main" userId="807cfe54c64f22db" providerId="Windows Live"/>
      </p:ext>
    </p:extLst>
  </p:cmAuthor>
  <p:cmAuthor id="3" name="Helen" initials="H" lastIdx="2" clrIdx="2">
    <p:extLst>
      <p:ext uri="{19B8F6BF-5375-455C-9EA6-DF929625EA0E}">
        <p15:presenceInfo xmlns:p15="http://schemas.microsoft.com/office/powerpoint/2012/main" userId="He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E4F"/>
    <a:srgbClr val="FF7931"/>
    <a:srgbClr val="5569A5"/>
    <a:srgbClr val="404B7F"/>
    <a:srgbClr val="290088"/>
    <a:srgbClr val="829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88227" autoAdjust="0"/>
  </p:normalViewPr>
  <p:slideViewPr>
    <p:cSldViewPr snapToGrid="0" snapToObjects="1">
      <p:cViewPr varScale="1">
        <p:scale>
          <a:sx n="102" d="100"/>
          <a:sy n="102" d="100"/>
        </p:scale>
        <p:origin x="288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ADAC-5327-423A-B525-31C64DA938CB}" type="datetimeFigureOut">
              <a:rPr lang="de-DE" smtClean="0"/>
              <a:t>22.06.2019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86274-98AE-4879-9255-0B15F8901E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77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Caution 1: </a:t>
            </a:r>
            <a:r>
              <a:rPr lang="en-GB" sz="1200" b="0" dirty="0" smtClean="0"/>
              <a:t>Problem definition not neutral; contested commitments that go into making future visions; deep ambivalence of sustainability.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Caution</a:t>
            </a:r>
            <a:r>
              <a:rPr lang="en-GB" baseline="0" dirty="0" smtClean="0"/>
              <a:t> 2:  </a:t>
            </a:r>
            <a:r>
              <a:rPr lang="en-GB" sz="1200" b="0" dirty="0" smtClean="0"/>
              <a:t>Danger is that conventional instruments are incorporated into political business-as-usual.</a:t>
            </a:r>
          </a:p>
          <a:p>
            <a:r>
              <a:rPr lang="en-GB" dirty="0" smtClean="0"/>
              <a:t>Caution 3: relation between competing systems and practices</a:t>
            </a:r>
            <a:r>
              <a:rPr lang="en-GB" baseline="0" dirty="0" smtClean="0"/>
              <a:t>, how can</a:t>
            </a:r>
            <a:r>
              <a:rPr lang="en-GB" baseline="0" dirty="0" smtClean="0"/>
              <a:t> decline of systems </a:t>
            </a:r>
            <a:r>
              <a:rPr lang="en-GB" baseline="0" dirty="0" smtClean="0"/>
              <a:t>be engineered?</a:t>
            </a:r>
          </a:p>
          <a:p>
            <a:r>
              <a:rPr lang="en-GB" baseline="0" dirty="0" smtClean="0"/>
              <a:t>Caution 4: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6274-98AE-4879-9255-0B15F8901E9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59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6274-98AE-4879-9255-0B15F8901E9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18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597275" y="4664869"/>
            <a:ext cx="919239" cy="476250"/>
            <a:chOff x="5182" y="3918"/>
            <a:chExt cx="627" cy="4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182" y="3918"/>
              <a:ext cx="0" cy="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125"/>
            </a:p>
          </p:txBody>
        </p:sp>
        <p:pic>
          <p:nvPicPr>
            <p:cNvPr id="7" name="Picture 17" descr="ioew logo pp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" y="3918"/>
              <a:ext cx="54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Logo1" descr="emp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615" y="4663679"/>
            <a:ext cx="930966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2" descr="emp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74" y="4663679"/>
            <a:ext cx="930966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13004" y="1491854"/>
            <a:ext cx="6985916" cy="1026319"/>
          </a:xfrm>
        </p:spPr>
        <p:txBody>
          <a:bodyPr anchor="ctr"/>
          <a:lstStyle>
            <a:lvl1pPr marL="0" indent="0" algn="r">
              <a:buFont typeface="Arial" panose="020B0604020202020204" pitchFamily="34" charset="0"/>
              <a:buNone/>
              <a:defRPr sz="1500">
                <a:solidFill>
                  <a:srgbClr val="FF5A00"/>
                </a:solidFill>
              </a:defRPr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43614" y="760810"/>
            <a:ext cx="7855307" cy="407194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00000"/>
              </a:lnSpc>
              <a:defRPr sz="3225">
                <a:solidFill>
                  <a:schemeClr val="tx1"/>
                </a:solidFill>
              </a:defRPr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8275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94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5827" y="141685"/>
            <a:ext cx="1963094" cy="419933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3614" y="141685"/>
            <a:ext cx="5751468" cy="419933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17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614" y="141685"/>
            <a:ext cx="6255803" cy="7143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3614" y="1179910"/>
            <a:ext cx="3857281" cy="316110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1639" y="1179910"/>
            <a:ext cx="3857282" cy="316110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6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34" b="3672"/>
          <a:stretch/>
        </p:blipFill>
        <p:spPr>
          <a:xfrm>
            <a:off x="7772403" y="35440"/>
            <a:ext cx="1339702" cy="98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555" y="1282304"/>
            <a:ext cx="7886095" cy="2139553"/>
          </a:xfrm>
        </p:spPr>
        <p:txBody>
          <a:bodyPr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4555" y="3442098"/>
            <a:ext cx="7886095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3614" y="1179910"/>
            <a:ext cx="3857281" cy="316110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639" y="1179910"/>
            <a:ext cx="3857282" cy="316110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5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419" y="273844"/>
            <a:ext cx="7886095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419" y="1260872"/>
            <a:ext cx="3867544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419" y="1878806"/>
            <a:ext cx="3867544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8445" y="1260872"/>
            <a:ext cx="3888069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8445" y="1878806"/>
            <a:ext cx="3888069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8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9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26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419" y="342900"/>
            <a:ext cx="2948306" cy="120015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8069" y="740569"/>
            <a:ext cx="4628445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419" y="1543050"/>
            <a:ext cx="2948306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419" y="342900"/>
            <a:ext cx="2948306" cy="120015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8069" y="740569"/>
            <a:ext cx="4628445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419" y="1543050"/>
            <a:ext cx="2948306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6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614" y="141685"/>
            <a:ext cx="625580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Warum kaufen Sie keine Ökoprodukte?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3614" y="1179910"/>
            <a:ext cx="7855307" cy="316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4664869"/>
            <a:ext cx="562978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/>
            </a:lvl1pPr>
          </a:lstStyle>
          <a:p>
            <a:fld id="{A51D4471-EB29-FB42-8D2C-6C2EF86D970B}" type="slidenum">
              <a:rPr lang="en-GB" smtClean="0"/>
              <a:t>‹#›</a:t>
            </a:fld>
            <a:endParaRPr lang="en-GB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561513" y="4664869"/>
            <a:ext cx="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125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0" y="922735"/>
            <a:ext cx="68994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125"/>
          </a:p>
        </p:txBody>
      </p:sp>
      <p:grpSp>
        <p:nvGrpSpPr>
          <p:cNvPr id="1032" name="Group 20"/>
          <p:cNvGrpSpPr>
            <a:grpSpLocks/>
          </p:cNvGrpSpPr>
          <p:nvPr/>
        </p:nvGrpSpPr>
        <p:grpSpPr bwMode="auto">
          <a:xfrm>
            <a:off x="7597275" y="4664869"/>
            <a:ext cx="919239" cy="476250"/>
            <a:chOff x="5182" y="3918"/>
            <a:chExt cx="627" cy="400"/>
          </a:xfrm>
        </p:grpSpPr>
        <p:sp>
          <p:nvSpPr>
            <p:cNvPr id="1035" name="Line 16"/>
            <p:cNvSpPr>
              <a:spLocks noChangeShapeType="1"/>
            </p:cNvSpPr>
            <p:nvPr/>
          </p:nvSpPr>
          <p:spPr bwMode="auto">
            <a:xfrm>
              <a:off x="5182" y="3918"/>
              <a:ext cx="0" cy="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125"/>
            </a:p>
          </p:txBody>
        </p:sp>
        <p:pic>
          <p:nvPicPr>
            <p:cNvPr id="1036" name="Picture 19" descr="ioew logo ppt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" y="3918"/>
              <a:ext cx="54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3" name="Logo1" descr="empt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615" y="4663679"/>
            <a:ext cx="930966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Logo2" descr="empt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74" y="4663679"/>
            <a:ext cx="930966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5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 kern="1200">
          <a:solidFill>
            <a:srgbClr val="FF5A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5pPr>
      <a:lvl6pPr marL="3429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6pPr>
      <a:lvl7pPr marL="685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7pPr>
      <a:lvl8pPr marL="1028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8pPr>
      <a:lvl9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250">
          <a:solidFill>
            <a:srgbClr val="FF5A00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0"/>
        </a:spcBef>
        <a:spcAft>
          <a:spcPts val="750"/>
        </a:spcAft>
        <a:buFont typeface="Arial" panose="020B0604020202020204" pitchFamily="34" charset="0"/>
        <a:buChar char="–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0"/>
        </a:spcBef>
        <a:spcAft>
          <a:spcPts val="750"/>
        </a:spcAft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0"/>
        </a:spcBef>
        <a:spcAft>
          <a:spcPts val="750"/>
        </a:spcAft>
        <a:buFont typeface="Arial" panose="020B0604020202020204" pitchFamily="34" charset="0"/>
        <a:buChar char="–"/>
        <a:defRPr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0"/>
        </a:spcBef>
        <a:spcAft>
          <a:spcPts val="750"/>
        </a:spcAft>
        <a:buFont typeface="Arial" panose="020B0604020202020204" pitchFamily="34" charset="0"/>
        <a:buChar char="–"/>
        <a:defRPr kern="1200">
          <a:solidFill>
            <a:srgbClr val="FF6600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0"/>
        </a:spcBef>
        <a:spcAft>
          <a:spcPts val="750"/>
        </a:spcAft>
        <a:buFont typeface="Arial" panose="020B0604020202020204" pitchFamily="34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2953062" y="2008681"/>
            <a:ext cx="4579495" cy="2428407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NEST Session for Newcomers to Sustainability Transitions </a:t>
            </a:r>
            <a:r>
              <a:rPr lang="en-GB" dirty="0" smtClean="0">
                <a:solidFill>
                  <a:schemeClr val="tx1"/>
                </a:solidFill>
              </a:rPr>
              <a:t>Research </a:t>
            </a:r>
            <a:r>
              <a:rPr lang="en-US" dirty="0" smtClean="0">
                <a:solidFill>
                  <a:schemeClr val="tx1"/>
                </a:solidFill>
              </a:rPr>
              <a:t>@IST </a:t>
            </a:r>
            <a:r>
              <a:rPr lang="en-US" dirty="0">
                <a:solidFill>
                  <a:schemeClr val="tx1"/>
                </a:solidFill>
              </a:rPr>
              <a:t>2019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Ottawa</a:t>
            </a:r>
            <a:r>
              <a:rPr lang="en-US" dirty="0">
                <a:solidFill>
                  <a:schemeClr val="tx1"/>
                </a:solidFill>
              </a:rPr>
              <a:t>, June </a:t>
            </a:r>
            <a:r>
              <a:rPr lang="en-US" dirty="0" smtClean="0">
                <a:solidFill>
                  <a:schemeClr val="tx1"/>
                </a:solidFill>
              </a:rPr>
              <a:t>23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Dr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Florian Kern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 of research group Ecological Economics and Environmental Policy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IÖW </a:t>
            </a:r>
            <a:r>
              <a:rPr lang="en-US" dirty="0">
                <a:solidFill>
                  <a:schemeClr val="tx1"/>
                </a:solidFill>
              </a:rPr>
              <a:t>– Institute for Ecological Economy Research, Berlin 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695325" y="351682"/>
            <a:ext cx="7819088" cy="128587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Transition Governance: </a:t>
            </a:r>
            <a:r>
              <a:rPr lang="en-US" sz="32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2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</a:br>
            <a:r>
              <a:rPr lang="en-US" sz="32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A ‘</a:t>
            </a:r>
            <a:r>
              <a:rPr lang="en-US" sz="3200" b="1" dirty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crash course’</a:t>
            </a:r>
            <a:endParaRPr lang="de-DE" sz="3200" b="1" dirty="0">
              <a:solidFill>
                <a:srgbClr val="FF5A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t="4466" r="29341" b="3318"/>
          <a:stretch/>
        </p:blipFill>
        <p:spPr>
          <a:xfrm>
            <a:off x="589395" y="2387894"/>
            <a:ext cx="2196949" cy="234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olitics and practice perspective (III)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44946" y="4441336"/>
            <a:ext cx="13500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938 citations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95" y="1273754"/>
            <a:ext cx="6400800" cy="31675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459" y="2695962"/>
            <a:ext cx="36725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Elizabeth Shove and Gordon Walker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0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Politics and practice </a:t>
            </a:r>
            <a:r>
              <a:rPr lang="en-GB" dirty="0" smtClean="0"/>
              <a:t>perspective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14" y="1089969"/>
            <a:ext cx="6941409" cy="361694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1500" dirty="0" smtClean="0"/>
              <a:t>Caution 1</a:t>
            </a:r>
            <a:r>
              <a:rPr lang="en-GB" sz="1500" dirty="0"/>
              <a:t>: </a:t>
            </a:r>
            <a:r>
              <a:rPr lang="en-GB" sz="1500" dirty="0" smtClean="0"/>
              <a:t>Transition Politics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500" b="0" dirty="0" smtClean="0"/>
              <a:t>If transitions can be deliberately managed, who </a:t>
            </a:r>
            <a:r>
              <a:rPr lang="en-GB" sz="1500" b="0" dirty="0"/>
              <a:t>are </a:t>
            </a:r>
            <a:r>
              <a:rPr lang="en-GB" sz="1500" b="0" dirty="0" smtClean="0"/>
              <a:t>the transition managers, </a:t>
            </a:r>
            <a:r>
              <a:rPr lang="en-GB" sz="1500" b="0" dirty="0"/>
              <a:t>on what authority and on whose behalf do they act</a:t>
            </a:r>
            <a:r>
              <a:rPr lang="en-GB" sz="1500" b="0" dirty="0" smtClean="0"/>
              <a:t>? No steering ‘from the outside’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500" dirty="0" smtClean="0"/>
              <a:t>Caution 2: Managing transition management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500" b="0" dirty="0"/>
              <a:t>What are the new institutions of reflexively </a:t>
            </a:r>
            <a:r>
              <a:rPr lang="en-GB" sz="1500" b="0" dirty="0" smtClean="0"/>
              <a:t>governed transition </a:t>
            </a:r>
            <a:r>
              <a:rPr lang="en-GB" sz="1500" b="0" dirty="0"/>
              <a:t>management</a:t>
            </a:r>
            <a:r>
              <a:rPr lang="en-GB" sz="1500" b="0" dirty="0" smtClean="0"/>
              <a:t>, what </a:t>
            </a:r>
            <a:r>
              <a:rPr lang="en-GB" sz="1500" b="0" dirty="0"/>
              <a:t>are the mechanisms through which goals are </a:t>
            </a:r>
            <a:r>
              <a:rPr lang="en-GB" sz="1500" b="0" dirty="0" smtClean="0"/>
              <a:t>to be </a:t>
            </a:r>
            <a:r>
              <a:rPr lang="en-GB" sz="1500" b="0" dirty="0"/>
              <a:t>reinvented and </a:t>
            </a:r>
            <a:r>
              <a:rPr lang="en-GB" sz="1500" b="0" dirty="0" smtClean="0"/>
              <a:t>revised? </a:t>
            </a:r>
            <a:endParaRPr lang="en-GB" sz="800" b="0" dirty="0"/>
          </a:p>
          <a:p>
            <a:pPr marL="0" indent="0">
              <a:spcAft>
                <a:spcPts val="0"/>
              </a:spcAft>
              <a:buNone/>
            </a:pPr>
            <a:r>
              <a:rPr lang="en-GB" sz="1500" dirty="0" smtClean="0"/>
              <a:t>Caution 3: Missing transitions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500" b="0" dirty="0"/>
              <a:t>How should those concerned with </a:t>
            </a:r>
            <a:r>
              <a:rPr lang="en-GB" sz="1500" b="0" dirty="0" smtClean="0"/>
              <a:t>sustainability respond </a:t>
            </a:r>
            <a:r>
              <a:rPr lang="en-GB" sz="1500" b="0" dirty="0"/>
              <a:t>to the increasingly rapid, powerful, and expertly orchestrated diffusion </a:t>
            </a:r>
            <a:r>
              <a:rPr lang="en-GB" sz="1500" b="0" dirty="0" smtClean="0"/>
              <a:t>of unsustainable </a:t>
            </a:r>
            <a:r>
              <a:rPr lang="en-GB" sz="1500" b="0" dirty="0"/>
              <a:t>technologies, practices and images</a:t>
            </a:r>
            <a:r>
              <a:rPr lang="en-GB" sz="1500" b="0" dirty="0" smtClean="0"/>
              <a:t>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500" dirty="0" smtClean="0"/>
              <a:t>Caution 4: Transitions in practice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500" b="0" dirty="0" smtClean="0"/>
              <a:t>What about practices and ordinary routines of everyday life and their dynamics of change? Possible to govern? </a:t>
            </a:r>
            <a:endParaRPr lang="en-GB" sz="1500" b="0" dirty="0"/>
          </a:p>
        </p:txBody>
      </p:sp>
    </p:spTree>
    <p:extLst>
      <p:ext uri="{BB962C8B-B14F-4D97-AF65-F5344CB8AC3E}">
        <p14:creationId xmlns:p14="http://schemas.microsoft.com/office/powerpoint/2010/main" val="1716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400" dirty="0" smtClean="0"/>
              <a:t>Future research directions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428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Future research directions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de-DE" sz="1800" b="0" dirty="0"/>
          </a:p>
          <a:p>
            <a:pPr marL="0" indent="0">
              <a:buNone/>
            </a:pPr>
            <a:endParaRPr lang="de-DE" sz="18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5606321" y="1101779"/>
            <a:ext cx="324537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u="sng" dirty="0" smtClean="0"/>
              <a:t>Governing transitions section: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b="1" dirty="0" smtClean="0"/>
              <a:t>Forward-looking analyses and later stages of transitions</a:t>
            </a:r>
          </a:p>
          <a:p>
            <a:pPr marL="342900" indent="-342900">
              <a:buAutoNum type="arabicPeriod"/>
            </a:pPr>
            <a:r>
              <a:rPr lang="en-GB" b="1" dirty="0" smtClean="0"/>
              <a:t>Investigate use of traditional policy instruments in transitions and their politics</a:t>
            </a:r>
          </a:p>
          <a:p>
            <a:pPr marL="342900" indent="-342900">
              <a:buAutoNum type="arabicPeriod"/>
            </a:pPr>
            <a:r>
              <a:rPr lang="en-GB" b="1" dirty="0" smtClean="0"/>
              <a:t>Role of intermediary actors in different phases of transitions</a:t>
            </a:r>
          </a:p>
          <a:p>
            <a:pPr marL="342900" indent="-342900">
              <a:buAutoNum type="arabicPeriod"/>
            </a:pPr>
            <a:r>
              <a:rPr lang="en-GB" b="1" dirty="0" smtClean="0"/>
              <a:t>More sophisticated analyses of experimentation (micro-politics, power, agency, geography, business, experimental governance)</a:t>
            </a:r>
          </a:p>
          <a:p>
            <a:pPr marL="342900" indent="-342900">
              <a:buAutoNum type="arabicPeriod"/>
            </a:pPr>
            <a:r>
              <a:rPr lang="en-GB" b="1" dirty="0" smtClean="0"/>
              <a:t>…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35" y="1041374"/>
            <a:ext cx="5334391" cy="347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072984" y="2008681"/>
            <a:ext cx="4459573" cy="2428407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NEST Session for Newcomers to Sustainability Transitions </a:t>
            </a:r>
            <a:r>
              <a:rPr lang="en-GB" dirty="0" smtClean="0">
                <a:solidFill>
                  <a:schemeClr val="tx1"/>
                </a:solidFill>
              </a:rPr>
              <a:t>Research </a:t>
            </a:r>
            <a:r>
              <a:rPr lang="en-US" dirty="0" smtClean="0">
                <a:solidFill>
                  <a:schemeClr val="tx1"/>
                </a:solidFill>
              </a:rPr>
              <a:t>@IST </a:t>
            </a:r>
            <a:r>
              <a:rPr lang="en-US" dirty="0">
                <a:solidFill>
                  <a:schemeClr val="tx1"/>
                </a:solidFill>
              </a:rPr>
              <a:t>2019</a:t>
            </a:r>
          </a:p>
          <a:p>
            <a:r>
              <a:rPr lang="en-US" dirty="0">
                <a:solidFill>
                  <a:schemeClr val="tx1"/>
                </a:solidFill>
              </a:rPr>
              <a:t>Ottawa, June </a:t>
            </a:r>
            <a:r>
              <a:rPr lang="en-US" dirty="0" smtClean="0">
                <a:solidFill>
                  <a:schemeClr val="tx1"/>
                </a:solidFill>
              </a:rPr>
              <a:t>23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Dr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Florian Kern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 of research group Ecological Economics and Environmental Policy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IÖW </a:t>
            </a:r>
            <a:r>
              <a:rPr lang="en-US" dirty="0">
                <a:solidFill>
                  <a:schemeClr val="tx1"/>
                </a:solidFill>
              </a:rPr>
              <a:t>– Institute for Ecological Economy Research, Berlin 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695325" y="742012"/>
            <a:ext cx="7819088" cy="895545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Transition </a:t>
            </a:r>
            <a:r>
              <a:rPr lang="en-US" sz="2800" b="1" dirty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Governance: </a:t>
            </a:r>
            <a:r>
              <a:rPr lang="en-US" sz="28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8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</a:br>
            <a:r>
              <a:rPr lang="en-US" sz="2800" b="1" dirty="0" smtClean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A ‘</a:t>
            </a:r>
            <a:r>
              <a:rPr lang="en-US" sz="2800" b="1" dirty="0">
                <a:solidFill>
                  <a:srgbClr val="FF5A00"/>
                </a:solidFill>
                <a:latin typeface="+mn-lt"/>
                <a:ea typeface="+mn-ea"/>
                <a:cs typeface="+mn-cs"/>
              </a:rPr>
              <a:t>crash course’</a:t>
            </a:r>
            <a:endParaRPr lang="de-DE" sz="2800" b="1" dirty="0">
              <a:solidFill>
                <a:srgbClr val="FF5A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t="4466" r="29341" b="3318"/>
          <a:stretch/>
        </p:blipFill>
        <p:spPr>
          <a:xfrm>
            <a:off x="589395" y="2387894"/>
            <a:ext cx="2196949" cy="23492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808" y="40371"/>
            <a:ext cx="5059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+mn-lt"/>
              </a:rPr>
              <a:t>Thank you for your attention</a:t>
            </a:r>
            <a:endParaRPr lang="en-GB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73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61" y="1202395"/>
            <a:ext cx="7855307" cy="316110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1400" b="0" dirty="0"/>
              <a:t>Geels, F. W. (2002). Technological transitions as evolutionary reconfiguration processes: a multi-level perspective and a case-study. </a:t>
            </a:r>
            <a:r>
              <a:rPr lang="en-GB" sz="1400" b="0" i="1" dirty="0"/>
              <a:t>Research </a:t>
            </a:r>
            <a:r>
              <a:rPr lang="en-GB" sz="1400" b="0" i="1" dirty="0" smtClean="0"/>
              <a:t>Policy</a:t>
            </a:r>
            <a:r>
              <a:rPr lang="en-GB" sz="1400" b="0" dirty="0"/>
              <a:t>, 31(8-9), 1257-1274</a:t>
            </a:r>
            <a:r>
              <a:rPr lang="en-GB" sz="1400" b="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400" b="0" dirty="0" err="1"/>
              <a:t>Köhler</a:t>
            </a:r>
            <a:r>
              <a:rPr lang="en-GB" sz="1400" b="0" dirty="0"/>
              <a:t>, J., Geels, F. W., Kern, F., Markard, J., Onsongo, E., Wieczorek, A., ... &amp; </a:t>
            </a:r>
            <a:r>
              <a:rPr lang="en-GB" sz="1400" b="0" dirty="0" err="1"/>
              <a:t>Fünfschilling</a:t>
            </a:r>
            <a:r>
              <a:rPr lang="en-GB" sz="1400" b="0" dirty="0"/>
              <a:t>, L. (2019). An agenda for sustainability transitions research: State of the art and future directions. </a:t>
            </a:r>
            <a:r>
              <a:rPr lang="en-GB" sz="1400" b="0" i="1" dirty="0"/>
              <a:t>Environmental Innovation and Societal Transitions</a:t>
            </a:r>
            <a:r>
              <a:rPr lang="en-GB" sz="1400" b="0" dirty="0" smtClean="0"/>
              <a:t>. (31), 1-32.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400" b="0" dirty="0" err="1"/>
              <a:t>Kooiman</a:t>
            </a:r>
            <a:r>
              <a:rPr lang="en-GB" sz="1400" b="0" dirty="0"/>
              <a:t>, J. (2003). </a:t>
            </a:r>
            <a:r>
              <a:rPr lang="en-GB" sz="1400" b="0" i="1" dirty="0"/>
              <a:t>Governing as Governance</a:t>
            </a:r>
            <a:r>
              <a:rPr lang="en-GB" sz="1400" b="0" dirty="0"/>
              <a:t>, SAGE, London, Thousand Oaks California.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400" b="0" dirty="0" err="1" smtClean="0"/>
              <a:t>Loorbach</a:t>
            </a:r>
            <a:r>
              <a:rPr lang="en-GB" sz="1400" b="0" dirty="0"/>
              <a:t>, D. (2010). Transition management for sustainable development: a prescriptive, complexity‐based governance framework. </a:t>
            </a:r>
            <a:r>
              <a:rPr lang="en-GB" sz="1400" b="0" i="1" dirty="0"/>
              <a:t>Governance</a:t>
            </a:r>
            <a:r>
              <a:rPr lang="en-GB" sz="1400" b="0" dirty="0"/>
              <a:t>, 23(1), 161-183</a:t>
            </a:r>
            <a:r>
              <a:rPr lang="en-GB" sz="1400" b="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400" b="0" dirty="0"/>
              <a:t>Shove, E., &amp; Walker, G. (2007). CAUTION! Transitions ahead: politics, practice, and sustainable transition management. </a:t>
            </a:r>
            <a:r>
              <a:rPr lang="en-GB" sz="1400" b="0" i="1" dirty="0"/>
              <a:t>Environment and </a:t>
            </a:r>
            <a:r>
              <a:rPr lang="en-GB" sz="1400" b="0" i="1" dirty="0" smtClean="0"/>
              <a:t>Planning </a:t>
            </a:r>
            <a:r>
              <a:rPr lang="en-GB" sz="1400" b="0" i="1" dirty="0"/>
              <a:t>A</a:t>
            </a:r>
            <a:r>
              <a:rPr lang="en-GB" sz="1400" b="0" dirty="0"/>
              <a:t>, 39(4), 763-770.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1400" b="0" dirty="0" smtClean="0"/>
              <a:t>Smith</a:t>
            </a:r>
            <a:r>
              <a:rPr lang="en-GB" sz="1400" b="0" dirty="0"/>
              <a:t>, A., Stirling, A., &amp; </a:t>
            </a:r>
            <a:r>
              <a:rPr lang="en-GB" sz="1400" b="0" dirty="0" err="1"/>
              <a:t>Berkhout</a:t>
            </a:r>
            <a:r>
              <a:rPr lang="en-GB" sz="1400" b="0" dirty="0"/>
              <a:t>, F. (2005). The governance of sustainable socio-technical transitions. </a:t>
            </a:r>
            <a:r>
              <a:rPr lang="en-GB" sz="1400" b="0" i="1" dirty="0"/>
              <a:t>Research </a:t>
            </a:r>
            <a:r>
              <a:rPr lang="en-GB" sz="1400" b="0" i="1" dirty="0" smtClean="0"/>
              <a:t>Policy</a:t>
            </a:r>
            <a:r>
              <a:rPr lang="en-GB" sz="1400" b="0" dirty="0"/>
              <a:t>, 34(10), </a:t>
            </a:r>
            <a:r>
              <a:rPr lang="en-GB" sz="1400" b="0" dirty="0" smtClean="0"/>
              <a:t>1491-1510.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D4471-EB29-FB42-8D2C-6C2EF86D970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4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/>
              <a:t>Why governance? What is it?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Seminal </a:t>
            </a:r>
            <a:r>
              <a:rPr lang="de-DE" dirty="0" smtClean="0"/>
              <a:t>contributions about transition governance</a:t>
            </a:r>
          </a:p>
          <a:p>
            <a:pPr marL="300038" lvl="1" indent="0">
              <a:buNone/>
            </a:pPr>
            <a:r>
              <a:rPr lang="de-DE" sz="1400" dirty="0" smtClean="0"/>
              <a:t>Smith et al 2005: </a:t>
            </a:r>
            <a:r>
              <a:rPr lang="en-GB" sz="1400" dirty="0" smtClean="0"/>
              <a:t>The governance of sustainable socio-technical transitions</a:t>
            </a:r>
          </a:p>
          <a:p>
            <a:pPr marL="300038" lvl="1" indent="0">
              <a:buNone/>
            </a:pPr>
            <a:r>
              <a:rPr lang="en-GB" sz="1400" dirty="0" err="1" smtClean="0"/>
              <a:t>Loorbach</a:t>
            </a:r>
            <a:r>
              <a:rPr lang="en-GB" sz="1400" dirty="0" smtClean="0"/>
              <a:t> </a:t>
            </a:r>
            <a:r>
              <a:rPr lang="en-GB" sz="1400" dirty="0"/>
              <a:t>2010: Transition management for sustainable development: a prescriptive, complexity‐based governance framework</a:t>
            </a:r>
          </a:p>
          <a:p>
            <a:pPr marL="300038" lvl="1" indent="0">
              <a:buNone/>
            </a:pPr>
            <a:r>
              <a:rPr lang="en-GB" sz="1400" dirty="0"/>
              <a:t>Shove &amp; Walker 2007: CAUTION! Transitions ahead: politics, practice, and sustainable transition management</a:t>
            </a:r>
            <a:endParaRPr lang="de-DE" sz="1400" dirty="0"/>
          </a:p>
          <a:p>
            <a:pPr marL="342900" indent="-342900">
              <a:buFont typeface="+mj-lt"/>
              <a:buAutoNum type="arabicPeriod"/>
            </a:pPr>
            <a:endParaRPr lang="de-DE" sz="100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Future research directions</a:t>
            </a:r>
            <a:endParaRPr lang="de-DE" b="0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20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503479" y="1509716"/>
            <a:ext cx="6985916" cy="1026319"/>
          </a:xfrm>
        </p:spPr>
        <p:txBody>
          <a:bodyPr/>
          <a:lstStyle/>
          <a:p>
            <a:r>
              <a:rPr lang="de-DE" sz="2400" dirty="0" smtClean="0"/>
              <a:t>Why governance? What is it?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3594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74710" y="1251182"/>
            <a:ext cx="4034766" cy="3012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476">
              <a:tabLst>
                <a:tab pos="266700" algn="l"/>
              </a:tabLst>
            </a:pPr>
            <a:r>
              <a:rPr lang="en-GB" b="1" dirty="0" smtClean="0">
                <a:latin typeface="Arial"/>
                <a:cs typeface="Arial"/>
              </a:rPr>
              <a:t>T</a:t>
            </a:r>
            <a:r>
              <a:rPr b="1" dirty="0" err="1" smtClean="0">
                <a:latin typeface="Arial"/>
                <a:cs typeface="Arial"/>
              </a:rPr>
              <a:t>ransitions</a:t>
            </a:r>
            <a:r>
              <a:rPr b="1" dirty="0" smtClean="0">
                <a:latin typeface="Arial"/>
                <a:cs typeface="Arial"/>
              </a:rPr>
              <a:t> a</a:t>
            </a:r>
            <a:r>
              <a:rPr lang="en-GB" b="1" dirty="0" smtClean="0">
                <a:latin typeface="Arial"/>
                <a:cs typeface="Arial"/>
              </a:rPr>
              <a:t>s</a:t>
            </a:r>
            <a:r>
              <a:rPr b="1" dirty="0" smtClean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multi-actor processes: no actor has</a:t>
            </a:r>
            <a:r>
              <a:rPr b="1" spc="-153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unilateral  control </a:t>
            </a:r>
            <a:r>
              <a:rPr b="1" spc="-4" dirty="0">
                <a:latin typeface="Arial"/>
                <a:cs typeface="Arial"/>
              </a:rPr>
              <a:t>over </a:t>
            </a:r>
            <a:r>
              <a:rPr lang="en-GB" b="1" dirty="0" smtClean="0">
                <a:latin typeface="Arial"/>
                <a:cs typeface="Arial"/>
              </a:rPr>
              <a:t>socio-technical systems</a:t>
            </a:r>
            <a:r>
              <a:rPr b="1" spc="-4" dirty="0" smtClean="0">
                <a:latin typeface="Arial"/>
                <a:cs typeface="Arial"/>
              </a:rPr>
              <a:t>; </a:t>
            </a:r>
            <a:r>
              <a:rPr lang="en-GB" b="1" spc="-4" dirty="0" smtClean="0">
                <a:latin typeface="Arial"/>
                <a:cs typeface="Arial"/>
              </a:rPr>
              <a:t>v</a:t>
            </a:r>
            <a:r>
              <a:rPr b="1" spc="-4" dirty="0" err="1" smtClean="0">
                <a:latin typeface="Arial"/>
                <a:cs typeface="Arial"/>
              </a:rPr>
              <a:t>ariety</a:t>
            </a:r>
            <a:r>
              <a:rPr b="1" spc="-4" dirty="0" smtClean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of</a:t>
            </a:r>
            <a:r>
              <a:rPr b="1" spc="-56" dirty="0">
                <a:latin typeface="Arial"/>
                <a:cs typeface="Arial"/>
              </a:rPr>
              <a:t> </a:t>
            </a:r>
            <a:r>
              <a:rPr b="1" dirty="0" smtClean="0">
                <a:latin typeface="Arial"/>
                <a:cs typeface="Arial"/>
              </a:rPr>
              <a:t>interests</a:t>
            </a:r>
            <a:r>
              <a:rPr lang="en-GB" b="1" dirty="0" smtClean="0">
                <a:latin typeface="Arial"/>
                <a:cs typeface="Arial"/>
              </a:rPr>
              <a:t>, competencies, resources, …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3"/>
              </a:spcBef>
              <a:buClr>
                <a:srgbClr val="09383B"/>
              </a:buClr>
              <a:buFont typeface="Arial"/>
              <a:buChar char="-"/>
            </a:pPr>
            <a:endParaRPr sz="1538" dirty="0">
              <a:latin typeface="Times New Roman"/>
              <a:cs typeface="Times New Roman"/>
            </a:endParaRPr>
          </a:p>
          <a:p>
            <a:pPr marL="9525" marR="3810">
              <a:tabLst>
                <a:tab pos="266700" algn="l"/>
              </a:tabLst>
            </a:pPr>
            <a:r>
              <a:rPr b="1" spc="-4" dirty="0" smtClean="0">
                <a:latin typeface="Arial"/>
                <a:cs typeface="Arial"/>
              </a:rPr>
              <a:t>“</a:t>
            </a:r>
            <a:r>
              <a:rPr b="1" spc="-4" dirty="0">
                <a:latin typeface="Arial"/>
                <a:cs typeface="Arial"/>
              </a:rPr>
              <a:t>Governing </a:t>
            </a:r>
            <a:r>
              <a:rPr b="1" dirty="0">
                <a:latin typeface="Arial"/>
                <a:cs typeface="Arial"/>
              </a:rPr>
              <a:t>can be considered as the </a:t>
            </a:r>
            <a:r>
              <a:rPr b="1" dirty="0" smtClean="0">
                <a:latin typeface="Arial"/>
                <a:cs typeface="Arial"/>
              </a:rPr>
              <a:t>totality</a:t>
            </a:r>
            <a:r>
              <a:rPr lang="en-GB" b="1" dirty="0" smtClean="0">
                <a:latin typeface="Arial"/>
                <a:cs typeface="Arial"/>
              </a:rPr>
              <a:t> </a:t>
            </a:r>
            <a:r>
              <a:rPr b="1" dirty="0" smtClean="0">
                <a:latin typeface="Arial"/>
                <a:cs typeface="Arial"/>
              </a:rPr>
              <a:t>of interactions</a:t>
            </a:r>
            <a:r>
              <a:rPr b="1" dirty="0">
                <a:latin typeface="Arial"/>
                <a:cs typeface="Arial"/>
              </a:rPr>
              <a:t>, in </a:t>
            </a:r>
            <a:r>
              <a:rPr b="1" spc="4" dirty="0">
                <a:latin typeface="Arial"/>
                <a:cs typeface="Arial"/>
              </a:rPr>
              <a:t>which </a:t>
            </a:r>
            <a:r>
              <a:rPr b="1" dirty="0">
                <a:latin typeface="Arial"/>
                <a:cs typeface="Arial"/>
              </a:rPr>
              <a:t>public as </a:t>
            </a:r>
            <a:r>
              <a:rPr b="1" spc="4" dirty="0">
                <a:latin typeface="Arial"/>
                <a:cs typeface="Arial"/>
              </a:rPr>
              <a:t>well </a:t>
            </a:r>
            <a:r>
              <a:rPr b="1" dirty="0">
                <a:latin typeface="Arial"/>
                <a:cs typeface="Arial"/>
              </a:rPr>
              <a:t>as </a:t>
            </a:r>
            <a:r>
              <a:rPr b="1" spc="-4" dirty="0">
                <a:latin typeface="Arial"/>
                <a:cs typeface="Arial"/>
              </a:rPr>
              <a:t>private </a:t>
            </a:r>
            <a:r>
              <a:rPr b="1" dirty="0">
                <a:latin typeface="Arial"/>
                <a:cs typeface="Arial"/>
              </a:rPr>
              <a:t>actors</a:t>
            </a:r>
            <a:r>
              <a:rPr b="1" spc="-203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participate, </a:t>
            </a:r>
            <a:r>
              <a:rPr b="1" dirty="0" smtClean="0">
                <a:latin typeface="Arial"/>
                <a:cs typeface="Arial"/>
              </a:rPr>
              <a:t>aimed </a:t>
            </a:r>
            <a:r>
              <a:rPr b="1" dirty="0">
                <a:latin typeface="Arial"/>
                <a:cs typeface="Arial"/>
              </a:rPr>
              <a:t>at </a:t>
            </a:r>
            <a:r>
              <a:rPr b="1" spc="-4" dirty="0">
                <a:latin typeface="Arial"/>
                <a:cs typeface="Arial"/>
              </a:rPr>
              <a:t>solving </a:t>
            </a:r>
            <a:r>
              <a:rPr b="1" dirty="0">
                <a:latin typeface="Arial"/>
                <a:cs typeface="Arial"/>
              </a:rPr>
              <a:t>societal problems or creating societal </a:t>
            </a:r>
            <a:r>
              <a:rPr b="1" dirty="0" smtClean="0">
                <a:latin typeface="Arial"/>
                <a:cs typeface="Arial"/>
              </a:rPr>
              <a:t>opportunities</a:t>
            </a:r>
            <a:r>
              <a:rPr b="1" dirty="0">
                <a:latin typeface="Arial"/>
                <a:cs typeface="Arial"/>
              </a:rPr>
              <a:t>” (</a:t>
            </a:r>
            <a:r>
              <a:rPr b="1" dirty="0" err="1">
                <a:latin typeface="Arial"/>
                <a:cs typeface="Arial"/>
              </a:rPr>
              <a:t>Kooiman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dirty="0" smtClean="0">
                <a:latin typeface="Arial"/>
                <a:cs typeface="Arial"/>
              </a:rPr>
              <a:t>2003)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2"/>
              </a:spcBef>
              <a:buClr>
                <a:srgbClr val="09383B"/>
              </a:buClr>
              <a:buFont typeface="Arial"/>
              <a:buChar char="-"/>
            </a:pPr>
            <a:endParaRPr sz="1538" dirty="0">
              <a:latin typeface="Times New Roman"/>
              <a:cs typeface="Times New Roman"/>
            </a:endParaRPr>
          </a:p>
          <a:p>
            <a:pPr marL="9525" marR="136684">
              <a:tabLst>
                <a:tab pos="319563" algn="l"/>
              </a:tabLst>
            </a:pPr>
            <a:r>
              <a:rPr lang="en-GB" b="1" spc="-4" dirty="0">
                <a:latin typeface="Arial"/>
                <a:cs typeface="Arial"/>
              </a:rPr>
              <a:t>G</a:t>
            </a:r>
            <a:r>
              <a:rPr b="1" spc="-4" dirty="0" err="1" smtClean="0">
                <a:latin typeface="Arial"/>
                <a:cs typeface="Arial"/>
              </a:rPr>
              <a:t>overnance</a:t>
            </a:r>
            <a:r>
              <a:rPr b="1" spc="-4" dirty="0" smtClean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= steering in a situation of a plurality of actors</a:t>
            </a:r>
            <a:r>
              <a:rPr b="1" spc="-143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and  </a:t>
            </a:r>
            <a:r>
              <a:rPr b="1" spc="-4" dirty="0">
                <a:latin typeface="Arial"/>
                <a:cs typeface="Arial"/>
              </a:rPr>
              <a:t>levels </a:t>
            </a:r>
            <a:r>
              <a:rPr b="1" dirty="0">
                <a:latin typeface="Arial"/>
                <a:cs typeface="Arial"/>
              </a:rPr>
              <a:t>of</a:t>
            </a:r>
            <a:r>
              <a:rPr b="1" spc="-68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action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governance? What is </a:t>
            </a:r>
            <a:r>
              <a:rPr lang="en-GB" dirty="0" smtClean="0"/>
              <a:t>it?</a:t>
            </a:r>
            <a:endParaRPr lang="en-GB" dirty="0"/>
          </a:p>
        </p:txBody>
      </p:sp>
      <p:sp>
        <p:nvSpPr>
          <p:cNvPr id="6" name="object 3"/>
          <p:cNvSpPr/>
          <p:nvPr/>
        </p:nvSpPr>
        <p:spPr>
          <a:xfrm>
            <a:off x="4599442" y="1480382"/>
            <a:ext cx="4312209" cy="2783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25"/>
          </a:p>
        </p:txBody>
      </p:sp>
      <p:sp>
        <p:nvSpPr>
          <p:cNvPr id="7" name="object 5"/>
          <p:cNvSpPr txBox="1"/>
          <p:nvPr/>
        </p:nvSpPr>
        <p:spPr>
          <a:xfrm>
            <a:off x="8019739" y="4058488"/>
            <a:ext cx="124273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1594"/>
              </a:lnSpc>
            </a:pPr>
            <a:r>
              <a:rPr lang="en-GB" b="1" dirty="0" smtClean="0">
                <a:latin typeface="Arial"/>
                <a:cs typeface="Arial"/>
              </a:rPr>
              <a:t>Source: </a:t>
            </a:r>
            <a:r>
              <a:rPr b="1" dirty="0" smtClean="0">
                <a:latin typeface="Arial"/>
                <a:cs typeface="Arial"/>
              </a:rPr>
              <a:t>Geels</a:t>
            </a:r>
            <a:r>
              <a:rPr b="1" spc="-86" dirty="0" smtClean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2002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61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989351" y="1509716"/>
            <a:ext cx="7500044" cy="1026319"/>
          </a:xfrm>
        </p:spPr>
        <p:txBody>
          <a:bodyPr/>
          <a:lstStyle/>
          <a:p>
            <a:r>
              <a:rPr lang="de-DE" sz="2400" dirty="0" smtClean="0"/>
              <a:t>Seminal contributions about transition governance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626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Co-evolutionary perspective (I)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3" y="1201520"/>
            <a:ext cx="7741570" cy="2973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4946" y="4441336"/>
            <a:ext cx="144680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1811 citations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744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Co-evolutionary perspective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20" y="1074980"/>
            <a:ext cx="4130751" cy="393923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altLang="en-US" sz="1500" dirty="0">
                <a:latin typeface="Arial"/>
                <a:cs typeface="Arial"/>
              </a:rPr>
              <a:t>Critique: </a:t>
            </a:r>
            <a:r>
              <a:rPr lang="en-GB" altLang="en-US" sz="1500" dirty="0" smtClean="0">
                <a:latin typeface="Arial"/>
                <a:cs typeface="Arial"/>
              </a:rPr>
              <a:t>transitions seen </a:t>
            </a:r>
            <a:r>
              <a:rPr lang="en-GB" altLang="en-US" sz="1500" dirty="0">
                <a:latin typeface="Arial"/>
                <a:cs typeface="Arial"/>
              </a:rPr>
              <a:t>as a monolithic </a:t>
            </a:r>
            <a:r>
              <a:rPr lang="en-GB" altLang="en-US" sz="1500" dirty="0" smtClean="0">
                <a:latin typeface="Arial"/>
                <a:cs typeface="Arial"/>
              </a:rPr>
              <a:t>process, </a:t>
            </a:r>
            <a:r>
              <a:rPr lang="en-GB" altLang="en-US" sz="1500" dirty="0">
                <a:latin typeface="Arial"/>
                <a:cs typeface="Arial"/>
              </a:rPr>
              <a:t>neglecting important differences in </a:t>
            </a:r>
            <a:r>
              <a:rPr lang="en-GB" altLang="en-US" sz="1500" dirty="0">
                <a:latin typeface="Arial"/>
                <a:cs typeface="Arial"/>
              </a:rPr>
              <a:t>context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altLang="en-US" sz="1500" dirty="0">
                <a:latin typeface="Arial"/>
                <a:cs typeface="Arial"/>
              </a:rPr>
              <a:t>Transitions are enacted through the coordination and steering of many actors and resources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altLang="en-US" sz="1500" dirty="0">
                <a:latin typeface="Arial"/>
                <a:cs typeface="Arial"/>
              </a:rPr>
              <a:t>Transitions </a:t>
            </a:r>
            <a:r>
              <a:rPr lang="en-GB" altLang="en-US" sz="1500" dirty="0">
                <a:latin typeface="Arial"/>
                <a:cs typeface="Arial"/>
              </a:rPr>
              <a:t>as functions of two processes: </a:t>
            </a:r>
          </a:p>
          <a:p>
            <a:pPr lvl="1">
              <a:spcBef>
                <a:spcPts val="600"/>
              </a:spcBef>
            </a:pPr>
            <a:r>
              <a:rPr lang="en-GB" altLang="en-US" sz="1350" dirty="0" smtClean="0">
                <a:solidFill>
                  <a:schemeClr val="tx1"/>
                </a:solidFill>
                <a:latin typeface="Arial"/>
                <a:cs typeface="Arial"/>
              </a:rPr>
              <a:t>Articulation </a:t>
            </a:r>
            <a:r>
              <a:rPr lang="en-GB" altLang="en-US" sz="1350" dirty="0">
                <a:solidFill>
                  <a:schemeClr val="tx1"/>
                </a:solidFill>
                <a:latin typeface="Arial"/>
                <a:cs typeface="Arial"/>
              </a:rPr>
              <a:t>of selection </a:t>
            </a:r>
            <a:r>
              <a:rPr lang="en-GB" altLang="en-US" sz="1350" dirty="0" smtClean="0">
                <a:solidFill>
                  <a:schemeClr val="tx1"/>
                </a:solidFill>
                <a:latin typeface="Arial"/>
                <a:cs typeface="Arial"/>
              </a:rPr>
              <a:t>pressures: external pressure on actors that regime is unsustainable</a:t>
            </a:r>
            <a:endParaRPr lang="en-GB" altLang="en-US" sz="1350" dirty="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spcBef>
                <a:spcPts val="600"/>
              </a:spcBef>
            </a:pPr>
            <a:r>
              <a:rPr lang="en-GB" altLang="en-US" sz="1350" dirty="0" smtClean="0">
                <a:solidFill>
                  <a:schemeClr val="tx1"/>
                </a:solidFill>
                <a:latin typeface="Arial"/>
                <a:cs typeface="Arial"/>
              </a:rPr>
              <a:t>Adaptive capacity: Degree </a:t>
            </a:r>
            <a:r>
              <a:rPr lang="en-GB" altLang="en-US" sz="1350" dirty="0">
                <a:solidFill>
                  <a:schemeClr val="tx1"/>
                </a:solidFill>
                <a:latin typeface="Arial"/>
                <a:cs typeface="Arial"/>
              </a:rPr>
              <a:t>to which responses are </a:t>
            </a:r>
            <a:r>
              <a:rPr lang="en-GB" altLang="en-US" sz="1350" dirty="0" smtClean="0">
                <a:solidFill>
                  <a:schemeClr val="tx1"/>
                </a:solidFill>
                <a:latin typeface="Arial"/>
                <a:cs typeface="Arial"/>
              </a:rPr>
              <a:t>coordinated </a:t>
            </a:r>
            <a:r>
              <a:rPr lang="en-GB" altLang="en-US" sz="135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lang="en-GB" altLang="en-US" sz="1350" dirty="0" smtClean="0">
                <a:solidFill>
                  <a:schemeClr val="tx1"/>
                </a:solidFill>
                <a:latin typeface="Arial"/>
                <a:cs typeface="Arial"/>
              </a:rPr>
              <a:t>whether they are based </a:t>
            </a:r>
            <a:r>
              <a:rPr lang="en-GB" altLang="en-US" sz="1350" dirty="0">
                <a:solidFill>
                  <a:schemeClr val="tx1"/>
                </a:solidFill>
                <a:latin typeface="Arial"/>
                <a:cs typeface="Arial"/>
              </a:rPr>
              <a:t>on resources inside or outside the </a:t>
            </a:r>
            <a:r>
              <a:rPr lang="en-GB" altLang="en-US" sz="1350" dirty="0" smtClean="0">
                <a:solidFill>
                  <a:schemeClr val="tx1"/>
                </a:solidFill>
                <a:latin typeface="Arial"/>
                <a:cs typeface="Arial"/>
              </a:rPr>
              <a:t>regime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823" y="1131757"/>
            <a:ext cx="4144256" cy="245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588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6460" y="3815020"/>
            <a:ext cx="3425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400" b="1" dirty="0"/>
              <a:t>Availability of resources and coordination influences the </a:t>
            </a:r>
            <a:r>
              <a:rPr lang="en-GB" altLang="en-US" sz="1400" b="1" u="sng" dirty="0"/>
              <a:t>form and direction</a:t>
            </a:r>
            <a:r>
              <a:rPr lang="en-GB" altLang="en-US" sz="1400" b="1" dirty="0"/>
              <a:t> of </a:t>
            </a:r>
            <a:r>
              <a:rPr lang="en-GB" altLang="en-US" sz="1400" b="1" dirty="0" smtClean="0"/>
              <a:t>transition</a:t>
            </a:r>
            <a:endParaRPr lang="en-GB" alt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2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Prescriptive, complexity-based perspective (II)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121427" y="3597912"/>
            <a:ext cx="149970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1101 citations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6068"/>
          <a:stretch/>
        </p:blipFill>
        <p:spPr>
          <a:xfrm>
            <a:off x="1744513" y="990698"/>
            <a:ext cx="4189174" cy="35513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2210"/>
          <a:stretch/>
        </p:blipFill>
        <p:spPr>
          <a:xfrm>
            <a:off x="1844137" y="4482060"/>
            <a:ext cx="4835822" cy="59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Prescriptive, complexity-based perspective (II)</a:t>
            </a:r>
            <a:endParaRPr lang="en-GB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98" y="1063767"/>
            <a:ext cx="4160316" cy="35113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4464" y="1724500"/>
            <a:ext cx="4519125" cy="18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ÖW Design">
  <a:themeElements>
    <a:clrScheme name="IÖW-Vorlage v1.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ÖW-Vorlage v1.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IÖW-Vorlage v1.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ÖW-Vorlage v1.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ÖW-Vorlage v1.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ÖW-Vorlage v1.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ÖW-Vorlage v1.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ÖW-Vorlage v1.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ÖW-Vorlage v1.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ÖW-Vorlage v1.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ÖW-Vorlage v1.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ÖW-Vorlage v1.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ÖW-Vorlage v1.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ÖW-Vorlage v1.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ÖW Design" id="{50290B61-2217-451E-B933-010DDE8DFE8A}" vid="{51816C94-A17B-4B13-9C2F-485C7C4CD36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815</Words>
  <Application>Microsoft Office PowerPoint</Application>
  <PresentationFormat>On-screen Show (16:9)</PresentationFormat>
  <Paragraphs>78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IÖW Design</vt:lpstr>
      <vt:lpstr>Transition Governance:  A ‘crash course’</vt:lpstr>
      <vt:lpstr>Content</vt:lpstr>
      <vt:lpstr>PowerPoint Presentation</vt:lpstr>
      <vt:lpstr>Why governance? What is it?</vt:lpstr>
      <vt:lpstr>PowerPoint Presentation</vt:lpstr>
      <vt:lpstr>Co-evolutionary perspective (I)</vt:lpstr>
      <vt:lpstr>Co-evolutionary perspective (I)</vt:lpstr>
      <vt:lpstr>Prescriptive, complexity-based perspective (II)</vt:lpstr>
      <vt:lpstr>Prescriptive, complexity-based perspective (II)</vt:lpstr>
      <vt:lpstr>Politics and practice perspective (III)</vt:lpstr>
      <vt:lpstr>Politics and practice perspective (III)</vt:lpstr>
      <vt:lpstr>PowerPoint Presentation</vt:lpstr>
      <vt:lpstr>Future research directions </vt:lpstr>
      <vt:lpstr>Transition Governance:  A ‘crash course’</vt:lpstr>
      <vt:lpstr>References</vt:lpstr>
    </vt:vector>
  </TitlesOfParts>
  <Company>University of Sussex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subproject: The role of International Organisations in Deep transitions</dc:title>
  <dc:creator>fk29</dc:creator>
  <cp:lastModifiedBy>fk29</cp:lastModifiedBy>
  <cp:revision>337</cp:revision>
  <dcterms:created xsi:type="dcterms:W3CDTF">2018-10-16T19:08:33Z</dcterms:created>
  <dcterms:modified xsi:type="dcterms:W3CDTF">2019-06-23T16:43:29Z</dcterms:modified>
</cp:coreProperties>
</file>