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60" r:id="rId2"/>
    <p:sldId id="284" r:id="rId3"/>
    <p:sldId id="285" r:id="rId4"/>
    <p:sldId id="286" r:id="rId5"/>
    <p:sldId id="287" r:id="rId6"/>
    <p:sldId id="263" r:id="rId7"/>
  </p:sldIdLst>
  <p:sldSz cx="9144000" cy="5143500" type="screen16x9"/>
  <p:notesSz cx="6808788" cy="99409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4">
          <p15:clr>
            <a:srgbClr val="A4A3A4"/>
          </p15:clr>
        </p15:guide>
        <p15:guide id="2" orient="horz" pos="713">
          <p15:clr>
            <a:srgbClr val="A4A3A4"/>
          </p15:clr>
        </p15:guide>
        <p15:guide id="3" orient="horz" pos="940">
          <p15:clr>
            <a:srgbClr val="A4A3A4"/>
          </p15:clr>
        </p15:guide>
        <p15:guide id="4" pos="5647">
          <p15:clr>
            <a:srgbClr val="A4A3A4"/>
          </p15:clr>
        </p15:guide>
        <p15:guide id="5" pos="1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74" autoAdjust="0"/>
    <p:restoredTop sz="94989" autoAdjust="0"/>
  </p:normalViewPr>
  <p:slideViewPr>
    <p:cSldViewPr>
      <p:cViewPr varScale="1">
        <p:scale>
          <a:sx n="83" d="100"/>
          <a:sy n="83" d="100"/>
        </p:scale>
        <p:origin x="711" y="42"/>
      </p:cViewPr>
      <p:guideLst>
        <p:guide orient="horz" pos="1484"/>
        <p:guide orient="horz" pos="713"/>
        <p:guide orient="horz" pos="940"/>
        <p:guide pos="5647"/>
        <p:guide pos="1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44" d="100"/>
          <a:sy n="144" d="100"/>
        </p:scale>
        <p:origin x="-4578" y="-90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9" y="2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FB8CD-A94B-4305-8549-0FEF4D156D3F}" type="datetimeFigureOut">
              <a:rPr lang="de-CH" smtClean="0"/>
              <a:t>23.06.2019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42155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9" y="9442155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63405-3C17-4A99-8821-54FE90AFE8A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82138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6739" y="2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90B9A-685A-4884-81EA-16812C1C1CC6}" type="datetimeFigureOut">
              <a:rPr lang="de-CH" smtClean="0"/>
              <a:t>23.06.2019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42155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6739" y="9442155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FC9AC-C992-4448-B93F-54C359AB78D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72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E07743-BB7E-4C30-9D57-9A1F9298DB9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58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E07743-BB7E-4C30-9D57-9A1F9298DB9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51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028" indent="-176028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5C24B5-CA6F-4668-A08A-1DEDB89A47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93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E07743-BB7E-4C30-9D57-9A1F9298DB9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01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nglish titl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008000" y="1365766"/>
            <a:ext cx="7916400" cy="945000"/>
          </a:xfrm>
        </p:spPr>
        <p:txBody>
          <a:bodyPr>
            <a:normAutofit/>
          </a:bodyPr>
          <a:lstStyle>
            <a:lvl1pPr algn="r">
              <a:defRPr sz="3000" b="1" baseline="0">
                <a:solidFill>
                  <a:srgbClr val="656565"/>
                </a:solidFill>
              </a:defRPr>
            </a:lvl1pPr>
          </a:lstStyle>
          <a:p>
            <a:r>
              <a:rPr lang="de-DE" dirty="0" smtClean="0"/>
              <a:t>Titel </a:t>
            </a:r>
            <a:r>
              <a:rPr lang="de-DE" dirty="0" err="1" smtClean="0"/>
              <a:t>english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08000" y="2364766"/>
            <a:ext cx="7916400" cy="35100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65656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CH" dirty="0"/>
          </a:p>
        </p:txBody>
      </p:sp>
      <p:pic>
        <p:nvPicPr>
          <p:cNvPr id="4" name="Picture 2" descr="Logo Utrecht University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988840" y="0"/>
            <a:ext cx="853481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148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8900" y="2088088"/>
            <a:ext cx="8640000" cy="29319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178900" y="1473628"/>
            <a:ext cx="8229600" cy="3240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itelplatzhalter 1"/>
          <p:cNvSpPr>
            <a:spLocks noGrp="1"/>
          </p:cNvSpPr>
          <p:nvPr>
            <p:ph type="title"/>
          </p:nvPr>
        </p:nvSpPr>
        <p:spPr>
          <a:xfrm>
            <a:off x="179512" y="1149592"/>
            <a:ext cx="7200000" cy="3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99875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1491630"/>
            <a:ext cx="4176000" cy="345638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4000" y="1491630"/>
            <a:ext cx="4176000" cy="345638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179512" y="1149628"/>
            <a:ext cx="8280432" cy="3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50321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873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11510"/>
            <a:ext cx="8229600" cy="378619"/>
          </a:xfrm>
        </p:spPr>
        <p:txBody>
          <a:bodyPr>
            <a:noAutofit/>
          </a:bodyPr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897564"/>
            <a:ext cx="8229600" cy="4158462"/>
          </a:xfrm>
        </p:spPr>
        <p:txBody>
          <a:bodyPr/>
          <a:lstStyle>
            <a:lvl1pPr marL="285750" indent="-285750">
              <a:spcBef>
                <a:spcPts val="1200"/>
              </a:spcBef>
              <a:buFont typeface="Wingdings" panose="05000000000000000000" pitchFamily="2" charset="2"/>
              <a:buChar char="§"/>
              <a:defRPr sz="2000"/>
            </a:lvl1pPr>
            <a:lvl2pPr marL="742950" indent="-285750">
              <a:spcBef>
                <a:spcPts val="600"/>
              </a:spcBef>
              <a:buFont typeface="Wingdings" panose="05000000000000000000" pitchFamily="2" charset="2"/>
              <a:buChar char="Ø"/>
              <a:defRPr sz="1800"/>
            </a:lvl2pPr>
            <a:lvl3pPr>
              <a:spcBef>
                <a:spcPts val="0"/>
              </a:spcBef>
              <a:defRPr sz="1600"/>
            </a:lvl3pPr>
            <a:lvl4pPr marL="1657350" indent="-285750">
              <a:spcBef>
                <a:spcPts val="0"/>
              </a:spcBef>
              <a:buFont typeface="Arial" panose="020B0604020202020204" pitchFamily="34" charset="0"/>
              <a:buChar char="•"/>
              <a:defRPr sz="1400"/>
            </a:lvl4pPr>
            <a:lvl5pPr marL="2057400" indent="-228600">
              <a:spcBef>
                <a:spcPts val="0"/>
              </a:spcBef>
              <a:buFont typeface="Wingdings" panose="05000000000000000000" pitchFamily="2" charset="2"/>
              <a:buChar char="ü"/>
              <a:defRPr sz="1200"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pic>
        <p:nvPicPr>
          <p:cNvPr id="4" name="Picture 2" descr="Logo Utrecht University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32656" y="-25229"/>
            <a:ext cx="3733633" cy="630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5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937624" y="4731545"/>
            <a:ext cx="612068" cy="351234"/>
          </a:xfrm>
          <a:prstGeom prst="rect">
            <a:avLst/>
          </a:prstGeom>
        </p:spPr>
        <p:txBody>
          <a:bodyPr/>
          <a:lstStyle/>
          <a:p>
            <a:fld id="{7D860B62-60FD-48EF-B2F4-6E7265AD3459}" type="datetime1">
              <a:rPr lang="de-DE" smtClean="0"/>
              <a:t>23.06.2019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1" y="4731545"/>
            <a:ext cx="3208613" cy="35123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((Vorname Nachname))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26351" y="4731545"/>
            <a:ext cx="266700" cy="351234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465535"/>
            <a:ext cx="8496300" cy="420589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740639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79512" y="1077620"/>
            <a:ext cx="8280432" cy="3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80000" y="1545636"/>
            <a:ext cx="8640000" cy="3258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0662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7" r:id="rId4"/>
    <p:sldLayoutId id="2147483678" r:id="rId5"/>
    <p:sldLayoutId id="2147483679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75000"/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80000"/>
        <a:buFont typeface="Courier New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80000"/>
        <a:buFont typeface="Courier New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80000"/>
        <a:buFont typeface="Courier New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80000"/>
        <a:buFont typeface="Courier New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96" y="2139702"/>
            <a:ext cx="9143999" cy="882098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Introduction to </a:t>
            </a:r>
            <a:br>
              <a:rPr lang="en-US" sz="2400" dirty="0" smtClean="0"/>
            </a:br>
            <a:r>
              <a:rPr lang="en-US" sz="2400" dirty="0" smtClean="0"/>
              <a:t>Technological Innovation Systems Research</a:t>
            </a:r>
            <a:endParaRPr lang="de-CH" sz="1800" dirty="0"/>
          </a:p>
        </p:txBody>
      </p:sp>
      <p:sp>
        <p:nvSpPr>
          <p:cNvPr id="3077" name="Rectangle 1"/>
          <p:cNvSpPr>
            <a:spLocks noChangeArrowheads="1"/>
          </p:cNvSpPr>
          <p:nvPr/>
        </p:nvSpPr>
        <p:spPr bwMode="auto">
          <a:xfrm>
            <a:off x="3033540" y="4011910"/>
            <a:ext cx="604867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Bernhard Truffer</a:t>
            </a:r>
          </a:p>
          <a:p>
            <a:pPr algn="r"/>
            <a:endParaRPr lang="de-CH" sz="1200" dirty="0"/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827584" y="4878580"/>
            <a:ext cx="82546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5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5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5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5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5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de-CH" sz="1000" b="0" i="1" dirty="0" smtClean="0"/>
              <a:t> Newcomers </a:t>
            </a:r>
            <a:r>
              <a:rPr lang="de-CH" sz="1000" b="0" i="1" dirty="0" err="1" smtClean="0"/>
              <a:t>session</a:t>
            </a:r>
            <a:r>
              <a:rPr lang="de-CH" sz="1000" b="0" i="1" dirty="0" smtClean="0"/>
              <a:t>, IST Ottawa, 23.6.2019</a:t>
            </a:r>
            <a:endParaRPr lang="en-US" sz="1000" b="0" i="1" dirty="0"/>
          </a:p>
        </p:txBody>
      </p:sp>
    </p:spTree>
    <p:extLst>
      <p:ext uri="{BB962C8B-B14F-4D97-AF65-F5344CB8AC3E}">
        <p14:creationId xmlns:p14="http://schemas.microsoft.com/office/powerpoint/2010/main" val="361609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15566"/>
            <a:ext cx="8928991" cy="4083918"/>
          </a:xfrm>
        </p:spPr>
        <p:txBody>
          <a:bodyPr>
            <a:noAutofit/>
          </a:bodyPr>
          <a:lstStyle/>
          <a:p>
            <a:r>
              <a:rPr lang="en-US" sz="1650" dirty="0" smtClean="0"/>
              <a:t>Guiding research question of IS research</a:t>
            </a:r>
          </a:p>
          <a:p>
            <a:pPr lvl="1"/>
            <a:r>
              <a:rPr lang="en-US" sz="1450" dirty="0" smtClean="0"/>
              <a:t>What conditions are essential for successfully generating innovations by companies, regions, countries</a:t>
            </a:r>
            <a:r>
              <a:rPr lang="en-US" sz="1450" dirty="0" smtClean="0"/>
              <a:t>? Especially in phases of early industry formation.</a:t>
            </a:r>
            <a:endParaRPr lang="en-US" sz="1450" dirty="0" smtClean="0"/>
          </a:p>
          <a:p>
            <a:r>
              <a:rPr lang="en-US" sz="1650" dirty="0" smtClean="0"/>
              <a:t>Origin of the broader innovation systems perspective</a:t>
            </a:r>
          </a:p>
          <a:p>
            <a:pPr lvl="1"/>
            <a:r>
              <a:rPr lang="en-US" sz="1450" dirty="0" smtClean="0"/>
              <a:t>New realities in the 1980ies about Japan gaining industrial </a:t>
            </a:r>
            <a:r>
              <a:rPr lang="en-US" sz="1450" dirty="0" err="1" smtClean="0"/>
              <a:t>competitivness</a:t>
            </a:r>
            <a:r>
              <a:rPr lang="en-US" sz="1450" dirty="0" smtClean="0"/>
              <a:t> over US and Germany</a:t>
            </a:r>
          </a:p>
          <a:p>
            <a:pPr lvl="1"/>
            <a:r>
              <a:rPr lang="en-US" sz="1450" dirty="0" smtClean="0"/>
              <a:t>Counter theory against neo-liberal explanation: it is all in the institutions!</a:t>
            </a:r>
          </a:p>
          <a:p>
            <a:pPr lvl="1"/>
            <a:r>
              <a:rPr lang="en-US" sz="1450" dirty="0" smtClean="0"/>
              <a:t>First analysis of National Innovation Systems (OECD, Freeman, </a:t>
            </a:r>
            <a:r>
              <a:rPr lang="en-US" sz="1450" dirty="0" err="1" smtClean="0"/>
              <a:t>Lundvall</a:t>
            </a:r>
            <a:r>
              <a:rPr lang="en-US" sz="1450" dirty="0" smtClean="0"/>
              <a:t>)</a:t>
            </a:r>
          </a:p>
          <a:p>
            <a:pPr lvl="1"/>
            <a:r>
              <a:rPr lang="en-US" sz="1450" dirty="0" smtClean="0"/>
              <a:t>Later formulation of variants: regional , sectoral, technological innovation systems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sz="1450" dirty="0" smtClean="0">
                <a:sym typeface="Wingdings" panose="05000000000000000000" pitchFamily="2" charset="2"/>
              </a:rPr>
              <a:t>Sharif 2006; Weber and Truffer 2017</a:t>
            </a:r>
          </a:p>
          <a:p>
            <a:r>
              <a:rPr lang="en-US" sz="1650" dirty="0" smtClean="0"/>
              <a:t>Core assumptions compared to a neo-classical approach</a:t>
            </a:r>
          </a:p>
          <a:p>
            <a:pPr lvl="1"/>
            <a:r>
              <a:rPr lang="en-US" sz="1450" dirty="0" smtClean="0"/>
              <a:t>Core actors: companies/consumers vs. broad range of actors</a:t>
            </a:r>
          </a:p>
          <a:p>
            <a:pPr lvl="1"/>
            <a:r>
              <a:rPr lang="en-US" sz="1450" dirty="0" smtClean="0"/>
              <a:t>Coordination: through markets vs. through networks, institutions and intermediation</a:t>
            </a:r>
          </a:p>
          <a:p>
            <a:pPr lvl="1"/>
            <a:r>
              <a:rPr lang="en-US" sz="1450" dirty="0" smtClean="0"/>
              <a:t>Barriers: state/market failures vs. system failures (capability, coordination, institutional)</a:t>
            </a:r>
            <a:r>
              <a:rPr lang="en-US" sz="1650" dirty="0"/>
              <a:t/>
            </a:r>
            <a:br>
              <a:rPr lang="en-US" sz="1650" dirty="0"/>
            </a:br>
            <a:endParaRPr lang="en-US" sz="1200" dirty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1</a:t>
            </a:r>
            <a:r>
              <a:rPr lang="en-US" sz="1800" dirty="0" smtClean="0"/>
              <a:t>. Origin and ontological assumptions of TIS research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8952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415213" y="3219822"/>
            <a:ext cx="3603519" cy="1728192"/>
            <a:chOff x="4591844" y="2132856"/>
            <a:chExt cx="4057650" cy="1285875"/>
          </a:xfrm>
        </p:grpSpPr>
        <p:sp>
          <p:nvSpPr>
            <p:cNvPr id="12300" name="AutoShape 12"/>
            <p:cNvSpPr>
              <a:spLocks noChangeArrowheads="1"/>
            </p:cNvSpPr>
            <p:nvPr/>
          </p:nvSpPr>
          <p:spPr bwMode="auto">
            <a:xfrm flipV="1">
              <a:off x="4591844" y="2132856"/>
              <a:ext cx="4057650" cy="1285875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649 w 21600"/>
                <a:gd name="T13" fmla="*/ 3649 h 21600"/>
                <a:gd name="T14" fmla="*/ 17951 w 21600"/>
                <a:gd name="T15" fmla="*/ 1795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697" y="21600"/>
                  </a:lnTo>
                  <a:lnTo>
                    <a:pt x="1790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>
              <a:outerShdw dist="141990" dir="4781709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90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en-US" sz="1350"/>
            </a:p>
          </p:txBody>
        </p:sp>
        <p:sp>
          <p:nvSpPr>
            <p:cNvPr id="12302" name="Oval 14"/>
            <p:cNvSpPr>
              <a:spLocks noChangeArrowheads="1"/>
            </p:cNvSpPr>
            <p:nvPr/>
          </p:nvSpPr>
          <p:spPr bwMode="auto">
            <a:xfrm>
              <a:off x="5022057" y="2178893"/>
              <a:ext cx="3162300" cy="1185863"/>
            </a:xfrm>
            <a:prstGeom prst="ellipse">
              <a:avLst/>
            </a:prstGeom>
            <a:noFill/>
            <a:ln w="25400" cap="rnd" algn="ctr">
              <a:solidFill>
                <a:srgbClr val="008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de-DE" sz="1350"/>
            </a:p>
          </p:txBody>
        </p:sp>
        <p:sp>
          <p:nvSpPr>
            <p:cNvPr id="12303" name="Oval 15"/>
            <p:cNvSpPr>
              <a:spLocks noChangeArrowheads="1"/>
            </p:cNvSpPr>
            <p:nvPr/>
          </p:nvSpPr>
          <p:spPr bwMode="auto">
            <a:xfrm>
              <a:off x="5272882" y="2961531"/>
              <a:ext cx="239712" cy="14287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33CC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 sz="1350"/>
            </a:p>
          </p:txBody>
        </p:sp>
        <p:sp>
          <p:nvSpPr>
            <p:cNvPr id="12304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4644232" y="3164731"/>
              <a:ext cx="1214437" cy="2000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46926"/>
                </a:avLst>
              </a:prstTxWarp>
            </a:bodyPr>
            <a:lstStyle/>
            <a:p>
              <a:pPr algn="ctr"/>
              <a:endParaRPr lang="en-US" sz="900" i="1" kern="10" dirty="0">
                <a:ln w="12700" cap="rnd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808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sp>
          <p:nvSpPr>
            <p:cNvPr id="12305" name="Oval 17"/>
            <p:cNvSpPr>
              <a:spLocks noChangeArrowheads="1"/>
            </p:cNvSpPr>
            <p:nvPr/>
          </p:nvSpPr>
          <p:spPr bwMode="auto">
            <a:xfrm>
              <a:off x="5745957" y="2396381"/>
              <a:ext cx="239712" cy="14287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33CC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 sz="1350"/>
            </a:p>
          </p:txBody>
        </p:sp>
        <p:sp>
          <p:nvSpPr>
            <p:cNvPr id="12306" name="Oval 18"/>
            <p:cNvSpPr>
              <a:spLocks noChangeArrowheads="1"/>
            </p:cNvSpPr>
            <p:nvPr/>
          </p:nvSpPr>
          <p:spPr bwMode="auto">
            <a:xfrm>
              <a:off x="5657057" y="2831356"/>
              <a:ext cx="239712" cy="14287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33CC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 sz="1350"/>
            </a:p>
          </p:txBody>
        </p:sp>
        <p:sp>
          <p:nvSpPr>
            <p:cNvPr id="12307" name="Oval 19"/>
            <p:cNvSpPr>
              <a:spLocks noChangeArrowheads="1"/>
            </p:cNvSpPr>
            <p:nvPr/>
          </p:nvSpPr>
          <p:spPr bwMode="auto">
            <a:xfrm>
              <a:off x="6479382" y="2805956"/>
              <a:ext cx="239712" cy="14287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33CC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 sz="1350"/>
            </a:p>
          </p:txBody>
        </p:sp>
        <p:sp>
          <p:nvSpPr>
            <p:cNvPr id="12308" name="Oval 20"/>
            <p:cNvSpPr>
              <a:spLocks noChangeArrowheads="1"/>
            </p:cNvSpPr>
            <p:nvPr/>
          </p:nvSpPr>
          <p:spPr bwMode="auto">
            <a:xfrm>
              <a:off x="6704807" y="2326531"/>
              <a:ext cx="239712" cy="14287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33CC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 sz="1350"/>
            </a:p>
          </p:txBody>
        </p:sp>
        <p:sp>
          <p:nvSpPr>
            <p:cNvPr id="12309" name="Oval 21"/>
            <p:cNvSpPr>
              <a:spLocks noChangeArrowheads="1"/>
            </p:cNvSpPr>
            <p:nvPr/>
          </p:nvSpPr>
          <p:spPr bwMode="auto">
            <a:xfrm>
              <a:off x="7215982" y="2666256"/>
              <a:ext cx="239712" cy="14287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33CC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 sz="1350"/>
            </a:p>
          </p:txBody>
        </p:sp>
        <p:sp>
          <p:nvSpPr>
            <p:cNvPr id="12310" name="Oval 22"/>
            <p:cNvSpPr>
              <a:spLocks noChangeArrowheads="1"/>
            </p:cNvSpPr>
            <p:nvPr/>
          </p:nvSpPr>
          <p:spPr bwMode="auto">
            <a:xfrm>
              <a:off x="7733507" y="2555131"/>
              <a:ext cx="239712" cy="14287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33CC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 sz="1350"/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 flipV="1">
              <a:off x="6703219" y="2774206"/>
              <a:ext cx="531813" cy="14446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350"/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 flipH="1" flipV="1">
              <a:off x="6892132" y="2402731"/>
              <a:ext cx="371475" cy="26193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350"/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 flipV="1">
              <a:off x="7357269" y="2845643"/>
              <a:ext cx="11113" cy="23653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350"/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 flipH="1">
              <a:off x="7423944" y="2634506"/>
              <a:ext cx="314325" cy="9048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350"/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 flipV="1">
              <a:off x="6636544" y="2450356"/>
              <a:ext cx="150813" cy="32385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prstDash val="sysDot"/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350"/>
            </a:p>
          </p:txBody>
        </p:sp>
        <p:sp>
          <p:nvSpPr>
            <p:cNvPr id="12316" name="Line 28"/>
            <p:cNvSpPr>
              <a:spLocks noChangeShapeType="1"/>
            </p:cNvSpPr>
            <p:nvPr/>
          </p:nvSpPr>
          <p:spPr bwMode="auto">
            <a:xfrm flipV="1">
              <a:off x="5422107" y="2494806"/>
              <a:ext cx="398462" cy="46037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350"/>
            </a:p>
          </p:txBody>
        </p:sp>
        <p:sp>
          <p:nvSpPr>
            <p:cNvPr id="12317" name="Line 29"/>
            <p:cNvSpPr>
              <a:spLocks noChangeShapeType="1"/>
            </p:cNvSpPr>
            <p:nvPr/>
          </p:nvSpPr>
          <p:spPr bwMode="auto">
            <a:xfrm flipH="1">
              <a:off x="5772944" y="2507506"/>
              <a:ext cx="123825" cy="26670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prstDash val="sysDot"/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350"/>
            </a:p>
          </p:txBody>
        </p:sp>
        <p:sp>
          <p:nvSpPr>
            <p:cNvPr id="12318" name="Line 30"/>
            <p:cNvSpPr>
              <a:spLocks noChangeShapeType="1"/>
            </p:cNvSpPr>
            <p:nvPr/>
          </p:nvSpPr>
          <p:spPr bwMode="auto">
            <a:xfrm>
              <a:off x="5838032" y="2990106"/>
              <a:ext cx="339725" cy="19685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prstDash val="sysDot"/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350"/>
            </a:p>
          </p:txBody>
        </p:sp>
        <p:sp>
          <p:nvSpPr>
            <p:cNvPr id="12319" name="Line 31"/>
            <p:cNvSpPr>
              <a:spLocks noChangeShapeType="1"/>
            </p:cNvSpPr>
            <p:nvPr/>
          </p:nvSpPr>
          <p:spPr bwMode="auto">
            <a:xfrm>
              <a:off x="6361907" y="3158381"/>
              <a:ext cx="850900" cy="5715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prstDash val="sysDot"/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350"/>
            </a:p>
          </p:txBody>
        </p:sp>
        <p:sp>
          <p:nvSpPr>
            <p:cNvPr id="12320" name="Line 32"/>
            <p:cNvSpPr>
              <a:spLocks noChangeShapeType="1"/>
            </p:cNvSpPr>
            <p:nvPr/>
          </p:nvSpPr>
          <p:spPr bwMode="auto">
            <a:xfrm flipV="1">
              <a:off x="6352382" y="2815481"/>
              <a:ext cx="927100" cy="34925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prstDash val="sysDot"/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350"/>
            </a:p>
          </p:txBody>
        </p:sp>
        <p:sp>
          <p:nvSpPr>
            <p:cNvPr id="12321" name="Oval 33"/>
            <p:cNvSpPr>
              <a:spLocks noChangeArrowheads="1"/>
            </p:cNvSpPr>
            <p:nvPr/>
          </p:nvSpPr>
          <p:spPr bwMode="auto">
            <a:xfrm>
              <a:off x="6139657" y="3113931"/>
              <a:ext cx="239712" cy="14287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33CC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 sz="1350"/>
            </a:p>
          </p:txBody>
        </p:sp>
        <p:sp>
          <p:nvSpPr>
            <p:cNvPr id="12322" name="Oval 34"/>
            <p:cNvSpPr>
              <a:spLocks noChangeArrowheads="1"/>
            </p:cNvSpPr>
            <p:nvPr/>
          </p:nvSpPr>
          <p:spPr bwMode="auto">
            <a:xfrm>
              <a:off x="7231857" y="3110756"/>
              <a:ext cx="239712" cy="14287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33CC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 sz="1350"/>
            </a:p>
          </p:txBody>
        </p:sp>
        <p:sp>
          <p:nvSpPr>
            <p:cNvPr id="12329" name="AutoShape 41"/>
            <p:cNvSpPr>
              <a:spLocks noChangeArrowheads="1"/>
            </p:cNvSpPr>
            <p:nvPr/>
          </p:nvSpPr>
          <p:spPr bwMode="auto">
            <a:xfrm>
              <a:off x="7287419" y="2383681"/>
              <a:ext cx="207963" cy="260350"/>
            </a:xfrm>
            <a:prstGeom prst="moon">
              <a:avLst>
                <a:gd name="adj" fmla="val 50000"/>
              </a:avLst>
            </a:prstGeom>
            <a:solidFill>
              <a:srgbClr val="FF6600">
                <a:alpha val="50195"/>
              </a:srgbClr>
            </a:solidFill>
            <a:ln w="2857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 sz="1350"/>
            </a:p>
          </p:txBody>
        </p:sp>
        <p:sp>
          <p:nvSpPr>
            <p:cNvPr id="54" name="AutoShape 41"/>
            <p:cNvSpPr>
              <a:spLocks noChangeArrowheads="1"/>
            </p:cNvSpPr>
            <p:nvPr/>
          </p:nvSpPr>
          <p:spPr bwMode="auto">
            <a:xfrm>
              <a:off x="6073776" y="2805956"/>
              <a:ext cx="207963" cy="260350"/>
            </a:xfrm>
            <a:prstGeom prst="moon">
              <a:avLst>
                <a:gd name="adj" fmla="val 50000"/>
              </a:avLst>
            </a:prstGeom>
            <a:solidFill>
              <a:srgbClr val="FF6600">
                <a:alpha val="50195"/>
              </a:srgbClr>
            </a:solidFill>
            <a:ln w="2857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 sz="1350"/>
            </a:p>
          </p:txBody>
        </p:sp>
      </p:grpSp>
      <p:sp>
        <p:nvSpPr>
          <p:cNvPr id="53" name="Rectangle 3"/>
          <p:cNvSpPr txBox="1">
            <a:spLocks noChangeArrowheads="1"/>
          </p:cNvSpPr>
          <p:nvPr/>
        </p:nvSpPr>
        <p:spPr bwMode="auto">
          <a:xfrm>
            <a:off x="1" y="944989"/>
            <a:ext cx="5511030" cy="4198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1650" dirty="0"/>
              <a:t>Conceptual Dimensions of TIS</a:t>
            </a:r>
          </a:p>
          <a:p>
            <a:pPr lvl="1" eaLnBrk="1" hangingPunct="1"/>
            <a:endParaRPr lang="en-US" altLang="de-CH" sz="600" dirty="0">
              <a:sym typeface="Wingdings" pitchFamily="2" charset="2"/>
            </a:endParaRPr>
          </a:p>
          <a:p>
            <a:pPr lvl="1" eaLnBrk="1" hangingPunct="1"/>
            <a:r>
              <a:rPr lang="en-US" altLang="de-CH" sz="1500" dirty="0">
                <a:sym typeface="Wingdings" pitchFamily="2" charset="2"/>
              </a:rPr>
              <a:t>System elements (structures)</a:t>
            </a:r>
          </a:p>
          <a:p>
            <a:pPr lvl="2" eaLnBrk="1" hangingPunct="1">
              <a:spcBef>
                <a:spcPts val="0"/>
              </a:spcBef>
            </a:pPr>
            <a:r>
              <a:rPr lang="en-US" altLang="de-CH" sz="1350" dirty="0">
                <a:sym typeface="Wingdings" pitchFamily="2" charset="2"/>
              </a:rPr>
              <a:t>Actors, networks, institutions</a:t>
            </a:r>
          </a:p>
          <a:p>
            <a:pPr lvl="2" eaLnBrk="1" hangingPunct="1">
              <a:spcBef>
                <a:spcPts val="0"/>
              </a:spcBef>
            </a:pPr>
            <a:r>
              <a:rPr lang="en-US" altLang="de-CH" sz="1350" dirty="0">
                <a:sym typeface="Wingdings" pitchFamily="2" charset="2"/>
              </a:rPr>
              <a:t>System boundaries and resources</a:t>
            </a:r>
          </a:p>
          <a:p>
            <a:pPr lvl="2" eaLnBrk="1" hangingPunct="1">
              <a:spcBef>
                <a:spcPts val="0"/>
              </a:spcBef>
            </a:pPr>
            <a:endParaRPr lang="en-US" altLang="de-CH" sz="525" dirty="0">
              <a:sym typeface="Wingdings" pitchFamily="2" charset="2"/>
            </a:endParaRPr>
          </a:p>
          <a:p>
            <a:pPr lvl="1" eaLnBrk="1" hangingPunct="1"/>
            <a:r>
              <a:rPr lang="en-US" altLang="de-CH" sz="1500" dirty="0"/>
              <a:t>Core processes (functions) </a:t>
            </a:r>
          </a:p>
          <a:p>
            <a:pPr lvl="2" eaLnBrk="1" hangingPunct="1">
              <a:spcBef>
                <a:spcPts val="0"/>
              </a:spcBef>
            </a:pPr>
            <a:r>
              <a:rPr lang="en-US" altLang="de-CH" sz="1350" dirty="0"/>
              <a:t>Knowledge production &amp;diffusion</a:t>
            </a:r>
          </a:p>
          <a:p>
            <a:pPr lvl="2" eaLnBrk="1" hangingPunct="1">
              <a:spcBef>
                <a:spcPts val="0"/>
              </a:spcBef>
            </a:pPr>
            <a:r>
              <a:rPr lang="en-US" altLang="de-CH" sz="1350" dirty="0"/>
              <a:t>Entrepreneurial experimentation</a:t>
            </a:r>
          </a:p>
          <a:p>
            <a:pPr lvl="2" eaLnBrk="1" hangingPunct="1">
              <a:spcBef>
                <a:spcPts val="0"/>
              </a:spcBef>
            </a:pPr>
            <a:r>
              <a:rPr lang="en-US" altLang="de-CH" sz="1350" dirty="0"/>
              <a:t>Resource mobilization </a:t>
            </a:r>
          </a:p>
          <a:p>
            <a:pPr lvl="2" eaLnBrk="1" hangingPunct="1">
              <a:spcBef>
                <a:spcPts val="0"/>
              </a:spcBef>
            </a:pPr>
            <a:r>
              <a:rPr lang="en-US" altLang="de-CH" sz="1350" dirty="0"/>
              <a:t>Guidance of the search</a:t>
            </a:r>
          </a:p>
          <a:p>
            <a:pPr lvl="2" eaLnBrk="1" hangingPunct="1">
              <a:spcBef>
                <a:spcPts val="0"/>
              </a:spcBef>
            </a:pPr>
            <a:r>
              <a:rPr lang="en-US" altLang="de-CH" sz="1350" dirty="0"/>
              <a:t>Market formation</a:t>
            </a:r>
          </a:p>
          <a:p>
            <a:pPr lvl="2" eaLnBrk="1" hangingPunct="1">
              <a:spcBef>
                <a:spcPts val="0"/>
              </a:spcBef>
            </a:pPr>
            <a:r>
              <a:rPr lang="en-US" altLang="de-CH" sz="1350" dirty="0"/>
              <a:t>Legitimacy</a:t>
            </a:r>
          </a:p>
          <a:p>
            <a:pPr lvl="2" eaLnBrk="1" hangingPunct="1">
              <a:spcBef>
                <a:spcPts val="0"/>
              </a:spcBef>
            </a:pPr>
            <a:endParaRPr lang="en-US" altLang="de-CH" sz="1350" dirty="0"/>
          </a:p>
          <a:p>
            <a:pPr eaLnBrk="1" hangingPunct="1">
              <a:spcBef>
                <a:spcPts val="0"/>
              </a:spcBef>
              <a:buFont typeface="Wingdings"/>
              <a:buChar char="è"/>
            </a:pPr>
            <a:r>
              <a:rPr lang="en-US" altLang="de-CH" sz="1700" dirty="0">
                <a:sym typeface="Wingdings" pitchFamily="2" charset="2"/>
              </a:rPr>
              <a:t>Enables systemic assessment of industry </a:t>
            </a:r>
            <a:r>
              <a:rPr lang="en-US" altLang="de-CH" sz="1700" dirty="0" smtClean="0">
                <a:sym typeface="Wingdings" pitchFamily="2" charset="2"/>
              </a:rPr>
              <a:t>formation</a:t>
            </a:r>
            <a:endParaRPr lang="en-US" altLang="de-CH" sz="1700" dirty="0">
              <a:sym typeface="Wingdings" pitchFamily="2" charset="2"/>
            </a:endParaRPr>
          </a:p>
          <a:p>
            <a:pPr lvl="1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en-US" altLang="de-CH" sz="1550" dirty="0" smtClean="0">
                <a:sym typeface="Wingdings" pitchFamily="2" charset="2"/>
              </a:rPr>
              <a:t>System failures</a:t>
            </a:r>
            <a:r>
              <a:rPr lang="en-US" altLang="de-CH" sz="1550" dirty="0">
                <a:sym typeface="Wingdings" pitchFamily="2" charset="2"/>
              </a:rPr>
              <a:t>: capabilities, </a:t>
            </a:r>
            <a:r>
              <a:rPr lang="en-US" altLang="de-CH" sz="1550" dirty="0" smtClean="0">
                <a:sym typeface="Wingdings" pitchFamily="2" charset="2"/>
              </a:rPr>
              <a:t>coordination and </a:t>
            </a:r>
            <a:r>
              <a:rPr lang="en-US" altLang="de-CH" sz="1550" dirty="0">
                <a:sym typeface="Wingdings" pitchFamily="2" charset="2"/>
              </a:rPr>
              <a:t>institutions</a:t>
            </a:r>
          </a:p>
          <a:p>
            <a:pPr lvl="1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en-US" altLang="de-CH" sz="1550" dirty="0" smtClean="0">
                <a:sym typeface="Wingdings" pitchFamily="2" charset="2"/>
              </a:rPr>
              <a:t>Dynamic </a:t>
            </a:r>
            <a:r>
              <a:rPr lang="en-US" altLang="de-CH" sz="1550" dirty="0">
                <a:sym typeface="Wingdings" pitchFamily="2" charset="2"/>
              </a:rPr>
              <a:t>account over different development stages</a:t>
            </a:r>
            <a:endParaRPr lang="en-US" altLang="de-CH" sz="1550" dirty="0"/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8171683" y="2387365"/>
            <a:ext cx="989409" cy="939403"/>
            <a:chOff x="1659" y="3531"/>
            <a:chExt cx="831" cy="789"/>
          </a:xfrm>
        </p:grpSpPr>
        <p:sp>
          <p:nvSpPr>
            <p:cNvPr id="16418" name="Rectangle 43"/>
            <p:cNvSpPr>
              <a:spLocks noChangeArrowheads="1"/>
            </p:cNvSpPr>
            <p:nvPr/>
          </p:nvSpPr>
          <p:spPr bwMode="auto">
            <a:xfrm>
              <a:off x="1659" y="3531"/>
              <a:ext cx="817" cy="789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de-DE" sz="1350"/>
            </a:p>
          </p:txBody>
        </p:sp>
        <p:sp>
          <p:nvSpPr>
            <p:cNvPr id="16419" name="Oval 44"/>
            <p:cNvSpPr>
              <a:spLocks noChangeArrowheads="1"/>
            </p:cNvSpPr>
            <p:nvPr/>
          </p:nvSpPr>
          <p:spPr bwMode="auto">
            <a:xfrm>
              <a:off x="1742" y="3550"/>
              <a:ext cx="133" cy="1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33CC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 sz="1350"/>
            </a:p>
          </p:txBody>
        </p:sp>
        <p:sp>
          <p:nvSpPr>
            <p:cNvPr id="16420" name="Line 45"/>
            <p:cNvSpPr>
              <a:spLocks noChangeShapeType="1"/>
            </p:cNvSpPr>
            <p:nvPr/>
          </p:nvSpPr>
          <p:spPr bwMode="auto">
            <a:xfrm>
              <a:off x="1680" y="3772"/>
              <a:ext cx="177" cy="0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350"/>
            </a:p>
          </p:txBody>
        </p:sp>
        <p:sp>
          <p:nvSpPr>
            <p:cNvPr id="16422" name="AutoShape 47"/>
            <p:cNvSpPr>
              <a:spLocks noChangeArrowheads="1"/>
            </p:cNvSpPr>
            <p:nvPr/>
          </p:nvSpPr>
          <p:spPr bwMode="auto">
            <a:xfrm>
              <a:off x="1742" y="3985"/>
              <a:ext cx="133" cy="192"/>
            </a:xfrm>
            <a:prstGeom prst="moon">
              <a:avLst>
                <a:gd name="adj" fmla="val 50000"/>
              </a:avLst>
            </a:prstGeom>
            <a:solidFill>
              <a:srgbClr val="99CC00">
                <a:alpha val="32941"/>
              </a:srgbClr>
            </a:solidFill>
            <a:ln w="12700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 sz="1350"/>
            </a:p>
          </p:txBody>
        </p:sp>
        <p:sp>
          <p:nvSpPr>
            <p:cNvPr id="16423" name="Line 48"/>
            <p:cNvSpPr>
              <a:spLocks noChangeShapeType="1"/>
            </p:cNvSpPr>
            <p:nvPr/>
          </p:nvSpPr>
          <p:spPr bwMode="auto">
            <a:xfrm>
              <a:off x="1724" y="3820"/>
              <a:ext cx="177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prstDash val="sysDot"/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350"/>
            </a:p>
          </p:txBody>
        </p:sp>
        <p:sp>
          <p:nvSpPr>
            <p:cNvPr id="16424" name="Line 49"/>
            <p:cNvSpPr>
              <a:spLocks noChangeShapeType="1"/>
            </p:cNvSpPr>
            <p:nvPr/>
          </p:nvSpPr>
          <p:spPr bwMode="auto">
            <a:xfrm>
              <a:off x="1768" y="3868"/>
              <a:ext cx="177" cy="0"/>
            </a:xfrm>
            <a:prstGeom prst="line">
              <a:avLst/>
            </a:prstGeom>
            <a:noFill/>
            <a:ln w="12700">
              <a:solidFill>
                <a:srgbClr val="008000"/>
              </a:solidFill>
              <a:prstDash val="sysDot"/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350"/>
            </a:p>
          </p:txBody>
        </p:sp>
        <p:sp>
          <p:nvSpPr>
            <p:cNvPr id="16425" name="Text Box 50"/>
            <p:cNvSpPr txBox="1">
              <a:spLocks noChangeArrowheads="1"/>
            </p:cNvSpPr>
            <p:nvPr/>
          </p:nvSpPr>
          <p:spPr bwMode="auto">
            <a:xfrm>
              <a:off x="1951" y="3595"/>
              <a:ext cx="455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sz="750" b="1" i="1" dirty="0">
                  <a:cs typeface="Arial" charset="0"/>
                </a:rPr>
                <a:t>Actors</a:t>
              </a:r>
            </a:p>
          </p:txBody>
        </p:sp>
        <p:sp>
          <p:nvSpPr>
            <p:cNvPr id="16426" name="Text Box 51"/>
            <p:cNvSpPr txBox="1">
              <a:spLocks noChangeArrowheads="1"/>
            </p:cNvSpPr>
            <p:nvPr/>
          </p:nvSpPr>
          <p:spPr bwMode="auto">
            <a:xfrm>
              <a:off x="1933" y="3769"/>
              <a:ext cx="557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sz="750" b="1" i="1" dirty="0">
                  <a:cs typeface="Arial" charset="0"/>
                </a:rPr>
                <a:t>Networks</a:t>
              </a:r>
            </a:p>
          </p:txBody>
        </p:sp>
        <p:sp>
          <p:nvSpPr>
            <p:cNvPr id="16427" name="Text Box 52"/>
            <p:cNvSpPr txBox="1">
              <a:spLocks noChangeArrowheads="1"/>
            </p:cNvSpPr>
            <p:nvPr/>
          </p:nvSpPr>
          <p:spPr bwMode="auto">
            <a:xfrm>
              <a:off x="1933" y="3956"/>
              <a:ext cx="50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endParaRPr lang="en-US" sz="750" b="1" i="1" dirty="0">
                <a:cs typeface="Arial" charset="0"/>
              </a:endParaRPr>
            </a:p>
          </p:txBody>
        </p:sp>
        <p:sp>
          <p:nvSpPr>
            <p:cNvPr id="16428" name="Text Box 53"/>
            <p:cNvSpPr txBox="1">
              <a:spLocks noChangeArrowheads="1"/>
            </p:cNvSpPr>
            <p:nvPr/>
          </p:nvSpPr>
          <p:spPr bwMode="auto">
            <a:xfrm>
              <a:off x="1945" y="4012"/>
              <a:ext cx="515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sz="750" b="1" i="1">
                  <a:cs typeface="Arial" charset="0"/>
                </a:rPr>
                <a:t>Institutions</a:t>
              </a:r>
            </a:p>
          </p:txBody>
        </p:sp>
      </p:grpSp>
      <p:pic>
        <p:nvPicPr>
          <p:cNvPr id="40" name="Picture 3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8816" y="1119660"/>
            <a:ext cx="4847560" cy="25354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itle 2"/>
          <p:cNvSpPr>
            <a:spLocks noGrp="1"/>
          </p:cNvSpPr>
          <p:nvPr>
            <p:ph type="title"/>
          </p:nvPr>
        </p:nvSpPr>
        <p:spPr>
          <a:xfrm>
            <a:off x="35496" y="461338"/>
            <a:ext cx="7458493" cy="378619"/>
          </a:xfrm>
        </p:spPr>
        <p:txBody>
          <a:bodyPr/>
          <a:lstStyle/>
          <a:p>
            <a:r>
              <a:rPr lang="en-US" sz="1800" dirty="0"/>
              <a:t>2</a:t>
            </a:r>
            <a:r>
              <a:rPr lang="en-US" sz="1800" dirty="0" smtClean="0"/>
              <a:t>. Core elements and assumptions of TIS studies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2192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897732"/>
            <a:ext cx="8856983" cy="424576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800" dirty="0" smtClean="0"/>
              <a:t>Ontological </a:t>
            </a:r>
            <a:r>
              <a:rPr lang="en-US" sz="1800" dirty="0" smtClean="0"/>
              <a:t>narrowness</a:t>
            </a:r>
            <a:endParaRPr lang="en-US" sz="1800" dirty="0" smtClean="0"/>
          </a:p>
          <a:p>
            <a:pPr lvl="1">
              <a:defRPr/>
            </a:pPr>
            <a:r>
              <a:rPr lang="en-US" sz="1600" dirty="0" smtClean="0"/>
              <a:t>Systems ontology builds on engineering </a:t>
            </a:r>
            <a:r>
              <a:rPr lang="en-US" sz="1600" dirty="0" smtClean="0"/>
              <a:t>logic and complex systems theory</a:t>
            </a:r>
          </a:p>
          <a:p>
            <a:pPr lvl="1">
              <a:defRPr/>
            </a:pPr>
            <a:r>
              <a:rPr lang="en-US" sz="1600" dirty="0"/>
              <a:t>Promotes implicitly a rather linear view of innovation </a:t>
            </a:r>
            <a:r>
              <a:rPr lang="en-US" sz="1600" dirty="0" smtClean="0"/>
              <a:t>diffusion</a:t>
            </a:r>
          </a:p>
          <a:p>
            <a:pPr lvl="1">
              <a:defRPr/>
            </a:pPr>
            <a:r>
              <a:rPr lang="en-US" sz="1600" dirty="0" smtClean="0"/>
              <a:t>Is mor</a:t>
            </a:r>
            <a:r>
              <a:rPr lang="en-US" sz="1600" dirty="0" smtClean="0"/>
              <a:t>e of a descriptive framework and doesn’t add much to explanation</a:t>
            </a:r>
            <a:endParaRPr lang="en-US" sz="1400" dirty="0" smtClean="0"/>
          </a:p>
          <a:p>
            <a:pPr>
              <a:defRPr/>
            </a:pPr>
            <a:r>
              <a:rPr lang="en-US" sz="1800" dirty="0" smtClean="0"/>
              <a:t>Unsuitable for “truly” analyzing transitions</a:t>
            </a:r>
            <a:endParaRPr lang="en-US" sz="1800" dirty="0"/>
          </a:p>
          <a:p>
            <a:pPr lvl="1">
              <a:defRPr/>
            </a:pPr>
            <a:r>
              <a:rPr lang="en-US" sz="1600" dirty="0"/>
              <a:t>It’s only about the provision side of technologies (pet tech perspective)</a:t>
            </a:r>
          </a:p>
          <a:p>
            <a:pPr lvl="1">
              <a:defRPr/>
            </a:pPr>
            <a:r>
              <a:rPr lang="en-US" sz="1600" dirty="0" smtClean="0"/>
              <a:t>Ignores </a:t>
            </a:r>
            <a:r>
              <a:rPr lang="en-US" sz="1600" dirty="0"/>
              <a:t>feedback between emerging technologies and </a:t>
            </a:r>
            <a:r>
              <a:rPr lang="en-US" sz="1600" dirty="0" smtClean="0"/>
              <a:t>institutional contexts</a:t>
            </a:r>
            <a:endParaRPr lang="en-US" sz="1600" dirty="0"/>
          </a:p>
          <a:p>
            <a:pPr lvl="1">
              <a:defRPr/>
            </a:pPr>
            <a:r>
              <a:rPr lang="en-US" sz="1600" dirty="0" smtClean="0"/>
              <a:t>Too harmonious: Ignores power and politics</a:t>
            </a:r>
            <a:endParaRPr lang="en-US" sz="1600" dirty="0"/>
          </a:p>
          <a:p>
            <a:pPr>
              <a:defRPr/>
            </a:pPr>
            <a:r>
              <a:rPr lang="en-US" sz="1800" dirty="0"/>
              <a:t>New realities not well covered by </a:t>
            </a:r>
            <a:r>
              <a:rPr lang="en-US" sz="1800" dirty="0" smtClean="0"/>
              <a:t>typical application cases (PV, biogas, </a:t>
            </a:r>
            <a:r>
              <a:rPr lang="en-US" sz="1800" dirty="0" err="1" smtClean="0"/>
              <a:t>Evs</a:t>
            </a:r>
            <a:r>
              <a:rPr lang="en-US" sz="1800" dirty="0" smtClean="0"/>
              <a:t>,…)</a:t>
            </a:r>
            <a:endParaRPr lang="en-US" sz="1800" dirty="0"/>
          </a:p>
          <a:p>
            <a:pPr lvl="1">
              <a:defRPr/>
            </a:pPr>
            <a:r>
              <a:rPr lang="en-US" sz="1600" dirty="0"/>
              <a:t>Growing maturation and globalization of </a:t>
            </a:r>
            <a:r>
              <a:rPr lang="en-US" sz="1600" dirty="0" err="1" smtClean="0"/>
              <a:t>cleantech</a:t>
            </a:r>
            <a:r>
              <a:rPr lang="en-US" sz="1600" dirty="0" smtClean="0"/>
              <a:t> industries</a:t>
            </a:r>
          </a:p>
          <a:p>
            <a:pPr lvl="1">
              <a:defRPr/>
            </a:pPr>
            <a:r>
              <a:rPr lang="en-US" sz="1600" dirty="0" smtClean="0"/>
              <a:t>Growing importance of value chains or systemic technologies</a:t>
            </a:r>
            <a:endParaRPr lang="en-US" sz="1600" dirty="0"/>
          </a:p>
          <a:p>
            <a:pPr lvl="1">
              <a:defRPr/>
            </a:pPr>
            <a:r>
              <a:rPr lang="en-US" sz="1600" dirty="0" smtClean="0"/>
              <a:t>Not suitable for developing countries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sz="2100" dirty="0" smtClean="0"/>
              <a:t>Criticisms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04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897732"/>
            <a:ext cx="4752527" cy="405028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650" dirty="0" smtClean="0"/>
              <a:t>TIS in context (</a:t>
            </a:r>
            <a:r>
              <a:rPr lang="en-US" sz="1650" dirty="0" err="1" smtClean="0"/>
              <a:t>Bergek</a:t>
            </a:r>
            <a:r>
              <a:rPr lang="en-US" sz="1650" dirty="0" smtClean="0"/>
              <a:t> et al. 2015)</a:t>
            </a:r>
          </a:p>
          <a:p>
            <a:pPr>
              <a:defRPr/>
            </a:pPr>
            <a:r>
              <a:rPr lang="en-US" sz="1650" dirty="0" smtClean="0"/>
              <a:t>Geography: Global </a:t>
            </a:r>
            <a:r>
              <a:rPr lang="en-US" sz="1650" dirty="0" smtClean="0"/>
              <a:t>IS (</a:t>
            </a:r>
            <a:r>
              <a:rPr lang="en-US" sz="1650" dirty="0"/>
              <a:t>B</a:t>
            </a:r>
            <a:r>
              <a:rPr lang="en-US" sz="1650" dirty="0" smtClean="0"/>
              <a:t>inz and Truffer 2017</a:t>
            </a:r>
            <a:r>
              <a:rPr lang="en-US" sz="1650" dirty="0" smtClean="0"/>
              <a:t>) and TIS in development (</a:t>
            </a:r>
            <a:r>
              <a:rPr lang="en-US" sz="1650" dirty="0" err="1" smtClean="0"/>
              <a:t>Tigabu</a:t>
            </a:r>
            <a:r>
              <a:rPr lang="en-US" sz="1650" dirty="0"/>
              <a:t> </a:t>
            </a:r>
            <a:r>
              <a:rPr lang="en-US" sz="1650" dirty="0" smtClean="0"/>
              <a:t>et al. 2015; Blum et al. 2016)</a:t>
            </a:r>
            <a:endParaRPr lang="en-US" sz="1650" dirty="0" smtClean="0"/>
          </a:p>
          <a:p>
            <a:pPr>
              <a:defRPr/>
            </a:pPr>
            <a:r>
              <a:rPr lang="en-US" sz="1650" dirty="0" smtClean="0"/>
              <a:t>TIS for value chains </a:t>
            </a:r>
            <a:r>
              <a:rPr lang="en-US" sz="1650" dirty="0" smtClean="0"/>
              <a:t>&amp; technological systems </a:t>
            </a:r>
            <a:r>
              <a:rPr lang="en-US" sz="1650" dirty="0" smtClean="0"/>
              <a:t>(van </a:t>
            </a:r>
            <a:r>
              <a:rPr lang="en-US" sz="1650" dirty="0" smtClean="0"/>
              <a:t>Welie et al. </a:t>
            </a:r>
            <a:r>
              <a:rPr lang="en-US" sz="1650" dirty="0" smtClean="0"/>
              <a:t>2019; Stephan </a:t>
            </a:r>
            <a:r>
              <a:rPr lang="en-US" sz="1650" dirty="0" smtClean="0"/>
              <a:t>et al. 2016</a:t>
            </a:r>
            <a:r>
              <a:rPr lang="en-US" sz="1650" dirty="0" smtClean="0"/>
              <a:t>)</a:t>
            </a:r>
          </a:p>
          <a:p>
            <a:pPr>
              <a:defRPr/>
            </a:pPr>
            <a:r>
              <a:rPr lang="en-US" sz="1650" dirty="0" smtClean="0"/>
              <a:t>Explanatory turn in reinterpreting the different functions: Market formation, guidance of search, legitimation, …</a:t>
            </a:r>
            <a:endParaRPr lang="en-US" sz="1650" dirty="0" smtClean="0"/>
          </a:p>
          <a:p>
            <a:pPr>
              <a:defRPr/>
            </a:pPr>
            <a:r>
              <a:rPr lang="en-US" sz="1650" smtClean="0"/>
              <a:t>Policy: Mission </a:t>
            </a:r>
            <a:r>
              <a:rPr lang="en-US" sz="1650" dirty="0" smtClean="0"/>
              <a:t>oriented IS: Hekkert (2019)</a:t>
            </a:r>
          </a:p>
          <a:p>
            <a:pPr marL="0" indent="0">
              <a:buNone/>
              <a:defRPr/>
            </a:pPr>
            <a:r>
              <a:rPr lang="en-US" sz="1650" dirty="0" smtClean="0"/>
              <a:t>… And many more…</a:t>
            </a:r>
          </a:p>
          <a:p>
            <a:pPr marL="0" indent="0">
              <a:buNone/>
              <a:defRPr/>
            </a:pPr>
            <a:r>
              <a:rPr lang="en-US" sz="1650" dirty="0" smtClean="0">
                <a:sym typeface="Wingdings" panose="05000000000000000000" pitchFamily="2" charset="2"/>
              </a:rPr>
              <a:t> </a:t>
            </a:r>
            <a:r>
              <a:rPr lang="en-US" sz="1650" dirty="0" smtClean="0"/>
              <a:t>Continues to be a vibrant field of research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sz="2100" dirty="0" smtClean="0"/>
              <a:t>Recent Developments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992" y="1851670"/>
            <a:ext cx="4552008" cy="2592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077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1707654"/>
            <a:ext cx="9143999" cy="140469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Thanks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Text Box 54"/>
          <p:cNvSpPr txBox="1">
            <a:spLocks noChangeArrowheads="1"/>
          </p:cNvSpPr>
          <p:nvPr/>
        </p:nvSpPr>
        <p:spPr bwMode="auto">
          <a:xfrm>
            <a:off x="827584" y="4878580"/>
            <a:ext cx="82546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5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5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5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5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5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de-CH" sz="1000" b="0" i="1" dirty="0"/>
              <a:t>Newcomers </a:t>
            </a:r>
            <a:r>
              <a:rPr lang="de-CH" sz="1000" b="0" i="1" dirty="0" err="1"/>
              <a:t>session</a:t>
            </a:r>
            <a:r>
              <a:rPr lang="de-CH" sz="1000" b="0" i="1" dirty="0"/>
              <a:t>, IST Ottawa, 23.6.2019</a:t>
            </a:r>
            <a:endParaRPr lang="en-US" sz="1000" b="0" i="1" dirty="0"/>
          </a:p>
        </p:txBody>
      </p:sp>
    </p:spTree>
    <p:extLst>
      <p:ext uri="{BB962C8B-B14F-4D97-AF65-F5344CB8AC3E}">
        <p14:creationId xmlns:p14="http://schemas.microsoft.com/office/powerpoint/2010/main" val="201262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wag_Presentation_Size_16to9_English">
  <a:themeElements>
    <a:clrScheme name="Eawag_blau">
      <a:dk1>
        <a:srgbClr val="323232"/>
      </a:dk1>
      <a:lt1>
        <a:srgbClr val="FFFFFF"/>
      </a:lt1>
      <a:dk2>
        <a:srgbClr val="323232"/>
      </a:dk2>
      <a:lt2>
        <a:srgbClr val="AEDFF4"/>
      </a:lt2>
      <a:accent1>
        <a:srgbClr val="AEDFF4"/>
      </a:accent1>
      <a:accent2>
        <a:srgbClr val="00ADDD"/>
      </a:accent2>
      <a:accent3>
        <a:srgbClr val="FFFFFF"/>
      </a:accent3>
      <a:accent4>
        <a:srgbClr val="292929"/>
      </a:accent4>
      <a:accent5>
        <a:srgbClr val="D3ECF8"/>
      </a:accent5>
      <a:accent6>
        <a:srgbClr val="009CC8"/>
      </a:accent6>
      <a:hlink>
        <a:srgbClr val="005572"/>
      </a:hlink>
      <a:folHlink>
        <a:srgbClr val="AEDFF4"/>
      </a:folHlink>
    </a:clrScheme>
    <a:fontScheme name="Eawag_bla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Eawag_Presentation_Size_16to9_English</Template>
  <TotalTime>0</TotalTime>
  <Words>453</Words>
  <Application>Microsoft Office PowerPoint</Application>
  <PresentationFormat>On-screen Show (16:9)</PresentationFormat>
  <Paragraphs>64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Eawag_Presentation_Size_16to9_English</vt:lpstr>
      <vt:lpstr>Introduction to  Technological Innovation Systems Research</vt:lpstr>
      <vt:lpstr>1. Origin and ontological assumptions of TIS research</vt:lpstr>
      <vt:lpstr>2. Core elements and assumptions of TIS studies</vt:lpstr>
      <vt:lpstr>3. Criticisms </vt:lpstr>
      <vt:lpstr>4. Recent Developments</vt:lpstr>
      <vt:lpstr>Thanks</vt:lpstr>
    </vt:vector>
  </TitlesOfParts>
  <Company>ETH Zuerich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english</dc:title>
  <dc:creator>Truffer, Bernhard</dc:creator>
  <cp:lastModifiedBy>Truffer, Bernhard</cp:lastModifiedBy>
  <cp:revision>386</cp:revision>
  <cp:lastPrinted>2019-06-19T09:42:47Z</cp:lastPrinted>
  <dcterms:created xsi:type="dcterms:W3CDTF">2017-09-05T12:52:20Z</dcterms:created>
  <dcterms:modified xsi:type="dcterms:W3CDTF">2019-06-23T18:54:25Z</dcterms:modified>
</cp:coreProperties>
</file>