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6" r:id="rId2"/>
    <p:sldId id="258" r:id="rId3"/>
    <p:sldId id="392" r:id="rId4"/>
    <p:sldId id="385" r:id="rId5"/>
    <p:sldId id="412" r:id="rId6"/>
    <p:sldId id="579" r:id="rId7"/>
    <p:sldId id="413" r:id="rId8"/>
    <p:sldId id="414" r:id="rId9"/>
    <p:sldId id="386" r:id="rId10"/>
    <p:sldId id="348" r:id="rId11"/>
    <p:sldId id="383" r:id="rId12"/>
    <p:sldId id="384" r:id="rId13"/>
    <p:sldId id="417" r:id="rId14"/>
    <p:sldId id="362" r:id="rId15"/>
    <p:sldId id="577" r:id="rId16"/>
    <p:sldId id="578" r:id="rId17"/>
    <p:sldId id="415" r:id="rId18"/>
    <p:sldId id="408" r:id="rId19"/>
    <p:sldId id="353" r:id="rId20"/>
    <p:sldId id="354" r:id="rId21"/>
    <p:sldId id="355" r:id="rId22"/>
    <p:sldId id="387" r:id="rId23"/>
    <p:sldId id="405" r:id="rId24"/>
    <p:sldId id="418" r:id="rId25"/>
    <p:sldId id="574" r:id="rId26"/>
    <p:sldId id="356" r:id="rId27"/>
    <p:sldId id="358" r:id="rId28"/>
    <p:sldId id="375" r:id="rId29"/>
    <p:sldId id="406" r:id="rId30"/>
    <p:sldId id="274" r:id="rId31"/>
    <p:sldId id="346" r:id="rId32"/>
    <p:sldId id="330" r:id="rId33"/>
    <p:sldId id="331" r:id="rId34"/>
    <p:sldId id="367" r:id="rId35"/>
    <p:sldId id="576" r:id="rId36"/>
    <p:sldId id="390" r:id="rId37"/>
    <p:sldId id="573"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F2B800"/>
    <a:srgbClr val="EE343D"/>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62297" autoAdjust="0"/>
  </p:normalViewPr>
  <p:slideViewPr>
    <p:cSldViewPr snapToGrid="0" snapToObjects="1">
      <p:cViewPr varScale="1">
        <p:scale>
          <a:sx n="114" d="100"/>
          <a:sy n="114" d="100"/>
        </p:scale>
        <p:origin x="474"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5" tIns="45718" rIns="91435" bIns="45718" rtlCol="0"/>
          <a:lstStyle>
            <a:lvl1pPr algn="l">
              <a:defRPr sz="1200"/>
            </a:lvl1pPr>
          </a:lstStyle>
          <a:p>
            <a:endParaRPr lang="en-CA"/>
          </a:p>
        </p:txBody>
      </p:sp>
      <p:sp>
        <p:nvSpPr>
          <p:cNvPr id="3" name="Date Placeholder 2"/>
          <p:cNvSpPr>
            <a:spLocks noGrp="1"/>
          </p:cNvSpPr>
          <p:nvPr>
            <p:ph type="dt" sz="quarter" idx="1"/>
          </p:nvPr>
        </p:nvSpPr>
        <p:spPr>
          <a:xfrm>
            <a:off x="3970339" y="1"/>
            <a:ext cx="3038475" cy="466725"/>
          </a:xfrm>
          <a:prstGeom prst="rect">
            <a:avLst/>
          </a:prstGeom>
        </p:spPr>
        <p:txBody>
          <a:bodyPr vert="horz" lIns="91435" tIns="45718" rIns="91435" bIns="45718" rtlCol="0"/>
          <a:lstStyle>
            <a:lvl1pPr algn="r">
              <a:defRPr sz="1200"/>
            </a:lvl1pPr>
          </a:lstStyle>
          <a:p>
            <a:fld id="{F9A64756-A673-4FB6-8663-0AF25A76B51F}" type="datetimeFigureOut">
              <a:rPr lang="en-CA" smtClean="0"/>
              <a:pPr/>
              <a:t>2023-08-21</a:t>
            </a:fld>
            <a:endParaRPr lang="en-CA"/>
          </a:p>
        </p:txBody>
      </p:sp>
      <p:sp>
        <p:nvSpPr>
          <p:cNvPr id="4" name="Footer Placeholder 3"/>
          <p:cNvSpPr>
            <a:spLocks noGrp="1"/>
          </p:cNvSpPr>
          <p:nvPr>
            <p:ph type="ftr" sz="quarter" idx="2"/>
          </p:nvPr>
        </p:nvSpPr>
        <p:spPr>
          <a:xfrm>
            <a:off x="1" y="8829675"/>
            <a:ext cx="3038475" cy="466725"/>
          </a:xfrm>
          <a:prstGeom prst="rect">
            <a:avLst/>
          </a:prstGeom>
        </p:spPr>
        <p:txBody>
          <a:bodyPr vert="horz" lIns="91435" tIns="45718" rIns="91435" bIns="45718" rtlCol="0" anchor="b"/>
          <a:lstStyle>
            <a:lvl1pPr algn="l">
              <a:defRPr sz="1200"/>
            </a:lvl1pPr>
          </a:lstStyle>
          <a:p>
            <a:endParaRPr lang="en-CA"/>
          </a:p>
        </p:txBody>
      </p:sp>
      <p:sp>
        <p:nvSpPr>
          <p:cNvPr id="5" name="Slide Number Placeholder 4"/>
          <p:cNvSpPr>
            <a:spLocks noGrp="1"/>
          </p:cNvSpPr>
          <p:nvPr>
            <p:ph type="sldNum" sz="quarter" idx="3"/>
          </p:nvPr>
        </p:nvSpPr>
        <p:spPr>
          <a:xfrm>
            <a:off x="3970339" y="8829675"/>
            <a:ext cx="3038475" cy="466725"/>
          </a:xfrm>
          <a:prstGeom prst="rect">
            <a:avLst/>
          </a:prstGeom>
        </p:spPr>
        <p:txBody>
          <a:bodyPr vert="horz" lIns="91435" tIns="45718" rIns="91435" bIns="45718" rtlCol="0" anchor="b"/>
          <a:lstStyle>
            <a:lvl1pPr algn="r">
              <a:defRPr sz="1200"/>
            </a:lvl1pPr>
          </a:lstStyle>
          <a:p>
            <a:fld id="{B4CCAC58-3A59-4878-B382-250488FC8FF8}" type="slidenum">
              <a:rPr lang="en-CA" smtClean="0"/>
              <a:pPr/>
              <a:t>‹#›</a:t>
            </a:fld>
            <a:endParaRPr lang="en-CA"/>
          </a:p>
        </p:txBody>
      </p:sp>
    </p:spTree>
    <p:extLst>
      <p:ext uri="{BB962C8B-B14F-4D97-AF65-F5344CB8AC3E}">
        <p14:creationId xmlns:p14="http://schemas.microsoft.com/office/powerpoint/2010/main" val="92749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71" tIns="46586" rIns="93171" bIns="46586" rtlCol="0"/>
          <a:lstStyle>
            <a:lvl1pPr algn="r">
              <a:defRPr sz="1200"/>
            </a:lvl1pPr>
          </a:lstStyle>
          <a:p>
            <a:fld id="{1B8C7D91-0168-3F4C-A4FC-AE5F08B82EC8}" type="datetimeFigureOut">
              <a:rPr lang="en-US" smtClean="0"/>
              <a:pPr/>
              <a:t>8/18/2023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1" tIns="46586" rIns="93171"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71" tIns="46586" rIns="93171" bIns="46586" rtlCol="0" anchor="b"/>
          <a:lstStyle>
            <a:lvl1pPr algn="r">
              <a:defRPr sz="1200"/>
            </a:lvl1pPr>
          </a:lstStyle>
          <a:p>
            <a:fld id="{E6B22055-AF76-6344-A9A5-28AB0A45A811}" type="slidenum">
              <a:rPr lang="en-US" smtClean="0"/>
              <a:pPr/>
              <a:t>‹#›</a:t>
            </a:fld>
            <a:endParaRPr lang="en-US"/>
          </a:p>
        </p:txBody>
      </p:sp>
    </p:spTree>
    <p:extLst>
      <p:ext uri="{BB962C8B-B14F-4D97-AF65-F5344CB8AC3E}">
        <p14:creationId xmlns:p14="http://schemas.microsoft.com/office/powerpoint/2010/main" val="1771793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carleton.ca/health/hours-appointment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carleton.ca/health/counselling-services/"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Steve </a:t>
            </a:r>
          </a:p>
          <a:p>
            <a:endParaRPr lang="en-US" sz="1200" b="1" dirty="0"/>
          </a:p>
          <a:p>
            <a:endParaRPr lang="en-US" sz="1200" b="1" dirty="0"/>
          </a:p>
          <a:p>
            <a:r>
              <a:rPr lang="en-US" sz="1200" b="0" dirty="0"/>
              <a:t>Hello and welcome</a:t>
            </a:r>
            <a:r>
              <a:rPr lang="en-US" sz="1200" b="0" baseline="0" dirty="0"/>
              <a:t> everyone!</a:t>
            </a:r>
            <a:endParaRPr lang="en-US" sz="1200" b="0" dirty="0"/>
          </a:p>
          <a:p>
            <a:endParaRPr lang="en-US" sz="1200" b="0" dirty="0"/>
          </a:p>
          <a:p>
            <a:r>
              <a:rPr lang="en-US" sz="1200" b="0" dirty="0"/>
              <a:t>My name is Steve Tasson, and I’m the Undergrad Supervisor </a:t>
            </a:r>
          </a:p>
          <a:p>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This presentation will be posted to the orientation website, but you can find more info on our </a:t>
            </a:r>
            <a:r>
              <a:rPr lang="en-CA" b="0" baseline="0" dirty="0"/>
              <a:t>departmental website and by following us on Instagram, Twitter, and Facebook</a:t>
            </a:r>
          </a:p>
          <a:p>
            <a:endParaRPr lang="en-US" sz="1200" b="0" dirty="0"/>
          </a:p>
        </p:txBody>
      </p:sp>
      <p:sp>
        <p:nvSpPr>
          <p:cNvPr id="4" name="Slide Number Placeholder 3"/>
          <p:cNvSpPr>
            <a:spLocks noGrp="1"/>
          </p:cNvSpPr>
          <p:nvPr>
            <p:ph type="sldNum" sz="quarter" idx="10"/>
          </p:nvPr>
        </p:nvSpPr>
        <p:spPr/>
        <p:txBody>
          <a:bodyPr/>
          <a:lstStyle/>
          <a:p>
            <a:fld id="{E6B22055-AF76-6344-A9A5-28AB0A45A811}" type="slidenum">
              <a:rPr lang="en-US" smtClean="0"/>
              <a:pPr/>
              <a:t>1</a:t>
            </a:fld>
            <a:endParaRPr lang="en-US"/>
          </a:p>
        </p:txBody>
      </p:sp>
    </p:spTree>
    <p:extLst>
      <p:ext uri="{BB962C8B-B14F-4D97-AF65-F5344CB8AC3E}">
        <p14:creationId xmlns:p14="http://schemas.microsoft.com/office/powerpoint/2010/main" val="3725837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a:t>Steve</a:t>
            </a:r>
          </a:p>
          <a:p>
            <a:endParaRPr lang="en-US" b="1" baseline="0" dirty="0"/>
          </a:p>
          <a:p>
            <a:endParaRPr lang="en-CA" b="1" baseline="0" dirty="0"/>
          </a:p>
          <a:p>
            <a:r>
              <a:rPr lang="en-CA" b="0" baseline="0" dirty="0"/>
              <a:t>Our approach is captured by the saying “Law: </a:t>
            </a:r>
            <a:r>
              <a:rPr lang="en-US" b="0" baseline="0" dirty="0"/>
              <a:t>It’s not just for lawyers”</a:t>
            </a:r>
          </a:p>
          <a:p>
            <a:endParaRPr lang="en-CA" b="0" baseline="0" dirty="0"/>
          </a:p>
          <a:p>
            <a:r>
              <a:rPr lang="en-CA" b="0" baseline="0" dirty="0"/>
              <a:t>By this we mean that if you think about society’s most pressing challenges in Canada and abroad, from racism to poverty and war, law is usually part of the broader story behind these challenges</a:t>
            </a:r>
          </a:p>
          <a:p>
            <a:endParaRPr lang="en-CA" b="0" baseline="0" dirty="0"/>
          </a:p>
          <a:p>
            <a:r>
              <a:rPr lang="en-CA" b="0" baseline="0" dirty="0"/>
              <a:t>And it’s not just the formal rules that matter, but the broader context in which law shapes and is shaped by political, economic and cultural forces</a:t>
            </a:r>
          </a:p>
          <a:p>
            <a:endParaRPr lang="en-US" b="1" baseline="0" dirty="0"/>
          </a:p>
          <a:p>
            <a:endParaRPr lang="en-US" b="0" dirty="0"/>
          </a:p>
          <a:p>
            <a:endParaRPr lang="en-US" b="1" baseline="0" dirty="0"/>
          </a:p>
          <a:p>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E6B22055-AF76-6344-A9A5-28AB0A45A811}" type="slidenum">
              <a:rPr lang="en-US" smtClean="0"/>
              <a:pPr/>
              <a:t>10</a:t>
            </a:fld>
            <a:endParaRPr lang="en-US"/>
          </a:p>
        </p:txBody>
      </p:sp>
    </p:spTree>
    <p:extLst>
      <p:ext uri="{BB962C8B-B14F-4D97-AF65-F5344CB8AC3E}">
        <p14:creationId xmlns:p14="http://schemas.microsoft.com/office/powerpoint/2010/main" val="3633177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Steve</a:t>
            </a:r>
          </a:p>
          <a:p>
            <a:endParaRPr lang="en-US" b="1" dirty="0"/>
          </a:p>
          <a:p>
            <a:endParaRPr lang="en-US" b="0" dirty="0"/>
          </a:p>
          <a:p>
            <a:r>
              <a:rPr lang="en-US" b="0" dirty="0"/>
              <a:t>Our program will therefore help you address today’s most pressing legal and social challenges</a:t>
            </a:r>
          </a:p>
          <a:p>
            <a:endParaRPr lang="en-US" b="0" dirty="0"/>
          </a:p>
          <a:p>
            <a:r>
              <a:rPr lang="en-US" b="0" dirty="0"/>
              <a:t>It</a:t>
            </a:r>
            <a:r>
              <a:rPr lang="en-US" b="0" baseline="0" dirty="0"/>
              <a:t> is the b</a:t>
            </a:r>
            <a:r>
              <a:rPr lang="en-US" b="0" dirty="0"/>
              <a:t>iggest and most vibrant centre for interdisciplinary legal studies in North America!</a:t>
            </a:r>
          </a:p>
          <a:p>
            <a:endParaRPr lang="en-US" b="0" dirty="0"/>
          </a:p>
          <a:p>
            <a:r>
              <a:rPr lang="en-US" b="0" dirty="0"/>
              <a:t>More undergrad courses than any other related program, so that gives</a:t>
            </a:r>
            <a:r>
              <a:rPr lang="en-US" b="0" baseline="0" dirty="0"/>
              <a:t> you interesting choices </a:t>
            </a:r>
            <a:endParaRPr lang="en-US" b="0" dirty="0"/>
          </a:p>
          <a:p>
            <a:endParaRPr lang="en-US" b="0" dirty="0"/>
          </a:p>
          <a:p>
            <a:r>
              <a:rPr lang="en-US" b="0" dirty="0"/>
              <a:t>We also foster and celebrate student research – there are opportunities to get involved, particularly in fourth year for students in the 20 credit program </a:t>
            </a:r>
          </a:p>
          <a:p>
            <a:endParaRPr lang="en-US" dirty="0"/>
          </a:p>
        </p:txBody>
      </p:sp>
      <p:sp>
        <p:nvSpPr>
          <p:cNvPr id="4" name="Slide Number Placeholder 3"/>
          <p:cNvSpPr>
            <a:spLocks noGrp="1"/>
          </p:cNvSpPr>
          <p:nvPr>
            <p:ph type="sldNum" sz="quarter" idx="10"/>
          </p:nvPr>
        </p:nvSpPr>
        <p:spPr/>
        <p:txBody>
          <a:bodyPr/>
          <a:lstStyle/>
          <a:p>
            <a:fld id="{E6B22055-AF76-6344-A9A5-28AB0A45A811}" type="slidenum">
              <a:rPr lang="en-US" smtClean="0"/>
              <a:pPr/>
              <a:t>11</a:t>
            </a:fld>
            <a:endParaRPr lang="en-US"/>
          </a:p>
        </p:txBody>
      </p:sp>
    </p:spTree>
    <p:extLst>
      <p:ext uri="{BB962C8B-B14F-4D97-AF65-F5344CB8AC3E}">
        <p14:creationId xmlns:p14="http://schemas.microsoft.com/office/powerpoint/2010/main" val="1727121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Steve</a:t>
            </a:r>
          </a:p>
          <a:p>
            <a:endParaRPr lang="en-US" b="1" dirty="0"/>
          </a:p>
          <a:p>
            <a:endParaRPr lang="en-US" b="1" dirty="0"/>
          </a:p>
          <a:p>
            <a:r>
              <a:rPr lang="en-US" b="0" dirty="0"/>
              <a:t>Our courses and faculty examine law and legal studies from a truly </a:t>
            </a:r>
            <a:r>
              <a:rPr lang="en-US" b="0" i="1" dirty="0"/>
              <a:t>interdisciplinary</a:t>
            </a:r>
            <a:r>
              <a:rPr lang="en-US" b="0" dirty="0"/>
              <a:t> perspective, drawing from many academic backgrounds and models</a:t>
            </a:r>
          </a:p>
          <a:p>
            <a:endParaRPr lang="en-US" b="0" dirty="0"/>
          </a:p>
          <a:p>
            <a:r>
              <a:rPr lang="en-US" b="0" dirty="0"/>
              <a:t>This approach shapes your courses and our teaching, and it will </a:t>
            </a:r>
            <a:r>
              <a:rPr lang="en-US" b="1" dirty="0"/>
              <a:t>empower you to:</a:t>
            </a:r>
          </a:p>
          <a:p>
            <a:endParaRPr lang="en-US" b="1" dirty="0"/>
          </a:p>
          <a:p>
            <a:pPr marL="171450" indent="-171450">
              <a:buFont typeface="Arial" panose="020B0604020202020204" pitchFamily="34" charset="0"/>
              <a:buChar char="•"/>
            </a:pPr>
            <a:r>
              <a:rPr lang="en-US" b="0" dirty="0"/>
              <a:t>critically analyze problems, </a:t>
            </a:r>
          </a:p>
          <a:p>
            <a:pPr marL="171450" indent="-171450">
              <a:buFont typeface="Arial" panose="020B0604020202020204" pitchFamily="34" charset="0"/>
              <a:buChar char="•"/>
            </a:pPr>
            <a:r>
              <a:rPr lang="en-US" b="0" dirty="0"/>
              <a:t>communicate your ideas clearly, </a:t>
            </a:r>
          </a:p>
          <a:p>
            <a:pPr marL="171450" indent="-171450">
              <a:buFont typeface="Arial" panose="020B0604020202020204" pitchFamily="34" charset="0"/>
              <a:buChar char="•"/>
            </a:pPr>
            <a:r>
              <a:rPr lang="en-US" b="0" dirty="0"/>
              <a:t>and - we hope - act to affect positive change in the world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have award-winning teachers who will deliver these courses, with </a:t>
            </a:r>
            <a:r>
              <a:rPr lang="en-US" b="0" baseline="0" dirty="0"/>
              <a:t>diverse backgrounds in law, philosophy, history, sociology, critical race studies, political science, communications – the list goes on</a:t>
            </a:r>
            <a:endParaRPr lang="en-US" b="0" dirty="0"/>
          </a:p>
          <a:p>
            <a:endParaRPr lang="en-US" b="0" dirty="0"/>
          </a:p>
          <a:p>
            <a:r>
              <a:rPr lang="en-US" b="0" dirty="0"/>
              <a:t>We also have an active student-run moot group to help you develop analysis and clear argumentation</a:t>
            </a:r>
          </a:p>
          <a:p>
            <a:endParaRPr lang="en-US" b="0" dirty="0"/>
          </a:p>
          <a:p>
            <a:r>
              <a:rPr lang="en-US" b="0" dirty="0"/>
              <a:t>You should also take advantage of potential opportunities including exchanges, co-op, internships, and extensive support services</a:t>
            </a:r>
          </a:p>
          <a:p>
            <a:endParaRPr lang="en-US" b="1" dirty="0"/>
          </a:p>
          <a:p>
            <a:endParaRPr lang="en-US" dirty="0"/>
          </a:p>
        </p:txBody>
      </p:sp>
      <p:sp>
        <p:nvSpPr>
          <p:cNvPr id="4" name="Slide Number Placeholder 3"/>
          <p:cNvSpPr>
            <a:spLocks noGrp="1"/>
          </p:cNvSpPr>
          <p:nvPr>
            <p:ph type="sldNum" sz="quarter" idx="10"/>
          </p:nvPr>
        </p:nvSpPr>
        <p:spPr/>
        <p:txBody>
          <a:bodyPr/>
          <a:lstStyle/>
          <a:p>
            <a:fld id="{E6B22055-AF76-6344-A9A5-28AB0A45A811}" type="slidenum">
              <a:rPr lang="en-US" smtClean="0"/>
              <a:pPr/>
              <a:t>12</a:t>
            </a:fld>
            <a:endParaRPr lang="en-US"/>
          </a:p>
        </p:txBody>
      </p:sp>
    </p:spTree>
    <p:extLst>
      <p:ext uri="{BB962C8B-B14F-4D97-AF65-F5344CB8AC3E}">
        <p14:creationId xmlns:p14="http://schemas.microsoft.com/office/powerpoint/2010/main" val="4015649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Steve</a:t>
            </a:r>
          </a:p>
          <a:p>
            <a:endParaRPr lang="en-US" b="1" dirty="0"/>
          </a:p>
          <a:p>
            <a:endParaRPr lang="en-CA" b="1" dirty="0"/>
          </a:p>
          <a:p>
            <a:r>
              <a:rPr lang="en-CA" b="1" dirty="0"/>
              <a:t>At the end of our presentation,</a:t>
            </a:r>
            <a:r>
              <a:rPr lang="en-CA" b="1" baseline="0" dirty="0"/>
              <a:t> here are the three key things we want you to remember!</a:t>
            </a:r>
          </a:p>
          <a:p>
            <a:endParaRPr lang="en-CA" b="0" baseline="0" dirty="0"/>
          </a:p>
          <a:p>
            <a:r>
              <a:rPr lang="en-US" b="0" dirty="0"/>
              <a:t>1) There are many opportunities at Carleton, and within the Department of Law– but you need to make the most of them! Get involved and be active in the community </a:t>
            </a:r>
            <a:endParaRPr lang="en-US" b="0" dirty="0">
              <a:cs typeface="Calibri"/>
            </a:endParaRPr>
          </a:p>
          <a:p>
            <a:endParaRPr lang="en-US" b="0" dirty="0"/>
          </a:p>
          <a:p>
            <a:r>
              <a:rPr lang="en-US" b="0" dirty="0"/>
              <a:t>2)</a:t>
            </a:r>
            <a:r>
              <a:rPr lang="en-US" b="0" baseline="0" dirty="0"/>
              <a:t> </a:t>
            </a:r>
            <a:r>
              <a:rPr lang="en-US" b="0" dirty="0"/>
              <a:t>Have GOALS and plan ahead to meet your degree requirements</a:t>
            </a:r>
          </a:p>
          <a:p>
            <a:endParaRPr lang="en-US" b="0" dirty="0">
              <a:cs typeface="Calibri"/>
            </a:endParaRPr>
          </a:p>
          <a:p>
            <a:r>
              <a:rPr lang="en-US" b="0" dirty="0">
                <a:cs typeface="Calibri"/>
              </a:rPr>
              <a:t>3) You are not alone! As a member of our campus you’re an important part of the Carleton community, and we’re here to help</a:t>
            </a:r>
          </a:p>
          <a:p>
            <a:endParaRPr lang="en-US" b="0" dirty="0"/>
          </a:p>
          <a:p>
            <a:endParaRPr lang="en-US" b="0" dirty="0"/>
          </a:p>
          <a:p>
            <a:r>
              <a:rPr lang="en-US" b="0" dirty="0"/>
              <a:t>The most important take-away is that there are people, tools, and services to make your Carleton experience the best it can be, but as a university student you must also advocate and care for yourself by engaging with us</a:t>
            </a:r>
          </a:p>
          <a:p>
            <a:endParaRPr lang="en-US" b="1" dirty="0"/>
          </a:p>
          <a:p>
            <a:endParaRPr lang="en-US" dirty="0"/>
          </a:p>
        </p:txBody>
      </p:sp>
      <p:sp>
        <p:nvSpPr>
          <p:cNvPr id="4" name="Slide Number Placeholder 3"/>
          <p:cNvSpPr>
            <a:spLocks noGrp="1"/>
          </p:cNvSpPr>
          <p:nvPr>
            <p:ph type="sldNum" sz="quarter" idx="10"/>
          </p:nvPr>
        </p:nvSpPr>
        <p:spPr/>
        <p:txBody>
          <a:bodyPr/>
          <a:lstStyle/>
          <a:p>
            <a:fld id="{E6B22055-AF76-6344-A9A5-28AB0A45A811}" type="slidenum">
              <a:rPr lang="en-US" smtClean="0"/>
              <a:pPr/>
              <a:t>13</a:t>
            </a:fld>
            <a:endParaRPr lang="en-US"/>
          </a:p>
        </p:txBody>
      </p:sp>
    </p:spTree>
    <p:extLst>
      <p:ext uri="{BB962C8B-B14F-4D97-AF65-F5344CB8AC3E}">
        <p14:creationId xmlns:p14="http://schemas.microsoft.com/office/powerpoint/2010/main" val="237378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Steve</a:t>
            </a:r>
          </a:p>
          <a:p>
            <a:endParaRPr lang="en-CA" b="1" dirty="0"/>
          </a:p>
          <a:p>
            <a:endParaRPr lang="en-CA" b="1" dirty="0"/>
          </a:p>
          <a:p>
            <a:r>
              <a:rPr lang="en-CA" b="0" dirty="0"/>
              <a:t>So, you’ve studied hard,</a:t>
            </a:r>
            <a:r>
              <a:rPr lang="en-CA" b="0" baseline="0" dirty="0"/>
              <a:t> gotten involved, connected with your fellow students and favourite teachers over the course of your studies… what now?</a:t>
            </a:r>
          </a:p>
          <a:p>
            <a:endParaRPr lang="en-CA" b="1" baseline="0" dirty="0"/>
          </a:p>
          <a:p>
            <a:r>
              <a:rPr lang="en-CA" b="1" baseline="0" dirty="0"/>
              <a:t>What can you do with your degree?  There are lots of great options!</a:t>
            </a:r>
          </a:p>
          <a:p>
            <a:endParaRPr lang="en-CA" b="1" baseline="0" dirty="0"/>
          </a:p>
          <a:p>
            <a:pPr marL="457200" indent="-457200">
              <a:lnSpc>
                <a:spcPct val="200000"/>
              </a:lnSpc>
              <a:buFont typeface="Arial" panose="020B0604020202020204" pitchFamily="34" charset="0"/>
              <a:buChar char="•"/>
            </a:pPr>
            <a:r>
              <a:rPr lang="en-US" sz="1200" dirty="0">
                <a:solidFill>
                  <a:schemeClr val="tx1">
                    <a:lumMod val="65000"/>
                    <a:lumOff val="35000"/>
                  </a:schemeClr>
                </a:solidFill>
                <a:latin typeface="Futura PT Book" panose="020B0502020204020303"/>
              </a:rPr>
              <a:t>Government Departments/Agencies</a:t>
            </a:r>
          </a:p>
          <a:p>
            <a:pPr marL="457200" indent="-457200">
              <a:lnSpc>
                <a:spcPct val="200000"/>
              </a:lnSpc>
              <a:buFont typeface="Arial" panose="020B0604020202020204" pitchFamily="34" charset="0"/>
              <a:buChar char="•"/>
            </a:pPr>
            <a:r>
              <a:rPr lang="en-US" sz="1200" dirty="0">
                <a:solidFill>
                  <a:schemeClr val="tx1">
                    <a:lumMod val="65000"/>
                    <a:lumOff val="35000"/>
                  </a:schemeClr>
                </a:solidFill>
                <a:latin typeface="Futura PT Book" panose="020B0502020204020303"/>
              </a:rPr>
              <a:t>Educational Institutions</a:t>
            </a:r>
          </a:p>
          <a:p>
            <a:pPr marL="457200" indent="-457200">
              <a:lnSpc>
                <a:spcPct val="200000"/>
              </a:lnSpc>
              <a:buFont typeface="Arial" panose="020B0604020202020204" pitchFamily="34" charset="0"/>
              <a:buChar char="•"/>
            </a:pPr>
            <a:r>
              <a:rPr lang="en-US" sz="1200" dirty="0">
                <a:solidFill>
                  <a:schemeClr val="tx1">
                    <a:lumMod val="65000"/>
                    <a:lumOff val="35000"/>
                  </a:schemeClr>
                </a:solidFill>
                <a:latin typeface="Futura PT Book" panose="020B0502020204020303"/>
              </a:rPr>
              <a:t>Federal/Provincial Courts</a:t>
            </a:r>
          </a:p>
          <a:p>
            <a:pPr marL="457200" indent="-457200">
              <a:lnSpc>
                <a:spcPct val="200000"/>
              </a:lnSpc>
              <a:buFont typeface="Arial" panose="020B0604020202020204" pitchFamily="34" charset="0"/>
              <a:buChar char="•"/>
            </a:pPr>
            <a:r>
              <a:rPr lang="en-US" sz="1200" dirty="0">
                <a:solidFill>
                  <a:schemeClr val="tx1">
                    <a:lumMod val="65000"/>
                    <a:lumOff val="35000"/>
                  </a:schemeClr>
                </a:solidFill>
                <a:latin typeface="Futura PT Book" panose="020B0502020204020303"/>
              </a:rPr>
              <a:t>Media Corporations</a:t>
            </a:r>
          </a:p>
          <a:p>
            <a:pPr marL="457200" indent="-457200">
              <a:lnSpc>
                <a:spcPct val="200000"/>
              </a:lnSpc>
              <a:buFont typeface="Arial" panose="020B0604020202020204" pitchFamily="34" charset="0"/>
              <a:buChar char="•"/>
            </a:pPr>
            <a:r>
              <a:rPr lang="en-US" sz="1200" dirty="0">
                <a:solidFill>
                  <a:schemeClr val="tx1">
                    <a:lumMod val="65000"/>
                    <a:lumOff val="35000"/>
                  </a:schemeClr>
                </a:solidFill>
                <a:latin typeface="Futura PT Book" panose="020B0502020204020303"/>
              </a:rPr>
              <a:t>Non-governmental Organizations (NGOs)</a:t>
            </a:r>
          </a:p>
          <a:p>
            <a:pPr marL="457200" indent="-457200">
              <a:lnSpc>
                <a:spcPct val="200000"/>
              </a:lnSpc>
              <a:buFont typeface="Arial" panose="020B0604020202020204" pitchFamily="34" charset="0"/>
              <a:buChar char="•"/>
            </a:pPr>
            <a:r>
              <a:rPr lang="en-CA" sz="1200" dirty="0">
                <a:solidFill>
                  <a:schemeClr val="tx1">
                    <a:lumMod val="65000"/>
                    <a:lumOff val="35000"/>
                  </a:schemeClr>
                </a:solidFill>
                <a:latin typeface="Futura PT Book" panose="020B0502020204020303"/>
              </a:rPr>
              <a:t>Private Companies, small and large</a:t>
            </a:r>
            <a:endParaRPr lang="en-US" sz="1200" dirty="0">
              <a:solidFill>
                <a:schemeClr val="tx1">
                  <a:lumMod val="65000"/>
                  <a:lumOff val="35000"/>
                </a:schemeClr>
              </a:solidFill>
              <a:latin typeface="Futura PT Book" panose="020B0502020204020303"/>
            </a:endParaRPr>
          </a:p>
          <a:p>
            <a:endParaRPr lang="en-CA" b="1" baseline="0" dirty="0"/>
          </a:p>
          <a:p>
            <a:r>
              <a:rPr lang="en-CA" b="1" baseline="0" dirty="0"/>
              <a:t>We run alumni and career events throughout the year, so keep your eyes open</a:t>
            </a:r>
          </a:p>
          <a:p>
            <a:endParaRPr lang="en-CA" b="0" baseline="0" dirty="0"/>
          </a:p>
          <a:p>
            <a:r>
              <a:rPr lang="en-CA" b="0" baseline="0" dirty="0"/>
              <a:t>Another way to connect with potential employers is through summer employment, and internships and co-ops in your later years of study</a:t>
            </a:r>
          </a:p>
          <a:p>
            <a:endParaRPr lang="en-CA" b="0" baseline="0" dirty="0"/>
          </a:p>
          <a:p>
            <a:r>
              <a:rPr lang="en-CA" b="0" baseline="0" dirty="0"/>
              <a:t>Remember to be nice to your profs, because you may need to ask them for employment reference letters later!</a:t>
            </a:r>
          </a:p>
        </p:txBody>
      </p:sp>
      <p:sp>
        <p:nvSpPr>
          <p:cNvPr id="4" name="Slide Number Placeholder 3"/>
          <p:cNvSpPr>
            <a:spLocks noGrp="1"/>
          </p:cNvSpPr>
          <p:nvPr>
            <p:ph type="sldNum" sz="quarter" idx="10"/>
          </p:nvPr>
        </p:nvSpPr>
        <p:spPr/>
        <p:txBody>
          <a:bodyPr/>
          <a:lstStyle/>
          <a:p>
            <a:fld id="{E6B22055-AF76-6344-A9A5-28AB0A45A811}" type="slidenum">
              <a:rPr lang="en-US" smtClean="0"/>
              <a:pPr/>
              <a:t>14</a:t>
            </a:fld>
            <a:endParaRPr lang="en-US"/>
          </a:p>
        </p:txBody>
      </p:sp>
    </p:spTree>
    <p:extLst>
      <p:ext uri="{BB962C8B-B14F-4D97-AF65-F5344CB8AC3E}">
        <p14:creationId xmlns:p14="http://schemas.microsoft.com/office/powerpoint/2010/main" val="63138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Steve</a:t>
            </a:r>
          </a:p>
          <a:p>
            <a:endParaRPr lang="en-CA" b="1" dirty="0"/>
          </a:p>
          <a:p>
            <a:endParaRPr lang="en-CA" b="1" dirty="0"/>
          </a:p>
          <a:p>
            <a:r>
              <a:rPr lang="en-CA" b="0" dirty="0"/>
              <a:t>So, you’ve studied hard,</a:t>
            </a:r>
            <a:r>
              <a:rPr lang="en-CA" b="0" baseline="0" dirty="0"/>
              <a:t> gotten involved, connected with your fellow students and favourite teachers over the course of your studies… what now?</a:t>
            </a:r>
          </a:p>
          <a:p>
            <a:endParaRPr lang="en-CA" b="1" baseline="0" dirty="0"/>
          </a:p>
          <a:p>
            <a:r>
              <a:rPr lang="en-CA" b="1" baseline="0" dirty="0"/>
              <a:t>What can you do with your degree?  There are lots of great options!</a:t>
            </a:r>
          </a:p>
          <a:p>
            <a:endParaRPr lang="en-CA" b="1" baseline="0" dirty="0"/>
          </a:p>
          <a:p>
            <a:pPr marL="457200" indent="-457200">
              <a:lnSpc>
                <a:spcPct val="200000"/>
              </a:lnSpc>
              <a:buFont typeface="Arial" panose="020B0604020202020204" pitchFamily="34" charset="0"/>
              <a:buChar char="•"/>
            </a:pPr>
            <a:r>
              <a:rPr lang="en-US" sz="1200" dirty="0">
                <a:solidFill>
                  <a:schemeClr val="tx1">
                    <a:lumMod val="65000"/>
                    <a:lumOff val="35000"/>
                  </a:schemeClr>
                </a:solidFill>
                <a:latin typeface="Futura PT Book" panose="020B0502020204020303"/>
              </a:rPr>
              <a:t>Government Departments/Agencies</a:t>
            </a:r>
          </a:p>
          <a:p>
            <a:pPr marL="457200" indent="-457200">
              <a:lnSpc>
                <a:spcPct val="200000"/>
              </a:lnSpc>
              <a:buFont typeface="Arial" panose="020B0604020202020204" pitchFamily="34" charset="0"/>
              <a:buChar char="•"/>
            </a:pPr>
            <a:r>
              <a:rPr lang="en-US" sz="1200" dirty="0">
                <a:solidFill>
                  <a:schemeClr val="tx1">
                    <a:lumMod val="65000"/>
                    <a:lumOff val="35000"/>
                  </a:schemeClr>
                </a:solidFill>
                <a:latin typeface="Futura PT Book" panose="020B0502020204020303"/>
              </a:rPr>
              <a:t>Educational Institutions</a:t>
            </a:r>
          </a:p>
          <a:p>
            <a:pPr marL="457200" indent="-457200">
              <a:lnSpc>
                <a:spcPct val="200000"/>
              </a:lnSpc>
              <a:buFont typeface="Arial" panose="020B0604020202020204" pitchFamily="34" charset="0"/>
              <a:buChar char="•"/>
            </a:pPr>
            <a:r>
              <a:rPr lang="en-US" sz="1200" dirty="0">
                <a:solidFill>
                  <a:schemeClr val="tx1">
                    <a:lumMod val="65000"/>
                    <a:lumOff val="35000"/>
                  </a:schemeClr>
                </a:solidFill>
                <a:latin typeface="Futura PT Book" panose="020B0502020204020303"/>
              </a:rPr>
              <a:t>Federal/Provincial Courts</a:t>
            </a:r>
          </a:p>
          <a:p>
            <a:pPr marL="457200" indent="-457200">
              <a:lnSpc>
                <a:spcPct val="200000"/>
              </a:lnSpc>
              <a:buFont typeface="Arial" panose="020B0604020202020204" pitchFamily="34" charset="0"/>
              <a:buChar char="•"/>
            </a:pPr>
            <a:r>
              <a:rPr lang="en-US" sz="1200" dirty="0">
                <a:solidFill>
                  <a:schemeClr val="tx1">
                    <a:lumMod val="65000"/>
                    <a:lumOff val="35000"/>
                  </a:schemeClr>
                </a:solidFill>
                <a:latin typeface="Futura PT Book" panose="020B0502020204020303"/>
              </a:rPr>
              <a:t>Media Corporations</a:t>
            </a:r>
          </a:p>
          <a:p>
            <a:pPr marL="457200" indent="-457200">
              <a:lnSpc>
                <a:spcPct val="200000"/>
              </a:lnSpc>
              <a:buFont typeface="Arial" panose="020B0604020202020204" pitchFamily="34" charset="0"/>
              <a:buChar char="•"/>
            </a:pPr>
            <a:r>
              <a:rPr lang="en-US" sz="1200" dirty="0">
                <a:solidFill>
                  <a:schemeClr val="tx1">
                    <a:lumMod val="65000"/>
                    <a:lumOff val="35000"/>
                  </a:schemeClr>
                </a:solidFill>
                <a:latin typeface="Futura PT Book" panose="020B0502020204020303"/>
              </a:rPr>
              <a:t>Non-governmental Organizations (NGOs)</a:t>
            </a:r>
          </a:p>
          <a:p>
            <a:pPr marL="457200" indent="-457200">
              <a:lnSpc>
                <a:spcPct val="200000"/>
              </a:lnSpc>
              <a:buFont typeface="Arial" panose="020B0604020202020204" pitchFamily="34" charset="0"/>
              <a:buChar char="•"/>
            </a:pPr>
            <a:r>
              <a:rPr lang="en-CA" sz="1200" dirty="0">
                <a:solidFill>
                  <a:schemeClr val="tx1">
                    <a:lumMod val="65000"/>
                    <a:lumOff val="35000"/>
                  </a:schemeClr>
                </a:solidFill>
                <a:latin typeface="Futura PT Book" panose="020B0502020204020303"/>
              </a:rPr>
              <a:t>Private Companies, small and large</a:t>
            </a:r>
            <a:endParaRPr lang="en-US" sz="1200" dirty="0">
              <a:solidFill>
                <a:schemeClr val="tx1">
                  <a:lumMod val="65000"/>
                  <a:lumOff val="35000"/>
                </a:schemeClr>
              </a:solidFill>
              <a:latin typeface="Futura PT Book" panose="020B0502020204020303"/>
            </a:endParaRPr>
          </a:p>
          <a:p>
            <a:endParaRPr lang="en-CA" b="1" baseline="0" dirty="0"/>
          </a:p>
          <a:p>
            <a:r>
              <a:rPr lang="en-CA" b="1" baseline="0" dirty="0"/>
              <a:t>We run alumni and career events throughout the year, so keep your eyes open</a:t>
            </a:r>
          </a:p>
          <a:p>
            <a:endParaRPr lang="en-CA" b="0" baseline="0" dirty="0"/>
          </a:p>
          <a:p>
            <a:r>
              <a:rPr lang="en-CA" b="0" baseline="0" dirty="0"/>
              <a:t>Another way to connect with potential employers is through summer employment, and internships and co-ops in your later years of study</a:t>
            </a:r>
          </a:p>
          <a:p>
            <a:endParaRPr lang="en-CA" b="0" baseline="0" dirty="0"/>
          </a:p>
          <a:p>
            <a:r>
              <a:rPr lang="en-CA" b="0" baseline="0" dirty="0"/>
              <a:t>Remember to be nice to your profs, because you may need to ask them for employment reference letters later!</a:t>
            </a:r>
          </a:p>
        </p:txBody>
      </p:sp>
      <p:sp>
        <p:nvSpPr>
          <p:cNvPr id="4" name="Slide Number Placeholder 3"/>
          <p:cNvSpPr>
            <a:spLocks noGrp="1"/>
          </p:cNvSpPr>
          <p:nvPr>
            <p:ph type="sldNum" sz="quarter" idx="10"/>
          </p:nvPr>
        </p:nvSpPr>
        <p:spPr/>
        <p:txBody>
          <a:bodyPr/>
          <a:lstStyle/>
          <a:p>
            <a:fld id="{E6B22055-AF76-6344-A9A5-28AB0A45A811}" type="slidenum">
              <a:rPr lang="en-US" smtClean="0"/>
              <a:pPr/>
              <a:t>15</a:t>
            </a:fld>
            <a:endParaRPr lang="en-US"/>
          </a:p>
        </p:txBody>
      </p:sp>
    </p:spTree>
    <p:extLst>
      <p:ext uri="{BB962C8B-B14F-4D97-AF65-F5344CB8AC3E}">
        <p14:creationId xmlns:p14="http://schemas.microsoft.com/office/powerpoint/2010/main" val="1285807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Steve</a:t>
            </a:r>
          </a:p>
          <a:p>
            <a:endParaRPr lang="en-CA" b="1" dirty="0"/>
          </a:p>
          <a:p>
            <a:endParaRPr lang="en-CA" b="1" dirty="0"/>
          </a:p>
          <a:p>
            <a:r>
              <a:rPr lang="en-CA" b="0" dirty="0"/>
              <a:t>So, you’ve studied hard,</a:t>
            </a:r>
            <a:r>
              <a:rPr lang="en-CA" b="0" baseline="0" dirty="0"/>
              <a:t> gotten involved, connected with your fellow students and favourite teachers over the course of your studies… what now?</a:t>
            </a:r>
          </a:p>
          <a:p>
            <a:endParaRPr lang="en-CA" b="1" baseline="0" dirty="0"/>
          </a:p>
          <a:p>
            <a:r>
              <a:rPr lang="en-CA" b="1" baseline="0" dirty="0"/>
              <a:t>What can you do with your degree?  There are lots of great options!</a:t>
            </a:r>
          </a:p>
          <a:p>
            <a:endParaRPr lang="en-CA" b="1" baseline="0" dirty="0"/>
          </a:p>
          <a:p>
            <a:pPr marL="457200" indent="-457200">
              <a:lnSpc>
                <a:spcPct val="200000"/>
              </a:lnSpc>
              <a:buFont typeface="Arial" panose="020B0604020202020204" pitchFamily="34" charset="0"/>
              <a:buChar char="•"/>
            </a:pPr>
            <a:r>
              <a:rPr lang="en-US" sz="1200" dirty="0">
                <a:solidFill>
                  <a:schemeClr val="tx1">
                    <a:lumMod val="65000"/>
                    <a:lumOff val="35000"/>
                  </a:schemeClr>
                </a:solidFill>
                <a:latin typeface="Futura PT Book" panose="020B0502020204020303"/>
              </a:rPr>
              <a:t>Government Departments/Agencies</a:t>
            </a:r>
          </a:p>
          <a:p>
            <a:pPr marL="457200" indent="-457200">
              <a:lnSpc>
                <a:spcPct val="200000"/>
              </a:lnSpc>
              <a:buFont typeface="Arial" panose="020B0604020202020204" pitchFamily="34" charset="0"/>
              <a:buChar char="•"/>
            </a:pPr>
            <a:r>
              <a:rPr lang="en-US" sz="1200" dirty="0">
                <a:solidFill>
                  <a:schemeClr val="tx1">
                    <a:lumMod val="65000"/>
                    <a:lumOff val="35000"/>
                  </a:schemeClr>
                </a:solidFill>
                <a:latin typeface="Futura PT Book" panose="020B0502020204020303"/>
              </a:rPr>
              <a:t>Educational Institutions</a:t>
            </a:r>
          </a:p>
          <a:p>
            <a:pPr marL="457200" indent="-457200">
              <a:lnSpc>
                <a:spcPct val="200000"/>
              </a:lnSpc>
              <a:buFont typeface="Arial" panose="020B0604020202020204" pitchFamily="34" charset="0"/>
              <a:buChar char="•"/>
            </a:pPr>
            <a:r>
              <a:rPr lang="en-US" sz="1200" dirty="0">
                <a:solidFill>
                  <a:schemeClr val="tx1">
                    <a:lumMod val="65000"/>
                    <a:lumOff val="35000"/>
                  </a:schemeClr>
                </a:solidFill>
                <a:latin typeface="Futura PT Book" panose="020B0502020204020303"/>
              </a:rPr>
              <a:t>Federal/Provincial Courts</a:t>
            </a:r>
          </a:p>
          <a:p>
            <a:pPr marL="457200" indent="-457200">
              <a:lnSpc>
                <a:spcPct val="200000"/>
              </a:lnSpc>
              <a:buFont typeface="Arial" panose="020B0604020202020204" pitchFamily="34" charset="0"/>
              <a:buChar char="•"/>
            </a:pPr>
            <a:r>
              <a:rPr lang="en-US" sz="1200" dirty="0">
                <a:solidFill>
                  <a:schemeClr val="tx1">
                    <a:lumMod val="65000"/>
                    <a:lumOff val="35000"/>
                  </a:schemeClr>
                </a:solidFill>
                <a:latin typeface="Futura PT Book" panose="020B0502020204020303"/>
              </a:rPr>
              <a:t>Media Corporations</a:t>
            </a:r>
          </a:p>
          <a:p>
            <a:pPr marL="457200" indent="-457200">
              <a:lnSpc>
                <a:spcPct val="200000"/>
              </a:lnSpc>
              <a:buFont typeface="Arial" panose="020B0604020202020204" pitchFamily="34" charset="0"/>
              <a:buChar char="•"/>
            </a:pPr>
            <a:r>
              <a:rPr lang="en-US" sz="1200" dirty="0">
                <a:solidFill>
                  <a:schemeClr val="tx1">
                    <a:lumMod val="65000"/>
                    <a:lumOff val="35000"/>
                  </a:schemeClr>
                </a:solidFill>
                <a:latin typeface="Futura PT Book" panose="020B0502020204020303"/>
              </a:rPr>
              <a:t>Non-governmental Organizations (NGOs)</a:t>
            </a:r>
          </a:p>
          <a:p>
            <a:pPr marL="457200" indent="-457200">
              <a:lnSpc>
                <a:spcPct val="200000"/>
              </a:lnSpc>
              <a:buFont typeface="Arial" panose="020B0604020202020204" pitchFamily="34" charset="0"/>
              <a:buChar char="•"/>
            </a:pPr>
            <a:r>
              <a:rPr lang="en-CA" sz="1200" dirty="0">
                <a:solidFill>
                  <a:schemeClr val="tx1">
                    <a:lumMod val="65000"/>
                    <a:lumOff val="35000"/>
                  </a:schemeClr>
                </a:solidFill>
                <a:latin typeface="Futura PT Book" panose="020B0502020204020303"/>
              </a:rPr>
              <a:t>Private Companies, small and large</a:t>
            </a:r>
            <a:endParaRPr lang="en-US" sz="1200" dirty="0">
              <a:solidFill>
                <a:schemeClr val="tx1">
                  <a:lumMod val="65000"/>
                  <a:lumOff val="35000"/>
                </a:schemeClr>
              </a:solidFill>
              <a:latin typeface="Futura PT Book" panose="020B0502020204020303"/>
            </a:endParaRPr>
          </a:p>
          <a:p>
            <a:endParaRPr lang="en-CA" b="1" baseline="0" dirty="0"/>
          </a:p>
          <a:p>
            <a:r>
              <a:rPr lang="en-CA" b="1" baseline="0" dirty="0"/>
              <a:t>We run alumni and career events throughout the year, so keep your eyes open</a:t>
            </a:r>
          </a:p>
          <a:p>
            <a:endParaRPr lang="en-CA" b="0" baseline="0" dirty="0"/>
          </a:p>
          <a:p>
            <a:r>
              <a:rPr lang="en-CA" b="0" baseline="0" dirty="0"/>
              <a:t>Another way to connect with potential employers is through summer employment, and internships and co-ops in your later years of study</a:t>
            </a:r>
          </a:p>
          <a:p>
            <a:endParaRPr lang="en-CA" b="0" baseline="0" dirty="0"/>
          </a:p>
          <a:p>
            <a:r>
              <a:rPr lang="en-CA" b="0" baseline="0" dirty="0"/>
              <a:t>Remember to be nice to your profs, because you may need to ask them for employment reference letters later!</a:t>
            </a:r>
          </a:p>
        </p:txBody>
      </p:sp>
      <p:sp>
        <p:nvSpPr>
          <p:cNvPr id="4" name="Slide Number Placeholder 3"/>
          <p:cNvSpPr>
            <a:spLocks noGrp="1"/>
          </p:cNvSpPr>
          <p:nvPr>
            <p:ph type="sldNum" sz="quarter" idx="10"/>
          </p:nvPr>
        </p:nvSpPr>
        <p:spPr/>
        <p:txBody>
          <a:bodyPr/>
          <a:lstStyle/>
          <a:p>
            <a:fld id="{E6B22055-AF76-6344-A9A5-28AB0A45A811}" type="slidenum">
              <a:rPr lang="en-US" smtClean="0"/>
              <a:pPr/>
              <a:t>16</a:t>
            </a:fld>
            <a:endParaRPr lang="en-US"/>
          </a:p>
        </p:txBody>
      </p:sp>
    </p:spTree>
    <p:extLst>
      <p:ext uri="{BB962C8B-B14F-4D97-AF65-F5344CB8AC3E}">
        <p14:creationId xmlns:p14="http://schemas.microsoft.com/office/powerpoint/2010/main" val="1317834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Cole</a:t>
            </a:r>
          </a:p>
          <a:p>
            <a:endParaRPr lang="en-US" b="1" dirty="0"/>
          </a:p>
          <a:p>
            <a:endParaRPr lang="en-US" b="1" dirty="0"/>
          </a:p>
          <a:p>
            <a:r>
              <a:rPr lang="en-US" b="1" dirty="0"/>
              <a:t>Building a secure future</a:t>
            </a:r>
            <a:endParaRPr lang="en-US" b="0" dirty="0"/>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b="0" dirty="0"/>
              <a:t>Consider yourselves architects, trying to build a home for a secure and comfortable future</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I’m the engineer you can contact to ask whether adding, removing, or changing something about your home will work on a structural level (this includes the various program elements and course selection)</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I can also refer you to other specialists who can help solve different problems you may encounter</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But ultimately, your vision will be what guides the shaping of your house</a:t>
            </a:r>
            <a:endParaRPr lang="en-CA" dirty="0"/>
          </a:p>
        </p:txBody>
      </p:sp>
      <p:sp>
        <p:nvSpPr>
          <p:cNvPr id="4" name="Slide Number Placeholder 3"/>
          <p:cNvSpPr>
            <a:spLocks noGrp="1"/>
          </p:cNvSpPr>
          <p:nvPr>
            <p:ph type="sldNum" sz="quarter" idx="5"/>
          </p:nvPr>
        </p:nvSpPr>
        <p:spPr/>
        <p:txBody>
          <a:bodyPr/>
          <a:lstStyle/>
          <a:p>
            <a:fld id="{E6B22055-AF76-6344-A9A5-28AB0A45A811}" type="slidenum">
              <a:rPr lang="en-US" smtClean="0"/>
              <a:pPr/>
              <a:t>17</a:t>
            </a:fld>
            <a:endParaRPr lang="en-US"/>
          </a:p>
        </p:txBody>
      </p:sp>
    </p:spTree>
    <p:extLst>
      <p:ext uri="{BB962C8B-B14F-4D97-AF65-F5344CB8AC3E}">
        <p14:creationId xmlns:p14="http://schemas.microsoft.com/office/powerpoint/2010/main" val="1088122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Cole</a:t>
            </a:r>
          </a:p>
          <a:p>
            <a:endParaRPr lang="en-US" b="1" dirty="0"/>
          </a:p>
          <a:p>
            <a:endParaRPr lang="en-US" b="1" dirty="0"/>
          </a:p>
          <a:p>
            <a:r>
              <a:rPr lang="en-US" b="1" dirty="0"/>
              <a:t>Some key topics I can advise on include: </a:t>
            </a:r>
          </a:p>
          <a:p>
            <a:endParaRPr lang="en-US" b="1" dirty="0"/>
          </a:p>
          <a:p>
            <a:pPr marL="171450" indent="-171450">
              <a:buFont typeface="Arial" panose="020B0604020202020204" pitchFamily="34" charset="0"/>
              <a:buChar char="•"/>
            </a:pPr>
            <a:r>
              <a:rPr lang="en-US" b="0" dirty="0"/>
              <a:t>program elements (major, minor, concentration), as well as the General program vs. the Honours program</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course selection (year standing, prerequisites, electives and free electives)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degree progress (breadth requirements, regulations, graduation)</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and departmental permissions for Honours students to access some of our unscheduled courses (HRE, placements, tutorials)</a:t>
            </a:r>
            <a:endParaRPr lang="en-CA" b="0" dirty="0"/>
          </a:p>
        </p:txBody>
      </p:sp>
      <p:sp>
        <p:nvSpPr>
          <p:cNvPr id="4" name="Slide Number Placeholder 3"/>
          <p:cNvSpPr>
            <a:spLocks noGrp="1"/>
          </p:cNvSpPr>
          <p:nvPr>
            <p:ph type="sldNum" sz="quarter" idx="10"/>
          </p:nvPr>
        </p:nvSpPr>
        <p:spPr/>
        <p:txBody>
          <a:bodyPr/>
          <a:lstStyle/>
          <a:p>
            <a:fld id="{E6B22055-AF76-6344-A9A5-28AB0A45A811}" type="slidenum">
              <a:rPr lang="en-US" smtClean="0"/>
              <a:pPr/>
              <a:t>18</a:t>
            </a:fld>
            <a:endParaRPr lang="en-US"/>
          </a:p>
        </p:txBody>
      </p:sp>
    </p:spTree>
    <p:extLst>
      <p:ext uri="{BB962C8B-B14F-4D97-AF65-F5344CB8AC3E}">
        <p14:creationId xmlns:p14="http://schemas.microsoft.com/office/powerpoint/2010/main" val="2921860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Cole</a:t>
            </a:r>
          </a:p>
          <a:p>
            <a:endParaRPr lang="en-US" b="1" dirty="0"/>
          </a:p>
          <a:p>
            <a:pPr marL="0" indent="0">
              <a:buFont typeface="Arial" panose="020B0604020202020204" pitchFamily="34" charset="0"/>
              <a:buNone/>
            </a:pPr>
            <a:endParaRPr lang="en-US" b="0" i="1" baseline="0" dirty="0">
              <a:cs typeface="Calibri"/>
              <a:sym typeface="Wingdings" panose="05000000000000000000" pitchFamily="2" charset="2"/>
            </a:endParaRPr>
          </a:p>
          <a:p>
            <a:pPr marL="0" indent="0">
              <a:lnSpc>
                <a:spcPct val="150000"/>
              </a:lnSpc>
              <a:buFont typeface="Arial" panose="020B0604020202020204" pitchFamily="34" charset="0"/>
              <a:buNone/>
            </a:pPr>
            <a:r>
              <a:rPr lang="en-US" sz="2800" b="1" dirty="0">
                <a:solidFill>
                  <a:schemeClr val="tx1">
                    <a:lumMod val="65000"/>
                    <a:lumOff val="35000"/>
                  </a:schemeClr>
                </a:solidFill>
                <a:latin typeface="Futura PT Book" panose="020B0502020204020303"/>
              </a:rPr>
              <a:t>B.A. General (15 credits)</a:t>
            </a:r>
          </a:p>
          <a:p>
            <a:pPr marL="457200" lvl="1" indent="0">
              <a:lnSpc>
                <a:spcPct val="150000"/>
              </a:lnSpc>
              <a:buFont typeface="Arial" panose="020B0604020202020204" pitchFamily="34" charset="0"/>
              <a:buNone/>
            </a:pPr>
            <a:r>
              <a:rPr lang="en-US" sz="2000" dirty="0">
                <a:solidFill>
                  <a:srgbClr val="FF0000"/>
                </a:solidFill>
                <a:latin typeface="Futura PT Book" panose="020B0502020204020303"/>
              </a:rPr>
              <a:t>Usually takes app. 3 academic years to complete</a:t>
            </a:r>
          </a:p>
          <a:p>
            <a:pPr marL="457200" lvl="1" indent="0">
              <a:lnSpc>
                <a:spcPct val="150000"/>
              </a:lnSpc>
              <a:buFont typeface="Arial" panose="020B0604020202020204" pitchFamily="34" charset="0"/>
              <a:buNone/>
            </a:pPr>
            <a:endParaRPr lang="en-US" sz="2000" dirty="0">
              <a:solidFill>
                <a:srgbClr val="FF0000"/>
              </a:solidFill>
              <a:latin typeface="Futura PT Book" panose="020B0502020204020303"/>
            </a:endParaRPr>
          </a:p>
          <a:p>
            <a:pPr marL="0" indent="0">
              <a:lnSpc>
                <a:spcPct val="150000"/>
              </a:lnSpc>
              <a:buFont typeface="Arial" panose="020B0604020202020204" pitchFamily="34" charset="0"/>
              <a:buNone/>
            </a:pPr>
            <a:r>
              <a:rPr lang="en-US" sz="2800" b="1" dirty="0">
                <a:solidFill>
                  <a:schemeClr val="tx1">
                    <a:lumMod val="65000"/>
                    <a:lumOff val="35000"/>
                  </a:schemeClr>
                </a:solidFill>
                <a:latin typeface="Futura PT Book" panose="020B0502020204020303"/>
              </a:rPr>
              <a:t>B. A. Honours (20 credits)</a:t>
            </a:r>
          </a:p>
          <a:p>
            <a:pPr marL="457200" lvl="1" indent="0">
              <a:lnSpc>
                <a:spcPct val="150000"/>
              </a:lnSpc>
              <a:buFont typeface="Arial" panose="020B0604020202020204" pitchFamily="34" charset="0"/>
              <a:buNone/>
            </a:pPr>
            <a:r>
              <a:rPr lang="en-US" sz="2000" dirty="0">
                <a:solidFill>
                  <a:srgbClr val="FF0000"/>
                </a:solidFill>
                <a:latin typeface="Futura PT Book" panose="020B0502020204020303"/>
              </a:rPr>
              <a:t>Usually takes app. 4 academic years to complete</a:t>
            </a:r>
          </a:p>
          <a:p>
            <a:pPr marL="457200" lvl="1" indent="0">
              <a:lnSpc>
                <a:spcPct val="150000"/>
              </a:lnSpc>
              <a:buFont typeface="Arial" panose="020B0604020202020204" pitchFamily="34" charset="0"/>
              <a:buNone/>
            </a:pPr>
            <a:endParaRPr lang="en-US" sz="2000" dirty="0">
              <a:solidFill>
                <a:srgbClr val="FF0000"/>
              </a:solidFill>
              <a:latin typeface="Futura PT Book" panose="020B0502020204020303"/>
            </a:endParaRPr>
          </a:p>
          <a:p>
            <a:pPr marL="0" indent="0">
              <a:lnSpc>
                <a:spcPct val="150000"/>
              </a:lnSpc>
              <a:buFont typeface="Arial" panose="020B0604020202020204" pitchFamily="34" charset="0"/>
              <a:buNone/>
            </a:pPr>
            <a:r>
              <a:rPr lang="en-US" sz="2800" b="1" dirty="0">
                <a:solidFill>
                  <a:schemeClr val="tx1">
                    <a:lumMod val="65000"/>
                    <a:lumOff val="35000"/>
                  </a:schemeClr>
                </a:solidFill>
                <a:latin typeface="Futura PT Book" panose="020B0502020204020303"/>
              </a:rPr>
              <a:t>B.A. Combined Honours (20 credits)</a:t>
            </a:r>
          </a:p>
          <a:p>
            <a:pPr marL="457200" lvl="1" indent="0">
              <a:lnSpc>
                <a:spcPct val="150000"/>
              </a:lnSpc>
              <a:buFont typeface="Arial" panose="020B0604020202020204" pitchFamily="34" charset="0"/>
              <a:buNone/>
            </a:pPr>
            <a:r>
              <a:rPr lang="en-US" sz="2800" dirty="0">
                <a:solidFill>
                  <a:schemeClr val="tx1">
                    <a:lumMod val="65000"/>
                    <a:lumOff val="35000"/>
                  </a:schemeClr>
                </a:solidFill>
                <a:latin typeface="Futura PT Book" panose="020B0502020204020303"/>
              </a:rPr>
              <a:t>‘double major’ – reduces flexibility (more focus on majors, fewer electives)</a:t>
            </a:r>
          </a:p>
          <a:p>
            <a:pPr marL="0" indent="0">
              <a:lnSpc>
                <a:spcPct val="150000"/>
              </a:lnSpc>
              <a:buFont typeface="Arial" panose="020B0604020202020204" pitchFamily="34" charset="0"/>
              <a:buNone/>
            </a:pPr>
            <a:endParaRPr lang="en-US" sz="2800" dirty="0">
              <a:solidFill>
                <a:schemeClr val="tx1">
                  <a:lumMod val="65000"/>
                  <a:lumOff val="35000"/>
                </a:schemeClr>
              </a:solidFill>
              <a:latin typeface="Futura PT Book" panose="020B0502020204020303"/>
            </a:endParaRPr>
          </a:p>
          <a:p>
            <a:pPr marL="0" indent="0">
              <a:lnSpc>
                <a:spcPct val="150000"/>
              </a:lnSpc>
              <a:buFont typeface="Arial" panose="020B0604020202020204" pitchFamily="34" charset="0"/>
              <a:buNone/>
            </a:pPr>
            <a:r>
              <a:rPr lang="en-US" sz="2800" dirty="0">
                <a:solidFill>
                  <a:schemeClr val="tx1">
                    <a:lumMod val="65000"/>
                    <a:lumOff val="35000"/>
                  </a:schemeClr>
                </a:solidFill>
                <a:latin typeface="Futura PT Book" panose="020B0502020204020303"/>
              </a:rPr>
              <a:t>Mention: </a:t>
            </a:r>
            <a:r>
              <a:rPr lang="en-US" sz="2800" dirty="0" err="1">
                <a:solidFill>
                  <a:schemeClr val="tx1">
                    <a:lumMod val="65000"/>
                    <a:lumOff val="35000"/>
                  </a:schemeClr>
                </a:solidFill>
                <a:latin typeface="Futura PT Book" panose="020B0502020204020303"/>
              </a:rPr>
              <a:t>Francaise</a:t>
            </a:r>
            <a:r>
              <a:rPr lang="en-US" sz="2800" dirty="0">
                <a:solidFill>
                  <a:schemeClr val="tx1">
                    <a:lumMod val="65000"/>
                    <a:lumOff val="35000"/>
                  </a:schemeClr>
                </a:solidFill>
                <a:latin typeface="Futura PT Book" panose="020B0502020204020303"/>
              </a:rPr>
              <a:t> (letter of permission with Ottawa U)</a:t>
            </a:r>
          </a:p>
          <a:p>
            <a:pPr marL="0" indent="0">
              <a:buFont typeface="Arial" panose="020B0604020202020204" pitchFamily="34" charset="0"/>
              <a:buNone/>
            </a:pPr>
            <a:endParaRPr lang="en-US" b="1" baseline="0" dirty="0">
              <a:sym typeface="Wingdings" panose="05000000000000000000" pitchFamily="2" charset="2"/>
            </a:endParaRPr>
          </a:p>
          <a:p>
            <a:pPr marL="0" indent="0">
              <a:buFont typeface="Arial" panose="020B0604020202020204" pitchFamily="34" charset="0"/>
              <a:buNone/>
            </a:pPr>
            <a:endParaRPr lang="en-US" b="1" baseline="0" dirty="0">
              <a:sym typeface="Wingdings" panose="05000000000000000000" pitchFamily="2" charset="2"/>
            </a:endParaRPr>
          </a:p>
          <a:p>
            <a:endParaRPr lang="en-CA" b="1"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E6B22055-AF76-6344-A9A5-28AB0A45A811}" type="slidenum">
              <a:rPr lang="en-US" smtClean="0"/>
              <a:pPr/>
              <a:t>19</a:t>
            </a:fld>
            <a:endParaRPr lang="en-US"/>
          </a:p>
        </p:txBody>
      </p:sp>
    </p:spTree>
    <p:extLst>
      <p:ext uri="{BB962C8B-B14F-4D97-AF65-F5344CB8AC3E}">
        <p14:creationId xmlns:p14="http://schemas.microsoft.com/office/powerpoint/2010/main" val="2737970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Steve </a:t>
            </a:r>
          </a:p>
          <a:p>
            <a:endParaRPr lang="en-US" sz="1200" b="1" dirty="0"/>
          </a:p>
          <a:p>
            <a:endParaRPr lang="en-US" sz="1200" b="1" dirty="0"/>
          </a:p>
          <a:p>
            <a:r>
              <a:rPr lang="en-US" sz="1200" b="0" dirty="0"/>
              <a:t>We are thrilled you chose Carleton and our department for your studies!</a:t>
            </a:r>
          </a:p>
          <a:p>
            <a:endParaRPr lang="en-US" sz="1200" b="0" dirty="0"/>
          </a:p>
          <a:p>
            <a:endParaRPr lang="en-CA" sz="1200" b="1" dirty="0"/>
          </a:p>
          <a:p>
            <a:r>
              <a:rPr lang="en-CA" sz="1200" b="1" dirty="0"/>
              <a:t>Our goal today is</a:t>
            </a:r>
            <a:r>
              <a:rPr lang="en-CA" sz="1200" b="1" baseline="0" dirty="0"/>
              <a:t> to:</a:t>
            </a:r>
          </a:p>
          <a:p>
            <a:endParaRPr lang="en-CA" sz="1200" b="1" baseline="0" dirty="0"/>
          </a:p>
          <a:p>
            <a:r>
              <a:rPr lang="en-CA" sz="1200" b="0" baseline="0" dirty="0"/>
              <a:t>1) Introduce you to our department and the discussion of law;</a:t>
            </a:r>
          </a:p>
          <a:p>
            <a:endParaRPr lang="en-CA" sz="1200" b="0" baseline="0" dirty="0"/>
          </a:p>
          <a:p>
            <a:r>
              <a:rPr lang="en-CA" sz="1200" b="0" baseline="0" dirty="0"/>
              <a:t>2) Highlight our exciting programs, faculty and staff;</a:t>
            </a:r>
          </a:p>
          <a:p>
            <a:endParaRPr lang="en-CA" sz="1200" b="0" baseline="0" dirty="0"/>
          </a:p>
          <a:p>
            <a:r>
              <a:rPr lang="en-CA" sz="1200" b="0" baseline="0" dirty="0"/>
              <a:t>3) Flag campus services and resources available to you as a Carleton student</a:t>
            </a:r>
          </a:p>
          <a:p>
            <a:endParaRPr lang="en-CA" sz="1200" b="0" baseline="0" dirty="0"/>
          </a:p>
          <a:p>
            <a:endParaRPr lang="en-CA" sz="1200" b="0" baseline="0" dirty="0"/>
          </a:p>
          <a:p>
            <a:r>
              <a:rPr lang="en-CA" sz="1200" b="0" baseline="0" dirty="0"/>
              <a:t>We know you’re receiving a lot of info at the start of term, so we will stay focused</a:t>
            </a:r>
          </a:p>
          <a:p>
            <a:endParaRPr lang="en-CA" sz="1200" b="0" baseline="0" dirty="0"/>
          </a:p>
          <a:p>
            <a:endParaRPr lang="en-CA" sz="1200" b="0" baseline="0" dirty="0"/>
          </a:p>
        </p:txBody>
      </p:sp>
      <p:sp>
        <p:nvSpPr>
          <p:cNvPr id="4" name="Slide Number Placeholder 3"/>
          <p:cNvSpPr>
            <a:spLocks noGrp="1"/>
          </p:cNvSpPr>
          <p:nvPr>
            <p:ph type="sldNum" sz="quarter" idx="10"/>
          </p:nvPr>
        </p:nvSpPr>
        <p:spPr/>
        <p:txBody>
          <a:bodyPr/>
          <a:lstStyle/>
          <a:p>
            <a:fld id="{E6B22055-AF76-6344-A9A5-28AB0A45A811}" type="slidenum">
              <a:rPr lang="en-US" smtClean="0"/>
              <a:pPr/>
              <a:t>2</a:t>
            </a:fld>
            <a:endParaRPr lang="en-US"/>
          </a:p>
        </p:txBody>
      </p:sp>
    </p:spTree>
    <p:extLst>
      <p:ext uri="{BB962C8B-B14F-4D97-AF65-F5344CB8AC3E}">
        <p14:creationId xmlns:p14="http://schemas.microsoft.com/office/powerpoint/2010/main" val="3556440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Cole</a:t>
            </a:r>
          </a:p>
          <a:p>
            <a:endParaRPr lang="en-US" b="1" dirty="0"/>
          </a:p>
          <a:p>
            <a:endParaRPr lang="en-CA" b="1" dirty="0"/>
          </a:p>
          <a:p>
            <a:r>
              <a:rPr lang="en-CA" b="1" dirty="0"/>
              <a:t>Variety of course topics</a:t>
            </a:r>
          </a:p>
          <a:p>
            <a:endParaRPr lang="en-US" b="1" dirty="0"/>
          </a:p>
          <a:p>
            <a:r>
              <a:rPr lang="en-US" b="1" dirty="0"/>
              <a:t>Increasing specialization of topics as you advance through years</a:t>
            </a:r>
          </a:p>
          <a:p>
            <a:endParaRPr lang="en-US" b="1" dirty="0"/>
          </a:p>
          <a:p>
            <a:r>
              <a:rPr lang="en-US" b="1" dirty="0"/>
              <a:t>C</a:t>
            </a:r>
            <a:r>
              <a:rPr lang="en-CA" b="1" dirty="0" err="1"/>
              <a:t>oncentration</a:t>
            </a:r>
            <a:r>
              <a:rPr lang="en-CA" b="1" dirty="0"/>
              <a:t> option: </a:t>
            </a:r>
            <a:r>
              <a:rPr lang="en-CA" b="0" dirty="0"/>
              <a:t>flexibility vs. specialization– concentrations can be useful for post-graduation academic careers or law school</a:t>
            </a:r>
          </a:p>
          <a:p>
            <a:endParaRPr lang="en-US" b="0" dirty="0"/>
          </a:p>
          <a:p>
            <a:r>
              <a:rPr lang="en-US" b="1" dirty="0"/>
              <a:t>Co-op</a:t>
            </a:r>
            <a:r>
              <a:rPr lang="en-US" b="0" dirty="0"/>
              <a:t>: paid experiential learning, </a:t>
            </a:r>
            <a:r>
              <a:rPr lang="en-US" b="0" dirty="0" err="1"/>
              <a:t>study:work</a:t>
            </a:r>
            <a:r>
              <a:rPr lang="en-US" b="0" dirty="0"/>
              <a:t> sequence, and </a:t>
            </a:r>
            <a:r>
              <a:rPr lang="en-US" b="1" dirty="0"/>
              <a:t>Service learning placements: </a:t>
            </a:r>
            <a:r>
              <a:rPr lang="en-US" b="0" dirty="0"/>
              <a:t>for credit, theory applied to practice, good option for those who are career-focused</a:t>
            </a:r>
          </a:p>
          <a:p>
            <a:endParaRPr lang="en-US" b="0" dirty="0"/>
          </a:p>
          <a:p>
            <a:r>
              <a:rPr lang="en-US" b="1" dirty="0"/>
              <a:t>International exchanges: </a:t>
            </a:r>
            <a:r>
              <a:rPr lang="en-US" b="0" dirty="0"/>
              <a:t>cultural engagement, understanding different legal systems, experiencing new academic contexts</a:t>
            </a:r>
          </a:p>
          <a:p>
            <a:endParaRPr lang="en-US" b="0" dirty="0"/>
          </a:p>
          <a:p>
            <a:endParaRPr lang="en-US" b="0" dirty="0"/>
          </a:p>
          <a:p>
            <a:r>
              <a:rPr lang="en-US" b="0" i="1" baseline="0" dirty="0">
                <a:cs typeface="Calibri"/>
              </a:rPr>
              <a:t>*</a:t>
            </a:r>
            <a:endParaRPr lang="en-US" b="0" dirty="0"/>
          </a:p>
        </p:txBody>
      </p:sp>
      <p:sp>
        <p:nvSpPr>
          <p:cNvPr id="4" name="Slide Number Placeholder 3"/>
          <p:cNvSpPr>
            <a:spLocks noGrp="1"/>
          </p:cNvSpPr>
          <p:nvPr>
            <p:ph type="sldNum" sz="quarter" idx="10"/>
          </p:nvPr>
        </p:nvSpPr>
        <p:spPr/>
        <p:txBody>
          <a:bodyPr/>
          <a:lstStyle/>
          <a:p>
            <a:fld id="{E6B22055-AF76-6344-A9A5-28AB0A45A811}" type="slidenum">
              <a:rPr lang="en-US" smtClean="0"/>
              <a:pPr/>
              <a:t>20</a:t>
            </a:fld>
            <a:endParaRPr lang="en-US"/>
          </a:p>
        </p:txBody>
      </p:sp>
    </p:spTree>
    <p:extLst>
      <p:ext uri="{BB962C8B-B14F-4D97-AF65-F5344CB8AC3E}">
        <p14:creationId xmlns:p14="http://schemas.microsoft.com/office/powerpoint/2010/main" val="633916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Cole</a:t>
            </a:r>
          </a:p>
          <a:p>
            <a:endParaRPr lang="en-US" b="1" dirty="0"/>
          </a:p>
          <a:p>
            <a:endParaRPr lang="en-CA" b="0" dirty="0"/>
          </a:p>
          <a:p>
            <a:pPr marL="0" indent="0">
              <a:buFont typeface="Arial" panose="020B0604020202020204" pitchFamily="34" charset="0"/>
              <a:buNone/>
            </a:pPr>
            <a:r>
              <a:rPr lang="en-US" sz="1200" dirty="0">
                <a:solidFill>
                  <a:schemeClr val="tx1">
                    <a:lumMod val="65000"/>
                    <a:lumOff val="35000"/>
                  </a:schemeClr>
                </a:solidFill>
                <a:latin typeface="Futura PT Book" panose="020B0502020204020303"/>
              </a:rPr>
              <a:t>Many opportunities to study for </a:t>
            </a:r>
            <a:r>
              <a:rPr lang="en-US" sz="1200" b="1" dirty="0">
                <a:solidFill>
                  <a:schemeClr val="tx1">
                    <a:lumMod val="65000"/>
                    <a:lumOff val="35000"/>
                  </a:schemeClr>
                </a:solidFill>
                <a:latin typeface="Futura PT Book" panose="020B0502020204020303"/>
              </a:rPr>
              <a:t>1 or 2 terms</a:t>
            </a:r>
            <a:r>
              <a:rPr lang="en-US" sz="1200" dirty="0">
                <a:solidFill>
                  <a:schemeClr val="tx1">
                    <a:lumMod val="65000"/>
                    <a:lumOff val="35000"/>
                  </a:schemeClr>
                </a:solidFill>
                <a:latin typeface="Futura PT Book" panose="020B0502020204020303"/>
              </a:rPr>
              <a:t> on a student exchange in countries including Australia, England, France, South Africa </a:t>
            </a:r>
          </a:p>
          <a:p>
            <a:pPr marL="0" indent="0">
              <a:buFont typeface="Arial" panose="020B0604020202020204" pitchFamily="34" charset="0"/>
              <a:buNone/>
            </a:pPr>
            <a:endParaRPr lang="en-US" sz="1200" dirty="0">
              <a:solidFill>
                <a:schemeClr val="tx1">
                  <a:lumMod val="65000"/>
                  <a:lumOff val="35000"/>
                </a:schemeClr>
              </a:solidFill>
              <a:latin typeface="Futura PT Book" panose="020B0502020204020303"/>
            </a:endParaRPr>
          </a:p>
          <a:p>
            <a:pPr marL="0" indent="0">
              <a:buFont typeface="Arial" panose="020B0604020202020204" pitchFamily="34" charset="0"/>
              <a:buNone/>
            </a:pPr>
            <a:r>
              <a:rPr lang="en-US" sz="1200" dirty="0">
                <a:solidFill>
                  <a:schemeClr val="tx1">
                    <a:lumMod val="65000"/>
                    <a:lumOff val="35000"/>
                  </a:schemeClr>
                </a:solidFill>
                <a:latin typeface="Futura PT Book" panose="020B0502020204020303"/>
              </a:rPr>
              <a:t>Generally in third year but needs some advance planning </a:t>
            </a:r>
          </a:p>
          <a:p>
            <a:pPr marL="0" indent="0">
              <a:buFont typeface="Arial" panose="020B0604020202020204" pitchFamily="34" charset="0"/>
              <a:buNone/>
            </a:pPr>
            <a:endParaRPr lang="en-US" sz="1200" dirty="0">
              <a:solidFill>
                <a:schemeClr val="tx1">
                  <a:lumMod val="65000"/>
                  <a:lumOff val="35000"/>
                </a:schemeClr>
              </a:solidFill>
              <a:latin typeface="Futura PT Book" panose="020B0502020204020303"/>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lumMod val="65000"/>
                    <a:lumOff val="35000"/>
                  </a:schemeClr>
                </a:solidFill>
                <a:latin typeface="Futura PT Book" panose="020B0502020204020303"/>
              </a:rPr>
              <a:t>If you’re interested, attend an information session </a:t>
            </a:r>
            <a:r>
              <a:rPr lang="en-US" sz="1000" dirty="0">
                <a:solidFill>
                  <a:schemeClr val="tx1">
                    <a:lumMod val="65000"/>
                    <a:lumOff val="35000"/>
                  </a:schemeClr>
                </a:solidFill>
                <a:latin typeface="Futura PT Book" panose="020B0502020204020303"/>
              </a:rPr>
              <a:t>(October is the next one)</a:t>
            </a:r>
          </a:p>
          <a:p>
            <a:pPr marL="457200" indent="-457200">
              <a:buFont typeface="Arial" panose="020B0604020202020204" pitchFamily="34" charset="0"/>
              <a:buChar char="•"/>
            </a:pPr>
            <a:endParaRPr lang="en-US" sz="1200" dirty="0">
              <a:solidFill>
                <a:schemeClr val="tx1">
                  <a:lumMod val="65000"/>
                  <a:lumOff val="35000"/>
                </a:schemeClr>
              </a:solidFill>
              <a:latin typeface="Futura PT Book" panose="020B0502020204020303"/>
            </a:endParaRPr>
          </a:p>
          <a:p>
            <a:endParaRPr lang="en-US" b="0" dirty="0"/>
          </a:p>
        </p:txBody>
      </p:sp>
      <p:sp>
        <p:nvSpPr>
          <p:cNvPr id="4" name="Slide Number Placeholder 3"/>
          <p:cNvSpPr>
            <a:spLocks noGrp="1"/>
          </p:cNvSpPr>
          <p:nvPr>
            <p:ph type="sldNum" sz="quarter" idx="10"/>
          </p:nvPr>
        </p:nvSpPr>
        <p:spPr/>
        <p:txBody>
          <a:bodyPr/>
          <a:lstStyle/>
          <a:p>
            <a:fld id="{E6B22055-AF76-6344-A9A5-28AB0A45A811}" type="slidenum">
              <a:rPr lang="en-US" smtClean="0"/>
              <a:pPr/>
              <a:t>21</a:t>
            </a:fld>
            <a:endParaRPr lang="en-US"/>
          </a:p>
        </p:txBody>
      </p:sp>
    </p:spTree>
    <p:extLst>
      <p:ext uri="{BB962C8B-B14F-4D97-AF65-F5344CB8AC3E}">
        <p14:creationId xmlns:p14="http://schemas.microsoft.com/office/powerpoint/2010/main" val="2181945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cs typeface="Calibri"/>
            </a:endParaRPr>
          </a:p>
          <a:p>
            <a:endParaRPr lang="en-US" b="0" i="1" dirty="0">
              <a:cs typeface="Calibri"/>
            </a:endParaRPr>
          </a:p>
          <a:p>
            <a:endParaRPr lang="en-US" b="0" i="1" dirty="0">
              <a:cs typeface="Calibri"/>
            </a:endParaRPr>
          </a:p>
          <a:p>
            <a:r>
              <a:rPr lang="en-US" b="1" i="1" dirty="0">
                <a:cs typeface="Calibri"/>
              </a:rPr>
              <a:t>((Ideally, we’ll have a guest speaker of some sort here-- Co-op or otherwise))</a:t>
            </a:r>
            <a:endParaRPr lang="en-US" b="1" i="1" dirty="0"/>
          </a:p>
        </p:txBody>
      </p:sp>
      <p:sp>
        <p:nvSpPr>
          <p:cNvPr id="4" name="Slide Number Placeholder 3"/>
          <p:cNvSpPr>
            <a:spLocks noGrp="1"/>
          </p:cNvSpPr>
          <p:nvPr>
            <p:ph type="sldNum" sz="quarter" idx="10"/>
          </p:nvPr>
        </p:nvSpPr>
        <p:spPr/>
        <p:txBody>
          <a:bodyPr/>
          <a:lstStyle/>
          <a:p>
            <a:fld id="{E6B22055-AF76-6344-A9A5-28AB0A45A811}" type="slidenum">
              <a:rPr lang="en-US" smtClean="0"/>
              <a:pPr/>
              <a:t>22</a:t>
            </a:fld>
            <a:endParaRPr lang="en-US"/>
          </a:p>
        </p:txBody>
      </p:sp>
    </p:spTree>
    <p:extLst>
      <p:ext uri="{BB962C8B-B14F-4D97-AF65-F5344CB8AC3E}">
        <p14:creationId xmlns:p14="http://schemas.microsoft.com/office/powerpoint/2010/main" val="4080335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Steve</a:t>
            </a:r>
            <a:endParaRPr lang="en-US" b="1" baseline="0" dirty="0"/>
          </a:p>
          <a:p>
            <a:endParaRPr lang="en-US" dirty="0"/>
          </a:p>
          <a:p>
            <a:endParaRPr lang="en-US" dirty="0"/>
          </a:p>
          <a:p>
            <a:r>
              <a:rPr lang="en-US" b="1" i="1" baseline="0" dirty="0"/>
              <a:t>((this can be a different question or activity))</a:t>
            </a:r>
            <a:endParaRPr lang="en-US" b="1" i="1" dirty="0"/>
          </a:p>
        </p:txBody>
      </p:sp>
      <p:sp>
        <p:nvSpPr>
          <p:cNvPr id="4" name="Slide Number Placeholder 3"/>
          <p:cNvSpPr>
            <a:spLocks noGrp="1"/>
          </p:cNvSpPr>
          <p:nvPr>
            <p:ph type="sldNum" sz="quarter" idx="10"/>
          </p:nvPr>
        </p:nvSpPr>
        <p:spPr/>
        <p:txBody>
          <a:bodyPr/>
          <a:lstStyle/>
          <a:p>
            <a:fld id="{E6B22055-AF76-6344-A9A5-28AB0A45A811}" type="slidenum">
              <a:rPr lang="en-US" smtClean="0"/>
              <a:pPr/>
              <a:t>23</a:t>
            </a:fld>
            <a:endParaRPr lang="en-US"/>
          </a:p>
        </p:txBody>
      </p:sp>
    </p:spTree>
    <p:extLst>
      <p:ext uri="{BB962C8B-B14F-4D97-AF65-F5344CB8AC3E}">
        <p14:creationId xmlns:p14="http://schemas.microsoft.com/office/powerpoint/2010/main" val="2569245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Cole</a:t>
            </a:r>
            <a:endParaRPr lang="en-CA" b="1" dirty="0"/>
          </a:p>
          <a:p>
            <a:endParaRPr lang="en-US" dirty="0">
              <a:solidFill>
                <a:srgbClr val="191919"/>
              </a:solidFill>
              <a:latin typeface="Gotham Narrow SSm A"/>
            </a:endParaRPr>
          </a:p>
          <a:p>
            <a:endParaRPr lang="en-US" dirty="0">
              <a:solidFill>
                <a:srgbClr val="191919"/>
              </a:solidFill>
              <a:latin typeface="Gotham Narrow SSm A"/>
            </a:endParaRPr>
          </a:p>
          <a:p>
            <a:r>
              <a:rPr lang="en-US" dirty="0">
                <a:solidFill>
                  <a:srgbClr val="191919"/>
                </a:solidFill>
                <a:latin typeface="Gotham Narrow SSm A"/>
              </a:rPr>
              <a:t>Explain major vs. electives</a:t>
            </a:r>
          </a:p>
        </p:txBody>
      </p:sp>
      <p:sp>
        <p:nvSpPr>
          <p:cNvPr id="4" name="Slide Number Placeholder 3"/>
          <p:cNvSpPr>
            <a:spLocks noGrp="1"/>
          </p:cNvSpPr>
          <p:nvPr>
            <p:ph type="sldNum" sz="quarter" idx="10"/>
          </p:nvPr>
        </p:nvSpPr>
        <p:spPr/>
        <p:txBody>
          <a:bodyPr/>
          <a:lstStyle/>
          <a:p>
            <a:fld id="{E6B22055-AF76-6344-A9A5-28AB0A45A811}" type="slidenum">
              <a:rPr lang="en-US" smtClean="0"/>
              <a:pPr/>
              <a:t>24</a:t>
            </a:fld>
            <a:endParaRPr lang="en-US"/>
          </a:p>
        </p:txBody>
      </p:sp>
    </p:spTree>
    <p:extLst>
      <p:ext uri="{BB962C8B-B14F-4D97-AF65-F5344CB8AC3E}">
        <p14:creationId xmlns:p14="http://schemas.microsoft.com/office/powerpoint/2010/main" val="676172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Cole</a:t>
            </a:r>
            <a:endParaRPr lang="en-CA" b="1" dirty="0"/>
          </a:p>
          <a:p>
            <a:endParaRPr lang="en-US" dirty="0">
              <a:solidFill>
                <a:srgbClr val="191919"/>
              </a:solidFill>
              <a:latin typeface="Gotham Narrow SSm A"/>
            </a:endParaRPr>
          </a:p>
          <a:p>
            <a:endParaRPr lang="en-US" dirty="0">
              <a:solidFill>
                <a:srgbClr val="191919"/>
              </a:solidFill>
              <a:latin typeface="Gotham Narrow SSm A"/>
            </a:endParaRPr>
          </a:p>
          <a:p>
            <a:r>
              <a:rPr lang="en-US" dirty="0">
                <a:solidFill>
                  <a:srgbClr val="191919"/>
                </a:solidFill>
                <a:latin typeface="Gotham Narrow SSm A"/>
              </a:rPr>
              <a:t>Explain elective types &amp; breadth requirement</a:t>
            </a:r>
          </a:p>
        </p:txBody>
      </p:sp>
      <p:sp>
        <p:nvSpPr>
          <p:cNvPr id="4" name="Slide Number Placeholder 3"/>
          <p:cNvSpPr>
            <a:spLocks noGrp="1"/>
          </p:cNvSpPr>
          <p:nvPr>
            <p:ph type="sldNum" sz="quarter" idx="10"/>
          </p:nvPr>
        </p:nvSpPr>
        <p:spPr/>
        <p:txBody>
          <a:bodyPr/>
          <a:lstStyle/>
          <a:p>
            <a:fld id="{E6B22055-AF76-6344-A9A5-28AB0A45A811}" type="slidenum">
              <a:rPr lang="en-US" smtClean="0"/>
              <a:pPr/>
              <a:t>25</a:t>
            </a:fld>
            <a:endParaRPr lang="en-US"/>
          </a:p>
        </p:txBody>
      </p:sp>
    </p:spTree>
    <p:extLst>
      <p:ext uri="{BB962C8B-B14F-4D97-AF65-F5344CB8AC3E}">
        <p14:creationId xmlns:p14="http://schemas.microsoft.com/office/powerpoint/2010/main" val="3565156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Cole</a:t>
            </a:r>
            <a:endParaRPr lang="en-CA" b="1" dirty="0"/>
          </a:p>
          <a:p>
            <a:endParaRPr lang="en-US" dirty="0">
              <a:solidFill>
                <a:srgbClr val="191919"/>
              </a:solidFill>
              <a:latin typeface="Gotham Narrow SSm A"/>
            </a:endParaRPr>
          </a:p>
          <a:p>
            <a:pPr marL="171450" indent="-171450">
              <a:buFont typeface="Arial" panose="020B0604020202020204" pitchFamily="34" charset="0"/>
              <a:buChar char="•"/>
            </a:pPr>
            <a:endParaRPr lang="en-US" dirty="0">
              <a:solidFill>
                <a:srgbClr val="191919"/>
              </a:solidFill>
              <a:latin typeface="Gotham Narrow SSm A"/>
            </a:endParaRPr>
          </a:p>
          <a:p>
            <a:pPr marL="0" indent="0">
              <a:buFont typeface="Arial" panose="020B0604020202020204" pitchFamily="34" charset="0"/>
              <a:buNone/>
            </a:pPr>
            <a:r>
              <a:rPr lang="en-US" dirty="0">
                <a:solidFill>
                  <a:srgbClr val="191919"/>
                </a:solidFill>
                <a:latin typeface="Gotham Narrow SSm A"/>
              </a:rPr>
              <a:t>Explain first year reg</a:t>
            </a:r>
          </a:p>
          <a:p>
            <a:endParaRPr lang="en-US" dirty="0">
              <a:solidFill>
                <a:srgbClr val="191919"/>
              </a:solidFill>
              <a:latin typeface="Gotham Narrow SSm A"/>
            </a:endParaRPr>
          </a:p>
        </p:txBody>
      </p:sp>
      <p:sp>
        <p:nvSpPr>
          <p:cNvPr id="4" name="Slide Number Placeholder 3"/>
          <p:cNvSpPr>
            <a:spLocks noGrp="1"/>
          </p:cNvSpPr>
          <p:nvPr>
            <p:ph type="sldNum" sz="quarter" idx="10"/>
          </p:nvPr>
        </p:nvSpPr>
        <p:spPr/>
        <p:txBody>
          <a:bodyPr/>
          <a:lstStyle/>
          <a:p>
            <a:fld id="{E6B22055-AF76-6344-A9A5-28AB0A45A811}" type="slidenum">
              <a:rPr lang="en-US" smtClean="0"/>
              <a:pPr/>
              <a:t>26</a:t>
            </a:fld>
            <a:endParaRPr lang="en-US"/>
          </a:p>
        </p:txBody>
      </p:sp>
    </p:spTree>
    <p:extLst>
      <p:ext uri="{BB962C8B-B14F-4D97-AF65-F5344CB8AC3E}">
        <p14:creationId xmlns:p14="http://schemas.microsoft.com/office/powerpoint/2010/main" val="1057970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Cole</a:t>
            </a:r>
          </a:p>
          <a:p>
            <a:endParaRPr lang="en-US" dirty="0"/>
          </a:p>
          <a:p>
            <a:endParaRPr lang="en-US" dirty="0"/>
          </a:p>
          <a:p>
            <a:pPr marL="171450" indent="-171450">
              <a:buFont typeface="Arial" panose="020B0604020202020204" pitchFamily="34" charset="0"/>
              <a:buChar char="•"/>
            </a:pPr>
            <a:r>
              <a:rPr lang="en-US" dirty="0"/>
              <a:t>Define prerequisite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Describe example: </a:t>
            </a:r>
            <a:r>
              <a:rPr lang="en-US" b="1" dirty="0"/>
              <a:t>LAWS 4802 </a:t>
            </a:r>
            <a:r>
              <a:rPr lang="en-US" dirty="0"/>
              <a:t>(undergraduate calendar)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Emphasize planning ahead to ensure you meet prerequisites for courses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CA" dirty="0"/>
          </a:p>
        </p:txBody>
      </p:sp>
      <p:sp>
        <p:nvSpPr>
          <p:cNvPr id="4" name="Slide Number Placeholder 3"/>
          <p:cNvSpPr>
            <a:spLocks noGrp="1"/>
          </p:cNvSpPr>
          <p:nvPr>
            <p:ph type="sldNum" sz="quarter" idx="10"/>
          </p:nvPr>
        </p:nvSpPr>
        <p:spPr/>
        <p:txBody>
          <a:bodyPr/>
          <a:lstStyle/>
          <a:p>
            <a:fld id="{E6B22055-AF76-6344-A9A5-28AB0A45A811}" type="slidenum">
              <a:rPr lang="en-US" smtClean="0"/>
              <a:pPr/>
              <a:t>27</a:t>
            </a:fld>
            <a:endParaRPr lang="en-US"/>
          </a:p>
        </p:txBody>
      </p:sp>
    </p:spTree>
    <p:extLst>
      <p:ext uri="{BB962C8B-B14F-4D97-AF65-F5344CB8AC3E}">
        <p14:creationId xmlns:p14="http://schemas.microsoft.com/office/powerpoint/2010/main" val="2049061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Cole</a:t>
            </a:r>
          </a:p>
          <a:p>
            <a:endParaRPr lang="en-US" baseline="0" dirty="0"/>
          </a:p>
          <a:p>
            <a:endParaRPr lang="en-US" baseline="0" dirty="0"/>
          </a:p>
          <a:p>
            <a:r>
              <a:rPr lang="en-US" baseline="0" dirty="0"/>
              <a:t>D</a:t>
            </a:r>
            <a:r>
              <a:rPr lang="en-CA" baseline="0" dirty="0"/>
              <a:t>escribe Year Standing (emphasize that it is based on credits)</a:t>
            </a:r>
          </a:p>
          <a:p>
            <a:endParaRPr lang="en-US" baseline="0" dirty="0"/>
          </a:p>
          <a:p>
            <a:r>
              <a:rPr lang="en-US" baseline="0" dirty="0"/>
              <a:t>P</a:t>
            </a:r>
            <a:r>
              <a:rPr lang="en-CA" baseline="0" dirty="0" err="1"/>
              <a:t>oint</a:t>
            </a:r>
            <a:r>
              <a:rPr lang="en-CA" baseline="0" dirty="0"/>
              <a:t> out that fourth year is only for those in 20 credit program</a:t>
            </a:r>
          </a:p>
          <a:p>
            <a:endParaRPr lang="en-US" baseline="0" dirty="0"/>
          </a:p>
          <a:p>
            <a:r>
              <a:rPr lang="en-US" baseline="0" dirty="0"/>
              <a:t>R</a:t>
            </a:r>
            <a:r>
              <a:rPr lang="en-CA" baseline="0" dirty="0"/>
              <a:t>elated: You don’t always need to be in X year to take Y course</a:t>
            </a:r>
            <a:endParaRPr lang="en-US" baseline="0" dirty="0"/>
          </a:p>
          <a:p>
            <a:endParaRPr lang="en-CA" baseline="0" dirty="0"/>
          </a:p>
        </p:txBody>
      </p:sp>
      <p:sp>
        <p:nvSpPr>
          <p:cNvPr id="4" name="Slide Number Placeholder 3"/>
          <p:cNvSpPr>
            <a:spLocks noGrp="1"/>
          </p:cNvSpPr>
          <p:nvPr>
            <p:ph type="sldNum" sz="quarter" idx="10"/>
          </p:nvPr>
        </p:nvSpPr>
        <p:spPr/>
        <p:txBody>
          <a:bodyPr/>
          <a:lstStyle/>
          <a:p>
            <a:fld id="{E6B22055-AF76-6344-A9A5-28AB0A45A811}" type="slidenum">
              <a:rPr lang="en-US" smtClean="0"/>
              <a:pPr/>
              <a:t>28</a:t>
            </a:fld>
            <a:endParaRPr lang="en-US"/>
          </a:p>
        </p:txBody>
      </p:sp>
    </p:spTree>
    <p:extLst>
      <p:ext uri="{BB962C8B-B14F-4D97-AF65-F5344CB8AC3E}">
        <p14:creationId xmlns:p14="http://schemas.microsoft.com/office/powerpoint/2010/main" val="3573554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Steve</a:t>
            </a:r>
            <a:endParaRPr lang="en-US" b="1" baseline="0" dirty="0"/>
          </a:p>
          <a:p>
            <a:endParaRPr lang="en-US" dirty="0"/>
          </a:p>
          <a:p>
            <a:endParaRPr lang="en-US" dirty="0"/>
          </a:p>
          <a:p>
            <a:r>
              <a:rPr lang="en-US" b="1" i="1" baseline="0" dirty="0"/>
              <a:t>((this can be a different question or activity))</a:t>
            </a:r>
            <a:endParaRPr lang="en-US" b="1" i="1" dirty="0"/>
          </a:p>
        </p:txBody>
      </p:sp>
      <p:sp>
        <p:nvSpPr>
          <p:cNvPr id="4" name="Slide Number Placeholder 3"/>
          <p:cNvSpPr>
            <a:spLocks noGrp="1"/>
          </p:cNvSpPr>
          <p:nvPr>
            <p:ph type="sldNum" sz="quarter" idx="10"/>
          </p:nvPr>
        </p:nvSpPr>
        <p:spPr/>
        <p:txBody>
          <a:bodyPr/>
          <a:lstStyle/>
          <a:p>
            <a:fld id="{E6B22055-AF76-6344-A9A5-28AB0A45A811}" type="slidenum">
              <a:rPr lang="en-US" smtClean="0"/>
              <a:pPr/>
              <a:t>29</a:t>
            </a:fld>
            <a:endParaRPr lang="en-US"/>
          </a:p>
        </p:txBody>
      </p:sp>
    </p:spTree>
    <p:extLst>
      <p:ext uri="{BB962C8B-B14F-4D97-AF65-F5344CB8AC3E}">
        <p14:creationId xmlns:p14="http://schemas.microsoft.com/office/powerpoint/2010/main" val="289380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Steve</a:t>
            </a:r>
          </a:p>
          <a:p>
            <a:endParaRPr lang="en-US" b="1" dirty="0"/>
          </a:p>
          <a:p>
            <a:endParaRPr lang="en-US" b="1" dirty="0"/>
          </a:p>
          <a:p>
            <a:r>
              <a:rPr lang="en-US" b="0" i="1" baseline="0" dirty="0"/>
              <a:t>((agenda basics))</a:t>
            </a:r>
          </a:p>
          <a:p>
            <a:endParaRPr lang="en-US" b="1" baseline="0" dirty="0"/>
          </a:p>
          <a:p>
            <a:endParaRPr lang="en-US" b="0" baseline="0" dirty="0"/>
          </a:p>
        </p:txBody>
      </p:sp>
      <p:sp>
        <p:nvSpPr>
          <p:cNvPr id="4" name="Slide Number Placeholder 3"/>
          <p:cNvSpPr>
            <a:spLocks noGrp="1"/>
          </p:cNvSpPr>
          <p:nvPr>
            <p:ph type="sldNum" sz="quarter" idx="5"/>
          </p:nvPr>
        </p:nvSpPr>
        <p:spPr/>
        <p:txBody>
          <a:bodyPr/>
          <a:lstStyle/>
          <a:p>
            <a:fld id="{E6B22055-AF76-6344-A9A5-28AB0A45A811}" type="slidenum">
              <a:rPr lang="en-US" smtClean="0"/>
              <a:pPr/>
              <a:t>3</a:t>
            </a:fld>
            <a:endParaRPr lang="en-US"/>
          </a:p>
        </p:txBody>
      </p:sp>
    </p:spTree>
    <p:extLst>
      <p:ext uri="{BB962C8B-B14F-4D97-AF65-F5344CB8AC3E}">
        <p14:creationId xmlns:p14="http://schemas.microsoft.com/office/powerpoint/2010/main" val="3915400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CA" b="1" dirty="0"/>
              <a:t>Cole</a:t>
            </a:r>
          </a:p>
          <a:p>
            <a:pPr defTabSz="931723">
              <a:defRPr/>
            </a:pPr>
            <a:endParaRPr lang="en-CA" b="1" dirty="0"/>
          </a:p>
          <a:p>
            <a:pPr defTabSz="931723">
              <a:defRPr/>
            </a:pPr>
            <a:endParaRPr lang="en-CA" b="1" dirty="0"/>
          </a:p>
          <a:p>
            <a:pPr defTabSz="931723">
              <a:defRPr/>
            </a:pPr>
            <a:r>
              <a:rPr lang="en-CA" b="0" dirty="0"/>
              <a:t>Okay</a:t>
            </a:r>
            <a:r>
              <a:rPr lang="en-CA" b="0" baseline="0" dirty="0"/>
              <a:t>, let’s wrap up by briefly highlighting the extensive resources on campus for you</a:t>
            </a:r>
          </a:p>
          <a:p>
            <a:pPr defTabSz="931723">
              <a:defRPr/>
            </a:pPr>
            <a:endParaRPr lang="en-CA" b="0" baseline="0" dirty="0"/>
          </a:p>
          <a:p>
            <a:pPr defTabSz="931723">
              <a:defRPr/>
            </a:pPr>
            <a:r>
              <a:rPr lang="en-CA" b="0" baseline="0" dirty="0"/>
              <a:t>We won’t go over these in detail, so check the orientation website</a:t>
            </a:r>
          </a:p>
          <a:p>
            <a:pPr defTabSz="931723">
              <a:defRPr/>
            </a:pPr>
            <a:endParaRPr lang="en-CA" b="0" baseline="0" dirty="0"/>
          </a:p>
          <a:p>
            <a:pPr defTabSz="931723">
              <a:defRPr/>
            </a:pPr>
            <a:endParaRPr lang="en-CA" b="0" baseline="0" dirty="0"/>
          </a:p>
          <a:p>
            <a:pPr defTabSz="931723">
              <a:defRPr/>
            </a:pPr>
            <a:r>
              <a:rPr lang="en-CA" b="1" baseline="0" dirty="0"/>
              <a:t>Main message: </a:t>
            </a:r>
            <a:r>
              <a:rPr lang="en-CA" b="0" baseline="0" dirty="0"/>
              <a:t>if you have a problem and can’t find an answer yourself, there is likely someone out there who can help!</a:t>
            </a:r>
          </a:p>
          <a:p>
            <a:pPr defTabSz="931723">
              <a:defRPr/>
            </a:pPr>
            <a:endParaRPr lang="en-CA" b="0" baseline="0" dirty="0"/>
          </a:p>
          <a:p>
            <a:pPr defTabSz="931723">
              <a:defRPr/>
            </a:pPr>
            <a:endParaRPr lang="en-CA" b="0" baseline="0" dirty="0"/>
          </a:p>
          <a:p>
            <a:pPr defTabSz="931723">
              <a:defRPr/>
            </a:pPr>
            <a:r>
              <a:rPr lang="en-CA" b="1" baseline="0" dirty="0"/>
              <a:t>Registrar’s Office:</a:t>
            </a:r>
          </a:p>
          <a:p>
            <a:pPr defTabSz="931723">
              <a:defRPr/>
            </a:pPr>
            <a:endParaRPr lang="en-CA" b="1" baseline="0" dirty="0"/>
          </a:p>
          <a:p>
            <a:pPr marL="171450" indent="-171450" defTabSz="931723">
              <a:buFont typeface="Arial" panose="020B0604020202020204" pitchFamily="34" charset="0"/>
              <a:buChar char="•"/>
              <a:defRPr/>
            </a:pPr>
            <a:r>
              <a:rPr lang="en-CA" b="0" baseline="0" dirty="0"/>
              <a:t>Registration assistance</a:t>
            </a:r>
          </a:p>
          <a:p>
            <a:pPr marL="171450" indent="-171450" defTabSz="931723">
              <a:buFont typeface="Arial" panose="020B0604020202020204" pitchFamily="34" charset="0"/>
              <a:buChar char="•"/>
              <a:defRPr/>
            </a:pPr>
            <a:r>
              <a:rPr lang="en-CA" b="0" baseline="0" dirty="0"/>
              <a:t>Transcripts</a:t>
            </a:r>
          </a:p>
          <a:p>
            <a:pPr marL="171450" indent="-171450" defTabSz="931723">
              <a:buFont typeface="Arial" panose="020B0604020202020204" pitchFamily="34" charset="0"/>
              <a:buChar char="•"/>
              <a:defRPr/>
            </a:pPr>
            <a:r>
              <a:rPr lang="en-CA" b="0" baseline="0" dirty="0"/>
              <a:t>Letters of enrolment</a:t>
            </a:r>
          </a:p>
          <a:p>
            <a:pPr marL="0" indent="0" defTabSz="931723">
              <a:buFont typeface="Arial" panose="020B0604020202020204" pitchFamily="34" charset="0"/>
              <a:buNone/>
              <a:defRPr/>
            </a:pPr>
            <a:endParaRPr lang="en-CA" b="0" baseline="0" dirty="0"/>
          </a:p>
        </p:txBody>
      </p:sp>
      <p:sp>
        <p:nvSpPr>
          <p:cNvPr id="4" name="Slide Number Placeholder 3"/>
          <p:cNvSpPr>
            <a:spLocks noGrp="1"/>
          </p:cNvSpPr>
          <p:nvPr>
            <p:ph type="sldNum" sz="quarter" idx="5"/>
          </p:nvPr>
        </p:nvSpPr>
        <p:spPr/>
        <p:txBody>
          <a:bodyPr/>
          <a:lstStyle/>
          <a:p>
            <a:fld id="{E6B22055-AF76-6344-A9A5-28AB0A45A811}" type="slidenum">
              <a:rPr lang="en-US" smtClean="0"/>
              <a:pPr/>
              <a:t>30</a:t>
            </a:fld>
            <a:endParaRPr lang="en-US"/>
          </a:p>
        </p:txBody>
      </p:sp>
    </p:spTree>
    <p:extLst>
      <p:ext uri="{BB962C8B-B14F-4D97-AF65-F5344CB8AC3E}">
        <p14:creationId xmlns:p14="http://schemas.microsoft.com/office/powerpoint/2010/main" val="1015428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b="1" dirty="0"/>
          </a:p>
          <a:p>
            <a:r>
              <a:rPr lang="en-US" b="1" dirty="0"/>
              <a:t>Academic Advising Centre</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CGPA</a:t>
            </a:r>
          </a:p>
          <a:p>
            <a:pPr marL="171450" indent="-171450">
              <a:buFont typeface="Arial" panose="020B0604020202020204" pitchFamily="34" charset="0"/>
              <a:buChar char="•"/>
            </a:pPr>
            <a:r>
              <a:rPr lang="en-US" b="0" dirty="0"/>
              <a:t>Academic evaluation</a:t>
            </a:r>
          </a:p>
          <a:p>
            <a:pPr marL="171450" indent="-171450">
              <a:buFont typeface="Arial" panose="020B0604020202020204" pitchFamily="34" charset="0"/>
              <a:buChar char="•"/>
            </a:pPr>
            <a:r>
              <a:rPr lang="en-US" b="0" dirty="0"/>
              <a:t>Study plans</a:t>
            </a:r>
          </a:p>
          <a:p>
            <a:pPr marL="171450" indent="-171450">
              <a:buFont typeface="Arial" panose="020B0604020202020204" pitchFamily="34" charset="0"/>
              <a:buChar char="•"/>
            </a:pPr>
            <a:r>
              <a:rPr lang="en-US" b="0" dirty="0"/>
              <a:t>Academic regulations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Audits and change of program elements (advisor can help too)</a:t>
            </a:r>
          </a:p>
          <a:p>
            <a:pPr marL="0" indent="0">
              <a:buFont typeface="Arial" panose="020B0604020202020204" pitchFamily="34" charset="0"/>
              <a:buNone/>
            </a:pPr>
            <a:endParaRPr lang="en-US" b="0" dirty="0"/>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E6B22055-AF76-6344-A9A5-28AB0A45A811}" type="slidenum">
              <a:rPr lang="en-US" smtClean="0"/>
              <a:pPr/>
              <a:t>31</a:t>
            </a:fld>
            <a:endParaRPr lang="en-US"/>
          </a:p>
        </p:txBody>
      </p:sp>
    </p:spTree>
    <p:extLst>
      <p:ext uri="{BB962C8B-B14F-4D97-AF65-F5344CB8AC3E}">
        <p14:creationId xmlns:p14="http://schemas.microsoft.com/office/powerpoint/2010/main" val="4036324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sz="2100" b="1" dirty="0">
                <a:solidFill>
                  <a:schemeClr val="tx1">
                    <a:lumMod val="65000"/>
                    <a:lumOff val="35000"/>
                  </a:schemeClr>
                </a:solidFill>
                <a:latin typeface="Futura PT Book" panose="020B0502020204020303"/>
                <a:cs typeface="Futura Medium" panose="020B0602020204020303" pitchFamily="34" charset="-79"/>
              </a:rPr>
              <a:t>Library Services Desk</a:t>
            </a:r>
          </a:p>
          <a:p>
            <a:pPr marL="742950" lvl="1" indent="-285750">
              <a:buFont typeface="Arial" panose="020B0604020202020204" pitchFamily="34" charset="0"/>
              <a:buChar char="•"/>
            </a:pPr>
            <a:r>
              <a:rPr lang="en-US" dirty="0">
                <a:solidFill>
                  <a:schemeClr val="tx1">
                    <a:lumMod val="65000"/>
                    <a:lumOff val="35000"/>
                  </a:schemeClr>
                </a:solidFill>
                <a:latin typeface="Futura PT Book" panose="020B0502020204020303"/>
                <a:cs typeface="Futura Medium" panose="020B0602020204020303" pitchFamily="34" charset="-79"/>
              </a:rPr>
              <a:t>Answer any questions you may have related to the library</a:t>
            </a:r>
          </a:p>
          <a:p>
            <a:pPr marL="742950" lvl="1" indent="-285750">
              <a:buFont typeface="Arial" panose="020B0604020202020204" pitchFamily="34" charset="0"/>
              <a:buChar char="•"/>
            </a:pPr>
            <a:r>
              <a:rPr lang="en-US" dirty="0">
                <a:solidFill>
                  <a:schemeClr val="tx1">
                    <a:lumMod val="65000"/>
                    <a:lumOff val="35000"/>
                  </a:schemeClr>
                </a:solidFill>
                <a:latin typeface="Futura PT Book" panose="020B0502020204020303"/>
                <a:cs typeface="Futura Medium" panose="020B0602020204020303" pitchFamily="34" charset="-79"/>
              </a:rPr>
              <a:t>Help find library materials</a:t>
            </a:r>
          </a:p>
          <a:p>
            <a:pPr lvl="1"/>
            <a:endParaRPr lang="en-US" b="1" dirty="0">
              <a:solidFill>
                <a:schemeClr val="tx1">
                  <a:lumMod val="65000"/>
                  <a:lumOff val="35000"/>
                </a:schemeClr>
              </a:solidFill>
              <a:latin typeface="Futura PT Book" panose="020B0502020204020303"/>
              <a:cs typeface="Futura Medium" panose="020B0602020204020303" pitchFamily="34" charset="-79"/>
            </a:endParaRPr>
          </a:p>
          <a:p>
            <a:r>
              <a:rPr lang="en-US" sz="2100" b="1" dirty="0">
                <a:solidFill>
                  <a:schemeClr val="tx1">
                    <a:lumMod val="65000"/>
                    <a:lumOff val="35000"/>
                  </a:schemeClr>
                </a:solidFill>
                <a:latin typeface="Futura PT Book" panose="020B0502020204020303"/>
                <a:cs typeface="Futura Medium" panose="020B0602020204020303" pitchFamily="34" charset="-79"/>
              </a:rPr>
              <a:t>Research Help</a:t>
            </a:r>
          </a:p>
          <a:p>
            <a:pPr marL="742950" lvl="1" indent="-285750">
              <a:buFont typeface="Arial" panose="020B0604020202020204" pitchFamily="34" charset="0"/>
              <a:buChar char="•"/>
            </a:pPr>
            <a:r>
              <a:rPr lang="en-US" dirty="0">
                <a:solidFill>
                  <a:schemeClr val="tx1">
                    <a:lumMod val="65000"/>
                    <a:lumOff val="35000"/>
                  </a:schemeClr>
                </a:solidFill>
                <a:latin typeface="Futura PT Book" panose="020B0502020204020303"/>
                <a:cs typeface="Futura Medium" panose="020B0602020204020303" pitchFamily="34" charset="-79"/>
              </a:rPr>
              <a:t>Specialists help you navigate the library archives to find journals or resources to help with your research or studies</a:t>
            </a:r>
          </a:p>
          <a:p>
            <a:pPr marL="742950" lvl="1" indent="-285750">
              <a:buFont typeface="Arial" panose="020B0604020202020204" pitchFamily="34" charset="0"/>
              <a:buChar char="•"/>
            </a:pPr>
            <a:r>
              <a:rPr lang="en-CA" dirty="0">
                <a:solidFill>
                  <a:schemeClr val="tx1">
                    <a:lumMod val="65000"/>
                    <a:lumOff val="35000"/>
                  </a:schemeClr>
                </a:solidFill>
                <a:latin typeface="Futura PT Book" panose="020B0502020204020303"/>
              </a:rPr>
              <a:t>Julie Lavigne, Legal Studies Librarian</a:t>
            </a:r>
          </a:p>
          <a:p>
            <a:endParaRPr lang="en-CA" dirty="0"/>
          </a:p>
        </p:txBody>
      </p:sp>
      <p:sp>
        <p:nvSpPr>
          <p:cNvPr id="4" name="Slide Number Placeholder 3"/>
          <p:cNvSpPr>
            <a:spLocks noGrp="1"/>
          </p:cNvSpPr>
          <p:nvPr>
            <p:ph type="sldNum" sz="quarter" idx="5"/>
          </p:nvPr>
        </p:nvSpPr>
        <p:spPr/>
        <p:txBody>
          <a:bodyPr/>
          <a:lstStyle/>
          <a:p>
            <a:fld id="{E6B22055-AF76-6344-A9A5-28AB0A45A811}" type="slidenum">
              <a:rPr lang="en-US" smtClean="0"/>
              <a:pPr/>
              <a:t>32</a:t>
            </a:fld>
            <a:endParaRPr lang="en-US"/>
          </a:p>
        </p:txBody>
      </p:sp>
    </p:spTree>
    <p:extLst>
      <p:ext uri="{BB962C8B-B14F-4D97-AF65-F5344CB8AC3E}">
        <p14:creationId xmlns:p14="http://schemas.microsoft.com/office/powerpoint/2010/main" val="1768219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Cole</a:t>
            </a:r>
            <a:br>
              <a:rPr lang="en-US" dirty="0"/>
            </a:br>
            <a:endParaRPr lang="en-US" dirty="0"/>
          </a:p>
          <a:p>
            <a:endParaRPr lang="en-US" dirty="0"/>
          </a:p>
          <a:p>
            <a:r>
              <a:rPr lang="en-US" b="1" dirty="0"/>
              <a:t>Health and Counselling Services </a:t>
            </a:r>
            <a:r>
              <a:rPr lang="en-US" dirty="0"/>
              <a:t>(HCS):</a:t>
            </a:r>
          </a:p>
          <a:p>
            <a:endParaRPr lang="en-US" dirty="0"/>
          </a:p>
          <a:p>
            <a:pPr marL="171450" indent="-171450">
              <a:buFont typeface="Arial" panose="020B0604020202020204" pitchFamily="34" charset="0"/>
              <a:buChar char="•"/>
            </a:pPr>
            <a:r>
              <a:rPr lang="en-US" dirty="0"/>
              <a:t>multidisciplinary healthcare facility that provides </a:t>
            </a:r>
            <a:r>
              <a:rPr lang="en-US" dirty="0">
                <a:hlinkClick r:id="rId3"/>
              </a:rPr>
              <a:t>medical services </a:t>
            </a:r>
            <a:r>
              <a:rPr lang="en-US" dirty="0"/>
              <a:t>and </a:t>
            </a:r>
            <a:r>
              <a:rPr lang="en-US" dirty="0">
                <a:hlinkClick r:id="rId4"/>
              </a:rPr>
              <a:t>counselling services </a:t>
            </a:r>
            <a:r>
              <a:rPr lang="en-US" dirty="0"/>
              <a:t> to Carleton University students</a:t>
            </a:r>
            <a:endParaRPr lang="en-US" dirty="0">
              <a:cs typeface="Calibri"/>
            </a:endParaRPr>
          </a:p>
        </p:txBody>
      </p:sp>
      <p:sp>
        <p:nvSpPr>
          <p:cNvPr id="4" name="Slide Number Placeholder 3"/>
          <p:cNvSpPr>
            <a:spLocks noGrp="1"/>
          </p:cNvSpPr>
          <p:nvPr>
            <p:ph type="sldNum" sz="quarter" idx="5"/>
          </p:nvPr>
        </p:nvSpPr>
        <p:spPr/>
        <p:txBody>
          <a:bodyPr/>
          <a:lstStyle/>
          <a:p>
            <a:fld id="{E6B22055-AF76-6344-A9A5-28AB0A45A811}" type="slidenum">
              <a:rPr lang="en-US" smtClean="0"/>
              <a:pPr/>
              <a:t>33</a:t>
            </a:fld>
            <a:endParaRPr lang="en-US"/>
          </a:p>
        </p:txBody>
      </p:sp>
    </p:spTree>
    <p:extLst>
      <p:ext uri="{BB962C8B-B14F-4D97-AF65-F5344CB8AC3E}">
        <p14:creationId xmlns:p14="http://schemas.microsoft.com/office/powerpoint/2010/main" val="1524149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baseline="0" dirty="0">
              <a:cs typeface="Calibri"/>
            </a:endParaRPr>
          </a:p>
        </p:txBody>
      </p:sp>
      <p:sp>
        <p:nvSpPr>
          <p:cNvPr id="4" name="Slide Number Placeholder 3"/>
          <p:cNvSpPr>
            <a:spLocks noGrp="1"/>
          </p:cNvSpPr>
          <p:nvPr>
            <p:ph type="sldNum" sz="quarter" idx="5"/>
          </p:nvPr>
        </p:nvSpPr>
        <p:spPr/>
        <p:txBody>
          <a:bodyPr/>
          <a:lstStyle/>
          <a:p>
            <a:fld id="{E6B22055-AF76-6344-A9A5-28AB0A45A811}" type="slidenum">
              <a:rPr lang="en-US" smtClean="0"/>
              <a:pPr/>
              <a:t>34</a:t>
            </a:fld>
            <a:endParaRPr lang="en-US"/>
          </a:p>
        </p:txBody>
      </p:sp>
    </p:spTree>
    <p:extLst>
      <p:ext uri="{BB962C8B-B14F-4D97-AF65-F5344CB8AC3E}">
        <p14:creationId xmlns:p14="http://schemas.microsoft.com/office/powerpoint/2010/main" val="1637172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FF0000"/>
                </a:solidFill>
                <a:cs typeface="Calibri"/>
              </a:rPr>
              <a:t>!!</a:t>
            </a:r>
          </a:p>
          <a:p>
            <a:r>
              <a:rPr lang="en-US" b="1" i="1" dirty="0">
                <a:solidFill>
                  <a:srgbClr val="FF0000"/>
                </a:solidFill>
                <a:cs typeface="Calibri"/>
              </a:rPr>
              <a:t>((Get the code from </a:t>
            </a:r>
          </a:p>
          <a:p>
            <a:r>
              <a:rPr lang="en-US" b="1" i="1" dirty="0">
                <a:solidFill>
                  <a:srgbClr val="FF0000"/>
                </a:solidFill>
                <a:cs typeface="Calibri"/>
              </a:rPr>
              <a:t>https://carleton.ca/csas/academic-orientation-day-resources/)) </a:t>
            </a:r>
          </a:p>
          <a:p>
            <a:r>
              <a:rPr lang="en-US" b="1" i="1" dirty="0">
                <a:solidFill>
                  <a:srgbClr val="FF0000"/>
                </a:solidFill>
                <a:cs typeface="Calibri"/>
              </a:rPr>
              <a:t>!!</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6B22055-AF76-6344-A9A5-28AB0A45A811}" type="slidenum">
              <a:rPr lang="en-US" smtClean="0"/>
              <a:pPr/>
              <a:t>36</a:t>
            </a:fld>
            <a:endParaRPr lang="en-US"/>
          </a:p>
        </p:txBody>
      </p:sp>
    </p:spTree>
    <p:extLst>
      <p:ext uri="{BB962C8B-B14F-4D97-AF65-F5344CB8AC3E}">
        <p14:creationId xmlns:p14="http://schemas.microsoft.com/office/powerpoint/2010/main" val="305178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Steve </a:t>
            </a:r>
          </a:p>
          <a:p>
            <a:endParaRPr lang="en-US" b="1" dirty="0"/>
          </a:p>
          <a:p>
            <a:endParaRPr lang="en-CA" b="1" dirty="0"/>
          </a:p>
          <a:p>
            <a:r>
              <a:rPr lang="en-CA" b="1" dirty="0"/>
              <a:t>We’ve got a great team leading our department and supporting you as students:</a:t>
            </a:r>
          </a:p>
          <a:p>
            <a:endParaRPr lang="en-CA" b="0" dirty="0"/>
          </a:p>
          <a:p>
            <a:r>
              <a:rPr lang="en-CA" b="0" dirty="0"/>
              <a:t>Chair – Zeina – we</a:t>
            </a:r>
            <a:r>
              <a:rPr lang="en-CA" b="0" baseline="0" dirty="0"/>
              <a:t> have a welcome </a:t>
            </a:r>
            <a:r>
              <a:rPr lang="en-CA" b="0" dirty="0"/>
              <a:t>speech</a:t>
            </a:r>
            <a:r>
              <a:rPr lang="en-CA" b="0" baseline="0" dirty="0"/>
              <a:t> from her in a minute</a:t>
            </a:r>
            <a:endParaRPr lang="en-CA" b="0" baseline="0" dirty="0">
              <a:cs typeface="Calibri"/>
            </a:endParaRPr>
          </a:p>
          <a:p>
            <a:endParaRPr lang="en-CA" b="0" baseline="0" dirty="0"/>
          </a:p>
          <a:p>
            <a:r>
              <a:rPr lang="en-CA" b="0" baseline="0" dirty="0"/>
              <a:t>Me – Undergrad Supervisor</a:t>
            </a:r>
          </a:p>
          <a:p>
            <a:endParaRPr lang="en-CA" b="0" baseline="0" dirty="0"/>
          </a:p>
          <a:p>
            <a:r>
              <a:rPr lang="en-CA" b="0" baseline="0" dirty="0"/>
              <a:t>Cole Labelle, Undergrad Administrator – he and I are key contacts for you to remember</a:t>
            </a:r>
          </a:p>
          <a:p>
            <a:endParaRPr lang="en-US" b="0" baseline="0" dirty="0"/>
          </a:p>
          <a:p>
            <a:endParaRPr lang="en-CA" b="0" baseline="0" dirty="0"/>
          </a:p>
          <a:p>
            <a:r>
              <a:rPr lang="en-CA" b="0" baseline="0" dirty="0"/>
              <a:t>We’re also going to hear from some of our experienced faculty members who will be your first year Law professors, then we’ll look at what our department offers in more detail</a:t>
            </a:r>
          </a:p>
          <a:p>
            <a:endParaRPr lang="en-CA" b="0" baseline="0" dirty="0"/>
          </a:p>
          <a:p>
            <a:r>
              <a:rPr lang="en-CA" b="0" baseline="0" dirty="0"/>
              <a:t>If you ever need to speak with us, our department’s main office is located at C473 in the Loeb building, but there are other ways to keep in touch including phone, email, and Zoom</a:t>
            </a:r>
          </a:p>
          <a:p>
            <a:endParaRPr lang="en-US" b="1" baseline="0" dirty="0">
              <a:cs typeface="Calibri"/>
            </a:endParaRPr>
          </a:p>
          <a:p>
            <a:endParaRPr lang="en-CA" b="1" baseline="0" dirty="0">
              <a:cs typeface="Calibri"/>
            </a:endParaRPr>
          </a:p>
          <a:p>
            <a:endParaRPr lang="en-CA" b="1" baseline="0" dirty="0"/>
          </a:p>
          <a:p>
            <a:endParaRPr lang="en-CA" b="1" dirty="0"/>
          </a:p>
          <a:p>
            <a:endParaRPr lang="en-CA" b="1" dirty="0"/>
          </a:p>
          <a:p>
            <a:endParaRPr lang="en-US" dirty="0"/>
          </a:p>
        </p:txBody>
      </p:sp>
      <p:sp>
        <p:nvSpPr>
          <p:cNvPr id="4" name="Slide Number Placeholder 3"/>
          <p:cNvSpPr>
            <a:spLocks noGrp="1"/>
          </p:cNvSpPr>
          <p:nvPr>
            <p:ph type="sldNum" sz="quarter" idx="10"/>
          </p:nvPr>
        </p:nvSpPr>
        <p:spPr/>
        <p:txBody>
          <a:bodyPr/>
          <a:lstStyle/>
          <a:p>
            <a:fld id="{E6B22055-AF76-6344-A9A5-28AB0A45A811}" type="slidenum">
              <a:rPr lang="en-US" smtClean="0"/>
              <a:pPr/>
              <a:t>4</a:t>
            </a:fld>
            <a:endParaRPr lang="en-US"/>
          </a:p>
        </p:txBody>
      </p:sp>
    </p:spTree>
    <p:extLst>
      <p:ext uri="{BB962C8B-B14F-4D97-AF65-F5344CB8AC3E}">
        <p14:creationId xmlns:p14="http://schemas.microsoft.com/office/powerpoint/2010/main" val="338296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a:t>Steve</a:t>
            </a:r>
          </a:p>
          <a:p>
            <a:endParaRPr lang="en-US" b="1" baseline="0" dirty="0"/>
          </a:p>
          <a:p>
            <a:endParaRPr lang="en-CA" b="1" baseline="0" dirty="0"/>
          </a:p>
          <a:p>
            <a:r>
              <a:rPr lang="en-CA" b="0" dirty="0"/>
              <a:t>Our attending faculty members will</a:t>
            </a:r>
            <a:r>
              <a:rPr lang="en-CA" b="0" baseline="0" dirty="0"/>
              <a:t> now take a few minutes to share some tips and insights, starting with Professor Vincent Kazmierski</a:t>
            </a:r>
          </a:p>
          <a:p>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E6B22055-AF76-6344-A9A5-28AB0A45A811}" type="slidenum">
              <a:rPr lang="en-US" smtClean="0"/>
              <a:pPr/>
              <a:t>5</a:t>
            </a:fld>
            <a:endParaRPr lang="en-US"/>
          </a:p>
        </p:txBody>
      </p:sp>
    </p:spTree>
    <p:extLst>
      <p:ext uri="{BB962C8B-B14F-4D97-AF65-F5344CB8AC3E}">
        <p14:creationId xmlns:p14="http://schemas.microsoft.com/office/powerpoint/2010/main" val="2046044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a:t>Steve</a:t>
            </a:r>
          </a:p>
          <a:p>
            <a:endParaRPr lang="en-US" b="1" baseline="0" dirty="0"/>
          </a:p>
          <a:p>
            <a:endParaRPr lang="en-CA" b="1" baseline="0" dirty="0"/>
          </a:p>
          <a:p>
            <a:r>
              <a:rPr lang="en-CA" b="0" dirty="0"/>
              <a:t>Our attending faculty members will</a:t>
            </a:r>
            <a:r>
              <a:rPr lang="en-CA" b="0" baseline="0" dirty="0"/>
              <a:t> now take a few minutes to share some tips and insights, starting with Professor Vincent Kazmierski</a:t>
            </a:r>
          </a:p>
          <a:p>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E6B22055-AF76-6344-A9A5-28AB0A45A811}" type="slidenum">
              <a:rPr lang="en-US" smtClean="0"/>
              <a:pPr/>
              <a:t>6</a:t>
            </a:fld>
            <a:endParaRPr lang="en-US"/>
          </a:p>
        </p:txBody>
      </p:sp>
    </p:spTree>
    <p:extLst>
      <p:ext uri="{BB962C8B-B14F-4D97-AF65-F5344CB8AC3E}">
        <p14:creationId xmlns:p14="http://schemas.microsoft.com/office/powerpoint/2010/main" val="82792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6B22055-AF76-6344-A9A5-28AB0A45A811}" type="slidenum">
              <a:rPr lang="en-US" smtClean="0"/>
              <a:pPr/>
              <a:t>7</a:t>
            </a:fld>
            <a:endParaRPr lang="en-US"/>
          </a:p>
        </p:txBody>
      </p:sp>
    </p:spTree>
    <p:extLst>
      <p:ext uri="{BB962C8B-B14F-4D97-AF65-F5344CB8AC3E}">
        <p14:creationId xmlns:p14="http://schemas.microsoft.com/office/powerpoint/2010/main" val="2013550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6B22055-AF76-6344-A9A5-28AB0A45A811}" type="slidenum">
              <a:rPr lang="en-US" smtClean="0"/>
              <a:pPr/>
              <a:t>8</a:t>
            </a:fld>
            <a:endParaRPr lang="en-US"/>
          </a:p>
        </p:txBody>
      </p:sp>
    </p:spTree>
    <p:extLst>
      <p:ext uri="{BB962C8B-B14F-4D97-AF65-F5344CB8AC3E}">
        <p14:creationId xmlns:p14="http://schemas.microsoft.com/office/powerpoint/2010/main" val="2670724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Steve</a:t>
            </a:r>
            <a:endParaRPr lang="en-US" b="1" baseline="0" dirty="0"/>
          </a:p>
          <a:p>
            <a:endParaRPr lang="en-US" dirty="0"/>
          </a:p>
          <a:p>
            <a:endParaRPr lang="en-US" baseline="0" dirty="0"/>
          </a:p>
          <a:p>
            <a:r>
              <a:rPr lang="en-US" i="1" baseline="0" dirty="0"/>
              <a:t>((general discussion of responses))</a:t>
            </a:r>
          </a:p>
        </p:txBody>
      </p:sp>
      <p:sp>
        <p:nvSpPr>
          <p:cNvPr id="4" name="Slide Number Placeholder 3"/>
          <p:cNvSpPr>
            <a:spLocks noGrp="1"/>
          </p:cNvSpPr>
          <p:nvPr>
            <p:ph type="sldNum" sz="quarter" idx="10"/>
          </p:nvPr>
        </p:nvSpPr>
        <p:spPr/>
        <p:txBody>
          <a:bodyPr/>
          <a:lstStyle/>
          <a:p>
            <a:fld id="{E6B22055-AF76-6344-A9A5-28AB0A45A811}" type="slidenum">
              <a:rPr lang="en-US" smtClean="0"/>
              <a:pPr/>
              <a:t>9</a:t>
            </a:fld>
            <a:endParaRPr lang="en-US"/>
          </a:p>
        </p:txBody>
      </p:sp>
    </p:spTree>
    <p:extLst>
      <p:ext uri="{BB962C8B-B14F-4D97-AF65-F5344CB8AC3E}">
        <p14:creationId xmlns:p14="http://schemas.microsoft.com/office/powerpoint/2010/main" val="1872166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29F5-35DF-2240-B18D-E4A9CA2B56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22F4EA-513F-AA47-BB68-DCE76AE8D12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9676F2-9E9E-0E4A-915B-8BAE1E027D3B}"/>
              </a:ext>
            </a:extLst>
          </p:cNvPr>
          <p:cNvSpPr>
            <a:spLocks noGrp="1"/>
          </p:cNvSpPr>
          <p:nvPr>
            <p:ph type="dt" sz="half" idx="10"/>
          </p:nvPr>
        </p:nvSpPr>
        <p:spPr>
          <a:xfrm>
            <a:off x="838200" y="6356350"/>
            <a:ext cx="2743200" cy="365125"/>
          </a:xfrm>
          <a:prstGeom prst="rect">
            <a:avLst/>
          </a:prstGeom>
        </p:spPr>
        <p:txBody>
          <a:bodyPr/>
          <a:lstStyle/>
          <a:p>
            <a:fld id="{006206F7-21E7-7B42-BA49-E1C1FF3A7D51}" type="datetimeFigureOut">
              <a:rPr lang="en-US" smtClean="0"/>
              <a:pPr/>
              <a:t>8/18/2023</a:t>
            </a:fld>
            <a:endParaRPr lang="en-US"/>
          </a:p>
        </p:txBody>
      </p:sp>
      <p:sp>
        <p:nvSpPr>
          <p:cNvPr id="5" name="Footer Placeholder 4">
            <a:extLst>
              <a:ext uri="{FF2B5EF4-FFF2-40B4-BE49-F238E27FC236}">
                <a16:creationId xmlns:a16="http://schemas.microsoft.com/office/drawing/2014/main" id="{B5C6670C-911D-1840-B48F-09BA8F8C2D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42CFAF-041B-164A-84DB-A574DA16EED8}"/>
              </a:ext>
            </a:extLst>
          </p:cNvPr>
          <p:cNvSpPr>
            <a:spLocks noGrp="1"/>
          </p:cNvSpPr>
          <p:nvPr>
            <p:ph type="sldNum" sz="quarter" idx="12"/>
          </p:nvPr>
        </p:nvSpPr>
        <p:spPr>
          <a:xfrm>
            <a:off x="8610600" y="6356350"/>
            <a:ext cx="2743200" cy="365125"/>
          </a:xfrm>
          <a:prstGeom prst="rect">
            <a:avLst/>
          </a:prstGeom>
        </p:spPr>
        <p:txBody>
          <a:bodyPr/>
          <a:lstStyle/>
          <a:p>
            <a:fld id="{F7A1914C-9F51-DE49-B8ED-43F2CDF888F7}" type="slidenum">
              <a:rPr lang="en-US" smtClean="0"/>
              <a:pPr/>
              <a:t>‹#›</a:t>
            </a:fld>
            <a:endParaRPr lang="en-US"/>
          </a:p>
        </p:txBody>
      </p:sp>
    </p:spTree>
    <p:extLst>
      <p:ext uri="{BB962C8B-B14F-4D97-AF65-F5344CB8AC3E}">
        <p14:creationId xmlns:p14="http://schemas.microsoft.com/office/powerpoint/2010/main" val="108545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7811-5A61-E746-95C9-38BCEB7DF2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D9FC86-BB7B-B24A-A30F-8B623435FB7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1411B-4A5F-414F-BED2-2E7F47A532A0}"/>
              </a:ext>
            </a:extLst>
          </p:cNvPr>
          <p:cNvSpPr>
            <a:spLocks noGrp="1"/>
          </p:cNvSpPr>
          <p:nvPr>
            <p:ph type="dt" sz="half" idx="10"/>
          </p:nvPr>
        </p:nvSpPr>
        <p:spPr>
          <a:xfrm>
            <a:off x="838200" y="6356350"/>
            <a:ext cx="2743200" cy="365125"/>
          </a:xfrm>
          <a:prstGeom prst="rect">
            <a:avLst/>
          </a:prstGeom>
        </p:spPr>
        <p:txBody>
          <a:bodyPr/>
          <a:lstStyle/>
          <a:p>
            <a:fld id="{006206F7-21E7-7B42-BA49-E1C1FF3A7D51}" type="datetimeFigureOut">
              <a:rPr lang="en-US" smtClean="0"/>
              <a:pPr/>
              <a:t>8/18/2023</a:t>
            </a:fld>
            <a:endParaRPr lang="en-US"/>
          </a:p>
        </p:txBody>
      </p:sp>
      <p:sp>
        <p:nvSpPr>
          <p:cNvPr id="5" name="Footer Placeholder 4">
            <a:extLst>
              <a:ext uri="{FF2B5EF4-FFF2-40B4-BE49-F238E27FC236}">
                <a16:creationId xmlns:a16="http://schemas.microsoft.com/office/drawing/2014/main" id="{16BF2D92-087C-3B4A-9913-EA54E94B16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C6820C-A5F9-8B4E-8FE6-33FA51035276}"/>
              </a:ext>
            </a:extLst>
          </p:cNvPr>
          <p:cNvSpPr>
            <a:spLocks noGrp="1"/>
          </p:cNvSpPr>
          <p:nvPr>
            <p:ph type="sldNum" sz="quarter" idx="12"/>
          </p:nvPr>
        </p:nvSpPr>
        <p:spPr>
          <a:xfrm>
            <a:off x="8610600" y="6356350"/>
            <a:ext cx="2743200" cy="365125"/>
          </a:xfrm>
          <a:prstGeom prst="rect">
            <a:avLst/>
          </a:prstGeom>
        </p:spPr>
        <p:txBody>
          <a:bodyPr/>
          <a:lstStyle/>
          <a:p>
            <a:fld id="{F7A1914C-9F51-DE49-B8ED-43F2CDF888F7}" type="slidenum">
              <a:rPr lang="en-US" smtClean="0"/>
              <a:pPr/>
              <a:t>‹#›</a:t>
            </a:fld>
            <a:endParaRPr lang="en-US"/>
          </a:p>
        </p:txBody>
      </p:sp>
    </p:spTree>
    <p:extLst>
      <p:ext uri="{BB962C8B-B14F-4D97-AF65-F5344CB8AC3E}">
        <p14:creationId xmlns:p14="http://schemas.microsoft.com/office/powerpoint/2010/main" val="365664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E29947-54F2-2844-BE42-4D879725508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B9CB4B-1A7A-C440-A553-367CB4159B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83E6B9-FDDB-3F4F-8237-9B8ABF022FB8}"/>
              </a:ext>
            </a:extLst>
          </p:cNvPr>
          <p:cNvSpPr>
            <a:spLocks noGrp="1"/>
          </p:cNvSpPr>
          <p:nvPr>
            <p:ph type="dt" sz="half" idx="10"/>
          </p:nvPr>
        </p:nvSpPr>
        <p:spPr>
          <a:xfrm>
            <a:off x="838200" y="6356350"/>
            <a:ext cx="2743200" cy="365125"/>
          </a:xfrm>
          <a:prstGeom prst="rect">
            <a:avLst/>
          </a:prstGeom>
        </p:spPr>
        <p:txBody>
          <a:bodyPr/>
          <a:lstStyle/>
          <a:p>
            <a:fld id="{006206F7-21E7-7B42-BA49-E1C1FF3A7D51}" type="datetimeFigureOut">
              <a:rPr lang="en-US" smtClean="0"/>
              <a:pPr/>
              <a:t>8/18/2023</a:t>
            </a:fld>
            <a:endParaRPr lang="en-US"/>
          </a:p>
        </p:txBody>
      </p:sp>
      <p:sp>
        <p:nvSpPr>
          <p:cNvPr id="5" name="Footer Placeholder 4">
            <a:extLst>
              <a:ext uri="{FF2B5EF4-FFF2-40B4-BE49-F238E27FC236}">
                <a16:creationId xmlns:a16="http://schemas.microsoft.com/office/drawing/2014/main" id="{93DCB3CE-BA47-D242-9897-4C1FFC555C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D17785-30D4-224D-AEC0-48310EE21EA2}"/>
              </a:ext>
            </a:extLst>
          </p:cNvPr>
          <p:cNvSpPr>
            <a:spLocks noGrp="1"/>
          </p:cNvSpPr>
          <p:nvPr>
            <p:ph type="sldNum" sz="quarter" idx="12"/>
          </p:nvPr>
        </p:nvSpPr>
        <p:spPr>
          <a:xfrm>
            <a:off x="8610600" y="6356350"/>
            <a:ext cx="2743200" cy="365125"/>
          </a:xfrm>
          <a:prstGeom prst="rect">
            <a:avLst/>
          </a:prstGeom>
        </p:spPr>
        <p:txBody>
          <a:bodyPr/>
          <a:lstStyle/>
          <a:p>
            <a:fld id="{F7A1914C-9F51-DE49-B8ED-43F2CDF888F7}" type="slidenum">
              <a:rPr lang="en-US" smtClean="0"/>
              <a:pPr/>
              <a:t>‹#›</a:t>
            </a:fld>
            <a:endParaRPr lang="en-US"/>
          </a:p>
        </p:txBody>
      </p:sp>
    </p:spTree>
    <p:extLst>
      <p:ext uri="{BB962C8B-B14F-4D97-AF65-F5344CB8AC3E}">
        <p14:creationId xmlns:p14="http://schemas.microsoft.com/office/powerpoint/2010/main" val="376378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userDrawn="1">
  <p:cSld name="Subtitle">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51612576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BFFC6-1811-734E-9FF4-44775E5B26E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A2F8C1D-550A-8A4F-BC59-456FCF84298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C8737-81FD-1D4D-B8BA-0ADF2BCBCFD0}"/>
              </a:ext>
            </a:extLst>
          </p:cNvPr>
          <p:cNvSpPr>
            <a:spLocks noGrp="1"/>
          </p:cNvSpPr>
          <p:nvPr>
            <p:ph type="dt" sz="half" idx="10"/>
          </p:nvPr>
        </p:nvSpPr>
        <p:spPr>
          <a:xfrm>
            <a:off x="838200" y="6356350"/>
            <a:ext cx="2743200" cy="365125"/>
          </a:xfrm>
          <a:prstGeom prst="rect">
            <a:avLst/>
          </a:prstGeom>
        </p:spPr>
        <p:txBody>
          <a:bodyPr/>
          <a:lstStyle/>
          <a:p>
            <a:fld id="{006206F7-21E7-7B42-BA49-E1C1FF3A7D51}" type="datetimeFigureOut">
              <a:rPr lang="en-US" smtClean="0"/>
              <a:pPr/>
              <a:t>8/18/2023</a:t>
            </a:fld>
            <a:endParaRPr lang="en-US"/>
          </a:p>
        </p:txBody>
      </p:sp>
      <p:sp>
        <p:nvSpPr>
          <p:cNvPr id="5" name="Footer Placeholder 4">
            <a:extLst>
              <a:ext uri="{FF2B5EF4-FFF2-40B4-BE49-F238E27FC236}">
                <a16:creationId xmlns:a16="http://schemas.microsoft.com/office/drawing/2014/main" id="{BCF0045D-1A74-CF4D-9F34-008772A433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78DFE0-E12F-1844-A572-5BE33C2EDD63}"/>
              </a:ext>
            </a:extLst>
          </p:cNvPr>
          <p:cNvSpPr>
            <a:spLocks noGrp="1"/>
          </p:cNvSpPr>
          <p:nvPr>
            <p:ph type="sldNum" sz="quarter" idx="12"/>
          </p:nvPr>
        </p:nvSpPr>
        <p:spPr>
          <a:xfrm>
            <a:off x="8610600" y="6356350"/>
            <a:ext cx="2743200" cy="365125"/>
          </a:xfrm>
          <a:prstGeom prst="rect">
            <a:avLst/>
          </a:prstGeom>
        </p:spPr>
        <p:txBody>
          <a:bodyPr/>
          <a:lstStyle/>
          <a:p>
            <a:fld id="{F7A1914C-9F51-DE49-B8ED-43F2CDF888F7}" type="slidenum">
              <a:rPr lang="en-US" smtClean="0"/>
              <a:pPr/>
              <a:t>‹#›</a:t>
            </a:fld>
            <a:endParaRPr lang="en-US"/>
          </a:p>
        </p:txBody>
      </p:sp>
    </p:spTree>
    <p:extLst>
      <p:ext uri="{BB962C8B-B14F-4D97-AF65-F5344CB8AC3E}">
        <p14:creationId xmlns:p14="http://schemas.microsoft.com/office/powerpoint/2010/main" val="329963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86A5-5E21-F047-815D-A9B3432E30E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694BEC-9E35-164D-8D5D-DEED7FF3ADF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2B94FF-C8F3-0E4E-A8AA-BE93CC9E90B8}"/>
              </a:ext>
            </a:extLst>
          </p:cNvPr>
          <p:cNvSpPr>
            <a:spLocks noGrp="1"/>
          </p:cNvSpPr>
          <p:nvPr>
            <p:ph type="dt" sz="half" idx="10"/>
          </p:nvPr>
        </p:nvSpPr>
        <p:spPr>
          <a:xfrm>
            <a:off x="838200" y="6356350"/>
            <a:ext cx="2743200" cy="365125"/>
          </a:xfrm>
          <a:prstGeom prst="rect">
            <a:avLst/>
          </a:prstGeom>
        </p:spPr>
        <p:txBody>
          <a:bodyPr/>
          <a:lstStyle/>
          <a:p>
            <a:fld id="{006206F7-21E7-7B42-BA49-E1C1FF3A7D51}" type="datetimeFigureOut">
              <a:rPr lang="en-US" smtClean="0"/>
              <a:pPr/>
              <a:t>8/18/2023</a:t>
            </a:fld>
            <a:endParaRPr lang="en-US"/>
          </a:p>
        </p:txBody>
      </p:sp>
      <p:sp>
        <p:nvSpPr>
          <p:cNvPr id="5" name="Footer Placeholder 4">
            <a:extLst>
              <a:ext uri="{FF2B5EF4-FFF2-40B4-BE49-F238E27FC236}">
                <a16:creationId xmlns:a16="http://schemas.microsoft.com/office/drawing/2014/main" id="{75D4F2FA-A4FB-AE45-B593-61F3BB0BD7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38C991-89F0-2049-BD35-288CB9973A19}"/>
              </a:ext>
            </a:extLst>
          </p:cNvPr>
          <p:cNvSpPr>
            <a:spLocks noGrp="1"/>
          </p:cNvSpPr>
          <p:nvPr>
            <p:ph type="sldNum" sz="quarter" idx="12"/>
          </p:nvPr>
        </p:nvSpPr>
        <p:spPr>
          <a:xfrm>
            <a:off x="8610600" y="6356350"/>
            <a:ext cx="2743200" cy="365125"/>
          </a:xfrm>
          <a:prstGeom prst="rect">
            <a:avLst/>
          </a:prstGeom>
        </p:spPr>
        <p:txBody>
          <a:bodyPr/>
          <a:lstStyle/>
          <a:p>
            <a:fld id="{F7A1914C-9F51-DE49-B8ED-43F2CDF888F7}" type="slidenum">
              <a:rPr lang="en-US" smtClean="0"/>
              <a:pPr/>
              <a:t>‹#›</a:t>
            </a:fld>
            <a:endParaRPr lang="en-US"/>
          </a:p>
        </p:txBody>
      </p:sp>
    </p:spTree>
    <p:extLst>
      <p:ext uri="{BB962C8B-B14F-4D97-AF65-F5344CB8AC3E}">
        <p14:creationId xmlns:p14="http://schemas.microsoft.com/office/powerpoint/2010/main" val="156486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6684-DC1F-D341-BEAB-DDC92301B1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ED884A4-89B3-624B-B05A-D92F9B2BA39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F56772-BCC8-7C43-A2E1-41427C064A3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837199-13D0-CB4F-8E4A-898204437D2E}"/>
              </a:ext>
            </a:extLst>
          </p:cNvPr>
          <p:cNvSpPr>
            <a:spLocks noGrp="1"/>
          </p:cNvSpPr>
          <p:nvPr>
            <p:ph type="dt" sz="half" idx="10"/>
          </p:nvPr>
        </p:nvSpPr>
        <p:spPr>
          <a:xfrm>
            <a:off x="838200" y="6356350"/>
            <a:ext cx="2743200" cy="365125"/>
          </a:xfrm>
          <a:prstGeom prst="rect">
            <a:avLst/>
          </a:prstGeom>
        </p:spPr>
        <p:txBody>
          <a:bodyPr/>
          <a:lstStyle/>
          <a:p>
            <a:fld id="{006206F7-21E7-7B42-BA49-E1C1FF3A7D51}" type="datetimeFigureOut">
              <a:rPr lang="en-US" smtClean="0"/>
              <a:pPr/>
              <a:t>8/18/2023</a:t>
            </a:fld>
            <a:endParaRPr lang="en-US"/>
          </a:p>
        </p:txBody>
      </p:sp>
      <p:sp>
        <p:nvSpPr>
          <p:cNvPr id="6" name="Footer Placeholder 5">
            <a:extLst>
              <a:ext uri="{FF2B5EF4-FFF2-40B4-BE49-F238E27FC236}">
                <a16:creationId xmlns:a16="http://schemas.microsoft.com/office/drawing/2014/main" id="{1C100048-04B7-AF4B-85C3-CC30876E9D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2D4626-EA7A-1246-B0FE-7CAD46353BD3}"/>
              </a:ext>
            </a:extLst>
          </p:cNvPr>
          <p:cNvSpPr>
            <a:spLocks noGrp="1"/>
          </p:cNvSpPr>
          <p:nvPr>
            <p:ph type="sldNum" sz="quarter" idx="12"/>
          </p:nvPr>
        </p:nvSpPr>
        <p:spPr>
          <a:xfrm>
            <a:off x="8610600" y="6356350"/>
            <a:ext cx="2743200" cy="365125"/>
          </a:xfrm>
          <a:prstGeom prst="rect">
            <a:avLst/>
          </a:prstGeom>
        </p:spPr>
        <p:txBody>
          <a:bodyPr/>
          <a:lstStyle/>
          <a:p>
            <a:fld id="{F7A1914C-9F51-DE49-B8ED-43F2CDF888F7}" type="slidenum">
              <a:rPr lang="en-US" smtClean="0"/>
              <a:pPr/>
              <a:t>‹#›</a:t>
            </a:fld>
            <a:endParaRPr lang="en-US"/>
          </a:p>
        </p:txBody>
      </p:sp>
    </p:spTree>
    <p:extLst>
      <p:ext uri="{BB962C8B-B14F-4D97-AF65-F5344CB8AC3E}">
        <p14:creationId xmlns:p14="http://schemas.microsoft.com/office/powerpoint/2010/main" val="138109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3038-BFB3-404A-AC82-5D88751467D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066984-5D5B-A945-ACE1-679A12450BB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9C8AD3-EB93-C44B-81BE-2D1602367B5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EF5FFA-2B14-4045-BC02-DF1DEDDFC39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FA2B8E-D1CD-FE4F-A98F-2BE0733ECF9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309725-524E-CA41-842D-9135BF150634}"/>
              </a:ext>
            </a:extLst>
          </p:cNvPr>
          <p:cNvSpPr>
            <a:spLocks noGrp="1"/>
          </p:cNvSpPr>
          <p:nvPr>
            <p:ph type="dt" sz="half" idx="10"/>
          </p:nvPr>
        </p:nvSpPr>
        <p:spPr>
          <a:xfrm>
            <a:off x="838200" y="6356350"/>
            <a:ext cx="2743200" cy="365125"/>
          </a:xfrm>
          <a:prstGeom prst="rect">
            <a:avLst/>
          </a:prstGeom>
        </p:spPr>
        <p:txBody>
          <a:bodyPr/>
          <a:lstStyle/>
          <a:p>
            <a:fld id="{006206F7-21E7-7B42-BA49-E1C1FF3A7D51}" type="datetimeFigureOut">
              <a:rPr lang="en-US" smtClean="0"/>
              <a:pPr/>
              <a:t>8/18/2023</a:t>
            </a:fld>
            <a:endParaRPr lang="en-US"/>
          </a:p>
        </p:txBody>
      </p:sp>
      <p:sp>
        <p:nvSpPr>
          <p:cNvPr id="8" name="Footer Placeholder 7">
            <a:extLst>
              <a:ext uri="{FF2B5EF4-FFF2-40B4-BE49-F238E27FC236}">
                <a16:creationId xmlns:a16="http://schemas.microsoft.com/office/drawing/2014/main" id="{43E84CE9-549C-8B4E-9021-210DAC1541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36991F3-C16E-2542-A4AC-AD3D506FBC1E}"/>
              </a:ext>
            </a:extLst>
          </p:cNvPr>
          <p:cNvSpPr>
            <a:spLocks noGrp="1"/>
          </p:cNvSpPr>
          <p:nvPr>
            <p:ph type="sldNum" sz="quarter" idx="12"/>
          </p:nvPr>
        </p:nvSpPr>
        <p:spPr>
          <a:xfrm>
            <a:off x="8610600" y="6356350"/>
            <a:ext cx="2743200" cy="365125"/>
          </a:xfrm>
          <a:prstGeom prst="rect">
            <a:avLst/>
          </a:prstGeom>
        </p:spPr>
        <p:txBody>
          <a:bodyPr/>
          <a:lstStyle/>
          <a:p>
            <a:fld id="{F7A1914C-9F51-DE49-B8ED-43F2CDF888F7}" type="slidenum">
              <a:rPr lang="en-US" smtClean="0"/>
              <a:pPr/>
              <a:t>‹#›</a:t>
            </a:fld>
            <a:endParaRPr lang="en-US"/>
          </a:p>
        </p:txBody>
      </p:sp>
    </p:spTree>
    <p:extLst>
      <p:ext uri="{BB962C8B-B14F-4D97-AF65-F5344CB8AC3E}">
        <p14:creationId xmlns:p14="http://schemas.microsoft.com/office/powerpoint/2010/main" val="319520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056B-3050-344C-9C7E-613B94624B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F3E4B2B-98EF-CC4E-B2A1-DE9E630AF802}"/>
              </a:ext>
            </a:extLst>
          </p:cNvPr>
          <p:cNvSpPr>
            <a:spLocks noGrp="1"/>
          </p:cNvSpPr>
          <p:nvPr>
            <p:ph type="dt" sz="half" idx="10"/>
          </p:nvPr>
        </p:nvSpPr>
        <p:spPr>
          <a:xfrm>
            <a:off x="838200" y="6356350"/>
            <a:ext cx="2743200" cy="365125"/>
          </a:xfrm>
          <a:prstGeom prst="rect">
            <a:avLst/>
          </a:prstGeom>
        </p:spPr>
        <p:txBody>
          <a:bodyPr/>
          <a:lstStyle/>
          <a:p>
            <a:fld id="{006206F7-21E7-7B42-BA49-E1C1FF3A7D51}" type="datetimeFigureOut">
              <a:rPr lang="en-US" smtClean="0"/>
              <a:pPr/>
              <a:t>8/18/2023</a:t>
            </a:fld>
            <a:endParaRPr lang="en-US"/>
          </a:p>
        </p:txBody>
      </p:sp>
      <p:sp>
        <p:nvSpPr>
          <p:cNvPr id="4" name="Footer Placeholder 3">
            <a:extLst>
              <a:ext uri="{FF2B5EF4-FFF2-40B4-BE49-F238E27FC236}">
                <a16:creationId xmlns:a16="http://schemas.microsoft.com/office/drawing/2014/main" id="{293B6669-4F01-EC46-B8BA-89CAE277C3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17AEE33-1937-4743-A93C-3133FB808BBE}"/>
              </a:ext>
            </a:extLst>
          </p:cNvPr>
          <p:cNvSpPr>
            <a:spLocks noGrp="1"/>
          </p:cNvSpPr>
          <p:nvPr>
            <p:ph type="sldNum" sz="quarter" idx="12"/>
          </p:nvPr>
        </p:nvSpPr>
        <p:spPr>
          <a:xfrm>
            <a:off x="8610600" y="6356350"/>
            <a:ext cx="2743200" cy="365125"/>
          </a:xfrm>
          <a:prstGeom prst="rect">
            <a:avLst/>
          </a:prstGeom>
        </p:spPr>
        <p:txBody>
          <a:bodyPr/>
          <a:lstStyle/>
          <a:p>
            <a:fld id="{F7A1914C-9F51-DE49-B8ED-43F2CDF888F7}" type="slidenum">
              <a:rPr lang="en-US" smtClean="0"/>
              <a:pPr/>
              <a:t>‹#›</a:t>
            </a:fld>
            <a:endParaRPr lang="en-US"/>
          </a:p>
        </p:txBody>
      </p:sp>
    </p:spTree>
    <p:extLst>
      <p:ext uri="{BB962C8B-B14F-4D97-AF65-F5344CB8AC3E}">
        <p14:creationId xmlns:p14="http://schemas.microsoft.com/office/powerpoint/2010/main" val="388440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2C549-DC2F-8544-9501-CA61B7604779}"/>
              </a:ext>
            </a:extLst>
          </p:cNvPr>
          <p:cNvSpPr>
            <a:spLocks noGrp="1"/>
          </p:cNvSpPr>
          <p:nvPr>
            <p:ph type="dt" sz="half" idx="10"/>
          </p:nvPr>
        </p:nvSpPr>
        <p:spPr>
          <a:xfrm>
            <a:off x="838200" y="6356350"/>
            <a:ext cx="2743200" cy="365125"/>
          </a:xfrm>
          <a:prstGeom prst="rect">
            <a:avLst/>
          </a:prstGeom>
        </p:spPr>
        <p:txBody>
          <a:bodyPr/>
          <a:lstStyle/>
          <a:p>
            <a:fld id="{006206F7-21E7-7B42-BA49-E1C1FF3A7D51}" type="datetimeFigureOut">
              <a:rPr lang="en-US" smtClean="0"/>
              <a:pPr/>
              <a:t>8/18/2023</a:t>
            </a:fld>
            <a:endParaRPr lang="en-US"/>
          </a:p>
        </p:txBody>
      </p:sp>
      <p:sp>
        <p:nvSpPr>
          <p:cNvPr id="3" name="Footer Placeholder 2">
            <a:extLst>
              <a:ext uri="{FF2B5EF4-FFF2-40B4-BE49-F238E27FC236}">
                <a16:creationId xmlns:a16="http://schemas.microsoft.com/office/drawing/2014/main" id="{3F756449-B956-E74B-8CC0-BCF8A3DA3B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A7B3346-04C5-6F4D-93B0-B654375F4CCC}"/>
              </a:ext>
            </a:extLst>
          </p:cNvPr>
          <p:cNvSpPr>
            <a:spLocks noGrp="1"/>
          </p:cNvSpPr>
          <p:nvPr>
            <p:ph type="sldNum" sz="quarter" idx="12"/>
          </p:nvPr>
        </p:nvSpPr>
        <p:spPr>
          <a:xfrm>
            <a:off x="8610600" y="6356350"/>
            <a:ext cx="2743200" cy="365125"/>
          </a:xfrm>
          <a:prstGeom prst="rect">
            <a:avLst/>
          </a:prstGeom>
        </p:spPr>
        <p:txBody>
          <a:bodyPr/>
          <a:lstStyle/>
          <a:p>
            <a:fld id="{F7A1914C-9F51-DE49-B8ED-43F2CDF888F7}" type="slidenum">
              <a:rPr lang="en-US" smtClean="0"/>
              <a:pPr/>
              <a:t>‹#›</a:t>
            </a:fld>
            <a:endParaRPr lang="en-US"/>
          </a:p>
        </p:txBody>
      </p:sp>
    </p:spTree>
    <p:extLst>
      <p:ext uri="{BB962C8B-B14F-4D97-AF65-F5344CB8AC3E}">
        <p14:creationId xmlns:p14="http://schemas.microsoft.com/office/powerpoint/2010/main" val="49908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39514-88BC-544A-BB18-081F549A7E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6E816-7A70-A042-B3FD-3F991E1E06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7483A4-6EDC-6448-AB97-911233C5E17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93DCEE-4341-7A44-BCAB-7C38C03537C7}"/>
              </a:ext>
            </a:extLst>
          </p:cNvPr>
          <p:cNvSpPr>
            <a:spLocks noGrp="1"/>
          </p:cNvSpPr>
          <p:nvPr>
            <p:ph type="dt" sz="half" idx="10"/>
          </p:nvPr>
        </p:nvSpPr>
        <p:spPr>
          <a:xfrm>
            <a:off x="838200" y="6356350"/>
            <a:ext cx="2743200" cy="365125"/>
          </a:xfrm>
          <a:prstGeom prst="rect">
            <a:avLst/>
          </a:prstGeom>
        </p:spPr>
        <p:txBody>
          <a:bodyPr/>
          <a:lstStyle/>
          <a:p>
            <a:fld id="{006206F7-21E7-7B42-BA49-E1C1FF3A7D51}" type="datetimeFigureOut">
              <a:rPr lang="en-US" smtClean="0"/>
              <a:pPr/>
              <a:t>8/18/2023</a:t>
            </a:fld>
            <a:endParaRPr lang="en-US"/>
          </a:p>
        </p:txBody>
      </p:sp>
      <p:sp>
        <p:nvSpPr>
          <p:cNvPr id="6" name="Footer Placeholder 5">
            <a:extLst>
              <a:ext uri="{FF2B5EF4-FFF2-40B4-BE49-F238E27FC236}">
                <a16:creationId xmlns:a16="http://schemas.microsoft.com/office/drawing/2014/main" id="{9C4CADA3-B468-6144-AE98-CEDA5BA4ED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4BEF9A7-0CD7-444A-83CB-45FCAE8BDA29}"/>
              </a:ext>
            </a:extLst>
          </p:cNvPr>
          <p:cNvSpPr>
            <a:spLocks noGrp="1"/>
          </p:cNvSpPr>
          <p:nvPr>
            <p:ph type="sldNum" sz="quarter" idx="12"/>
          </p:nvPr>
        </p:nvSpPr>
        <p:spPr>
          <a:xfrm>
            <a:off x="8610600" y="6356350"/>
            <a:ext cx="2743200" cy="365125"/>
          </a:xfrm>
          <a:prstGeom prst="rect">
            <a:avLst/>
          </a:prstGeom>
        </p:spPr>
        <p:txBody>
          <a:bodyPr/>
          <a:lstStyle/>
          <a:p>
            <a:fld id="{F7A1914C-9F51-DE49-B8ED-43F2CDF888F7}" type="slidenum">
              <a:rPr lang="en-US" smtClean="0"/>
              <a:pPr/>
              <a:t>‹#›</a:t>
            </a:fld>
            <a:endParaRPr lang="en-US"/>
          </a:p>
        </p:txBody>
      </p:sp>
    </p:spTree>
    <p:extLst>
      <p:ext uri="{BB962C8B-B14F-4D97-AF65-F5344CB8AC3E}">
        <p14:creationId xmlns:p14="http://schemas.microsoft.com/office/powerpoint/2010/main" val="176870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E470-2A9C-8641-A952-18D971CD7AE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0B0F02-5669-C84D-95A6-2432452AFA3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BE5DB1-D23A-A34A-A7DD-9808E913331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6DAEF1-69D3-B345-A2CB-6BCA921C920D}"/>
              </a:ext>
            </a:extLst>
          </p:cNvPr>
          <p:cNvSpPr>
            <a:spLocks noGrp="1"/>
          </p:cNvSpPr>
          <p:nvPr>
            <p:ph type="dt" sz="half" idx="10"/>
          </p:nvPr>
        </p:nvSpPr>
        <p:spPr>
          <a:xfrm>
            <a:off x="838200" y="6356350"/>
            <a:ext cx="2743200" cy="365125"/>
          </a:xfrm>
          <a:prstGeom prst="rect">
            <a:avLst/>
          </a:prstGeom>
        </p:spPr>
        <p:txBody>
          <a:bodyPr/>
          <a:lstStyle/>
          <a:p>
            <a:fld id="{006206F7-21E7-7B42-BA49-E1C1FF3A7D51}" type="datetimeFigureOut">
              <a:rPr lang="en-US" smtClean="0"/>
              <a:pPr/>
              <a:t>8/18/2023</a:t>
            </a:fld>
            <a:endParaRPr lang="en-US"/>
          </a:p>
        </p:txBody>
      </p:sp>
      <p:sp>
        <p:nvSpPr>
          <p:cNvPr id="6" name="Footer Placeholder 5">
            <a:extLst>
              <a:ext uri="{FF2B5EF4-FFF2-40B4-BE49-F238E27FC236}">
                <a16:creationId xmlns:a16="http://schemas.microsoft.com/office/drawing/2014/main" id="{DB5CEBDC-D6C4-F145-A990-A3372F7BBB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5502F1-CA39-1149-82E0-616C1728BB9A}"/>
              </a:ext>
            </a:extLst>
          </p:cNvPr>
          <p:cNvSpPr>
            <a:spLocks noGrp="1"/>
          </p:cNvSpPr>
          <p:nvPr>
            <p:ph type="sldNum" sz="quarter" idx="12"/>
          </p:nvPr>
        </p:nvSpPr>
        <p:spPr>
          <a:xfrm>
            <a:off x="8610600" y="6356350"/>
            <a:ext cx="2743200" cy="365125"/>
          </a:xfrm>
          <a:prstGeom prst="rect">
            <a:avLst/>
          </a:prstGeom>
        </p:spPr>
        <p:txBody>
          <a:bodyPr/>
          <a:lstStyle/>
          <a:p>
            <a:fld id="{F7A1914C-9F51-DE49-B8ED-43F2CDF888F7}" type="slidenum">
              <a:rPr lang="en-US" smtClean="0"/>
              <a:pPr/>
              <a:t>‹#›</a:t>
            </a:fld>
            <a:endParaRPr lang="en-US"/>
          </a:p>
        </p:txBody>
      </p:sp>
    </p:spTree>
    <p:extLst>
      <p:ext uri="{BB962C8B-B14F-4D97-AF65-F5344CB8AC3E}">
        <p14:creationId xmlns:p14="http://schemas.microsoft.com/office/powerpoint/2010/main" val="371081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546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5500" b="1" i="0" kern="1200">
          <a:solidFill>
            <a:schemeClr val="bg1"/>
          </a:solidFill>
          <a:latin typeface="Futura PT Heavy" panose="020B0502020204020303"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500" b="0" i="0" kern="1200" spc="300">
          <a:solidFill>
            <a:srgbClr val="EE343D"/>
          </a:solidFill>
          <a:latin typeface="Futura PT Book" panose="020B05020202040203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500" b="1" i="0" kern="1200">
          <a:solidFill>
            <a:srgbClr val="EE343D"/>
          </a:solidFill>
          <a:latin typeface="Futura PT Heavy" panose="020B05020202040203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500" b="0" i="0" kern="1200">
          <a:solidFill>
            <a:schemeClr val="tx1">
              <a:lumMod val="65000"/>
              <a:lumOff val="35000"/>
            </a:schemeClr>
          </a:solidFill>
          <a:latin typeface="Futura PT Book" panose="020B05020202040203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tif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0.w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hyperlink" Target="mailto:Law@Carleton.c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rain, sky, tree, outdoor&#10;&#10;Description automatically generated">
            <a:extLst>
              <a:ext uri="{FF2B5EF4-FFF2-40B4-BE49-F238E27FC236}">
                <a16:creationId xmlns:a16="http://schemas.microsoft.com/office/drawing/2014/main" id="{47A8ECAD-62CB-DC43-9709-F85611856A0A}"/>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1A86C785-C013-814C-918B-27A4607F4DBE}"/>
              </a:ext>
            </a:extLst>
          </p:cNvPr>
          <p:cNvPicPr>
            <a:picLocks noChangeAspect="1"/>
          </p:cNvPicPr>
          <p:nvPr/>
        </p:nvPicPr>
        <p:blipFill>
          <a:blip r:embed="rId4"/>
          <a:stretch>
            <a:fillRect/>
          </a:stretch>
        </p:blipFill>
        <p:spPr>
          <a:xfrm>
            <a:off x="10777061" y="346839"/>
            <a:ext cx="990600" cy="787400"/>
          </a:xfrm>
          <a:prstGeom prst="rect">
            <a:avLst/>
          </a:prstGeom>
        </p:spPr>
      </p:pic>
      <p:sp>
        <p:nvSpPr>
          <p:cNvPr id="9" name="TextBox 8">
            <a:extLst>
              <a:ext uri="{FF2B5EF4-FFF2-40B4-BE49-F238E27FC236}">
                <a16:creationId xmlns:a16="http://schemas.microsoft.com/office/drawing/2014/main" id="{9A75C3E4-8840-664C-AC4E-8ACA5C5D4A25}"/>
              </a:ext>
            </a:extLst>
          </p:cNvPr>
          <p:cNvSpPr txBox="1"/>
          <p:nvPr/>
        </p:nvSpPr>
        <p:spPr>
          <a:xfrm>
            <a:off x="386748" y="3009725"/>
            <a:ext cx="8631128" cy="1292662"/>
          </a:xfrm>
          <a:prstGeom prst="rect">
            <a:avLst/>
          </a:prstGeom>
          <a:noFill/>
        </p:spPr>
        <p:txBody>
          <a:bodyPr wrap="square" rtlCol="0">
            <a:spAutoFit/>
          </a:bodyPr>
          <a:lstStyle/>
          <a:p>
            <a:r>
              <a:rPr lang="en-US" sz="7800" b="1" dirty="0">
                <a:solidFill>
                  <a:schemeClr val="bg1"/>
                </a:solidFill>
                <a:latin typeface="Futura PT Heavy" panose="020B0502020204020303" pitchFamily="34" charset="77"/>
              </a:rPr>
              <a:t>Academic</a:t>
            </a:r>
          </a:p>
        </p:txBody>
      </p:sp>
      <p:sp>
        <p:nvSpPr>
          <p:cNvPr id="10" name="TextBox 9">
            <a:extLst>
              <a:ext uri="{FF2B5EF4-FFF2-40B4-BE49-F238E27FC236}">
                <a16:creationId xmlns:a16="http://schemas.microsoft.com/office/drawing/2014/main" id="{A1550411-438B-E546-8426-B877FF58DD58}"/>
              </a:ext>
            </a:extLst>
          </p:cNvPr>
          <p:cNvSpPr txBox="1"/>
          <p:nvPr/>
        </p:nvSpPr>
        <p:spPr>
          <a:xfrm>
            <a:off x="386748" y="5720952"/>
            <a:ext cx="8631128" cy="553998"/>
          </a:xfrm>
          <a:prstGeom prst="rect">
            <a:avLst/>
          </a:prstGeom>
          <a:noFill/>
        </p:spPr>
        <p:txBody>
          <a:bodyPr wrap="square" rtlCol="0">
            <a:spAutoFit/>
          </a:bodyPr>
          <a:lstStyle/>
          <a:p>
            <a:r>
              <a:rPr lang="en-US" sz="3000" i="1" spc="600" dirty="0">
                <a:solidFill>
                  <a:schemeClr val="bg1"/>
                </a:solidFill>
                <a:latin typeface="Futura PT Book Oblique" panose="020B0502020204090303" pitchFamily="34" charset="77"/>
              </a:rPr>
              <a:t>2023 / 2024</a:t>
            </a:r>
          </a:p>
        </p:txBody>
      </p:sp>
      <p:sp>
        <p:nvSpPr>
          <p:cNvPr id="11" name="TextBox 10">
            <a:extLst>
              <a:ext uri="{FF2B5EF4-FFF2-40B4-BE49-F238E27FC236}">
                <a16:creationId xmlns:a16="http://schemas.microsoft.com/office/drawing/2014/main" id="{BBD29102-0EFE-4C46-85AD-B33E903B38A8}"/>
              </a:ext>
            </a:extLst>
          </p:cNvPr>
          <p:cNvSpPr txBox="1"/>
          <p:nvPr/>
        </p:nvSpPr>
        <p:spPr>
          <a:xfrm>
            <a:off x="260624" y="4176373"/>
            <a:ext cx="8631128" cy="1292662"/>
          </a:xfrm>
          <a:prstGeom prst="rect">
            <a:avLst/>
          </a:prstGeom>
          <a:noFill/>
        </p:spPr>
        <p:txBody>
          <a:bodyPr wrap="square" rtlCol="0">
            <a:spAutoFit/>
          </a:bodyPr>
          <a:lstStyle/>
          <a:p>
            <a:r>
              <a:rPr lang="en-US" sz="7800" b="1" dirty="0">
                <a:solidFill>
                  <a:schemeClr val="bg1"/>
                </a:solidFill>
                <a:latin typeface="Futura PT Heavy" panose="020B0502020204020303" pitchFamily="34" charset="77"/>
              </a:rPr>
              <a:t>Orientation Day</a:t>
            </a:r>
          </a:p>
        </p:txBody>
      </p:sp>
      <p:pic>
        <p:nvPicPr>
          <p:cNvPr id="7" name="Picture 6">
            <a:extLst>
              <a:ext uri="{FF2B5EF4-FFF2-40B4-BE49-F238E27FC236}">
                <a16:creationId xmlns:a16="http://schemas.microsoft.com/office/drawing/2014/main" id="{00EC8C4B-4F7C-4875-91CE-D4CD3667830F}"/>
              </a:ext>
            </a:extLst>
          </p:cNvPr>
          <p:cNvPicPr>
            <a:picLocks noChangeAspect="1"/>
          </p:cNvPicPr>
          <p:nvPr/>
        </p:nvPicPr>
        <p:blipFill>
          <a:blip r:embed="rId5">
            <a:duotone>
              <a:prstClr val="black"/>
              <a:schemeClr val="tx1">
                <a:tint val="45000"/>
                <a:satMod val="400000"/>
              </a:schemeClr>
            </a:duotone>
            <a:lum bright="-40000" contrast="-40000"/>
          </a:blip>
          <a:stretch>
            <a:fillRect/>
          </a:stretch>
        </p:blipFill>
        <p:spPr>
          <a:xfrm>
            <a:off x="386748" y="312450"/>
            <a:ext cx="309115" cy="1292661"/>
          </a:xfrm>
          <a:prstGeom prst="rect">
            <a:avLst/>
          </a:prstGeom>
        </p:spPr>
      </p:pic>
      <p:sp>
        <p:nvSpPr>
          <p:cNvPr id="12" name="TextBox 11">
            <a:extLst>
              <a:ext uri="{FF2B5EF4-FFF2-40B4-BE49-F238E27FC236}">
                <a16:creationId xmlns:a16="http://schemas.microsoft.com/office/drawing/2014/main" id="{6E74FA9D-94FD-44E9-92CF-57F8CC117BAF}"/>
              </a:ext>
            </a:extLst>
          </p:cNvPr>
          <p:cNvSpPr txBox="1"/>
          <p:nvPr/>
        </p:nvSpPr>
        <p:spPr>
          <a:xfrm>
            <a:off x="826749" y="264054"/>
            <a:ext cx="3796569" cy="1661993"/>
          </a:xfrm>
          <a:prstGeom prst="rect">
            <a:avLst/>
          </a:prstGeom>
          <a:noFill/>
        </p:spPr>
        <p:txBody>
          <a:bodyPr wrap="square" rtlCol="0">
            <a:spAutoFit/>
          </a:bodyPr>
          <a:lstStyle/>
          <a:p>
            <a:r>
              <a:rPr lang="en-CA" dirty="0">
                <a:latin typeface="Futura PT Book" panose="020B0502020204020303"/>
              </a:rPr>
              <a:t>Carleton.ca/Law</a:t>
            </a:r>
          </a:p>
          <a:p>
            <a:endParaRPr lang="en-CA" sz="1400" dirty="0">
              <a:latin typeface="Futura PT Book" panose="020B0502020204020303"/>
            </a:endParaRPr>
          </a:p>
          <a:p>
            <a:r>
              <a:rPr lang="en-CA" dirty="0">
                <a:latin typeface="Futura PT Book" panose="020B0502020204020303"/>
              </a:rPr>
              <a:t>@</a:t>
            </a:r>
            <a:r>
              <a:rPr lang="en-CA" dirty="0" err="1">
                <a:latin typeface="Futura PT Book" panose="020B0502020204020303"/>
              </a:rPr>
              <a:t>cuLegalStudies</a:t>
            </a:r>
            <a:endParaRPr lang="en-CA" dirty="0">
              <a:latin typeface="Futura PT Book" panose="020B0502020204020303"/>
            </a:endParaRPr>
          </a:p>
          <a:p>
            <a:endParaRPr lang="en-CA" sz="1600" dirty="0">
              <a:latin typeface="Futura PT Book" panose="020B0502020204020303"/>
            </a:endParaRPr>
          </a:p>
          <a:p>
            <a:r>
              <a:rPr lang="en-CA" dirty="0">
                <a:latin typeface="Futura PT Book" panose="020B0502020204020303"/>
              </a:rPr>
              <a:t>Facebook.com/</a:t>
            </a:r>
            <a:r>
              <a:rPr lang="en-CA" dirty="0" err="1">
                <a:latin typeface="Futura PT Book" panose="020B0502020204020303"/>
              </a:rPr>
              <a:t>cuLegalStudies</a:t>
            </a:r>
            <a:endParaRPr lang="en-CA" dirty="0">
              <a:latin typeface="Futura PT Book" panose="020B0502020204020303"/>
            </a:endParaRPr>
          </a:p>
          <a:p>
            <a:endParaRPr lang="en-CA" dirty="0"/>
          </a:p>
        </p:txBody>
      </p:sp>
      <p:pic>
        <p:nvPicPr>
          <p:cNvPr id="13" name="Picture 2" descr="B_Logo_H-RGBRedBlackWhiteonDark300_130821">
            <a:extLst>
              <a:ext uri="{FF2B5EF4-FFF2-40B4-BE49-F238E27FC236}">
                <a16:creationId xmlns:a16="http://schemas.microsoft.com/office/drawing/2014/main" id="{584CE8B8-3411-4A15-9BCB-E631B49EE2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66530" y="5805135"/>
            <a:ext cx="1925470" cy="939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5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77721F-CCDE-3942-AF53-97D5EB294E24}"/>
              </a:ext>
            </a:extLst>
          </p:cNvPr>
          <p:cNvSpPr txBox="1"/>
          <p:nvPr/>
        </p:nvSpPr>
        <p:spPr>
          <a:xfrm>
            <a:off x="97972" y="6159361"/>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Carleton University</a:t>
            </a:r>
          </a:p>
        </p:txBody>
      </p:sp>
      <p:sp>
        <p:nvSpPr>
          <p:cNvPr id="5" name="Title 1">
            <a:extLst>
              <a:ext uri="{FF2B5EF4-FFF2-40B4-BE49-F238E27FC236}">
                <a16:creationId xmlns:a16="http://schemas.microsoft.com/office/drawing/2014/main" id="{BF15A362-D1D8-3043-8F0F-E3625A2E11B7}"/>
              </a:ext>
            </a:extLst>
          </p:cNvPr>
          <p:cNvSpPr txBox="1">
            <a:spLocks/>
          </p:cNvSpPr>
          <p:nvPr/>
        </p:nvSpPr>
        <p:spPr>
          <a:xfrm>
            <a:off x="4010891" y="758609"/>
            <a:ext cx="8430491" cy="1548173"/>
          </a:xfrm>
          <a:prstGeom prst="rect">
            <a:avLst/>
          </a:prstGeom>
        </p:spPr>
        <p:txBody>
          <a:bodyPr>
            <a:normAutofit fontScale="97500" lnSpcReduction="10000"/>
          </a:bodyPr>
          <a:lstStyle>
            <a:lvl1pPr algn="l" defTabSz="914400" rtl="0" eaLnBrk="1" latinLnBrk="0" hangingPunct="1">
              <a:lnSpc>
                <a:spcPct val="90000"/>
              </a:lnSpc>
              <a:spcBef>
                <a:spcPct val="0"/>
              </a:spcBef>
              <a:buNone/>
              <a:defRPr sz="5500" b="1" i="0" kern="1200">
                <a:solidFill>
                  <a:schemeClr val="bg1"/>
                </a:solidFill>
                <a:latin typeface="Futura PT Heavy" panose="020B0502020204020303" pitchFamily="34" charset="77"/>
                <a:ea typeface="+mj-ea"/>
                <a:cs typeface="+mj-cs"/>
              </a:defRPr>
            </a:lvl1pPr>
          </a:lstStyle>
          <a:p>
            <a:pPr algn="ctr"/>
            <a:r>
              <a:rPr lang="en-US" dirty="0">
                <a:solidFill>
                  <a:srgbClr val="EE343D"/>
                </a:solidFill>
                <a:latin typeface="Futura PT Book" panose="020B0502020204020303"/>
              </a:rPr>
              <a:t>Department of </a:t>
            </a:r>
          </a:p>
          <a:p>
            <a:pPr algn="ctr"/>
            <a:r>
              <a:rPr lang="en-US" dirty="0">
                <a:solidFill>
                  <a:srgbClr val="EE343D"/>
                </a:solidFill>
                <a:latin typeface="Futura PT Book" panose="020B0502020204020303"/>
              </a:rPr>
              <a:t>Law and Legal Studies</a:t>
            </a:r>
          </a:p>
        </p:txBody>
      </p:sp>
      <p:sp>
        <p:nvSpPr>
          <p:cNvPr id="9" name="Title 1">
            <a:extLst>
              <a:ext uri="{FF2B5EF4-FFF2-40B4-BE49-F238E27FC236}">
                <a16:creationId xmlns:a16="http://schemas.microsoft.com/office/drawing/2014/main" id="{BF15A362-D1D8-3043-8F0F-E3625A2E11B7}"/>
              </a:ext>
            </a:extLst>
          </p:cNvPr>
          <p:cNvSpPr>
            <a:spLocks noGrp="1"/>
          </p:cNvSpPr>
          <p:nvPr>
            <p:ph type="title"/>
          </p:nvPr>
        </p:nvSpPr>
        <p:spPr>
          <a:xfrm>
            <a:off x="-1" y="606209"/>
            <a:ext cx="4010891" cy="897471"/>
          </a:xfrm>
          <a:prstGeom prst="rect">
            <a:avLst/>
          </a:prstGeom>
        </p:spPr>
        <p:txBody>
          <a:bodyPr>
            <a:normAutofit fontScale="90000"/>
          </a:bodyPr>
          <a:lstStyle/>
          <a:p>
            <a:pPr algn="ctr"/>
            <a:r>
              <a:rPr lang="en-US" sz="5500" b="1" dirty="0">
                <a:solidFill>
                  <a:schemeClr val="bg1"/>
                </a:solidFill>
                <a:latin typeface="Futura PT Heavy" panose="020B0502020204020303" pitchFamily="34" charset="77"/>
              </a:rPr>
              <a:t>Faculty of </a:t>
            </a:r>
            <a:br>
              <a:rPr lang="en-US" sz="5500" b="1" dirty="0">
                <a:solidFill>
                  <a:schemeClr val="bg1"/>
                </a:solidFill>
                <a:latin typeface="Futura PT Heavy" panose="020B0502020204020303" pitchFamily="34" charset="77"/>
              </a:rPr>
            </a:br>
            <a:r>
              <a:rPr lang="en-US" dirty="0"/>
              <a:t>Public Affairs</a:t>
            </a:r>
            <a:endParaRPr lang="en-US" sz="5500" b="1" dirty="0">
              <a:latin typeface="Futura PT Heavy" panose="020B0502020204020303" pitchFamily="34" charset="77"/>
            </a:endParaRPr>
          </a:p>
        </p:txBody>
      </p:sp>
      <p:sp>
        <p:nvSpPr>
          <p:cNvPr id="10" name="Title 1">
            <a:extLst>
              <a:ext uri="{FF2B5EF4-FFF2-40B4-BE49-F238E27FC236}">
                <a16:creationId xmlns:a16="http://schemas.microsoft.com/office/drawing/2014/main" id="{00E223D9-A421-324D-9EC1-DE52E71D5B0F}"/>
              </a:ext>
            </a:extLst>
          </p:cNvPr>
          <p:cNvSpPr txBox="1">
            <a:spLocks/>
          </p:cNvSpPr>
          <p:nvPr/>
        </p:nvSpPr>
        <p:spPr>
          <a:xfrm>
            <a:off x="4010891" y="2713513"/>
            <a:ext cx="8181109" cy="13385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pc="300" dirty="0">
                <a:latin typeface="Futura PT Book" panose="020B0502020204020303" pitchFamily="34" charset="77"/>
              </a:rPr>
              <a:t>Canada’s premier program for the interdisciplinary study of law</a:t>
            </a:r>
          </a:p>
        </p:txBody>
      </p:sp>
      <p:sp>
        <p:nvSpPr>
          <p:cNvPr id="11" name="Title 1">
            <a:extLst>
              <a:ext uri="{FF2B5EF4-FFF2-40B4-BE49-F238E27FC236}">
                <a16:creationId xmlns:a16="http://schemas.microsoft.com/office/drawing/2014/main" id="{00E223D9-A421-324D-9EC1-DE52E71D5B0F}"/>
              </a:ext>
            </a:extLst>
          </p:cNvPr>
          <p:cNvSpPr txBox="1">
            <a:spLocks/>
          </p:cNvSpPr>
          <p:nvPr/>
        </p:nvSpPr>
        <p:spPr>
          <a:xfrm>
            <a:off x="4525444" y="4057232"/>
            <a:ext cx="7401384" cy="8974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spc="300" dirty="0">
                <a:solidFill>
                  <a:srgbClr val="EE343D"/>
                </a:solidFill>
                <a:latin typeface="Futura PT Book" panose="020B0502020204020303" pitchFamily="34" charset="77"/>
              </a:rPr>
              <a:t>Law: It’s not just for lawyers</a:t>
            </a:r>
          </a:p>
        </p:txBody>
      </p:sp>
    </p:spTree>
    <p:extLst>
      <p:ext uri="{BB962C8B-B14F-4D97-AF65-F5344CB8AC3E}">
        <p14:creationId xmlns:p14="http://schemas.microsoft.com/office/powerpoint/2010/main" val="1664251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77721F-CCDE-3942-AF53-97D5EB294E24}"/>
              </a:ext>
            </a:extLst>
          </p:cNvPr>
          <p:cNvSpPr txBox="1"/>
          <p:nvPr/>
        </p:nvSpPr>
        <p:spPr>
          <a:xfrm>
            <a:off x="71846" y="6159361"/>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Carleton University</a:t>
            </a:r>
          </a:p>
        </p:txBody>
      </p:sp>
      <p:sp>
        <p:nvSpPr>
          <p:cNvPr id="9" name="Title 1">
            <a:extLst>
              <a:ext uri="{FF2B5EF4-FFF2-40B4-BE49-F238E27FC236}">
                <a16:creationId xmlns:a16="http://schemas.microsoft.com/office/drawing/2014/main" id="{BF15A362-D1D8-3043-8F0F-E3625A2E11B7}"/>
              </a:ext>
            </a:extLst>
          </p:cNvPr>
          <p:cNvSpPr>
            <a:spLocks noGrp="1"/>
          </p:cNvSpPr>
          <p:nvPr>
            <p:ph type="title"/>
          </p:nvPr>
        </p:nvSpPr>
        <p:spPr>
          <a:xfrm>
            <a:off x="-1" y="606209"/>
            <a:ext cx="4010891" cy="897471"/>
          </a:xfrm>
          <a:prstGeom prst="rect">
            <a:avLst/>
          </a:prstGeom>
        </p:spPr>
        <p:txBody>
          <a:bodyPr>
            <a:normAutofit fontScale="90000"/>
          </a:bodyPr>
          <a:lstStyle/>
          <a:p>
            <a:pPr algn="ctr"/>
            <a:r>
              <a:rPr lang="en-US" dirty="0"/>
              <a:t>Highlights of the Department of Law and Legal Studies</a:t>
            </a:r>
            <a:endParaRPr lang="en-US" sz="5500" b="1" dirty="0">
              <a:latin typeface="Futura PT Heavy" panose="020B0502020204020303" pitchFamily="34" charset="77"/>
            </a:endParaRPr>
          </a:p>
        </p:txBody>
      </p:sp>
      <p:sp>
        <p:nvSpPr>
          <p:cNvPr id="2" name="Rectangle 1"/>
          <p:cNvSpPr/>
          <p:nvPr/>
        </p:nvSpPr>
        <p:spPr>
          <a:xfrm>
            <a:off x="4196296" y="1060174"/>
            <a:ext cx="7651148" cy="3416320"/>
          </a:xfrm>
          <a:prstGeom prst="rect">
            <a:avLst/>
          </a:prstGeom>
        </p:spPr>
        <p:txBody>
          <a:bodyPr wrap="square" lIns="91440" tIns="45720" rIns="91440" bIns="45720" anchor="t">
            <a:spAutoFit/>
          </a:bodyPr>
          <a:lstStyle/>
          <a:p>
            <a:r>
              <a:rPr lang="en-US" sz="2400" dirty="0">
                <a:latin typeface="Futura PT Book" panose="020B0502020204020303"/>
              </a:rPr>
              <a:t>Our program will help you address today’s most   </a:t>
            </a:r>
          </a:p>
          <a:p>
            <a:r>
              <a:rPr lang="en-US" sz="2400" dirty="0">
                <a:latin typeface="Futura PT Book" panose="020B0502020204020303"/>
              </a:rPr>
              <a:t>    pressing legal and social challenges</a:t>
            </a:r>
          </a:p>
          <a:p>
            <a:endParaRPr lang="en-CA" sz="2400" dirty="0">
              <a:latin typeface="Futura PT Book" panose="020B0502020204020303"/>
            </a:endParaRPr>
          </a:p>
          <a:p>
            <a:r>
              <a:rPr lang="en-US" sz="2400" dirty="0">
                <a:latin typeface="Futura PT Book" panose="020B0502020204020303"/>
              </a:rPr>
              <a:t>Biggest and most vibrant centre for </a:t>
            </a:r>
          </a:p>
          <a:p>
            <a:r>
              <a:rPr lang="en-US" sz="2400" dirty="0">
                <a:latin typeface="Futura PT Book" panose="020B0502020204020303"/>
              </a:rPr>
              <a:t>    interdisciplinary legal studies in North America! </a:t>
            </a:r>
          </a:p>
          <a:p>
            <a:endParaRPr lang="en-CA" sz="2400" dirty="0">
              <a:latin typeface="Futura PT Book" panose="020B0502020204020303"/>
            </a:endParaRPr>
          </a:p>
          <a:p>
            <a:r>
              <a:rPr lang="en-US" sz="2400" dirty="0">
                <a:latin typeface="Futura PT Book" panose="020B0502020204020303"/>
              </a:rPr>
              <a:t>More courses than any other related program </a:t>
            </a:r>
          </a:p>
          <a:p>
            <a:endParaRPr lang="en-CA" sz="2400" dirty="0">
              <a:latin typeface="Futura PT Book" panose="020B0502020204020303"/>
            </a:endParaRPr>
          </a:p>
          <a:p>
            <a:r>
              <a:rPr lang="en-US" sz="2400" dirty="0">
                <a:latin typeface="Futura PT Book" panose="020B0502020204020303"/>
              </a:rPr>
              <a:t>We foster and celebrate student research</a:t>
            </a:r>
          </a:p>
        </p:txBody>
      </p:sp>
    </p:spTree>
    <p:extLst>
      <p:ext uri="{BB962C8B-B14F-4D97-AF65-F5344CB8AC3E}">
        <p14:creationId xmlns:p14="http://schemas.microsoft.com/office/powerpoint/2010/main" val="2046759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77721F-CCDE-3942-AF53-97D5EB294E24}"/>
              </a:ext>
            </a:extLst>
          </p:cNvPr>
          <p:cNvSpPr txBox="1"/>
          <p:nvPr/>
        </p:nvSpPr>
        <p:spPr>
          <a:xfrm>
            <a:off x="84909" y="6159361"/>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Carleton University</a:t>
            </a:r>
          </a:p>
        </p:txBody>
      </p:sp>
      <p:sp>
        <p:nvSpPr>
          <p:cNvPr id="9" name="Title 1">
            <a:extLst>
              <a:ext uri="{FF2B5EF4-FFF2-40B4-BE49-F238E27FC236}">
                <a16:creationId xmlns:a16="http://schemas.microsoft.com/office/drawing/2014/main" id="{BF15A362-D1D8-3043-8F0F-E3625A2E11B7}"/>
              </a:ext>
            </a:extLst>
          </p:cNvPr>
          <p:cNvSpPr>
            <a:spLocks noGrp="1"/>
          </p:cNvSpPr>
          <p:nvPr>
            <p:ph type="title"/>
          </p:nvPr>
        </p:nvSpPr>
        <p:spPr>
          <a:xfrm>
            <a:off x="-1" y="606209"/>
            <a:ext cx="4010891" cy="897471"/>
          </a:xfrm>
          <a:prstGeom prst="rect">
            <a:avLst/>
          </a:prstGeom>
        </p:spPr>
        <p:txBody>
          <a:bodyPr>
            <a:normAutofit fontScale="90000"/>
          </a:bodyPr>
          <a:lstStyle/>
          <a:p>
            <a:pPr algn="ctr"/>
            <a:r>
              <a:rPr lang="en-US" dirty="0"/>
              <a:t>Highlights of the Department of Law and Legal Studies</a:t>
            </a:r>
            <a:endParaRPr lang="en-US" sz="5500" b="1" dirty="0">
              <a:latin typeface="Futura PT Heavy" panose="020B0502020204020303" pitchFamily="34" charset="77"/>
            </a:endParaRPr>
          </a:p>
        </p:txBody>
      </p:sp>
      <p:sp>
        <p:nvSpPr>
          <p:cNvPr id="3" name="Rectangle 2"/>
          <p:cNvSpPr/>
          <p:nvPr/>
        </p:nvSpPr>
        <p:spPr>
          <a:xfrm>
            <a:off x="4214191" y="1054944"/>
            <a:ext cx="7977809" cy="4154984"/>
          </a:xfrm>
          <a:prstGeom prst="rect">
            <a:avLst/>
          </a:prstGeom>
        </p:spPr>
        <p:txBody>
          <a:bodyPr wrap="square" lIns="91440" tIns="45720" rIns="91440" bIns="45720" anchor="t">
            <a:spAutoFit/>
          </a:bodyPr>
          <a:lstStyle/>
          <a:p>
            <a:r>
              <a:rPr lang="en-US" sz="2400" dirty="0">
                <a:solidFill>
                  <a:srgbClr val="313131"/>
                </a:solidFill>
                <a:latin typeface="Futura PT Book" panose="020B0502020204020303"/>
              </a:rPr>
              <a:t>Our Department is </a:t>
            </a:r>
            <a:r>
              <a:rPr lang="en-US" sz="2400" i="1" dirty="0">
                <a:solidFill>
                  <a:srgbClr val="313131"/>
                </a:solidFill>
                <a:latin typeface="Futura PT Book" panose="020B0502020204020303"/>
              </a:rPr>
              <a:t>interdisciplinary</a:t>
            </a:r>
          </a:p>
          <a:p>
            <a:endParaRPr lang="en-US" sz="2400" i="1" dirty="0">
              <a:solidFill>
                <a:srgbClr val="313131"/>
              </a:solidFill>
              <a:latin typeface="Futura PT Book" panose="020B0502020204020303"/>
            </a:endParaRPr>
          </a:p>
          <a:p>
            <a:r>
              <a:rPr lang="en-US" sz="2400" dirty="0">
                <a:solidFill>
                  <a:srgbClr val="313131"/>
                </a:solidFill>
                <a:latin typeface="Futura PT Book" panose="020B0502020204020303"/>
              </a:rPr>
              <a:t>This approach shapes your courses and our teaching</a:t>
            </a:r>
          </a:p>
          <a:p>
            <a:endParaRPr lang="en-CA" sz="2400" i="1" dirty="0">
              <a:solidFill>
                <a:srgbClr val="313131"/>
              </a:solidFill>
              <a:latin typeface="Futura PT Book" panose="020B0502020204020303"/>
            </a:endParaRPr>
          </a:p>
          <a:p>
            <a:r>
              <a:rPr lang="en-US" sz="2400" dirty="0">
                <a:latin typeface="Futura PT Book" panose="020B0502020204020303"/>
              </a:rPr>
              <a:t>Award-winning teaching staff</a:t>
            </a:r>
          </a:p>
          <a:p>
            <a:endParaRPr lang="en-CA" sz="2400" i="1" dirty="0">
              <a:solidFill>
                <a:srgbClr val="313131"/>
              </a:solidFill>
              <a:latin typeface="Futura PT Book" panose="020B0502020204020303"/>
            </a:endParaRPr>
          </a:p>
          <a:p>
            <a:r>
              <a:rPr lang="en-US" sz="2400" dirty="0">
                <a:solidFill>
                  <a:srgbClr val="313131"/>
                </a:solidFill>
                <a:latin typeface="Futura PT Book" panose="020B0502020204020303"/>
              </a:rPr>
              <a:t>We have an active student-run Moot group</a:t>
            </a:r>
          </a:p>
          <a:p>
            <a:endParaRPr lang="en-CA" sz="2400" dirty="0">
              <a:solidFill>
                <a:srgbClr val="313131"/>
              </a:solidFill>
              <a:latin typeface="Futura PT Book" panose="020B0502020204020303"/>
            </a:endParaRPr>
          </a:p>
          <a:p>
            <a:r>
              <a:rPr lang="en-US" sz="2400" dirty="0">
                <a:solidFill>
                  <a:srgbClr val="313131"/>
                </a:solidFill>
                <a:latin typeface="Futura PT Book" panose="020B0502020204020303"/>
              </a:rPr>
              <a:t>Take advantage of exchanges, co-op, placements, and extensive support services</a:t>
            </a:r>
            <a:endParaRPr lang="en-CA" sz="2400" dirty="0">
              <a:solidFill>
                <a:srgbClr val="313131"/>
              </a:solidFill>
              <a:latin typeface="Futura PT Book" panose="020B0502020204020303"/>
            </a:endParaRPr>
          </a:p>
        </p:txBody>
      </p:sp>
    </p:spTree>
    <p:extLst>
      <p:ext uri="{BB962C8B-B14F-4D97-AF65-F5344CB8AC3E}">
        <p14:creationId xmlns:p14="http://schemas.microsoft.com/office/powerpoint/2010/main" val="298498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77721F-CCDE-3942-AF53-97D5EB294E24}"/>
              </a:ext>
            </a:extLst>
          </p:cNvPr>
          <p:cNvSpPr txBox="1"/>
          <p:nvPr/>
        </p:nvSpPr>
        <p:spPr>
          <a:xfrm>
            <a:off x="84909" y="6159361"/>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Carleton University</a:t>
            </a:r>
          </a:p>
        </p:txBody>
      </p:sp>
      <p:sp>
        <p:nvSpPr>
          <p:cNvPr id="9" name="Title 1">
            <a:extLst>
              <a:ext uri="{FF2B5EF4-FFF2-40B4-BE49-F238E27FC236}">
                <a16:creationId xmlns:a16="http://schemas.microsoft.com/office/drawing/2014/main" id="{BF15A362-D1D8-3043-8F0F-E3625A2E11B7}"/>
              </a:ext>
            </a:extLst>
          </p:cNvPr>
          <p:cNvSpPr>
            <a:spLocks noGrp="1"/>
          </p:cNvSpPr>
          <p:nvPr>
            <p:ph type="title"/>
          </p:nvPr>
        </p:nvSpPr>
        <p:spPr>
          <a:xfrm>
            <a:off x="-1" y="606209"/>
            <a:ext cx="4010891" cy="897471"/>
          </a:xfrm>
          <a:prstGeom prst="rect">
            <a:avLst/>
          </a:prstGeom>
        </p:spPr>
        <p:txBody>
          <a:bodyPr>
            <a:normAutofit fontScale="90000"/>
          </a:bodyPr>
          <a:lstStyle/>
          <a:p>
            <a:pPr algn="ctr"/>
            <a:r>
              <a:rPr lang="en-US" dirty="0"/>
              <a:t>Presentation Highlights</a:t>
            </a:r>
            <a:endParaRPr lang="en-US" sz="5500" b="1" dirty="0">
              <a:latin typeface="Futura PT Heavy" panose="020B0502020204020303" pitchFamily="34" charset="77"/>
            </a:endParaRPr>
          </a:p>
        </p:txBody>
      </p:sp>
      <p:sp>
        <p:nvSpPr>
          <p:cNvPr id="3" name="Rectangle 2"/>
          <p:cNvSpPr/>
          <p:nvPr/>
        </p:nvSpPr>
        <p:spPr>
          <a:xfrm>
            <a:off x="4214191" y="1400085"/>
            <a:ext cx="7977809" cy="2677656"/>
          </a:xfrm>
          <a:prstGeom prst="rect">
            <a:avLst/>
          </a:prstGeom>
        </p:spPr>
        <p:txBody>
          <a:bodyPr wrap="square" lIns="91440" tIns="45720" rIns="91440" bIns="45720" anchor="t">
            <a:spAutoFit/>
          </a:bodyPr>
          <a:lstStyle/>
          <a:p>
            <a:pPr marL="342900" indent="-342900">
              <a:buAutoNum type="arabicParenR"/>
            </a:pPr>
            <a:r>
              <a:rPr lang="en-US" sz="2400" b="0" dirty="0">
                <a:latin typeface="Futura PT Book" panose="020B0502020204020303"/>
              </a:rPr>
              <a:t>There are many opportunities at Carleton, and </a:t>
            </a:r>
          </a:p>
          <a:p>
            <a:r>
              <a:rPr lang="en-US" sz="2400" b="0" dirty="0">
                <a:latin typeface="Futura PT Book" panose="020B0502020204020303"/>
              </a:rPr>
              <a:t>within the Department of Law</a:t>
            </a:r>
          </a:p>
          <a:p>
            <a:endParaRPr lang="en-US" sz="2400" b="0" dirty="0">
              <a:latin typeface="Futura PT Book" panose="020B0502020204020303"/>
            </a:endParaRPr>
          </a:p>
          <a:p>
            <a:r>
              <a:rPr lang="en-US" sz="2400" b="0" dirty="0">
                <a:latin typeface="Futura PT Book" panose="020B0502020204020303"/>
              </a:rPr>
              <a:t>2)</a:t>
            </a:r>
            <a:r>
              <a:rPr lang="en-US" sz="2400" b="0" baseline="0" dirty="0">
                <a:latin typeface="Futura PT Book" panose="020B0502020204020303"/>
              </a:rPr>
              <a:t> </a:t>
            </a:r>
            <a:r>
              <a:rPr lang="en-US" sz="2400" b="0" dirty="0">
                <a:latin typeface="Futura PT Book" panose="020B0502020204020303"/>
              </a:rPr>
              <a:t>Have GOALS and plan ahead to meet your program requirements</a:t>
            </a:r>
          </a:p>
          <a:p>
            <a:endParaRPr lang="en-US" sz="2400" b="0" dirty="0">
              <a:latin typeface="Futura PT Book" panose="020B0502020204020303"/>
              <a:cs typeface="Calibri"/>
            </a:endParaRPr>
          </a:p>
          <a:p>
            <a:r>
              <a:rPr lang="en-US" sz="2400" b="0" dirty="0">
                <a:latin typeface="Futura PT Book" panose="020B0502020204020303"/>
                <a:cs typeface="Calibri"/>
              </a:rPr>
              <a:t>3) You are not alone! </a:t>
            </a:r>
            <a:endParaRPr lang="en-CA" sz="2400" dirty="0">
              <a:solidFill>
                <a:srgbClr val="313131"/>
              </a:solidFill>
              <a:latin typeface="Futura PT Book" panose="020B0502020204020303"/>
            </a:endParaRPr>
          </a:p>
        </p:txBody>
      </p:sp>
    </p:spTree>
    <p:extLst>
      <p:ext uri="{BB962C8B-B14F-4D97-AF65-F5344CB8AC3E}">
        <p14:creationId xmlns:p14="http://schemas.microsoft.com/office/powerpoint/2010/main" val="1115035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77721F-CCDE-3942-AF53-97D5EB294E24}"/>
              </a:ext>
            </a:extLst>
          </p:cNvPr>
          <p:cNvSpPr txBox="1"/>
          <p:nvPr/>
        </p:nvSpPr>
        <p:spPr>
          <a:xfrm>
            <a:off x="-1" y="5959306"/>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Law &amp; Legal Studies</a:t>
            </a:r>
          </a:p>
        </p:txBody>
      </p:sp>
      <p:sp>
        <p:nvSpPr>
          <p:cNvPr id="7" name="Title 1">
            <a:extLst>
              <a:ext uri="{FF2B5EF4-FFF2-40B4-BE49-F238E27FC236}">
                <a16:creationId xmlns:a16="http://schemas.microsoft.com/office/drawing/2014/main" id="{BF15A362-D1D8-3043-8F0F-E3625A2E11B7}"/>
              </a:ext>
            </a:extLst>
          </p:cNvPr>
          <p:cNvSpPr>
            <a:spLocks noGrp="1"/>
          </p:cNvSpPr>
          <p:nvPr>
            <p:ph type="title"/>
          </p:nvPr>
        </p:nvSpPr>
        <p:spPr>
          <a:xfrm>
            <a:off x="-1" y="606209"/>
            <a:ext cx="3969327" cy="897471"/>
          </a:xfrm>
          <a:prstGeom prst="rect">
            <a:avLst/>
          </a:prstGeom>
        </p:spPr>
        <p:txBody>
          <a:bodyPr>
            <a:normAutofit fontScale="90000"/>
          </a:bodyPr>
          <a:lstStyle/>
          <a:p>
            <a:pPr algn="ctr"/>
            <a:r>
              <a:rPr lang="en-US" sz="5500" b="1" dirty="0">
                <a:solidFill>
                  <a:schemeClr val="bg1"/>
                </a:solidFill>
                <a:latin typeface="Futura PT Heavy" panose="020B0502020204020303" pitchFamily="34" charset="77"/>
              </a:rPr>
              <a:t>Career Paths</a:t>
            </a:r>
            <a:endParaRPr lang="en-US" sz="5500" b="1" dirty="0">
              <a:latin typeface="Futura PT Heavy" panose="020B0502020204020303" pitchFamily="34" charset="77"/>
            </a:endParaRPr>
          </a:p>
        </p:txBody>
      </p:sp>
      <p:sp>
        <p:nvSpPr>
          <p:cNvPr id="9" name="TextBox 8"/>
          <p:cNvSpPr txBox="1"/>
          <p:nvPr/>
        </p:nvSpPr>
        <p:spPr>
          <a:xfrm>
            <a:off x="4382590" y="312295"/>
            <a:ext cx="8077200" cy="5556052"/>
          </a:xfrm>
          <a:prstGeom prst="rect">
            <a:avLst/>
          </a:prstGeom>
          <a:noFill/>
          <a:ln>
            <a:noFill/>
          </a:ln>
        </p:spPr>
        <p:txBody>
          <a:bodyPr wrap="square" rtlCol="0" anchor="ctr">
            <a:noAutofit/>
          </a:bodyPr>
          <a:lstStyle/>
          <a:p>
            <a:pPr marL="457200" indent="-457200">
              <a:lnSpc>
                <a:spcPct val="200000"/>
              </a:lnSpc>
              <a:buFont typeface="Arial" panose="020B0604020202020204" pitchFamily="34" charset="0"/>
              <a:buChar char="•"/>
            </a:pPr>
            <a:r>
              <a:rPr lang="en-US" sz="2400" dirty="0">
                <a:latin typeface="Futura PT Book" panose="020B0502020204020303"/>
              </a:rPr>
              <a:t>Government Departments/Agencies</a:t>
            </a:r>
          </a:p>
          <a:p>
            <a:pPr marL="457200" indent="-457200">
              <a:lnSpc>
                <a:spcPct val="200000"/>
              </a:lnSpc>
              <a:buFont typeface="Arial" panose="020B0604020202020204" pitchFamily="34" charset="0"/>
              <a:buChar char="•"/>
            </a:pPr>
            <a:r>
              <a:rPr lang="en-US" sz="2400" dirty="0">
                <a:latin typeface="Futura PT Book" panose="020B0502020204020303"/>
              </a:rPr>
              <a:t>Educational Institutions</a:t>
            </a:r>
          </a:p>
          <a:p>
            <a:pPr marL="457200" indent="-457200">
              <a:lnSpc>
                <a:spcPct val="200000"/>
              </a:lnSpc>
              <a:buFont typeface="Arial" panose="020B0604020202020204" pitchFamily="34" charset="0"/>
              <a:buChar char="•"/>
            </a:pPr>
            <a:r>
              <a:rPr lang="en-US" sz="2400" dirty="0">
                <a:latin typeface="Futura PT Book" panose="020B0502020204020303"/>
              </a:rPr>
              <a:t>Federal/Provincial Courts</a:t>
            </a:r>
          </a:p>
          <a:p>
            <a:pPr marL="457200" indent="-457200">
              <a:lnSpc>
                <a:spcPct val="200000"/>
              </a:lnSpc>
              <a:buFont typeface="Arial" panose="020B0604020202020204" pitchFamily="34" charset="0"/>
              <a:buChar char="•"/>
            </a:pPr>
            <a:r>
              <a:rPr lang="en-US" sz="2400" dirty="0">
                <a:latin typeface="Futura PT Book" panose="020B0502020204020303"/>
              </a:rPr>
              <a:t>Media Corporations</a:t>
            </a:r>
          </a:p>
          <a:p>
            <a:pPr marL="457200" indent="-457200">
              <a:lnSpc>
                <a:spcPct val="200000"/>
              </a:lnSpc>
              <a:buFont typeface="Arial" panose="020B0604020202020204" pitchFamily="34" charset="0"/>
              <a:buChar char="•"/>
            </a:pPr>
            <a:r>
              <a:rPr lang="en-US" sz="2400" dirty="0">
                <a:latin typeface="Futura PT Book" panose="020B0502020204020303"/>
              </a:rPr>
              <a:t>Non-governmental Organizations (NGOs)</a:t>
            </a:r>
          </a:p>
          <a:p>
            <a:pPr marL="457200" indent="-457200">
              <a:lnSpc>
                <a:spcPct val="200000"/>
              </a:lnSpc>
              <a:buFont typeface="Arial" panose="020B0604020202020204" pitchFamily="34" charset="0"/>
              <a:buChar char="•"/>
            </a:pPr>
            <a:r>
              <a:rPr lang="en-CA" sz="2400" dirty="0">
                <a:latin typeface="Futura PT Book" panose="020B0502020204020303"/>
              </a:rPr>
              <a:t>Private Companies, small and large</a:t>
            </a:r>
            <a:endParaRPr lang="en-US" sz="2400" dirty="0">
              <a:latin typeface="Futura PT Book" panose="020B0502020204020303"/>
            </a:endParaRPr>
          </a:p>
        </p:txBody>
      </p:sp>
    </p:spTree>
    <p:extLst>
      <p:ext uri="{BB962C8B-B14F-4D97-AF65-F5344CB8AC3E}">
        <p14:creationId xmlns:p14="http://schemas.microsoft.com/office/powerpoint/2010/main" val="20074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77721F-CCDE-3942-AF53-97D5EB294E24}"/>
              </a:ext>
            </a:extLst>
          </p:cNvPr>
          <p:cNvSpPr txBox="1"/>
          <p:nvPr/>
        </p:nvSpPr>
        <p:spPr>
          <a:xfrm>
            <a:off x="-1" y="5959306"/>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Law &amp; Legal Studies</a:t>
            </a:r>
          </a:p>
        </p:txBody>
      </p:sp>
      <p:sp>
        <p:nvSpPr>
          <p:cNvPr id="7" name="Title 1">
            <a:extLst>
              <a:ext uri="{FF2B5EF4-FFF2-40B4-BE49-F238E27FC236}">
                <a16:creationId xmlns:a16="http://schemas.microsoft.com/office/drawing/2014/main" id="{BF15A362-D1D8-3043-8F0F-E3625A2E11B7}"/>
              </a:ext>
            </a:extLst>
          </p:cNvPr>
          <p:cNvSpPr>
            <a:spLocks noGrp="1"/>
          </p:cNvSpPr>
          <p:nvPr>
            <p:ph type="title"/>
          </p:nvPr>
        </p:nvSpPr>
        <p:spPr>
          <a:xfrm>
            <a:off x="-1" y="606209"/>
            <a:ext cx="3969327" cy="897471"/>
          </a:xfrm>
          <a:prstGeom prst="rect">
            <a:avLst/>
          </a:prstGeom>
        </p:spPr>
        <p:txBody>
          <a:bodyPr>
            <a:normAutofit fontScale="90000"/>
          </a:bodyPr>
          <a:lstStyle/>
          <a:p>
            <a:pPr algn="ctr"/>
            <a:r>
              <a:rPr lang="en-US" sz="5500" b="1" dirty="0">
                <a:solidFill>
                  <a:schemeClr val="bg1"/>
                </a:solidFill>
                <a:latin typeface="Futura PT Heavy" panose="020B0502020204020303" pitchFamily="34" charset="77"/>
              </a:rPr>
              <a:t>Career Services</a:t>
            </a:r>
            <a:endParaRPr lang="en-US" sz="5500" b="1" dirty="0">
              <a:latin typeface="Futura PT Heavy" panose="020B0502020204020303" pitchFamily="34" charset="77"/>
            </a:endParaRPr>
          </a:p>
        </p:txBody>
      </p:sp>
      <p:sp>
        <p:nvSpPr>
          <p:cNvPr id="9" name="TextBox 8"/>
          <p:cNvSpPr txBox="1"/>
          <p:nvPr/>
        </p:nvSpPr>
        <p:spPr>
          <a:xfrm>
            <a:off x="4382590" y="312295"/>
            <a:ext cx="8077200" cy="5556052"/>
          </a:xfrm>
          <a:prstGeom prst="rect">
            <a:avLst/>
          </a:prstGeom>
          <a:noFill/>
          <a:ln>
            <a:noFill/>
          </a:ln>
        </p:spPr>
        <p:txBody>
          <a:bodyPr wrap="square" rtlCol="0" anchor="ctr">
            <a:noAutofit/>
          </a:bodyPr>
          <a:lstStyle/>
          <a:p>
            <a:pPr marL="457200" indent="-457200">
              <a:lnSpc>
                <a:spcPct val="200000"/>
              </a:lnSpc>
              <a:buFont typeface="Arial" panose="020B0604020202020204" pitchFamily="34" charset="0"/>
              <a:buChar char="•"/>
            </a:pPr>
            <a:r>
              <a:rPr lang="en-US" sz="2400" dirty="0">
                <a:latin typeface="Futura PT Book" panose="020B0502020204020303"/>
              </a:rPr>
              <a:t>Understanding the job market</a:t>
            </a:r>
          </a:p>
          <a:p>
            <a:pPr marL="457200" indent="-457200">
              <a:lnSpc>
                <a:spcPct val="200000"/>
              </a:lnSpc>
              <a:buFont typeface="Arial" panose="020B0604020202020204" pitchFamily="34" charset="0"/>
              <a:buChar char="•"/>
            </a:pPr>
            <a:r>
              <a:rPr lang="en-US" sz="2400" dirty="0">
                <a:latin typeface="Futura PT Book" panose="020B0502020204020303"/>
              </a:rPr>
              <a:t>Understanding your skills, how to apply them</a:t>
            </a:r>
          </a:p>
          <a:p>
            <a:pPr marL="457200" indent="-457200">
              <a:lnSpc>
                <a:spcPct val="200000"/>
              </a:lnSpc>
              <a:buFont typeface="Arial" panose="020B0604020202020204" pitchFamily="34" charset="0"/>
              <a:buChar char="•"/>
            </a:pPr>
            <a:r>
              <a:rPr lang="en-US" sz="2400" dirty="0">
                <a:latin typeface="Futura PT Book" panose="020B0502020204020303"/>
              </a:rPr>
              <a:t>Resume (CV) writing and reviews</a:t>
            </a:r>
          </a:p>
          <a:p>
            <a:pPr marL="457200" indent="-457200">
              <a:lnSpc>
                <a:spcPct val="200000"/>
              </a:lnSpc>
              <a:buFont typeface="Arial" panose="020B0604020202020204" pitchFamily="34" charset="0"/>
              <a:buChar char="•"/>
            </a:pPr>
            <a:r>
              <a:rPr lang="en-US" sz="2400" dirty="0">
                <a:latin typeface="Futura PT Book" panose="020B0502020204020303"/>
              </a:rPr>
              <a:t>LinkedIn writing and reviews</a:t>
            </a:r>
          </a:p>
          <a:p>
            <a:pPr marL="457200" indent="-457200">
              <a:lnSpc>
                <a:spcPct val="200000"/>
              </a:lnSpc>
              <a:buFont typeface="Arial" panose="020B0604020202020204" pitchFamily="34" charset="0"/>
              <a:buChar char="•"/>
            </a:pPr>
            <a:r>
              <a:rPr lang="en-US" sz="2400" dirty="0">
                <a:latin typeface="Futura PT Book" panose="020B0502020204020303"/>
              </a:rPr>
              <a:t>Practice interviews</a:t>
            </a:r>
          </a:p>
          <a:p>
            <a:pPr marL="457200" indent="-457200">
              <a:lnSpc>
                <a:spcPct val="200000"/>
              </a:lnSpc>
              <a:buFont typeface="Arial" panose="020B0604020202020204" pitchFamily="34" charset="0"/>
              <a:buChar char="•"/>
            </a:pPr>
            <a:r>
              <a:rPr lang="en-CA" sz="2400" dirty="0">
                <a:latin typeface="Futura PT Book" panose="020B0502020204020303"/>
              </a:rPr>
              <a:t>Networking</a:t>
            </a:r>
          </a:p>
          <a:p>
            <a:pPr marL="457200" indent="-457200">
              <a:lnSpc>
                <a:spcPct val="200000"/>
              </a:lnSpc>
              <a:buFont typeface="Arial" panose="020B0604020202020204" pitchFamily="34" charset="0"/>
              <a:buChar char="•"/>
            </a:pPr>
            <a:endParaRPr lang="en-US" sz="2400" dirty="0">
              <a:solidFill>
                <a:schemeClr val="tx1">
                  <a:lumMod val="65000"/>
                  <a:lumOff val="35000"/>
                </a:schemeClr>
              </a:solidFill>
              <a:latin typeface="Futura PT Book" panose="020B0502020204020303"/>
            </a:endParaRPr>
          </a:p>
        </p:txBody>
      </p:sp>
      <p:pic>
        <p:nvPicPr>
          <p:cNvPr id="3" name="Picture 2">
            <a:extLst>
              <a:ext uri="{FF2B5EF4-FFF2-40B4-BE49-F238E27FC236}">
                <a16:creationId xmlns:a16="http://schemas.microsoft.com/office/drawing/2014/main" id="{D25B3D1C-57AC-4875-90A7-2420826437C8}"/>
              </a:ext>
            </a:extLst>
          </p:cNvPr>
          <p:cNvPicPr>
            <a:picLocks noChangeAspect="1"/>
          </p:cNvPicPr>
          <p:nvPr/>
        </p:nvPicPr>
        <p:blipFill>
          <a:blip r:embed="rId3"/>
          <a:stretch>
            <a:fillRect/>
          </a:stretch>
        </p:blipFill>
        <p:spPr>
          <a:xfrm>
            <a:off x="4199520" y="5468731"/>
            <a:ext cx="6645216" cy="1188823"/>
          </a:xfrm>
          <a:prstGeom prst="rect">
            <a:avLst/>
          </a:prstGeom>
        </p:spPr>
      </p:pic>
    </p:spTree>
    <p:extLst>
      <p:ext uri="{BB962C8B-B14F-4D97-AF65-F5344CB8AC3E}">
        <p14:creationId xmlns:p14="http://schemas.microsoft.com/office/powerpoint/2010/main" val="2877952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77721F-CCDE-3942-AF53-97D5EB294E24}"/>
              </a:ext>
            </a:extLst>
          </p:cNvPr>
          <p:cNvSpPr txBox="1"/>
          <p:nvPr/>
        </p:nvSpPr>
        <p:spPr>
          <a:xfrm>
            <a:off x="-1" y="5959306"/>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Law &amp; Legal Studies</a:t>
            </a:r>
          </a:p>
        </p:txBody>
      </p:sp>
      <p:sp>
        <p:nvSpPr>
          <p:cNvPr id="7" name="Title 1">
            <a:extLst>
              <a:ext uri="{FF2B5EF4-FFF2-40B4-BE49-F238E27FC236}">
                <a16:creationId xmlns:a16="http://schemas.microsoft.com/office/drawing/2014/main" id="{BF15A362-D1D8-3043-8F0F-E3625A2E11B7}"/>
              </a:ext>
            </a:extLst>
          </p:cNvPr>
          <p:cNvSpPr>
            <a:spLocks noGrp="1"/>
          </p:cNvSpPr>
          <p:nvPr>
            <p:ph type="title"/>
          </p:nvPr>
        </p:nvSpPr>
        <p:spPr>
          <a:xfrm>
            <a:off x="-1" y="606209"/>
            <a:ext cx="3969327" cy="897471"/>
          </a:xfrm>
          <a:prstGeom prst="rect">
            <a:avLst/>
          </a:prstGeom>
        </p:spPr>
        <p:txBody>
          <a:bodyPr>
            <a:normAutofit fontScale="90000"/>
          </a:bodyPr>
          <a:lstStyle/>
          <a:p>
            <a:pPr algn="ctr"/>
            <a:r>
              <a:rPr lang="en-US" sz="5500" b="1" dirty="0">
                <a:solidFill>
                  <a:schemeClr val="bg1"/>
                </a:solidFill>
                <a:latin typeface="Futura PT Heavy" panose="020B0502020204020303" pitchFamily="34" charset="77"/>
              </a:rPr>
              <a:t>Key Resources</a:t>
            </a:r>
            <a:endParaRPr lang="en-US" sz="5500" b="1" dirty="0">
              <a:latin typeface="Futura PT Heavy" panose="020B0502020204020303" pitchFamily="34" charset="77"/>
            </a:endParaRPr>
          </a:p>
        </p:txBody>
      </p:sp>
      <p:sp>
        <p:nvSpPr>
          <p:cNvPr id="9" name="TextBox 8"/>
          <p:cNvSpPr txBox="1"/>
          <p:nvPr/>
        </p:nvSpPr>
        <p:spPr>
          <a:xfrm>
            <a:off x="4382590" y="312295"/>
            <a:ext cx="8077200" cy="5556052"/>
          </a:xfrm>
          <a:prstGeom prst="rect">
            <a:avLst/>
          </a:prstGeom>
          <a:noFill/>
          <a:ln>
            <a:noFill/>
          </a:ln>
        </p:spPr>
        <p:txBody>
          <a:bodyPr wrap="square" rtlCol="0" anchor="ctr">
            <a:noAutofit/>
          </a:bodyPr>
          <a:lstStyle/>
          <a:p>
            <a:pPr marL="457200" indent="-457200">
              <a:lnSpc>
                <a:spcPct val="200000"/>
              </a:lnSpc>
              <a:buFont typeface="Arial" panose="020B0604020202020204" pitchFamily="34" charset="0"/>
              <a:buChar char="•"/>
            </a:pPr>
            <a:r>
              <a:rPr lang="en-US" sz="2400" dirty="0">
                <a:latin typeface="Futura PT Book" panose="020B0502020204020303"/>
              </a:rPr>
              <a:t>Law and Legal Studies Website</a:t>
            </a:r>
          </a:p>
          <a:p>
            <a:pPr marL="457200" indent="-457200">
              <a:lnSpc>
                <a:spcPct val="200000"/>
              </a:lnSpc>
              <a:buFont typeface="Arial" panose="020B0604020202020204" pitchFamily="34" charset="0"/>
              <a:buChar char="•"/>
            </a:pPr>
            <a:r>
              <a:rPr lang="en-US" sz="2400" dirty="0">
                <a:latin typeface="Futura PT Book" panose="020B0502020204020303"/>
              </a:rPr>
              <a:t>Orientation FAQ</a:t>
            </a:r>
          </a:p>
          <a:p>
            <a:pPr marL="457200" indent="-457200">
              <a:lnSpc>
                <a:spcPct val="200000"/>
              </a:lnSpc>
              <a:buFont typeface="Arial" panose="020B0604020202020204" pitchFamily="34" charset="0"/>
              <a:buChar char="•"/>
            </a:pPr>
            <a:r>
              <a:rPr lang="en-US" sz="2400" dirty="0">
                <a:latin typeface="Futura PT Book" panose="020B0502020204020303"/>
              </a:rPr>
              <a:t>Course Outlines</a:t>
            </a:r>
          </a:p>
          <a:p>
            <a:pPr marL="457200" indent="-457200">
              <a:lnSpc>
                <a:spcPct val="200000"/>
              </a:lnSpc>
              <a:buFont typeface="Arial" panose="020B0604020202020204" pitchFamily="34" charset="0"/>
              <a:buChar char="•"/>
            </a:pPr>
            <a:r>
              <a:rPr lang="en-US" sz="2400" dirty="0">
                <a:latin typeface="Futura PT Book" panose="020B0502020204020303"/>
              </a:rPr>
              <a:t>Undergraduate Administrator</a:t>
            </a:r>
          </a:p>
          <a:p>
            <a:pPr marL="914400" lvl="1" indent="-457200">
              <a:lnSpc>
                <a:spcPct val="200000"/>
              </a:lnSpc>
              <a:buFont typeface="Arial" panose="020B0604020202020204" pitchFamily="34" charset="0"/>
              <a:buChar char="•"/>
            </a:pPr>
            <a:r>
              <a:rPr lang="en-US" sz="1600" dirty="0">
                <a:latin typeface="Futura PT Book" panose="020B0502020204020303"/>
              </a:rPr>
              <a:t>(how to complete your degree)</a:t>
            </a:r>
          </a:p>
          <a:p>
            <a:pPr marL="457200" indent="-457200">
              <a:lnSpc>
                <a:spcPct val="200000"/>
              </a:lnSpc>
              <a:buFont typeface="Arial" panose="020B0604020202020204" pitchFamily="34" charset="0"/>
              <a:buChar char="•"/>
            </a:pPr>
            <a:r>
              <a:rPr lang="en-US" sz="2400" dirty="0">
                <a:latin typeface="Futura PT Book" panose="020B0502020204020303"/>
              </a:rPr>
              <a:t>Undergraduate Supervisor</a:t>
            </a:r>
          </a:p>
          <a:p>
            <a:pPr marL="914400" lvl="1" indent="-457200">
              <a:lnSpc>
                <a:spcPct val="200000"/>
              </a:lnSpc>
              <a:buFont typeface="Arial" panose="020B0604020202020204" pitchFamily="34" charset="0"/>
              <a:buChar char="•"/>
            </a:pPr>
            <a:r>
              <a:rPr lang="en-US" sz="1400" dirty="0">
                <a:latin typeface="Futura PT Book" panose="020B0502020204020303"/>
              </a:rPr>
              <a:t>(what you can do with your degree)</a:t>
            </a:r>
          </a:p>
          <a:p>
            <a:pPr marL="457200" indent="-457200">
              <a:lnSpc>
                <a:spcPct val="200000"/>
              </a:lnSpc>
              <a:buFont typeface="Arial" panose="020B0604020202020204" pitchFamily="34" charset="0"/>
              <a:buChar char="•"/>
            </a:pPr>
            <a:endParaRPr lang="en-US" sz="2400" dirty="0">
              <a:solidFill>
                <a:schemeClr val="tx1">
                  <a:lumMod val="65000"/>
                  <a:lumOff val="35000"/>
                </a:schemeClr>
              </a:solidFill>
              <a:latin typeface="Futura PT Book" panose="020B0502020204020303"/>
            </a:endParaRPr>
          </a:p>
        </p:txBody>
      </p:sp>
    </p:spTree>
    <p:extLst>
      <p:ext uri="{BB962C8B-B14F-4D97-AF65-F5344CB8AC3E}">
        <p14:creationId xmlns:p14="http://schemas.microsoft.com/office/powerpoint/2010/main" val="2127090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08C4D96-3BB6-4D6A-90AB-781BF5C9C4A1}"/>
              </a:ext>
            </a:extLst>
          </p:cNvPr>
          <p:cNvPicPr>
            <a:picLocks noGrp="1" noChangeAspect="1"/>
          </p:cNvPicPr>
          <p:nvPr>
            <p:ph idx="1"/>
          </p:nvPr>
        </p:nvPicPr>
        <p:blipFill>
          <a:blip r:embed="rId3"/>
          <a:stretch>
            <a:fillRect/>
          </a:stretch>
        </p:blipFill>
        <p:spPr>
          <a:xfrm>
            <a:off x="5087193" y="1101884"/>
            <a:ext cx="6128491" cy="4100518"/>
          </a:xfrm>
        </p:spPr>
      </p:pic>
      <p:sp>
        <p:nvSpPr>
          <p:cNvPr id="7" name="TextBox 6">
            <a:extLst>
              <a:ext uri="{FF2B5EF4-FFF2-40B4-BE49-F238E27FC236}">
                <a16:creationId xmlns:a16="http://schemas.microsoft.com/office/drawing/2014/main" id="{AD607491-B6F1-4430-8E81-7C268F7CA2C7}"/>
              </a:ext>
            </a:extLst>
          </p:cNvPr>
          <p:cNvSpPr txBox="1"/>
          <p:nvPr/>
        </p:nvSpPr>
        <p:spPr>
          <a:xfrm>
            <a:off x="346262" y="565612"/>
            <a:ext cx="3378573" cy="2400657"/>
          </a:xfrm>
          <a:prstGeom prst="rect">
            <a:avLst/>
          </a:prstGeom>
          <a:noFill/>
        </p:spPr>
        <p:txBody>
          <a:bodyPr wrap="square">
            <a:spAutoFit/>
          </a:bodyPr>
          <a:lstStyle/>
          <a:p>
            <a:pPr algn="ctr"/>
            <a:r>
              <a:rPr lang="en-US" sz="5000" b="1" dirty="0">
                <a:solidFill>
                  <a:schemeClr val="bg1"/>
                </a:solidFill>
                <a:latin typeface="Futura PT Heavy" panose="020B0502020204020303" pitchFamily="34" charset="77"/>
              </a:rPr>
              <a:t>Building </a:t>
            </a:r>
          </a:p>
          <a:p>
            <a:pPr algn="ctr"/>
            <a:r>
              <a:rPr lang="en-US" sz="5000" b="1" dirty="0">
                <a:solidFill>
                  <a:schemeClr val="bg1"/>
                </a:solidFill>
                <a:latin typeface="Futura PT Heavy" panose="020B0502020204020303" pitchFamily="34" charset="77"/>
              </a:rPr>
              <a:t>Your Future</a:t>
            </a:r>
            <a:endParaRPr lang="en-CA" sz="5000" dirty="0"/>
          </a:p>
        </p:txBody>
      </p:sp>
      <p:sp>
        <p:nvSpPr>
          <p:cNvPr id="4" name="TextBox 3">
            <a:extLst>
              <a:ext uri="{FF2B5EF4-FFF2-40B4-BE49-F238E27FC236}">
                <a16:creationId xmlns:a16="http://schemas.microsoft.com/office/drawing/2014/main" id="{142275DF-C230-4B52-B5E8-AC435627D876}"/>
              </a:ext>
            </a:extLst>
          </p:cNvPr>
          <p:cNvSpPr txBox="1"/>
          <p:nvPr/>
        </p:nvSpPr>
        <p:spPr>
          <a:xfrm>
            <a:off x="-1" y="5959306"/>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Law &amp; Legal Studies</a:t>
            </a:r>
          </a:p>
        </p:txBody>
      </p:sp>
    </p:spTree>
    <p:extLst>
      <p:ext uri="{BB962C8B-B14F-4D97-AF65-F5344CB8AC3E}">
        <p14:creationId xmlns:p14="http://schemas.microsoft.com/office/powerpoint/2010/main" val="67423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77721F-CCDE-3942-AF53-97D5EB294E24}"/>
              </a:ext>
            </a:extLst>
          </p:cNvPr>
          <p:cNvSpPr txBox="1"/>
          <p:nvPr/>
        </p:nvSpPr>
        <p:spPr>
          <a:xfrm>
            <a:off x="17504" y="6159361"/>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Law &amp; Legal Studies</a:t>
            </a:r>
          </a:p>
        </p:txBody>
      </p:sp>
      <p:sp>
        <p:nvSpPr>
          <p:cNvPr id="7" name="Title 1">
            <a:extLst>
              <a:ext uri="{FF2B5EF4-FFF2-40B4-BE49-F238E27FC236}">
                <a16:creationId xmlns:a16="http://schemas.microsoft.com/office/drawing/2014/main" id="{BF15A362-D1D8-3043-8F0F-E3625A2E11B7}"/>
              </a:ext>
            </a:extLst>
          </p:cNvPr>
          <p:cNvSpPr>
            <a:spLocks noGrp="1"/>
          </p:cNvSpPr>
          <p:nvPr>
            <p:ph type="title"/>
          </p:nvPr>
        </p:nvSpPr>
        <p:spPr>
          <a:xfrm>
            <a:off x="84909" y="606209"/>
            <a:ext cx="3879668" cy="897471"/>
          </a:xfrm>
          <a:prstGeom prst="rect">
            <a:avLst/>
          </a:prstGeom>
        </p:spPr>
        <p:txBody>
          <a:bodyPr>
            <a:noAutofit/>
          </a:bodyPr>
          <a:lstStyle/>
          <a:p>
            <a:pPr algn="ctr"/>
            <a:r>
              <a:rPr lang="en-US" sz="4000" b="1" dirty="0">
                <a:solidFill>
                  <a:schemeClr val="bg1"/>
                </a:solidFill>
                <a:latin typeface="Futura PT Heavy" panose="020B0502020204020303" pitchFamily="34" charset="77"/>
              </a:rPr>
              <a:t>Departmental Advising</a:t>
            </a:r>
            <a:endParaRPr lang="en-US" sz="4000" b="1" dirty="0">
              <a:latin typeface="Futura PT Heavy" panose="020B0502020204020303" pitchFamily="34" charset="77"/>
            </a:endParaRPr>
          </a:p>
        </p:txBody>
      </p:sp>
      <p:sp>
        <p:nvSpPr>
          <p:cNvPr id="9" name="TextBox 8"/>
          <p:cNvSpPr txBox="1"/>
          <p:nvPr/>
        </p:nvSpPr>
        <p:spPr>
          <a:xfrm>
            <a:off x="4333068" y="591229"/>
            <a:ext cx="7637897" cy="2732200"/>
          </a:xfrm>
          <a:prstGeom prst="rect">
            <a:avLst/>
          </a:prstGeom>
          <a:noFill/>
          <a:ln>
            <a:noFill/>
          </a:ln>
        </p:spPr>
        <p:txBody>
          <a:bodyPr wrap="square" rtlCol="0">
            <a:noAutofit/>
          </a:bodyPr>
          <a:lstStyle/>
          <a:p>
            <a:pPr marL="457200" indent="-457200">
              <a:lnSpc>
                <a:spcPct val="150000"/>
              </a:lnSpc>
              <a:buFont typeface="Arial" panose="020B0604020202020204" pitchFamily="34" charset="0"/>
              <a:buChar char="•"/>
            </a:pPr>
            <a:r>
              <a:rPr lang="en-US" sz="2800" dirty="0">
                <a:latin typeface="Futura PT Book" panose="020B0502020204020303"/>
              </a:rPr>
              <a:t>Program Elements </a:t>
            </a:r>
          </a:p>
          <a:p>
            <a:pPr marL="914400" lvl="1" indent="-457200">
              <a:buFont typeface="Arial" panose="020B0604020202020204" pitchFamily="34" charset="0"/>
              <a:buChar char="•"/>
            </a:pPr>
            <a:r>
              <a:rPr lang="en-US" sz="2000" dirty="0">
                <a:solidFill>
                  <a:srgbClr val="FF0000"/>
                </a:solidFill>
                <a:latin typeface="Futura PT Book" panose="020B0502020204020303"/>
              </a:rPr>
              <a:t>Major, Concentration, Minors, General vs. Honours</a:t>
            </a:r>
          </a:p>
          <a:p>
            <a:pPr marL="914400" lvl="1" indent="-457200">
              <a:buFont typeface="Arial" panose="020B0604020202020204" pitchFamily="34" charset="0"/>
              <a:buChar char="•"/>
            </a:pPr>
            <a:endParaRPr lang="en-US" sz="2000" dirty="0">
              <a:solidFill>
                <a:srgbClr val="FF0000"/>
              </a:solidFill>
              <a:latin typeface="Futura PT Book" panose="020B0502020204020303"/>
            </a:endParaRPr>
          </a:p>
          <a:p>
            <a:pPr marL="457200" indent="-457200">
              <a:lnSpc>
                <a:spcPct val="150000"/>
              </a:lnSpc>
              <a:buFont typeface="Arial" panose="020B0604020202020204" pitchFamily="34" charset="0"/>
              <a:buChar char="•"/>
            </a:pPr>
            <a:r>
              <a:rPr lang="en-US" sz="2800" dirty="0">
                <a:latin typeface="Futura PT Book" panose="020B0502020204020303"/>
              </a:rPr>
              <a:t>Course Selection</a:t>
            </a:r>
          </a:p>
          <a:p>
            <a:pPr marL="914400" lvl="1" indent="-457200">
              <a:buFont typeface="Arial" panose="020B0604020202020204" pitchFamily="34" charset="0"/>
              <a:buChar char="•"/>
            </a:pPr>
            <a:r>
              <a:rPr lang="en-US" sz="2000" dirty="0">
                <a:solidFill>
                  <a:srgbClr val="FF0000"/>
                </a:solidFill>
                <a:latin typeface="Futura PT Book" panose="020B0502020204020303"/>
              </a:rPr>
              <a:t>Year Standing, Prerequisites, Electives/Free Electives</a:t>
            </a:r>
          </a:p>
          <a:p>
            <a:pPr marL="914400" lvl="1" indent="-457200">
              <a:buFont typeface="Arial" panose="020B0604020202020204" pitchFamily="34" charset="0"/>
              <a:buChar char="•"/>
            </a:pPr>
            <a:endParaRPr lang="en-US" sz="2000" dirty="0">
              <a:solidFill>
                <a:srgbClr val="FF0000"/>
              </a:solidFill>
              <a:latin typeface="Futura PT Book" panose="020B0502020204020303"/>
            </a:endParaRPr>
          </a:p>
          <a:p>
            <a:pPr marL="457200" indent="-457200">
              <a:lnSpc>
                <a:spcPct val="150000"/>
              </a:lnSpc>
              <a:buFont typeface="Arial" panose="020B0604020202020204" pitchFamily="34" charset="0"/>
              <a:buChar char="•"/>
            </a:pPr>
            <a:r>
              <a:rPr lang="en-US" sz="2800" dirty="0">
                <a:latin typeface="Futura PT Book" panose="020B0502020204020303"/>
              </a:rPr>
              <a:t>Degree Progress</a:t>
            </a:r>
          </a:p>
          <a:p>
            <a:pPr marL="914400" lvl="1" indent="-457200">
              <a:buFont typeface="Arial" panose="020B0604020202020204" pitchFamily="34" charset="0"/>
              <a:buChar char="•"/>
            </a:pPr>
            <a:r>
              <a:rPr lang="en-US" sz="2000" dirty="0">
                <a:solidFill>
                  <a:srgbClr val="FF0000"/>
                </a:solidFill>
                <a:latin typeface="Futura PT Book" panose="020B0502020204020303"/>
              </a:rPr>
              <a:t>Breadth Requirements, Regulations, Graduation</a:t>
            </a:r>
          </a:p>
          <a:p>
            <a:pPr marL="914400" lvl="1" indent="-457200">
              <a:buFont typeface="Arial" panose="020B0604020202020204" pitchFamily="34" charset="0"/>
              <a:buChar char="•"/>
            </a:pPr>
            <a:endParaRPr lang="en-US" sz="2000" dirty="0">
              <a:solidFill>
                <a:srgbClr val="FF0000"/>
              </a:solidFill>
              <a:latin typeface="Futura PT Book" panose="020B0502020204020303"/>
            </a:endParaRPr>
          </a:p>
          <a:p>
            <a:pPr marL="457200" indent="-457200">
              <a:lnSpc>
                <a:spcPct val="150000"/>
              </a:lnSpc>
              <a:buFont typeface="Arial" panose="020B0604020202020204" pitchFamily="34" charset="0"/>
              <a:buChar char="•"/>
            </a:pPr>
            <a:r>
              <a:rPr lang="en-US" sz="2800" dirty="0">
                <a:latin typeface="Futura PT Book" panose="020B0502020204020303"/>
              </a:rPr>
              <a:t>Departmental Permissions</a:t>
            </a:r>
          </a:p>
          <a:p>
            <a:pPr marL="914400" lvl="1" indent="-457200">
              <a:buFont typeface="Arial" panose="020B0604020202020204" pitchFamily="34" charset="0"/>
              <a:buChar char="•"/>
            </a:pPr>
            <a:r>
              <a:rPr lang="en-US" sz="2000" dirty="0">
                <a:solidFill>
                  <a:srgbClr val="FF0000"/>
                </a:solidFill>
                <a:latin typeface="Futura PT Book" panose="020B0502020204020303"/>
              </a:rPr>
              <a:t>Research Essays (4908), Placements (4905/06/07), Tutorials (4901/02)</a:t>
            </a:r>
            <a:endParaRPr lang="en-CA" sz="2000" dirty="0">
              <a:solidFill>
                <a:srgbClr val="FF0000"/>
              </a:solidFill>
              <a:latin typeface="Futura PT Book" panose="020B0502020204020303"/>
            </a:endParaRPr>
          </a:p>
        </p:txBody>
      </p:sp>
    </p:spTree>
    <p:extLst>
      <p:ext uri="{BB962C8B-B14F-4D97-AF65-F5344CB8AC3E}">
        <p14:creationId xmlns:p14="http://schemas.microsoft.com/office/powerpoint/2010/main" val="311329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77721F-CCDE-3942-AF53-97D5EB294E24}"/>
              </a:ext>
            </a:extLst>
          </p:cNvPr>
          <p:cNvSpPr txBox="1"/>
          <p:nvPr/>
        </p:nvSpPr>
        <p:spPr>
          <a:xfrm>
            <a:off x="1" y="6159361"/>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Law &amp; Legal Studies</a:t>
            </a:r>
          </a:p>
        </p:txBody>
      </p:sp>
      <p:sp>
        <p:nvSpPr>
          <p:cNvPr id="7" name="Title 1">
            <a:extLst>
              <a:ext uri="{FF2B5EF4-FFF2-40B4-BE49-F238E27FC236}">
                <a16:creationId xmlns:a16="http://schemas.microsoft.com/office/drawing/2014/main" id="{BF15A362-D1D8-3043-8F0F-E3625A2E11B7}"/>
              </a:ext>
            </a:extLst>
          </p:cNvPr>
          <p:cNvSpPr>
            <a:spLocks noGrp="1"/>
          </p:cNvSpPr>
          <p:nvPr>
            <p:ph type="title"/>
          </p:nvPr>
        </p:nvSpPr>
        <p:spPr>
          <a:xfrm>
            <a:off x="1" y="606209"/>
            <a:ext cx="3948544" cy="897471"/>
          </a:xfrm>
          <a:prstGeom prst="rect">
            <a:avLst/>
          </a:prstGeom>
        </p:spPr>
        <p:txBody>
          <a:bodyPr>
            <a:normAutofit fontScale="90000"/>
          </a:bodyPr>
          <a:lstStyle/>
          <a:p>
            <a:pPr algn="ctr"/>
            <a:r>
              <a:rPr lang="en-US" sz="5500" b="1" dirty="0">
                <a:solidFill>
                  <a:schemeClr val="bg1"/>
                </a:solidFill>
                <a:latin typeface="Futura PT Heavy" panose="020B0502020204020303" pitchFamily="34" charset="77"/>
              </a:rPr>
              <a:t>Our</a:t>
            </a:r>
            <a:r>
              <a:rPr lang="en-US" dirty="0"/>
              <a:t> Programs</a:t>
            </a:r>
            <a:endParaRPr lang="en-US" sz="5500" b="1" dirty="0">
              <a:latin typeface="Futura PT Heavy" panose="020B0502020204020303" pitchFamily="34" charset="77"/>
            </a:endParaRPr>
          </a:p>
        </p:txBody>
      </p:sp>
      <p:sp>
        <p:nvSpPr>
          <p:cNvPr id="9" name="TextBox 8"/>
          <p:cNvSpPr txBox="1"/>
          <p:nvPr/>
        </p:nvSpPr>
        <p:spPr>
          <a:xfrm>
            <a:off x="4315565" y="591229"/>
            <a:ext cx="7637897" cy="2732200"/>
          </a:xfrm>
          <a:prstGeom prst="rect">
            <a:avLst/>
          </a:prstGeom>
          <a:noFill/>
          <a:ln>
            <a:noFill/>
          </a:ln>
        </p:spPr>
        <p:txBody>
          <a:bodyPr wrap="square" rtlCol="0">
            <a:noAutofit/>
          </a:bodyPr>
          <a:lstStyle/>
          <a:p>
            <a:pPr marL="457200" indent="-457200">
              <a:lnSpc>
                <a:spcPct val="150000"/>
              </a:lnSpc>
              <a:buFont typeface="Arial" panose="020B0604020202020204" pitchFamily="34" charset="0"/>
              <a:buChar char="•"/>
            </a:pPr>
            <a:r>
              <a:rPr lang="en-US" sz="2800" dirty="0">
                <a:latin typeface="Futura PT Book" panose="020B0502020204020303"/>
              </a:rPr>
              <a:t>B.A. Law </a:t>
            </a:r>
            <a:r>
              <a:rPr lang="en-US" sz="2800" b="1" dirty="0">
                <a:latin typeface="Futura PT Book" panose="020B0502020204020303"/>
              </a:rPr>
              <a:t>(15.0 credits)</a:t>
            </a:r>
          </a:p>
          <a:p>
            <a:pPr marL="914400" lvl="1" indent="-457200">
              <a:lnSpc>
                <a:spcPct val="150000"/>
              </a:lnSpc>
              <a:buFont typeface="Arial" panose="020B0604020202020204" pitchFamily="34" charset="0"/>
              <a:buChar char="•"/>
            </a:pPr>
            <a:r>
              <a:rPr lang="en-US" sz="2000" dirty="0">
                <a:solidFill>
                  <a:srgbClr val="FF0000"/>
                </a:solidFill>
                <a:latin typeface="Futura PT Book" panose="020B0502020204020303"/>
              </a:rPr>
              <a:t>Usually takes 3 academic years to complete</a:t>
            </a:r>
          </a:p>
          <a:p>
            <a:pPr marL="914400" lvl="1" indent="-457200">
              <a:lnSpc>
                <a:spcPct val="150000"/>
              </a:lnSpc>
              <a:buFont typeface="Arial" panose="020B0604020202020204" pitchFamily="34" charset="0"/>
              <a:buChar char="•"/>
            </a:pPr>
            <a:endParaRPr lang="en-US" sz="2000" dirty="0">
              <a:solidFill>
                <a:srgbClr val="FF0000"/>
              </a:solidFill>
              <a:latin typeface="Futura PT Book" panose="020B0502020204020303"/>
            </a:endParaRPr>
          </a:p>
          <a:p>
            <a:pPr marL="457200" indent="-457200">
              <a:lnSpc>
                <a:spcPct val="150000"/>
              </a:lnSpc>
              <a:buFont typeface="Arial" panose="020B0604020202020204" pitchFamily="34" charset="0"/>
              <a:buChar char="•"/>
            </a:pPr>
            <a:r>
              <a:rPr lang="en-US" sz="2800" dirty="0">
                <a:latin typeface="Futura PT Book" panose="020B0502020204020303"/>
              </a:rPr>
              <a:t>B.A. Honours Law </a:t>
            </a:r>
            <a:r>
              <a:rPr lang="en-US" sz="2800" b="1" dirty="0">
                <a:latin typeface="Futura PT Book" panose="020B0502020204020303"/>
              </a:rPr>
              <a:t>(20.0 credits)</a:t>
            </a:r>
          </a:p>
          <a:p>
            <a:pPr marL="914400" lvl="1" indent="-457200">
              <a:lnSpc>
                <a:spcPct val="150000"/>
              </a:lnSpc>
              <a:buFont typeface="Arial" panose="020B0604020202020204" pitchFamily="34" charset="0"/>
              <a:buChar char="•"/>
            </a:pPr>
            <a:r>
              <a:rPr lang="en-US" sz="2000" dirty="0">
                <a:solidFill>
                  <a:srgbClr val="FF0000"/>
                </a:solidFill>
                <a:latin typeface="Futura PT Book" panose="020B0502020204020303"/>
              </a:rPr>
              <a:t>Usually takes 4 academic years to complete</a:t>
            </a:r>
          </a:p>
          <a:p>
            <a:pPr marL="914400" lvl="1" indent="-457200">
              <a:lnSpc>
                <a:spcPct val="150000"/>
              </a:lnSpc>
              <a:buFont typeface="Arial" panose="020B0604020202020204" pitchFamily="34" charset="0"/>
              <a:buChar char="•"/>
            </a:pPr>
            <a:endParaRPr lang="en-US" sz="2000" dirty="0">
              <a:solidFill>
                <a:srgbClr val="FF0000"/>
              </a:solidFill>
              <a:latin typeface="Futura PT Book" panose="020B0502020204020303"/>
            </a:endParaRPr>
          </a:p>
          <a:p>
            <a:pPr marL="457200" indent="-457200">
              <a:lnSpc>
                <a:spcPct val="150000"/>
              </a:lnSpc>
              <a:buFont typeface="Arial" panose="020B0604020202020204" pitchFamily="34" charset="0"/>
              <a:buChar char="•"/>
            </a:pPr>
            <a:r>
              <a:rPr lang="en-US" sz="2800" dirty="0">
                <a:latin typeface="Futura PT Book" panose="020B0502020204020303"/>
              </a:rPr>
              <a:t>B.A. Combined Honours </a:t>
            </a:r>
            <a:r>
              <a:rPr lang="en-US" sz="2800" b="1" dirty="0">
                <a:latin typeface="Futura PT Book" panose="020B0502020204020303"/>
              </a:rPr>
              <a:t>(20.0 credits)</a:t>
            </a:r>
          </a:p>
          <a:p>
            <a:pPr marL="914400" lvl="1" indent="-457200">
              <a:lnSpc>
                <a:spcPct val="150000"/>
              </a:lnSpc>
              <a:buFont typeface="Arial" panose="020B0604020202020204" pitchFamily="34" charset="0"/>
              <a:buChar char="•"/>
            </a:pPr>
            <a:r>
              <a:rPr lang="en-US" sz="2000" dirty="0">
                <a:solidFill>
                  <a:srgbClr val="FF0000"/>
                </a:solidFill>
                <a:latin typeface="Futura PT Book" panose="020B0502020204020303"/>
              </a:rPr>
              <a:t>Also referred to as a ‘double major’</a:t>
            </a:r>
          </a:p>
          <a:p>
            <a:pPr marL="914400" lvl="1" indent="-457200">
              <a:lnSpc>
                <a:spcPct val="150000"/>
              </a:lnSpc>
              <a:buFont typeface="Arial" panose="020B0604020202020204" pitchFamily="34" charset="0"/>
              <a:buChar char="•"/>
            </a:pPr>
            <a:endParaRPr lang="en-US" sz="2000" dirty="0">
              <a:solidFill>
                <a:srgbClr val="FF0000"/>
              </a:solidFill>
              <a:latin typeface="Futura PT Book" panose="020B0502020204020303"/>
            </a:endParaRPr>
          </a:p>
          <a:p>
            <a:pPr marL="457200" indent="-457200">
              <a:lnSpc>
                <a:spcPct val="150000"/>
              </a:lnSpc>
              <a:buFont typeface="Arial" panose="020B0604020202020204" pitchFamily="34" charset="0"/>
              <a:buChar char="•"/>
            </a:pPr>
            <a:r>
              <a:rPr lang="en-US" sz="2800" dirty="0">
                <a:latin typeface="Futura PT Book" panose="020B0502020204020303"/>
              </a:rPr>
              <a:t>Mention: </a:t>
            </a:r>
            <a:r>
              <a:rPr lang="en-CA" sz="2800" dirty="0" err="1">
                <a:latin typeface="Futura PT Book" panose="020B0502020204020303"/>
              </a:rPr>
              <a:t>Français</a:t>
            </a:r>
            <a:endParaRPr lang="en-US" sz="2800" dirty="0">
              <a:latin typeface="Futura PT Book" panose="020B0502020204020303"/>
            </a:endParaRPr>
          </a:p>
        </p:txBody>
      </p:sp>
    </p:spTree>
    <p:extLst>
      <p:ext uri="{BB962C8B-B14F-4D97-AF65-F5344CB8AC3E}">
        <p14:creationId xmlns:p14="http://schemas.microsoft.com/office/powerpoint/2010/main" val="263048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CCD58DB-3802-6242-ABA1-3FF2A47018E1}"/>
              </a:ext>
            </a:extLst>
          </p:cNvPr>
          <p:cNvPicPr>
            <a:picLocks noGrp="1" noChangeAspect="1"/>
          </p:cNvPicPr>
          <p:nvPr>
            <p:ph idx="4294967295"/>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064DFDD-57A3-4041-A02A-F8D498C512F7}"/>
              </a:ext>
            </a:extLst>
          </p:cNvPr>
          <p:cNvSpPr txBox="1"/>
          <p:nvPr/>
        </p:nvSpPr>
        <p:spPr>
          <a:xfrm>
            <a:off x="890218" y="1917096"/>
            <a:ext cx="10411564" cy="1938992"/>
          </a:xfrm>
          <a:prstGeom prst="rect">
            <a:avLst/>
          </a:prstGeom>
          <a:noFill/>
        </p:spPr>
        <p:txBody>
          <a:bodyPr wrap="square" rtlCol="0">
            <a:spAutoFit/>
          </a:bodyPr>
          <a:lstStyle/>
          <a:p>
            <a:pPr algn="ctr"/>
            <a:r>
              <a:rPr lang="en-US" sz="4000" dirty="0">
                <a:solidFill>
                  <a:schemeClr val="bg1"/>
                </a:solidFill>
                <a:latin typeface="Futura PT Book" panose="020B0502020204020303" pitchFamily="34" charset="77"/>
              </a:rPr>
              <a:t>Welcome to the Faculty of Public Affairs – Department of Law and Legal Studies</a:t>
            </a:r>
          </a:p>
          <a:p>
            <a:pPr algn="ctr"/>
            <a:r>
              <a:rPr lang="en-US" sz="4000" dirty="0">
                <a:solidFill>
                  <a:schemeClr val="bg1"/>
                </a:solidFill>
                <a:latin typeface="Futura PT Book" panose="020B0502020204020303" pitchFamily="34" charset="77"/>
              </a:rPr>
              <a:t>Academic Orientation Day!</a:t>
            </a:r>
          </a:p>
        </p:txBody>
      </p:sp>
      <p:sp>
        <p:nvSpPr>
          <p:cNvPr id="13" name="TextBox 12">
            <a:extLst>
              <a:ext uri="{FF2B5EF4-FFF2-40B4-BE49-F238E27FC236}">
                <a16:creationId xmlns:a16="http://schemas.microsoft.com/office/drawing/2014/main" id="{F3DCEF19-16ED-CF44-B09A-362F26D6199B}"/>
              </a:ext>
            </a:extLst>
          </p:cNvPr>
          <p:cNvSpPr txBox="1"/>
          <p:nvPr/>
        </p:nvSpPr>
        <p:spPr>
          <a:xfrm>
            <a:off x="418996" y="6159361"/>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Law &amp; Legal Studies</a:t>
            </a:r>
          </a:p>
        </p:txBody>
      </p:sp>
    </p:spTree>
    <p:extLst>
      <p:ext uri="{BB962C8B-B14F-4D97-AF65-F5344CB8AC3E}">
        <p14:creationId xmlns:p14="http://schemas.microsoft.com/office/powerpoint/2010/main" val="109827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77721F-CCDE-3942-AF53-97D5EB294E24}"/>
              </a:ext>
            </a:extLst>
          </p:cNvPr>
          <p:cNvSpPr txBox="1"/>
          <p:nvPr/>
        </p:nvSpPr>
        <p:spPr>
          <a:xfrm>
            <a:off x="0" y="6159361"/>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Law &amp; Legal Studies</a:t>
            </a:r>
          </a:p>
        </p:txBody>
      </p:sp>
      <p:sp>
        <p:nvSpPr>
          <p:cNvPr id="7" name="Title 1">
            <a:extLst>
              <a:ext uri="{FF2B5EF4-FFF2-40B4-BE49-F238E27FC236}">
                <a16:creationId xmlns:a16="http://schemas.microsoft.com/office/drawing/2014/main" id="{BF15A362-D1D8-3043-8F0F-E3625A2E11B7}"/>
              </a:ext>
            </a:extLst>
          </p:cNvPr>
          <p:cNvSpPr>
            <a:spLocks noGrp="1"/>
          </p:cNvSpPr>
          <p:nvPr>
            <p:ph type="title"/>
          </p:nvPr>
        </p:nvSpPr>
        <p:spPr>
          <a:xfrm>
            <a:off x="1" y="606209"/>
            <a:ext cx="3948544" cy="897471"/>
          </a:xfrm>
          <a:prstGeom prst="rect">
            <a:avLst/>
          </a:prstGeom>
        </p:spPr>
        <p:txBody>
          <a:bodyPr>
            <a:normAutofit fontScale="90000"/>
          </a:bodyPr>
          <a:lstStyle/>
          <a:p>
            <a:pPr algn="ctr"/>
            <a:r>
              <a:rPr lang="en-US" sz="5500" b="1" dirty="0">
                <a:solidFill>
                  <a:schemeClr val="bg1"/>
                </a:solidFill>
                <a:latin typeface="Futura PT Heavy" panose="020B0502020204020303" pitchFamily="34" charset="77"/>
              </a:rPr>
              <a:t>What We Offer</a:t>
            </a:r>
            <a:endParaRPr lang="en-US" sz="5500" b="1" dirty="0">
              <a:latin typeface="Futura PT Heavy" panose="020B0502020204020303" pitchFamily="34" charset="77"/>
            </a:endParaRPr>
          </a:p>
        </p:txBody>
      </p:sp>
      <p:sp>
        <p:nvSpPr>
          <p:cNvPr id="9" name="TextBox 8"/>
          <p:cNvSpPr txBox="1"/>
          <p:nvPr/>
        </p:nvSpPr>
        <p:spPr>
          <a:xfrm>
            <a:off x="4315564" y="606209"/>
            <a:ext cx="8077200" cy="3595256"/>
          </a:xfrm>
          <a:prstGeom prst="rect">
            <a:avLst/>
          </a:prstGeom>
          <a:noFill/>
          <a:ln>
            <a:noFill/>
          </a:ln>
        </p:spPr>
        <p:txBody>
          <a:bodyPr wrap="square" rtlCol="0">
            <a:noAutofit/>
          </a:bodyPr>
          <a:lstStyle/>
          <a:p>
            <a:pPr marL="457200" indent="-457200">
              <a:buFont typeface="Arial" panose="020B0604020202020204" pitchFamily="34" charset="0"/>
              <a:buChar char="•"/>
            </a:pPr>
            <a:r>
              <a:rPr lang="en-US" sz="2800" dirty="0">
                <a:latin typeface="Futura PT Book" panose="020B0502020204020303"/>
              </a:rPr>
              <a:t>Variety of courses for your degree</a:t>
            </a:r>
          </a:p>
          <a:p>
            <a:pPr marL="457200" indent="-457200">
              <a:buFont typeface="Arial" panose="020B0604020202020204" pitchFamily="34" charset="0"/>
              <a:buChar char="•"/>
            </a:pPr>
            <a:endParaRPr lang="en-US" sz="2800" dirty="0">
              <a:solidFill>
                <a:schemeClr val="tx1">
                  <a:lumMod val="65000"/>
                  <a:lumOff val="35000"/>
                </a:schemeClr>
              </a:solidFill>
              <a:latin typeface="Futura PT Book" panose="020B0502020204020303"/>
            </a:endParaRPr>
          </a:p>
          <a:p>
            <a:pPr marL="457200" indent="-457200">
              <a:spcBef>
                <a:spcPts val="600"/>
              </a:spcBef>
              <a:buFont typeface="Arial" panose="020B0604020202020204" pitchFamily="34" charset="0"/>
              <a:buChar char="•"/>
            </a:pPr>
            <a:r>
              <a:rPr lang="en-US" sz="2800" dirty="0">
                <a:latin typeface="Futura PT Book" panose="020B0502020204020303"/>
              </a:rPr>
              <a:t>Three areas of Concentration: </a:t>
            </a:r>
          </a:p>
          <a:p>
            <a:pPr lvl="1">
              <a:spcBef>
                <a:spcPts val="600"/>
              </a:spcBef>
            </a:pPr>
            <a:r>
              <a:rPr lang="en-US" sz="2400" b="1" dirty="0">
                <a:solidFill>
                  <a:srgbClr val="00B050"/>
                </a:solidFill>
                <a:latin typeface="Futura PT Book" panose="020B0502020204020303"/>
              </a:rPr>
              <a:t>     Business Law </a:t>
            </a:r>
          </a:p>
          <a:p>
            <a:pPr lvl="1">
              <a:spcBef>
                <a:spcPts val="600"/>
              </a:spcBef>
            </a:pPr>
            <a:r>
              <a:rPr lang="en-US" sz="2400" b="1" dirty="0">
                <a:solidFill>
                  <a:srgbClr val="7030A0"/>
                </a:solidFill>
                <a:latin typeface="Futura PT Book" panose="020B0502020204020303"/>
              </a:rPr>
              <a:t>     </a:t>
            </a:r>
            <a:r>
              <a:rPr lang="en-US" sz="2400" b="1" dirty="0">
                <a:solidFill>
                  <a:srgbClr val="FFC000"/>
                </a:solidFill>
                <a:latin typeface="Futura PT Book" panose="020B0502020204020303"/>
              </a:rPr>
              <a:t>Law, Policy and Government </a:t>
            </a:r>
          </a:p>
          <a:p>
            <a:pPr lvl="1">
              <a:spcBef>
                <a:spcPts val="600"/>
              </a:spcBef>
            </a:pPr>
            <a:r>
              <a:rPr lang="en-US" sz="2400" b="1" dirty="0">
                <a:solidFill>
                  <a:srgbClr val="7030A0"/>
                </a:solidFill>
                <a:latin typeface="Futura PT Book" panose="020B0502020204020303"/>
              </a:rPr>
              <a:t>     Transnational Law and Human Rights</a:t>
            </a:r>
          </a:p>
          <a:p>
            <a:pPr marL="971550" lvl="1" indent="-514350">
              <a:buFont typeface="+mj-lt"/>
              <a:buAutoNum type="arabicParenR"/>
            </a:pPr>
            <a:endParaRPr lang="en-US" sz="2800" dirty="0">
              <a:solidFill>
                <a:srgbClr val="F2B800"/>
              </a:solidFill>
              <a:latin typeface="Futura PT Book" panose="020B0502020204020303"/>
            </a:endParaRPr>
          </a:p>
          <a:p>
            <a:pPr marL="457200" indent="-457200">
              <a:buFont typeface="Arial" panose="020B0604020202020204" pitchFamily="34" charset="0"/>
              <a:buChar char="•"/>
            </a:pPr>
            <a:r>
              <a:rPr lang="en-US" sz="2800" dirty="0">
                <a:latin typeface="Futura PT Book" panose="020B0502020204020303"/>
              </a:rPr>
              <a:t>Co-op and placement opportunities</a:t>
            </a:r>
          </a:p>
          <a:p>
            <a:pPr marL="457200" indent="-457200">
              <a:buFont typeface="Arial" panose="020B0604020202020204" pitchFamily="34" charset="0"/>
              <a:buChar char="•"/>
            </a:pPr>
            <a:endParaRPr lang="en-US" sz="2800" dirty="0">
              <a:solidFill>
                <a:schemeClr val="tx1">
                  <a:lumMod val="65000"/>
                  <a:lumOff val="35000"/>
                </a:schemeClr>
              </a:solidFill>
              <a:latin typeface="Futura PT Book" panose="020B0502020204020303"/>
            </a:endParaRPr>
          </a:p>
          <a:p>
            <a:pPr marL="457200" indent="-457200">
              <a:buFont typeface="Arial" panose="020B0604020202020204" pitchFamily="34" charset="0"/>
              <a:buChar char="•"/>
            </a:pPr>
            <a:r>
              <a:rPr lang="en-US" sz="2800" dirty="0">
                <a:latin typeface="Futura PT Book" panose="020B0502020204020303"/>
              </a:rPr>
              <a:t>International exchange options </a:t>
            </a:r>
          </a:p>
        </p:txBody>
      </p:sp>
    </p:spTree>
    <p:extLst>
      <p:ext uri="{BB962C8B-B14F-4D97-AF65-F5344CB8AC3E}">
        <p14:creationId xmlns:p14="http://schemas.microsoft.com/office/powerpoint/2010/main" val="217272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77721F-CCDE-3942-AF53-97D5EB294E24}"/>
              </a:ext>
            </a:extLst>
          </p:cNvPr>
          <p:cNvSpPr txBox="1"/>
          <p:nvPr/>
        </p:nvSpPr>
        <p:spPr>
          <a:xfrm>
            <a:off x="0" y="6141964"/>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Law &amp; Legal Studies</a:t>
            </a:r>
          </a:p>
        </p:txBody>
      </p:sp>
      <p:sp>
        <p:nvSpPr>
          <p:cNvPr id="7" name="Title 1">
            <a:extLst>
              <a:ext uri="{FF2B5EF4-FFF2-40B4-BE49-F238E27FC236}">
                <a16:creationId xmlns:a16="http://schemas.microsoft.com/office/drawing/2014/main" id="{BF15A362-D1D8-3043-8F0F-E3625A2E11B7}"/>
              </a:ext>
            </a:extLst>
          </p:cNvPr>
          <p:cNvSpPr>
            <a:spLocks noGrp="1"/>
          </p:cNvSpPr>
          <p:nvPr>
            <p:ph type="title"/>
          </p:nvPr>
        </p:nvSpPr>
        <p:spPr>
          <a:xfrm>
            <a:off x="-52250" y="606209"/>
            <a:ext cx="4114800" cy="897471"/>
          </a:xfrm>
          <a:prstGeom prst="rect">
            <a:avLst/>
          </a:prstGeom>
        </p:spPr>
        <p:txBody>
          <a:bodyPr>
            <a:noAutofit/>
          </a:bodyPr>
          <a:lstStyle/>
          <a:p>
            <a:pPr algn="ctr"/>
            <a:r>
              <a:rPr lang="en-US" sz="4400" dirty="0"/>
              <a:t>International Exchange</a:t>
            </a:r>
            <a:endParaRPr lang="en-US" sz="4400" b="1" dirty="0">
              <a:latin typeface="Futura PT Heavy" panose="020B0502020204020303" pitchFamily="34" charset="77"/>
            </a:endParaRPr>
          </a:p>
        </p:txBody>
      </p:sp>
      <p:sp>
        <p:nvSpPr>
          <p:cNvPr id="9" name="TextBox 8"/>
          <p:cNvSpPr txBox="1"/>
          <p:nvPr/>
        </p:nvSpPr>
        <p:spPr>
          <a:xfrm>
            <a:off x="4114801" y="457198"/>
            <a:ext cx="8077200" cy="3595256"/>
          </a:xfrm>
          <a:prstGeom prst="rect">
            <a:avLst/>
          </a:prstGeom>
          <a:noFill/>
          <a:ln>
            <a:noFill/>
          </a:ln>
        </p:spPr>
        <p:txBody>
          <a:bodyPr wrap="square" rtlCol="0">
            <a:noAutofit/>
          </a:bodyPr>
          <a:lstStyle/>
          <a:p>
            <a:pPr marL="457200" indent="-457200">
              <a:buFont typeface="Arial" panose="020B0604020202020204" pitchFamily="34" charset="0"/>
              <a:buChar char="•"/>
            </a:pPr>
            <a:r>
              <a:rPr lang="en-US" sz="2800" dirty="0">
                <a:latin typeface="Futura PT Book" panose="020B0502020204020303"/>
              </a:rPr>
              <a:t>Many opportunities to study for </a:t>
            </a:r>
            <a:r>
              <a:rPr lang="en-US" sz="2800" b="1" dirty="0">
                <a:latin typeface="Futura PT Book" panose="020B0502020204020303"/>
              </a:rPr>
              <a:t>1 or 2 terms</a:t>
            </a:r>
            <a:r>
              <a:rPr lang="en-US" sz="2800" dirty="0">
                <a:latin typeface="Futura PT Book" panose="020B0502020204020303"/>
              </a:rPr>
              <a:t> on a student exchange in many countries including Australia, England, France, South Africa </a:t>
            </a:r>
          </a:p>
          <a:p>
            <a:pPr marL="457200" indent="-457200">
              <a:buFont typeface="Arial" panose="020B0604020202020204" pitchFamily="34" charset="0"/>
              <a:buChar char="•"/>
            </a:pPr>
            <a:endParaRPr lang="en-US" sz="2800" dirty="0">
              <a:latin typeface="Futura PT Book" panose="020B0502020204020303"/>
            </a:endParaRPr>
          </a:p>
          <a:p>
            <a:pPr marL="457200" indent="-457200">
              <a:buFont typeface="Arial" panose="020B0604020202020204" pitchFamily="34" charset="0"/>
              <a:buChar char="•"/>
            </a:pPr>
            <a:r>
              <a:rPr lang="en-US" sz="2800" dirty="0">
                <a:latin typeface="Futura PT Book" panose="020B0502020204020303"/>
              </a:rPr>
              <a:t>Generally in third year but needs some advance planning </a:t>
            </a:r>
          </a:p>
          <a:p>
            <a:pPr marL="457200" indent="-457200">
              <a:buFont typeface="Arial" panose="020B0604020202020204" pitchFamily="34" charset="0"/>
              <a:buChar char="•"/>
            </a:pPr>
            <a:endParaRPr lang="en-US" sz="2800" dirty="0">
              <a:latin typeface="Futura PT Book" panose="020B0502020204020303"/>
            </a:endParaRPr>
          </a:p>
          <a:p>
            <a:pPr marL="457200" indent="-457200">
              <a:buFont typeface="Arial" panose="020B0604020202020204" pitchFamily="34" charset="0"/>
              <a:buChar char="•"/>
            </a:pPr>
            <a:r>
              <a:rPr lang="en-US" sz="2800" dirty="0">
                <a:latin typeface="Futura PT Book" panose="020B0502020204020303"/>
              </a:rPr>
              <a:t>If you’re interested, attend an information session </a:t>
            </a:r>
            <a:r>
              <a:rPr lang="en-US" dirty="0">
                <a:latin typeface="Futura PT Book" panose="020B0502020204020303"/>
              </a:rPr>
              <a:t>(October is the next one)</a:t>
            </a:r>
          </a:p>
          <a:p>
            <a:pPr marL="457200" indent="-457200">
              <a:lnSpc>
                <a:spcPct val="150000"/>
              </a:lnSpc>
              <a:buFont typeface="Arial" panose="020B0604020202020204" pitchFamily="34" charset="0"/>
              <a:buChar char="•"/>
            </a:pPr>
            <a:endParaRPr lang="en-US" sz="3200" dirty="0">
              <a:latin typeface="Futura PT Book" panose="020B0502020204020303"/>
            </a:endParaRPr>
          </a:p>
        </p:txBody>
      </p:sp>
    </p:spTree>
    <p:extLst>
      <p:ext uri="{BB962C8B-B14F-4D97-AF65-F5344CB8AC3E}">
        <p14:creationId xmlns:p14="http://schemas.microsoft.com/office/powerpoint/2010/main" val="269264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8005"/>
            <a:ext cx="10515600" cy="1325563"/>
          </a:xfrm>
        </p:spPr>
        <p:txBody>
          <a:bodyPr lIns="91440" tIns="45720" rIns="91440" bIns="45720" anchor="t"/>
          <a:lstStyle/>
          <a:p>
            <a:r>
              <a:rPr lang="en-US" sz="5400" dirty="0">
                <a:latin typeface="Futura PT Heavy"/>
              </a:rPr>
              <a:t>Co-op</a:t>
            </a:r>
            <a:br>
              <a:rPr lang="en-US" sz="3600" dirty="0">
                <a:latin typeface="Futura PT Heavy"/>
              </a:rPr>
            </a:br>
            <a:br>
              <a:rPr lang="en-US" sz="3600" dirty="0">
                <a:latin typeface="Futura PT Heavy"/>
              </a:rPr>
            </a:br>
            <a:endParaRPr lang="en-US" sz="3600" dirty="0">
              <a:latin typeface="Futura PT Heavy"/>
            </a:endParaRPr>
          </a:p>
        </p:txBody>
      </p:sp>
      <p:pic>
        <p:nvPicPr>
          <p:cNvPr id="4" name="Picture 4" descr="A close-up of a person smiling&#10;&#10;Description automatically generated">
            <a:extLst>
              <a:ext uri="{FF2B5EF4-FFF2-40B4-BE49-F238E27FC236}">
                <a16:creationId xmlns:a16="http://schemas.microsoft.com/office/drawing/2014/main" id="{97F6E112-EBF5-C799-EB5C-4419DF5DF9B8}"/>
              </a:ext>
            </a:extLst>
          </p:cNvPr>
          <p:cNvPicPr>
            <a:picLocks noChangeAspect="1"/>
          </p:cNvPicPr>
          <p:nvPr/>
        </p:nvPicPr>
        <p:blipFill>
          <a:blip r:embed="rId3"/>
          <a:stretch>
            <a:fillRect/>
          </a:stretch>
        </p:blipFill>
        <p:spPr>
          <a:xfrm>
            <a:off x="6715051" y="1472609"/>
            <a:ext cx="2743200" cy="2743200"/>
          </a:xfrm>
          <a:prstGeom prst="rect">
            <a:avLst/>
          </a:prstGeom>
        </p:spPr>
      </p:pic>
      <p:sp>
        <p:nvSpPr>
          <p:cNvPr id="5" name="TextBox 4">
            <a:extLst>
              <a:ext uri="{FF2B5EF4-FFF2-40B4-BE49-F238E27FC236}">
                <a16:creationId xmlns:a16="http://schemas.microsoft.com/office/drawing/2014/main" id="{F36EC109-AF33-465D-928E-3FB1173955C7}"/>
              </a:ext>
            </a:extLst>
          </p:cNvPr>
          <p:cNvSpPr txBox="1"/>
          <p:nvPr/>
        </p:nvSpPr>
        <p:spPr>
          <a:xfrm>
            <a:off x="5693691" y="4439982"/>
            <a:ext cx="4785919" cy="1890817"/>
          </a:xfrm>
          <a:prstGeom prst="rect">
            <a:avLst/>
          </a:prstGeom>
          <a:noFill/>
          <a:ln>
            <a:noFill/>
          </a:ln>
        </p:spPr>
        <p:txBody>
          <a:bodyPr wrap="square" rtlCol="0">
            <a:noAutofit/>
          </a:bodyPr>
          <a:lstStyle/>
          <a:p>
            <a:pPr algn="ctr">
              <a:lnSpc>
                <a:spcPct val="150000"/>
              </a:lnSpc>
            </a:pPr>
            <a:r>
              <a:rPr lang="en-US" sz="3200" dirty="0">
                <a:latin typeface="Futura PT Book" panose="020B0502020204020303"/>
              </a:rPr>
              <a:t>Caitlin MacGregor</a:t>
            </a:r>
          </a:p>
          <a:p>
            <a:pPr algn="ctr">
              <a:lnSpc>
                <a:spcPct val="150000"/>
              </a:lnSpc>
            </a:pPr>
            <a:r>
              <a:rPr lang="en-US" sz="2000" dirty="0">
                <a:latin typeface="Futura PT Book" panose="020B0502020204020303"/>
              </a:rPr>
              <a:t>Assistant Manager</a:t>
            </a:r>
          </a:p>
        </p:txBody>
      </p:sp>
    </p:spTree>
    <p:extLst>
      <p:ext uri="{BB962C8B-B14F-4D97-AF65-F5344CB8AC3E}">
        <p14:creationId xmlns:p14="http://schemas.microsoft.com/office/powerpoint/2010/main" val="358631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988" y="5571195"/>
            <a:ext cx="2882403" cy="1325563"/>
          </a:xfrm>
        </p:spPr>
        <p:txBody>
          <a:bodyPr lIns="91440" tIns="45720" rIns="91440" bIns="45720" anchor="t"/>
          <a:lstStyle/>
          <a:p>
            <a:pPr algn="ctr"/>
            <a:r>
              <a:rPr lang="en-US" sz="3600" dirty="0">
                <a:latin typeface="Futura PT Heavy"/>
              </a:rPr>
              <a:t>Law Break</a:t>
            </a:r>
            <a:br>
              <a:rPr lang="en-US" dirty="0"/>
            </a:br>
            <a:br>
              <a:rPr lang="en-US" dirty="0"/>
            </a:br>
            <a:endParaRPr lang="en-US" dirty="0"/>
          </a:p>
        </p:txBody>
      </p:sp>
      <p:sp>
        <p:nvSpPr>
          <p:cNvPr id="3" name="Content Placeholder 2"/>
          <p:cNvSpPr>
            <a:spLocks noGrp="1"/>
          </p:cNvSpPr>
          <p:nvPr>
            <p:ph idx="1"/>
          </p:nvPr>
        </p:nvSpPr>
        <p:spPr>
          <a:xfrm>
            <a:off x="4437320" y="2545420"/>
            <a:ext cx="7417694" cy="2196701"/>
          </a:xfrm>
        </p:spPr>
        <p:txBody>
          <a:bodyPr lIns="91440" tIns="45720" rIns="91440" bIns="45720" anchor="t"/>
          <a:lstStyle/>
          <a:p>
            <a:pPr algn="ctr"/>
            <a:r>
              <a:rPr lang="en-US" sz="2800" b="1" dirty="0">
                <a:latin typeface="Futura PT Book"/>
              </a:rPr>
              <a:t>Which aspect of law</a:t>
            </a:r>
          </a:p>
          <a:p>
            <a:pPr algn="ctr"/>
            <a:r>
              <a:rPr lang="en-US" sz="2800" b="1" dirty="0">
                <a:latin typeface="Futura PT Book"/>
              </a:rPr>
              <a:t>are you most excited to study?</a:t>
            </a:r>
          </a:p>
          <a:p>
            <a:pPr algn="ctr"/>
            <a:endParaRPr lang="en-US" dirty="0"/>
          </a:p>
        </p:txBody>
      </p:sp>
    </p:spTree>
    <p:extLst>
      <p:ext uri="{BB962C8B-B14F-4D97-AF65-F5344CB8AC3E}">
        <p14:creationId xmlns:p14="http://schemas.microsoft.com/office/powerpoint/2010/main" val="332638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77721F-CCDE-3942-AF53-97D5EB294E24}"/>
              </a:ext>
            </a:extLst>
          </p:cNvPr>
          <p:cNvSpPr txBox="1"/>
          <p:nvPr/>
        </p:nvSpPr>
        <p:spPr>
          <a:xfrm>
            <a:off x="0" y="6159361"/>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Law &amp; Legal Studies</a:t>
            </a:r>
          </a:p>
        </p:txBody>
      </p:sp>
      <p:sp>
        <p:nvSpPr>
          <p:cNvPr id="7" name="Title 1">
            <a:extLst>
              <a:ext uri="{FF2B5EF4-FFF2-40B4-BE49-F238E27FC236}">
                <a16:creationId xmlns:a16="http://schemas.microsoft.com/office/drawing/2014/main" id="{BF15A362-D1D8-3043-8F0F-E3625A2E11B7}"/>
              </a:ext>
            </a:extLst>
          </p:cNvPr>
          <p:cNvSpPr>
            <a:spLocks noGrp="1"/>
          </p:cNvSpPr>
          <p:nvPr>
            <p:ph type="title"/>
          </p:nvPr>
        </p:nvSpPr>
        <p:spPr>
          <a:xfrm>
            <a:off x="0" y="606209"/>
            <a:ext cx="3927764" cy="897471"/>
          </a:xfrm>
          <a:prstGeom prst="rect">
            <a:avLst/>
          </a:prstGeom>
        </p:spPr>
        <p:txBody>
          <a:bodyPr>
            <a:noAutofit/>
          </a:bodyPr>
          <a:lstStyle/>
          <a:p>
            <a:pPr algn="ctr"/>
            <a:r>
              <a:rPr lang="en-US" sz="3600" b="1" dirty="0">
                <a:solidFill>
                  <a:schemeClr val="bg1"/>
                </a:solidFill>
                <a:latin typeface="Futura PT Heavy" panose="020B0502020204020303" pitchFamily="34" charset="77"/>
              </a:rPr>
              <a:t>Program Overview</a:t>
            </a:r>
            <a:br>
              <a:rPr lang="en-US" sz="3600" b="1" dirty="0">
                <a:solidFill>
                  <a:schemeClr val="bg1"/>
                </a:solidFill>
                <a:latin typeface="Futura PT Heavy" panose="020B0502020204020303" pitchFamily="34" charset="77"/>
              </a:rPr>
            </a:br>
            <a:r>
              <a:rPr lang="en-US" sz="3600" b="1" dirty="0">
                <a:solidFill>
                  <a:schemeClr val="bg1"/>
                </a:solidFill>
                <a:latin typeface="Futura PT Heavy" panose="020B0502020204020303" pitchFamily="34" charset="77"/>
              </a:rPr>
              <a:t>-</a:t>
            </a:r>
            <a:br>
              <a:rPr lang="en-US" sz="3600" b="1" dirty="0">
                <a:solidFill>
                  <a:schemeClr val="bg1"/>
                </a:solidFill>
                <a:latin typeface="Futura PT Heavy" panose="020B0502020204020303" pitchFamily="34" charset="77"/>
              </a:rPr>
            </a:br>
            <a:r>
              <a:rPr lang="en-US" sz="3600" b="1" dirty="0">
                <a:solidFill>
                  <a:schemeClr val="bg1"/>
                </a:solidFill>
                <a:latin typeface="Futura PT Heavy" panose="020B0502020204020303" pitchFamily="34" charset="77"/>
              </a:rPr>
              <a:t>BA </a:t>
            </a:r>
            <a:r>
              <a:rPr lang="en-US" sz="3600" dirty="0"/>
              <a:t>Honours</a:t>
            </a:r>
            <a:r>
              <a:rPr lang="en-US" sz="3600" b="1" dirty="0">
                <a:solidFill>
                  <a:schemeClr val="bg1"/>
                </a:solidFill>
                <a:latin typeface="Futura PT Heavy" panose="020B0502020204020303" pitchFamily="34" charset="77"/>
              </a:rPr>
              <a:t> Law</a:t>
            </a:r>
            <a:br>
              <a:rPr lang="en-US" sz="3600" b="1" dirty="0">
                <a:solidFill>
                  <a:schemeClr val="bg1"/>
                </a:solidFill>
                <a:latin typeface="Futura PT Heavy" panose="020B0502020204020303" pitchFamily="34" charset="77"/>
              </a:rPr>
            </a:br>
            <a:endParaRPr lang="en-US" sz="3600" b="1" dirty="0">
              <a:latin typeface="Futura PT Heavy" panose="020B0502020204020303" pitchFamily="34" charset="77"/>
            </a:endParaRPr>
          </a:p>
        </p:txBody>
      </p:sp>
      <p:pic>
        <p:nvPicPr>
          <p:cNvPr id="8" name="Picture 7">
            <a:extLst>
              <a:ext uri="{FF2B5EF4-FFF2-40B4-BE49-F238E27FC236}">
                <a16:creationId xmlns:a16="http://schemas.microsoft.com/office/drawing/2014/main" id="{B6613886-3A84-4D20-81D0-53C420226DC6}"/>
              </a:ext>
            </a:extLst>
          </p:cNvPr>
          <p:cNvPicPr>
            <a:picLocks noChangeAspect="1"/>
          </p:cNvPicPr>
          <p:nvPr/>
        </p:nvPicPr>
        <p:blipFill>
          <a:blip r:embed="rId3"/>
          <a:stretch>
            <a:fillRect/>
          </a:stretch>
        </p:blipFill>
        <p:spPr>
          <a:xfrm>
            <a:off x="4009938" y="0"/>
            <a:ext cx="8182062" cy="6858000"/>
          </a:xfrm>
          <a:prstGeom prst="rect">
            <a:avLst/>
          </a:prstGeom>
        </p:spPr>
      </p:pic>
    </p:spTree>
    <p:extLst>
      <p:ext uri="{BB962C8B-B14F-4D97-AF65-F5344CB8AC3E}">
        <p14:creationId xmlns:p14="http://schemas.microsoft.com/office/powerpoint/2010/main" val="5279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77721F-CCDE-3942-AF53-97D5EB294E24}"/>
              </a:ext>
            </a:extLst>
          </p:cNvPr>
          <p:cNvSpPr txBox="1"/>
          <p:nvPr/>
        </p:nvSpPr>
        <p:spPr>
          <a:xfrm>
            <a:off x="0" y="6159361"/>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Law &amp; Legal Studies</a:t>
            </a:r>
          </a:p>
        </p:txBody>
      </p:sp>
      <p:sp>
        <p:nvSpPr>
          <p:cNvPr id="7" name="Title 1">
            <a:extLst>
              <a:ext uri="{FF2B5EF4-FFF2-40B4-BE49-F238E27FC236}">
                <a16:creationId xmlns:a16="http://schemas.microsoft.com/office/drawing/2014/main" id="{BF15A362-D1D8-3043-8F0F-E3625A2E11B7}"/>
              </a:ext>
            </a:extLst>
          </p:cNvPr>
          <p:cNvSpPr>
            <a:spLocks noGrp="1"/>
          </p:cNvSpPr>
          <p:nvPr>
            <p:ph type="title"/>
          </p:nvPr>
        </p:nvSpPr>
        <p:spPr>
          <a:xfrm>
            <a:off x="0" y="606209"/>
            <a:ext cx="3927764" cy="897471"/>
          </a:xfrm>
          <a:prstGeom prst="rect">
            <a:avLst/>
          </a:prstGeom>
        </p:spPr>
        <p:txBody>
          <a:bodyPr>
            <a:noAutofit/>
          </a:bodyPr>
          <a:lstStyle/>
          <a:p>
            <a:pPr algn="ctr"/>
            <a:r>
              <a:rPr lang="en-US" sz="3600" b="1" dirty="0">
                <a:solidFill>
                  <a:schemeClr val="bg1"/>
                </a:solidFill>
                <a:latin typeface="Futura PT Heavy" panose="020B0502020204020303" pitchFamily="34" charset="77"/>
              </a:rPr>
              <a:t>Program Overview</a:t>
            </a:r>
            <a:br>
              <a:rPr lang="en-US" sz="3600" b="1" dirty="0">
                <a:solidFill>
                  <a:schemeClr val="bg1"/>
                </a:solidFill>
                <a:latin typeface="Futura PT Heavy" panose="020B0502020204020303" pitchFamily="34" charset="77"/>
              </a:rPr>
            </a:br>
            <a:r>
              <a:rPr lang="en-US" sz="3600" b="1" dirty="0">
                <a:solidFill>
                  <a:schemeClr val="bg1"/>
                </a:solidFill>
                <a:latin typeface="Futura PT Heavy" panose="020B0502020204020303" pitchFamily="34" charset="77"/>
              </a:rPr>
              <a:t>-</a:t>
            </a:r>
            <a:br>
              <a:rPr lang="en-US" sz="3600" b="1" dirty="0">
                <a:solidFill>
                  <a:schemeClr val="bg1"/>
                </a:solidFill>
                <a:latin typeface="Futura PT Heavy" panose="020B0502020204020303" pitchFamily="34" charset="77"/>
              </a:rPr>
            </a:br>
            <a:r>
              <a:rPr lang="en-US" sz="3600" b="1" dirty="0">
                <a:solidFill>
                  <a:schemeClr val="bg1"/>
                </a:solidFill>
                <a:latin typeface="Futura PT Heavy" panose="020B0502020204020303" pitchFamily="34" charset="77"/>
              </a:rPr>
              <a:t>Elective &amp; Breadth Credits</a:t>
            </a:r>
            <a:br>
              <a:rPr lang="en-US" sz="3600" b="1" dirty="0">
                <a:solidFill>
                  <a:schemeClr val="bg1"/>
                </a:solidFill>
                <a:latin typeface="Futura PT Heavy" panose="020B0502020204020303" pitchFamily="34" charset="77"/>
              </a:rPr>
            </a:br>
            <a:endParaRPr lang="en-US" sz="3600" b="1" dirty="0">
              <a:latin typeface="Futura PT Heavy" panose="020B0502020204020303" pitchFamily="34" charset="77"/>
            </a:endParaRPr>
          </a:p>
        </p:txBody>
      </p:sp>
      <p:pic>
        <p:nvPicPr>
          <p:cNvPr id="8" name="Picture 7" descr="A colorful pie chart with text&#10;&#10;Description automatically generated">
            <a:extLst>
              <a:ext uri="{FF2B5EF4-FFF2-40B4-BE49-F238E27FC236}">
                <a16:creationId xmlns:a16="http://schemas.microsoft.com/office/drawing/2014/main" id="{47757497-2113-2F83-4057-4459AFEF4B0C}"/>
              </a:ext>
            </a:extLst>
          </p:cNvPr>
          <p:cNvPicPr>
            <a:picLocks noChangeAspect="1"/>
          </p:cNvPicPr>
          <p:nvPr/>
        </p:nvPicPr>
        <p:blipFill>
          <a:blip r:embed="rId3"/>
          <a:stretch>
            <a:fillRect/>
          </a:stretch>
        </p:blipFill>
        <p:spPr>
          <a:xfrm>
            <a:off x="3990752" y="0"/>
            <a:ext cx="8201247" cy="6858000"/>
          </a:xfrm>
          <a:prstGeom prst="rect">
            <a:avLst/>
          </a:prstGeom>
        </p:spPr>
      </p:pic>
    </p:spTree>
    <p:extLst>
      <p:ext uri="{BB962C8B-B14F-4D97-AF65-F5344CB8AC3E}">
        <p14:creationId xmlns:p14="http://schemas.microsoft.com/office/powerpoint/2010/main" val="51197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77721F-CCDE-3942-AF53-97D5EB294E24}"/>
              </a:ext>
            </a:extLst>
          </p:cNvPr>
          <p:cNvSpPr txBox="1"/>
          <p:nvPr/>
        </p:nvSpPr>
        <p:spPr>
          <a:xfrm>
            <a:off x="0" y="6159361"/>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Law &amp; Legal Studies</a:t>
            </a:r>
          </a:p>
        </p:txBody>
      </p:sp>
      <p:sp>
        <p:nvSpPr>
          <p:cNvPr id="7" name="Title 1">
            <a:extLst>
              <a:ext uri="{FF2B5EF4-FFF2-40B4-BE49-F238E27FC236}">
                <a16:creationId xmlns:a16="http://schemas.microsoft.com/office/drawing/2014/main" id="{BF15A362-D1D8-3043-8F0F-E3625A2E11B7}"/>
              </a:ext>
            </a:extLst>
          </p:cNvPr>
          <p:cNvSpPr>
            <a:spLocks noGrp="1"/>
          </p:cNvSpPr>
          <p:nvPr>
            <p:ph type="title"/>
          </p:nvPr>
        </p:nvSpPr>
        <p:spPr>
          <a:xfrm>
            <a:off x="0" y="606209"/>
            <a:ext cx="3927764" cy="897471"/>
          </a:xfrm>
          <a:prstGeom prst="rect">
            <a:avLst/>
          </a:prstGeom>
        </p:spPr>
        <p:txBody>
          <a:bodyPr>
            <a:noAutofit/>
          </a:bodyPr>
          <a:lstStyle/>
          <a:p>
            <a:pPr algn="ctr"/>
            <a:r>
              <a:rPr lang="en-US" sz="3600" b="1" dirty="0">
                <a:solidFill>
                  <a:schemeClr val="bg1"/>
                </a:solidFill>
                <a:latin typeface="Futura PT Heavy" panose="020B0502020204020303" pitchFamily="34" charset="77"/>
              </a:rPr>
              <a:t>First Year Schedule</a:t>
            </a:r>
            <a:br>
              <a:rPr lang="en-US" sz="3600" b="1" dirty="0">
                <a:solidFill>
                  <a:schemeClr val="bg1"/>
                </a:solidFill>
                <a:latin typeface="Futura PT Heavy" panose="020B0502020204020303" pitchFamily="34" charset="77"/>
              </a:rPr>
            </a:br>
            <a:r>
              <a:rPr lang="en-US" sz="3600" b="1" dirty="0">
                <a:solidFill>
                  <a:schemeClr val="bg1"/>
                </a:solidFill>
                <a:latin typeface="Futura PT Heavy" panose="020B0502020204020303" pitchFamily="34" charset="77"/>
              </a:rPr>
              <a:t>-</a:t>
            </a:r>
            <a:br>
              <a:rPr lang="en-US" sz="3600" b="1" dirty="0">
                <a:solidFill>
                  <a:schemeClr val="bg1"/>
                </a:solidFill>
                <a:latin typeface="Futura PT Heavy" panose="020B0502020204020303" pitchFamily="34" charset="77"/>
              </a:rPr>
            </a:br>
            <a:r>
              <a:rPr lang="en-US" sz="3600" b="1" dirty="0">
                <a:solidFill>
                  <a:schemeClr val="bg1"/>
                </a:solidFill>
                <a:latin typeface="Futura PT Heavy" panose="020B0502020204020303" pitchFamily="34" charset="77"/>
              </a:rPr>
              <a:t>Course </a:t>
            </a:r>
            <a:br>
              <a:rPr lang="en-US" sz="3600" b="1" dirty="0">
                <a:solidFill>
                  <a:schemeClr val="bg1"/>
                </a:solidFill>
                <a:latin typeface="Futura PT Heavy" panose="020B0502020204020303" pitchFamily="34" charset="77"/>
              </a:rPr>
            </a:br>
            <a:r>
              <a:rPr lang="en-US" sz="3600" b="1" dirty="0">
                <a:solidFill>
                  <a:schemeClr val="bg1"/>
                </a:solidFill>
                <a:latin typeface="Futura PT Heavy" panose="020B0502020204020303" pitchFamily="34" charset="77"/>
              </a:rPr>
              <a:t>Selection</a:t>
            </a:r>
            <a:endParaRPr lang="en-US" sz="3600" b="1" dirty="0">
              <a:latin typeface="Futura PT Heavy" panose="020B0502020204020303" pitchFamily="34" charset="77"/>
            </a:endParaRPr>
          </a:p>
        </p:txBody>
      </p:sp>
      <p:pic>
        <p:nvPicPr>
          <p:cNvPr id="3" name="Picture 2" descr="A colorful pie chart with white text&#10;&#10;Description automatically generated">
            <a:extLst>
              <a:ext uri="{FF2B5EF4-FFF2-40B4-BE49-F238E27FC236}">
                <a16:creationId xmlns:a16="http://schemas.microsoft.com/office/drawing/2014/main" id="{B9B3B01E-A88F-CAD6-B30F-38B1449BBBAA}"/>
              </a:ext>
            </a:extLst>
          </p:cNvPr>
          <p:cNvPicPr>
            <a:picLocks noChangeAspect="1"/>
          </p:cNvPicPr>
          <p:nvPr/>
        </p:nvPicPr>
        <p:blipFill>
          <a:blip r:embed="rId3"/>
          <a:stretch>
            <a:fillRect/>
          </a:stretch>
        </p:blipFill>
        <p:spPr>
          <a:xfrm>
            <a:off x="4019106" y="0"/>
            <a:ext cx="8172893" cy="6858000"/>
          </a:xfrm>
          <a:prstGeom prst="rect">
            <a:avLst/>
          </a:prstGeom>
        </p:spPr>
      </p:pic>
    </p:spTree>
    <p:extLst>
      <p:ext uri="{BB962C8B-B14F-4D97-AF65-F5344CB8AC3E}">
        <p14:creationId xmlns:p14="http://schemas.microsoft.com/office/powerpoint/2010/main" val="421740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77721F-CCDE-3942-AF53-97D5EB294E24}"/>
              </a:ext>
            </a:extLst>
          </p:cNvPr>
          <p:cNvSpPr txBox="1"/>
          <p:nvPr/>
        </p:nvSpPr>
        <p:spPr>
          <a:xfrm>
            <a:off x="0" y="6159361"/>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Law &amp; Legal Studies</a:t>
            </a:r>
          </a:p>
        </p:txBody>
      </p:sp>
      <p:sp>
        <p:nvSpPr>
          <p:cNvPr id="7" name="Title 1">
            <a:extLst>
              <a:ext uri="{FF2B5EF4-FFF2-40B4-BE49-F238E27FC236}">
                <a16:creationId xmlns:a16="http://schemas.microsoft.com/office/drawing/2014/main" id="{BF15A362-D1D8-3043-8F0F-E3625A2E11B7}"/>
              </a:ext>
            </a:extLst>
          </p:cNvPr>
          <p:cNvSpPr>
            <a:spLocks noGrp="1"/>
          </p:cNvSpPr>
          <p:nvPr>
            <p:ph type="title"/>
          </p:nvPr>
        </p:nvSpPr>
        <p:spPr>
          <a:xfrm>
            <a:off x="-1" y="606209"/>
            <a:ext cx="4114801" cy="897471"/>
          </a:xfrm>
          <a:prstGeom prst="rect">
            <a:avLst/>
          </a:prstGeom>
        </p:spPr>
        <p:txBody>
          <a:bodyPr>
            <a:noAutofit/>
          </a:bodyPr>
          <a:lstStyle/>
          <a:p>
            <a:pPr algn="ctr"/>
            <a:r>
              <a:rPr lang="en-US" sz="3600" b="1" dirty="0">
                <a:solidFill>
                  <a:schemeClr val="bg1"/>
                </a:solidFill>
                <a:latin typeface="Futura PT Heavy" panose="020B0502020204020303" pitchFamily="34" charset="77"/>
              </a:rPr>
              <a:t>Course Prerequisites</a:t>
            </a:r>
            <a:endParaRPr lang="en-US" sz="3600" b="1" dirty="0">
              <a:latin typeface="Futura PT Heavy" panose="020B0502020204020303" pitchFamily="34" charset="77"/>
            </a:endParaRPr>
          </a:p>
        </p:txBody>
      </p:sp>
      <p:sp>
        <p:nvSpPr>
          <p:cNvPr id="9" name="TextBox 8"/>
          <p:cNvSpPr txBox="1"/>
          <p:nvPr/>
        </p:nvSpPr>
        <p:spPr>
          <a:xfrm>
            <a:off x="4114801" y="299620"/>
            <a:ext cx="8077200" cy="1784673"/>
          </a:xfrm>
          <a:prstGeom prst="rect">
            <a:avLst/>
          </a:prstGeom>
          <a:noFill/>
          <a:ln>
            <a:noFill/>
          </a:ln>
        </p:spPr>
        <p:txBody>
          <a:bodyPr wrap="square" rtlCol="0">
            <a:noAutofit/>
          </a:bodyPr>
          <a:lstStyle/>
          <a:p>
            <a:pPr>
              <a:lnSpc>
                <a:spcPct val="150000"/>
              </a:lnSpc>
            </a:pPr>
            <a:r>
              <a:rPr lang="en-US" sz="2400" dirty="0">
                <a:latin typeface="Futura PT Book" panose="020B0502020204020303"/>
                <a:ea typeface="Walter Turncoat" panose="020B0604020202020204" charset="0"/>
              </a:rPr>
              <a:t>A required course (or courses) that must be completed successfully before taking the course that requires the prerequisite.</a:t>
            </a:r>
          </a:p>
          <a:p>
            <a:pPr>
              <a:lnSpc>
                <a:spcPct val="150000"/>
              </a:lnSpc>
            </a:pPr>
            <a:endParaRPr lang="en-US" sz="1400" dirty="0">
              <a:latin typeface="Futura PT Book" panose="020B0502020204020303"/>
              <a:ea typeface="Walter Turncoat" panose="020B0604020202020204" charset="0"/>
            </a:endParaRPr>
          </a:p>
          <a:p>
            <a:pPr fontAlgn="base"/>
            <a:endParaRPr lang="en-US" b="1" dirty="0">
              <a:solidFill>
                <a:srgbClr val="EE343D"/>
              </a:solidFill>
              <a:latin typeface="Futura PT Book" panose="020B0502020204020303"/>
            </a:endParaRPr>
          </a:p>
          <a:p>
            <a:pPr fontAlgn="base"/>
            <a:r>
              <a:rPr lang="en-US" b="1" dirty="0">
                <a:solidFill>
                  <a:srgbClr val="EE343D"/>
                </a:solidFill>
                <a:latin typeface="Futura PT Book" panose="020B0502020204020303"/>
              </a:rPr>
              <a:t>LAWS 4802 [0.5 credit]</a:t>
            </a:r>
            <a:br>
              <a:rPr lang="en-US" b="1" dirty="0">
                <a:solidFill>
                  <a:srgbClr val="EE343D"/>
                </a:solidFill>
                <a:latin typeface="Futura PT Book" panose="020B0502020204020303"/>
              </a:rPr>
            </a:br>
            <a:r>
              <a:rPr lang="en-US" b="1" dirty="0">
                <a:solidFill>
                  <a:srgbClr val="EE343D"/>
                </a:solidFill>
                <a:latin typeface="Futura PT Book" panose="020B0502020204020303"/>
              </a:rPr>
              <a:t>Criminal Jury Trials</a:t>
            </a:r>
          </a:p>
          <a:p>
            <a:pPr fontAlgn="base"/>
            <a:endParaRPr lang="en-US" sz="800" dirty="0">
              <a:latin typeface="Futura PT Book" panose="020B0502020204020303"/>
            </a:endParaRPr>
          </a:p>
          <a:p>
            <a:pPr fontAlgn="base"/>
            <a:r>
              <a:rPr lang="en-US" dirty="0">
                <a:latin typeface="Futura PT Book" panose="020B0502020204020303"/>
              </a:rPr>
              <a:t>Critical analysis of the criminal jury system including its history and context, the role of the judge, jury dynamics and jury composition. Perspectives and roles of the accused, victims, police, defence counsel, Crown attorney, judges, juries, media, politicians and the public.</a:t>
            </a:r>
          </a:p>
          <a:p>
            <a:pPr fontAlgn="base"/>
            <a:endParaRPr lang="en-US" sz="900" dirty="0">
              <a:latin typeface="Futura PT Book" panose="020B0502020204020303"/>
            </a:endParaRPr>
          </a:p>
          <a:p>
            <a:pPr fontAlgn="base"/>
            <a:r>
              <a:rPr lang="en-US" b="1" dirty="0">
                <a:latin typeface="Futura PT Book" panose="020B0502020204020303"/>
              </a:rPr>
              <a:t>Prerequisite(s): </a:t>
            </a:r>
            <a:r>
              <a:rPr lang="en-US" b="1" dirty="0">
                <a:solidFill>
                  <a:srgbClr val="EE343D"/>
                </a:solidFill>
                <a:latin typeface="Futura PT Book" panose="020B0502020204020303"/>
              </a:rPr>
              <a:t>LAWS 2908, LAWS 2301, LAWS 2302</a:t>
            </a:r>
            <a:r>
              <a:rPr lang="en-US" b="1" dirty="0">
                <a:solidFill>
                  <a:schemeClr val="bg1"/>
                </a:solidFill>
                <a:latin typeface="Futura PT Book" panose="020B0502020204020303"/>
              </a:rPr>
              <a:t> </a:t>
            </a:r>
            <a:r>
              <a:rPr lang="en-US" b="1" dirty="0">
                <a:latin typeface="Futura PT Book" panose="020B0502020204020303"/>
              </a:rPr>
              <a:t>and </a:t>
            </a:r>
            <a:r>
              <a:rPr lang="en-US" b="1" dirty="0">
                <a:solidFill>
                  <a:srgbClr val="EE343D"/>
                </a:solidFill>
                <a:latin typeface="Futura PT Book" panose="020B0502020204020303"/>
              </a:rPr>
              <a:t>fourth-year Honours standing</a:t>
            </a:r>
            <a:r>
              <a:rPr lang="en-US" b="1" dirty="0">
                <a:latin typeface="Futura PT Book" panose="020B0502020204020303"/>
              </a:rPr>
              <a:t>.</a:t>
            </a:r>
          </a:p>
          <a:p>
            <a:pPr fontAlgn="base"/>
            <a:endParaRPr lang="en-US" dirty="0">
              <a:latin typeface="Futura PT Book" panose="020B0502020204020303"/>
              <a:ea typeface="Walter Turncoat" panose="020B0604020202020204" charset="0"/>
            </a:endParaRPr>
          </a:p>
          <a:p>
            <a:pPr marL="457200" indent="-457200">
              <a:lnSpc>
                <a:spcPct val="150000"/>
              </a:lnSpc>
              <a:buFont typeface="Arial" panose="020B0604020202020204" pitchFamily="34" charset="0"/>
              <a:buChar char="•"/>
            </a:pPr>
            <a:endParaRPr lang="en-US" sz="3200" dirty="0">
              <a:latin typeface="Futura PT Book" panose="020B0502020204020303"/>
            </a:endParaRPr>
          </a:p>
        </p:txBody>
      </p:sp>
    </p:spTree>
    <p:extLst>
      <p:ext uri="{BB962C8B-B14F-4D97-AF65-F5344CB8AC3E}">
        <p14:creationId xmlns:p14="http://schemas.microsoft.com/office/powerpoint/2010/main" val="35274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77721F-CCDE-3942-AF53-97D5EB294E24}"/>
              </a:ext>
            </a:extLst>
          </p:cNvPr>
          <p:cNvSpPr txBox="1"/>
          <p:nvPr/>
        </p:nvSpPr>
        <p:spPr>
          <a:xfrm>
            <a:off x="0" y="6159361"/>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Law &amp; Legal Studies</a:t>
            </a:r>
          </a:p>
        </p:txBody>
      </p:sp>
      <p:sp>
        <p:nvSpPr>
          <p:cNvPr id="7" name="Title 1">
            <a:extLst>
              <a:ext uri="{FF2B5EF4-FFF2-40B4-BE49-F238E27FC236}">
                <a16:creationId xmlns:a16="http://schemas.microsoft.com/office/drawing/2014/main" id="{BF15A362-D1D8-3043-8F0F-E3625A2E11B7}"/>
              </a:ext>
            </a:extLst>
          </p:cNvPr>
          <p:cNvSpPr>
            <a:spLocks noGrp="1"/>
          </p:cNvSpPr>
          <p:nvPr>
            <p:ph type="title"/>
          </p:nvPr>
        </p:nvSpPr>
        <p:spPr>
          <a:xfrm>
            <a:off x="-1" y="606209"/>
            <a:ext cx="4114801" cy="897471"/>
          </a:xfrm>
          <a:prstGeom prst="rect">
            <a:avLst/>
          </a:prstGeom>
        </p:spPr>
        <p:txBody>
          <a:bodyPr>
            <a:noAutofit/>
          </a:bodyPr>
          <a:lstStyle/>
          <a:p>
            <a:pPr algn="ctr"/>
            <a:r>
              <a:rPr lang="en-US" sz="3600" b="1" dirty="0">
                <a:solidFill>
                  <a:schemeClr val="bg1"/>
                </a:solidFill>
                <a:latin typeface="Futura PT Heavy" panose="020B0502020204020303" pitchFamily="34" charset="77"/>
              </a:rPr>
              <a:t>Year Standing</a:t>
            </a:r>
            <a:br>
              <a:rPr lang="en-US" sz="3600" b="1" dirty="0">
                <a:solidFill>
                  <a:schemeClr val="bg1"/>
                </a:solidFill>
                <a:latin typeface="Futura PT Heavy" panose="020B0502020204020303" pitchFamily="34" charset="77"/>
              </a:rPr>
            </a:br>
            <a:r>
              <a:rPr lang="en-US" sz="3600" b="1" dirty="0">
                <a:solidFill>
                  <a:schemeClr val="bg1"/>
                </a:solidFill>
                <a:latin typeface="Futura PT Heavy" panose="020B0502020204020303" pitchFamily="34" charset="77"/>
              </a:rPr>
              <a:t>Prerequisite</a:t>
            </a:r>
            <a:endParaRPr lang="en-US" sz="3600" b="1" dirty="0">
              <a:latin typeface="Futura PT Heavy" panose="020B0502020204020303" pitchFamily="34" charset="77"/>
            </a:endParaRPr>
          </a:p>
        </p:txBody>
      </p:sp>
      <p:sp>
        <p:nvSpPr>
          <p:cNvPr id="9" name="TextBox 8"/>
          <p:cNvSpPr txBox="1"/>
          <p:nvPr/>
        </p:nvSpPr>
        <p:spPr>
          <a:xfrm>
            <a:off x="4225834" y="403032"/>
            <a:ext cx="8077200" cy="2452505"/>
          </a:xfrm>
          <a:prstGeom prst="rect">
            <a:avLst/>
          </a:prstGeom>
          <a:noFill/>
          <a:ln>
            <a:noFill/>
          </a:ln>
        </p:spPr>
        <p:txBody>
          <a:bodyPr wrap="square" rtlCol="0">
            <a:noAutofit/>
          </a:bodyPr>
          <a:lstStyle/>
          <a:p>
            <a:pPr>
              <a:lnSpc>
                <a:spcPct val="150000"/>
              </a:lnSpc>
            </a:pPr>
            <a:r>
              <a:rPr lang="en-US" sz="2000" b="1" dirty="0">
                <a:latin typeface="Futura PT Book" panose="020B0502020204020303"/>
                <a:ea typeface="Walter Turncoat" panose="020B0604020202020204" charset="0"/>
              </a:rPr>
              <a:t>First Year: </a:t>
            </a:r>
            <a:r>
              <a:rPr lang="en-US" sz="2000" dirty="0">
                <a:latin typeface="Futura PT Book" panose="020B0502020204020303"/>
                <a:ea typeface="Walter Turncoat" panose="020B0604020202020204" charset="0"/>
              </a:rPr>
              <a:t>0 through 3.5 credits</a:t>
            </a:r>
            <a:br>
              <a:rPr lang="en-US" sz="2000" dirty="0">
                <a:latin typeface="Futura PT Book" panose="020B0502020204020303"/>
                <a:ea typeface="Walter Turncoat" panose="020B0604020202020204" charset="0"/>
              </a:rPr>
            </a:br>
            <a:r>
              <a:rPr lang="en-US" sz="2000" b="1" dirty="0">
                <a:latin typeface="Futura PT Book" panose="020B0502020204020303"/>
                <a:ea typeface="Walter Turncoat" panose="020B0604020202020204" charset="0"/>
              </a:rPr>
              <a:t>Second Year: </a:t>
            </a:r>
            <a:r>
              <a:rPr lang="en-US" sz="2000" dirty="0">
                <a:latin typeface="Futura PT Book" panose="020B0502020204020303"/>
                <a:ea typeface="Walter Turncoat" panose="020B0604020202020204" charset="0"/>
              </a:rPr>
              <a:t>4.0 through 8.5 credits</a:t>
            </a:r>
            <a:br>
              <a:rPr lang="en-US" sz="2000" dirty="0">
                <a:latin typeface="Futura PT Book" panose="020B0502020204020303"/>
                <a:ea typeface="Walter Turncoat" panose="020B0604020202020204" charset="0"/>
              </a:rPr>
            </a:br>
            <a:r>
              <a:rPr lang="en-US" sz="2000" b="1" dirty="0">
                <a:latin typeface="Futura PT Book" panose="020B0502020204020303"/>
                <a:ea typeface="Walter Turncoat" panose="020B0604020202020204" charset="0"/>
              </a:rPr>
              <a:t>Third Year: </a:t>
            </a:r>
            <a:r>
              <a:rPr lang="en-US" sz="2000" dirty="0">
                <a:latin typeface="Futura PT Book" panose="020B0502020204020303"/>
                <a:ea typeface="Walter Turncoat" panose="020B0604020202020204" charset="0"/>
              </a:rPr>
              <a:t>9.0 through 13.5 credits</a:t>
            </a:r>
            <a:br>
              <a:rPr lang="en-US" sz="2000" dirty="0">
                <a:latin typeface="Futura PT Book" panose="020B0502020204020303"/>
                <a:ea typeface="Walter Turncoat" panose="020B0604020202020204" charset="0"/>
              </a:rPr>
            </a:br>
            <a:r>
              <a:rPr lang="en-US" sz="2000" b="1" dirty="0">
                <a:latin typeface="Futura PT Book" panose="020B0502020204020303"/>
                <a:ea typeface="Walter Turncoat" panose="020B0604020202020204" charset="0"/>
              </a:rPr>
              <a:t>Fourth Year: </a:t>
            </a:r>
            <a:r>
              <a:rPr lang="en-US" sz="2000" dirty="0">
                <a:latin typeface="Futura PT Book" panose="020B0502020204020303"/>
                <a:ea typeface="Walter Turncoat" panose="020B0604020202020204" charset="0"/>
              </a:rPr>
              <a:t>14.0 or more credits </a:t>
            </a:r>
            <a:r>
              <a:rPr lang="en-US" sz="1200" dirty="0">
                <a:latin typeface="Futura PT Book" panose="020B0502020204020303"/>
                <a:ea typeface="Walter Turncoat" panose="020B0604020202020204" charset="0"/>
              </a:rPr>
              <a:t>(only for students in 20.0 credit programs)</a:t>
            </a:r>
          </a:p>
          <a:p>
            <a:pPr>
              <a:lnSpc>
                <a:spcPct val="150000"/>
              </a:lnSpc>
            </a:pPr>
            <a:endParaRPr lang="en-US" sz="2000" dirty="0">
              <a:solidFill>
                <a:schemeClr val="tx1">
                  <a:lumMod val="65000"/>
                  <a:lumOff val="35000"/>
                </a:schemeClr>
              </a:solidFill>
              <a:latin typeface="Futura PT Book" panose="020B0502020204020303"/>
              <a:ea typeface="Walter Turncoat" panose="020B0604020202020204" charset="0"/>
            </a:endParaRPr>
          </a:p>
          <a:p>
            <a:pPr>
              <a:lnSpc>
                <a:spcPct val="150000"/>
              </a:lnSpc>
            </a:pPr>
            <a:endParaRPr lang="en-US" sz="2000" dirty="0">
              <a:solidFill>
                <a:schemeClr val="tx1">
                  <a:lumMod val="65000"/>
                  <a:lumOff val="35000"/>
                </a:schemeClr>
              </a:solidFill>
              <a:latin typeface="Futura PT Book" panose="020B0502020204020303"/>
              <a:ea typeface="Walter Turncoat" panose="020B0604020202020204" charset="0"/>
            </a:endParaRPr>
          </a:p>
          <a:p>
            <a:pPr>
              <a:lnSpc>
                <a:spcPct val="150000"/>
              </a:lnSpc>
            </a:pPr>
            <a:r>
              <a:rPr lang="en-CA" sz="2400" dirty="0">
                <a:latin typeface="Futura PT Book" panose="020B0502020204020303"/>
                <a:ea typeface="Walter Turncoat" panose="020B0604020202020204" charset="0"/>
              </a:rPr>
              <a:t>Example:</a:t>
            </a:r>
            <a:endParaRPr lang="en-US" sz="2400" dirty="0">
              <a:latin typeface="Futura PT Book" panose="020B0502020204020303"/>
              <a:ea typeface="Walter Turncoat" panose="020B0604020202020204" charset="0"/>
            </a:endParaRPr>
          </a:p>
        </p:txBody>
      </p:sp>
      <p:pic>
        <p:nvPicPr>
          <p:cNvPr id="3" name="Picture 2">
            <a:extLst>
              <a:ext uri="{FF2B5EF4-FFF2-40B4-BE49-F238E27FC236}">
                <a16:creationId xmlns:a16="http://schemas.microsoft.com/office/drawing/2014/main" id="{C3C4A4ED-BEC6-4672-B6E1-E43834B2F602}"/>
              </a:ext>
            </a:extLst>
          </p:cNvPr>
          <p:cNvPicPr>
            <a:picLocks noChangeAspect="1"/>
          </p:cNvPicPr>
          <p:nvPr/>
        </p:nvPicPr>
        <p:blipFill>
          <a:blip r:embed="rId3"/>
          <a:stretch>
            <a:fillRect/>
          </a:stretch>
        </p:blipFill>
        <p:spPr>
          <a:xfrm>
            <a:off x="4114800" y="3639900"/>
            <a:ext cx="7855552" cy="2335867"/>
          </a:xfrm>
          <a:prstGeom prst="rect">
            <a:avLst/>
          </a:prstGeom>
        </p:spPr>
      </p:pic>
    </p:spTree>
    <p:extLst>
      <p:ext uri="{BB962C8B-B14F-4D97-AF65-F5344CB8AC3E}">
        <p14:creationId xmlns:p14="http://schemas.microsoft.com/office/powerpoint/2010/main" val="60398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989" y="5571196"/>
            <a:ext cx="2882402" cy="1069934"/>
          </a:xfrm>
        </p:spPr>
        <p:txBody>
          <a:bodyPr lIns="91440" tIns="45720" rIns="91440" bIns="45720" anchor="t"/>
          <a:lstStyle/>
          <a:p>
            <a:pPr algn="ctr"/>
            <a:r>
              <a:rPr lang="en-US" sz="3600" dirty="0">
                <a:latin typeface="Futura PT Heavy"/>
              </a:rPr>
              <a:t>Law Break</a:t>
            </a:r>
            <a:br>
              <a:rPr lang="en-US" dirty="0"/>
            </a:br>
            <a:br>
              <a:rPr lang="en-US" dirty="0"/>
            </a:br>
            <a:endParaRPr lang="en-US" dirty="0"/>
          </a:p>
        </p:txBody>
      </p:sp>
      <p:sp>
        <p:nvSpPr>
          <p:cNvPr id="3" name="Content Placeholder 2"/>
          <p:cNvSpPr>
            <a:spLocks noGrp="1"/>
          </p:cNvSpPr>
          <p:nvPr>
            <p:ph idx="1"/>
          </p:nvPr>
        </p:nvSpPr>
        <p:spPr>
          <a:xfrm>
            <a:off x="4210204" y="2289791"/>
            <a:ext cx="7825851" cy="4351338"/>
          </a:xfrm>
        </p:spPr>
        <p:txBody>
          <a:bodyPr lIns="91440" tIns="45720" rIns="91440" bIns="45720" anchor="t"/>
          <a:lstStyle/>
          <a:p>
            <a:pPr algn="ctr"/>
            <a:r>
              <a:rPr lang="en-US" sz="2800" b="1" dirty="0">
                <a:latin typeface="Futura PT Book"/>
              </a:rPr>
              <a:t>How do you plan on </a:t>
            </a:r>
          </a:p>
          <a:p>
            <a:pPr algn="ctr"/>
            <a:r>
              <a:rPr lang="en-US" sz="2800" b="1" dirty="0">
                <a:latin typeface="Futura PT Book"/>
              </a:rPr>
              <a:t>succeeding in university?</a:t>
            </a:r>
          </a:p>
          <a:p>
            <a:pPr algn="ctr"/>
            <a:endParaRPr lang="en-US" dirty="0"/>
          </a:p>
        </p:txBody>
      </p:sp>
    </p:spTree>
    <p:extLst>
      <p:ext uri="{BB962C8B-B14F-4D97-AF65-F5344CB8AC3E}">
        <p14:creationId xmlns:p14="http://schemas.microsoft.com/office/powerpoint/2010/main" val="114732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91B496-F4BC-4C64-A269-DA20D4B2DEE7}"/>
              </a:ext>
            </a:extLst>
          </p:cNvPr>
          <p:cNvSpPr txBox="1">
            <a:spLocks/>
          </p:cNvSpPr>
          <p:nvPr/>
        </p:nvSpPr>
        <p:spPr>
          <a:xfrm>
            <a:off x="4476555" y="2541977"/>
            <a:ext cx="2855747" cy="8317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EE343D"/>
                </a:solidFill>
                <a:latin typeface="Futura PT Heavy" panose="020B0502020204020303" pitchFamily="34" charset="77"/>
              </a:rPr>
              <a:t>10:30am – 12:30pm</a:t>
            </a:r>
          </a:p>
        </p:txBody>
      </p:sp>
      <p:sp>
        <p:nvSpPr>
          <p:cNvPr id="5" name="Title 1">
            <a:extLst>
              <a:ext uri="{FF2B5EF4-FFF2-40B4-BE49-F238E27FC236}">
                <a16:creationId xmlns:a16="http://schemas.microsoft.com/office/drawing/2014/main" id="{2351F7F9-E221-4E45-8D03-5395DFC166C1}"/>
              </a:ext>
            </a:extLst>
          </p:cNvPr>
          <p:cNvSpPr txBox="1">
            <a:spLocks/>
          </p:cNvSpPr>
          <p:nvPr/>
        </p:nvSpPr>
        <p:spPr>
          <a:xfrm>
            <a:off x="7169427" y="1918886"/>
            <a:ext cx="4206046" cy="666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Futura PT Book" panose="020B0502020204020303" pitchFamily="34" charset="77"/>
              </a:rPr>
              <a:t>T-shirt handout and snacks</a:t>
            </a:r>
          </a:p>
        </p:txBody>
      </p:sp>
      <p:sp>
        <p:nvSpPr>
          <p:cNvPr id="8" name="Rectangle 7"/>
          <p:cNvSpPr/>
          <p:nvPr/>
        </p:nvSpPr>
        <p:spPr>
          <a:xfrm>
            <a:off x="238539" y="485951"/>
            <a:ext cx="3697357" cy="938719"/>
          </a:xfrm>
          <a:prstGeom prst="rect">
            <a:avLst/>
          </a:prstGeom>
        </p:spPr>
        <p:txBody>
          <a:bodyPr wrap="square" lIns="91440" tIns="45720" rIns="91440" bIns="45720" anchor="t">
            <a:spAutoFit/>
          </a:bodyPr>
          <a:lstStyle/>
          <a:p>
            <a:pPr algn="ctr"/>
            <a:r>
              <a:rPr lang="en-US" sz="5500" b="1" dirty="0">
                <a:solidFill>
                  <a:schemeClr val="bg1"/>
                </a:solidFill>
                <a:latin typeface="Futura PT Heavy"/>
                <a:ea typeface="+mj-ea"/>
                <a:cs typeface="+mj-cs"/>
              </a:rPr>
              <a:t>Agenda </a:t>
            </a:r>
            <a:endParaRPr lang="en-US" dirty="0">
              <a:solidFill>
                <a:schemeClr val="bg1"/>
              </a:solidFill>
            </a:endParaRPr>
          </a:p>
        </p:txBody>
      </p:sp>
      <p:sp>
        <p:nvSpPr>
          <p:cNvPr id="17" name="Title 1">
            <a:extLst>
              <a:ext uri="{FF2B5EF4-FFF2-40B4-BE49-F238E27FC236}">
                <a16:creationId xmlns:a16="http://schemas.microsoft.com/office/drawing/2014/main" id="{8D4D1E71-4FDF-4133-A94D-0889FB968FDE}"/>
              </a:ext>
            </a:extLst>
          </p:cNvPr>
          <p:cNvSpPr txBox="1">
            <a:spLocks/>
          </p:cNvSpPr>
          <p:nvPr/>
        </p:nvSpPr>
        <p:spPr>
          <a:xfrm>
            <a:off x="4491171" y="1819181"/>
            <a:ext cx="2855747" cy="8317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EE343D"/>
                </a:solidFill>
                <a:latin typeface="Futura PT Heavy" panose="020B0502020204020303" pitchFamily="34" charset="77"/>
              </a:rPr>
              <a:t>10:00am – 10:30am</a:t>
            </a:r>
          </a:p>
        </p:txBody>
      </p:sp>
      <p:sp>
        <p:nvSpPr>
          <p:cNvPr id="18" name="Title 1">
            <a:extLst>
              <a:ext uri="{FF2B5EF4-FFF2-40B4-BE49-F238E27FC236}">
                <a16:creationId xmlns:a16="http://schemas.microsoft.com/office/drawing/2014/main" id="{2A3F33A1-90E6-4794-8252-51FFFFB30B5E}"/>
              </a:ext>
            </a:extLst>
          </p:cNvPr>
          <p:cNvSpPr txBox="1">
            <a:spLocks/>
          </p:cNvSpPr>
          <p:nvPr/>
        </p:nvSpPr>
        <p:spPr>
          <a:xfrm>
            <a:off x="7169428" y="2624485"/>
            <a:ext cx="4348656" cy="666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Futura PT Book" panose="020B0502020204020303" pitchFamily="34" charset="77"/>
              </a:rPr>
              <a:t>Law &amp; Legal Studies Presentation</a:t>
            </a:r>
          </a:p>
        </p:txBody>
      </p:sp>
      <p:sp>
        <p:nvSpPr>
          <p:cNvPr id="19" name="Title 1">
            <a:extLst>
              <a:ext uri="{FF2B5EF4-FFF2-40B4-BE49-F238E27FC236}">
                <a16:creationId xmlns:a16="http://schemas.microsoft.com/office/drawing/2014/main" id="{E0A7D7A2-70EE-44AF-B0A3-63ED3EFA21C2}"/>
              </a:ext>
            </a:extLst>
          </p:cNvPr>
          <p:cNvSpPr txBox="1">
            <a:spLocks/>
          </p:cNvSpPr>
          <p:nvPr/>
        </p:nvSpPr>
        <p:spPr>
          <a:xfrm>
            <a:off x="4476555" y="3242279"/>
            <a:ext cx="2591519" cy="8317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EE343D"/>
                </a:solidFill>
                <a:latin typeface="Futura PT Heavy" panose="020B0502020204020303" pitchFamily="34" charset="77"/>
              </a:rPr>
              <a:t>12:30pm – 1:30pm</a:t>
            </a:r>
          </a:p>
        </p:txBody>
      </p:sp>
      <p:sp>
        <p:nvSpPr>
          <p:cNvPr id="21" name="TextBox 20">
            <a:extLst>
              <a:ext uri="{FF2B5EF4-FFF2-40B4-BE49-F238E27FC236}">
                <a16:creationId xmlns:a16="http://schemas.microsoft.com/office/drawing/2014/main" id="{5AE97BDB-6BE3-48BE-9A91-0A69758329A0}"/>
              </a:ext>
            </a:extLst>
          </p:cNvPr>
          <p:cNvSpPr txBox="1"/>
          <p:nvPr/>
        </p:nvSpPr>
        <p:spPr>
          <a:xfrm>
            <a:off x="7169426" y="3439055"/>
            <a:ext cx="2293356" cy="400110"/>
          </a:xfrm>
          <a:prstGeom prst="rect">
            <a:avLst/>
          </a:prstGeom>
          <a:noFill/>
        </p:spPr>
        <p:txBody>
          <a:bodyPr wrap="square">
            <a:spAutoFit/>
          </a:bodyPr>
          <a:lstStyle/>
          <a:p>
            <a:r>
              <a:rPr lang="en-US" sz="2000" dirty="0">
                <a:latin typeface="Futura PT Book" panose="020B0502020204020303" pitchFamily="34" charset="77"/>
              </a:rPr>
              <a:t>Faculty BBQ</a:t>
            </a:r>
          </a:p>
        </p:txBody>
      </p:sp>
      <p:sp>
        <p:nvSpPr>
          <p:cNvPr id="23" name="TextBox 22">
            <a:extLst>
              <a:ext uri="{FF2B5EF4-FFF2-40B4-BE49-F238E27FC236}">
                <a16:creationId xmlns:a16="http://schemas.microsoft.com/office/drawing/2014/main" id="{567005CD-E71D-4321-8F80-635CC0DBA6E7}"/>
              </a:ext>
            </a:extLst>
          </p:cNvPr>
          <p:cNvSpPr txBox="1"/>
          <p:nvPr/>
        </p:nvSpPr>
        <p:spPr>
          <a:xfrm>
            <a:off x="4476555" y="4118192"/>
            <a:ext cx="2692871" cy="400110"/>
          </a:xfrm>
          <a:prstGeom prst="rect">
            <a:avLst/>
          </a:prstGeom>
          <a:noFill/>
        </p:spPr>
        <p:txBody>
          <a:bodyPr wrap="square">
            <a:spAutoFit/>
          </a:bodyPr>
          <a:lstStyle/>
          <a:p>
            <a:r>
              <a:rPr lang="en-US" sz="2000" b="1" dirty="0">
                <a:solidFill>
                  <a:srgbClr val="EE343D"/>
                </a:solidFill>
                <a:latin typeface="Futura PT Heavy" panose="020B0502020204020303" pitchFamily="34" charset="77"/>
              </a:rPr>
              <a:t>1:00pm – 4:00pm</a:t>
            </a:r>
          </a:p>
        </p:txBody>
      </p:sp>
      <p:sp>
        <p:nvSpPr>
          <p:cNvPr id="24" name="TextBox 23">
            <a:extLst>
              <a:ext uri="{FF2B5EF4-FFF2-40B4-BE49-F238E27FC236}">
                <a16:creationId xmlns:a16="http://schemas.microsoft.com/office/drawing/2014/main" id="{59839F7E-330C-48EC-9927-BC279CC776B6}"/>
              </a:ext>
            </a:extLst>
          </p:cNvPr>
          <p:cNvSpPr txBox="1"/>
          <p:nvPr/>
        </p:nvSpPr>
        <p:spPr>
          <a:xfrm>
            <a:off x="7169426" y="4118192"/>
            <a:ext cx="2553414" cy="400110"/>
          </a:xfrm>
          <a:prstGeom prst="rect">
            <a:avLst/>
          </a:prstGeom>
          <a:noFill/>
        </p:spPr>
        <p:txBody>
          <a:bodyPr wrap="square">
            <a:spAutoFit/>
          </a:bodyPr>
          <a:lstStyle/>
          <a:p>
            <a:r>
              <a:rPr lang="en-US" sz="2000" dirty="0">
                <a:latin typeface="Futura PT Book" panose="020B0502020204020303" pitchFamily="34" charset="77"/>
              </a:rPr>
              <a:t>Expo Carleton</a:t>
            </a:r>
          </a:p>
        </p:txBody>
      </p:sp>
    </p:spTree>
    <p:extLst>
      <p:ext uri="{BB962C8B-B14F-4D97-AF65-F5344CB8AC3E}">
        <p14:creationId xmlns:p14="http://schemas.microsoft.com/office/powerpoint/2010/main" val="402214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15A362-D1D8-3043-8F0F-E3625A2E11B7}"/>
              </a:ext>
            </a:extLst>
          </p:cNvPr>
          <p:cNvSpPr>
            <a:spLocks noGrp="1"/>
          </p:cNvSpPr>
          <p:nvPr>
            <p:ph type="title"/>
          </p:nvPr>
        </p:nvSpPr>
        <p:spPr>
          <a:xfrm>
            <a:off x="472439" y="606209"/>
            <a:ext cx="3414853" cy="1276934"/>
          </a:xfrm>
          <a:prstGeom prst="rect">
            <a:avLst/>
          </a:prstGeom>
        </p:spPr>
        <p:txBody>
          <a:bodyPr>
            <a:noAutofit/>
          </a:bodyPr>
          <a:lstStyle/>
          <a:p>
            <a:r>
              <a:rPr lang="en-US" sz="4800" dirty="0"/>
              <a:t>Student</a:t>
            </a:r>
            <a:br>
              <a:rPr lang="en-US" sz="4800" dirty="0"/>
            </a:br>
            <a:r>
              <a:rPr lang="en-US" sz="4800" dirty="0"/>
              <a:t>Support</a:t>
            </a:r>
            <a:endParaRPr lang="en-US" sz="4800" b="1" dirty="0">
              <a:solidFill>
                <a:srgbClr val="EE343D"/>
              </a:solidFill>
            </a:endParaRPr>
          </a:p>
        </p:txBody>
      </p:sp>
      <p:sp>
        <p:nvSpPr>
          <p:cNvPr id="13" name="Title 1">
            <a:extLst>
              <a:ext uri="{FF2B5EF4-FFF2-40B4-BE49-F238E27FC236}">
                <a16:creationId xmlns:a16="http://schemas.microsoft.com/office/drawing/2014/main" id="{3F512117-DA99-E044-8EC6-8B7020F41FCD}"/>
              </a:ext>
            </a:extLst>
          </p:cNvPr>
          <p:cNvSpPr txBox="1">
            <a:spLocks/>
          </p:cNvSpPr>
          <p:nvPr/>
        </p:nvSpPr>
        <p:spPr>
          <a:xfrm>
            <a:off x="4617720" y="707809"/>
            <a:ext cx="7101840" cy="8974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spc="300">
                <a:solidFill>
                  <a:srgbClr val="EE343D"/>
                </a:solidFill>
                <a:latin typeface="Futura PT Book" panose="020B0502020204020303" pitchFamily="34" charset="77"/>
              </a:rPr>
              <a:t>REGISTRARS OFFICE</a:t>
            </a:r>
            <a:endParaRPr lang="en-US" sz="2500" spc="300" dirty="0">
              <a:solidFill>
                <a:srgbClr val="EE343D"/>
              </a:solidFill>
              <a:latin typeface="Futura PT Book" panose="020B0502020204020303" pitchFamily="34" charset="77"/>
            </a:endParaRPr>
          </a:p>
        </p:txBody>
      </p:sp>
      <p:sp>
        <p:nvSpPr>
          <p:cNvPr id="24" name="Title 1">
            <a:extLst>
              <a:ext uri="{FF2B5EF4-FFF2-40B4-BE49-F238E27FC236}">
                <a16:creationId xmlns:a16="http://schemas.microsoft.com/office/drawing/2014/main" id="{4DF48650-FE74-2F41-AC8A-893C7F2CD676}"/>
              </a:ext>
            </a:extLst>
          </p:cNvPr>
          <p:cNvSpPr txBox="1">
            <a:spLocks/>
          </p:cNvSpPr>
          <p:nvPr/>
        </p:nvSpPr>
        <p:spPr>
          <a:xfrm>
            <a:off x="4617720" y="1883144"/>
            <a:ext cx="6812280" cy="15458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spcAft>
                <a:spcPts val="1200"/>
              </a:spcAft>
              <a:buFont typeface="Arial" panose="020B0604020202020204" pitchFamily="34" charset="0"/>
              <a:buChar char="•"/>
            </a:pPr>
            <a:endParaRPr lang="en-US" sz="2300" dirty="0">
              <a:solidFill>
                <a:prstClr val="black">
                  <a:lumMod val="65000"/>
                  <a:lumOff val="35000"/>
                </a:prstClr>
              </a:solidFill>
              <a:latin typeface="Futura PT Book" panose="020B0502020204020303" pitchFamily="34" charset="77"/>
              <a:ea typeface="+mn-ea"/>
              <a:cs typeface="+mn-cs"/>
            </a:endParaRPr>
          </a:p>
        </p:txBody>
      </p:sp>
      <p:pic>
        <p:nvPicPr>
          <p:cNvPr id="35" name="Picture 34" descr="A close up of a logo&#10;&#10;Description automatically generated">
            <a:extLst>
              <a:ext uri="{FF2B5EF4-FFF2-40B4-BE49-F238E27FC236}">
                <a16:creationId xmlns:a16="http://schemas.microsoft.com/office/drawing/2014/main" id="{2646A19E-E593-3944-8851-9DD54889B1E2}"/>
              </a:ext>
            </a:extLst>
          </p:cNvPr>
          <p:cNvPicPr>
            <a:picLocks noChangeAspect="1"/>
          </p:cNvPicPr>
          <p:nvPr/>
        </p:nvPicPr>
        <p:blipFill>
          <a:blip r:embed="rId3"/>
          <a:stretch>
            <a:fillRect/>
          </a:stretch>
        </p:blipFill>
        <p:spPr>
          <a:xfrm>
            <a:off x="11038805" y="606209"/>
            <a:ext cx="678464" cy="678464"/>
          </a:xfrm>
          <a:prstGeom prst="rect">
            <a:avLst/>
          </a:prstGeom>
        </p:spPr>
      </p:pic>
      <p:sp>
        <p:nvSpPr>
          <p:cNvPr id="3" name="TextBox 2"/>
          <p:cNvSpPr txBox="1"/>
          <p:nvPr/>
        </p:nvSpPr>
        <p:spPr>
          <a:xfrm>
            <a:off x="9269871" y="1420614"/>
            <a:ext cx="2998678" cy="400110"/>
          </a:xfrm>
          <a:prstGeom prst="rect">
            <a:avLst/>
          </a:prstGeom>
          <a:noFill/>
        </p:spPr>
        <p:txBody>
          <a:bodyPr wrap="square" rtlCol="0">
            <a:spAutoFit/>
          </a:bodyPr>
          <a:lstStyle/>
          <a:p>
            <a:pPr algn="ctr"/>
            <a:r>
              <a:rPr lang="en-CA" sz="2000" i="1" dirty="0">
                <a:latin typeface="Futura PT Book Oblique"/>
              </a:rPr>
              <a:t>300 Tory Building</a:t>
            </a:r>
          </a:p>
        </p:txBody>
      </p:sp>
      <p:sp>
        <p:nvSpPr>
          <p:cNvPr id="4" name="AutoShape 2" descr="Image result for carleton registrar"/>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4278488" y="1795365"/>
            <a:ext cx="6760317" cy="2539157"/>
          </a:xfrm>
          <a:prstGeom prst="rect">
            <a:avLst/>
          </a:prstGeom>
          <a:noFill/>
        </p:spPr>
        <p:txBody>
          <a:bodyPr wrap="square" rtlCol="0">
            <a:spAutoFit/>
          </a:bodyPr>
          <a:lstStyle/>
          <a:p>
            <a:pPr marL="285750" indent="-285750">
              <a:buFont typeface="Arial" panose="020B0604020202020204" pitchFamily="34" charset="0"/>
              <a:buChar char="•"/>
            </a:pPr>
            <a:r>
              <a:rPr lang="en-US" sz="2100" dirty="0">
                <a:latin typeface="Futura PT Book" panose="020B0502020204020303"/>
              </a:rPr>
              <a:t>Manages the academic activities of all undergraduate students. </a:t>
            </a:r>
          </a:p>
          <a:p>
            <a:endParaRPr lang="en-US" sz="2100" dirty="0">
              <a:latin typeface="Futura PT Book" panose="020B0502020204020303"/>
            </a:endParaRPr>
          </a:p>
          <a:p>
            <a:pPr marL="285750" indent="-285750">
              <a:buFont typeface="Arial" panose="020B0604020202020204" pitchFamily="34" charset="0"/>
              <a:buChar char="•"/>
            </a:pPr>
            <a:r>
              <a:rPr lang="en-US" sz="2100" dirty="0">
                <a:latin typeface="Futura PT Book" panose="020B0502020204020303"/>
              </a:rPr>
              <a:t>Services Offered</a:t>
            </a:r>
          </a:p>
          <a:p>
            <a:pPr marL="742950" lvl="1" indent="-285750">
              <a:buFont typeface="Arial" panose="020B0604020202020204" pitchFamily="34" charset="0"/>
              <a:buChar char="•"/>
            </a:pPr>
            <a:r>
              <a:rPr lang="en-US" dirty="0">
                <a:latin typeface="Futura PT Book" panose="020B0502020204020303"/>
              </a:rPr>
              <a:t>Transcripts</a:t>
            </a:r>
          </a:p>
          <a:p>
            <a:pPr marL="742950" lvl="1" indent="-285750">
              <a:buFont typeface="Arial" panose="020B0604020202020204" pitchFamily="34" charset="0"/>
              <a:buChar char="•"/>
            </a:pPr>
            <a:r>
              <a:rPr lang="en-US" dirty="0">
                <a:latin typeface="Futura PT Book" panose="020B0502020204020303"/>
              </a:rPr>
              <a:t>Letters of enrolment</a:t>
            </a:r>
          </a:p>
          <a:p>
            <a:pPr marL="742950" lvl="1" indent="-285750">
              <a:buFont typeface="Arial" panose="020B0604020202020204" pitchFamily="34" charset="0"/>
              <a:buChar char="•"/>
            </a:pPr>
            <a:r>
              <a:rPr lang="en-US" dirty="0">
                <a:latin typeface="Futura PT Book" panose="020B0502020204020303"/>
              </a:rPr>
              <a:t>Registration assistance</a:t>
            </a:r>
          </a:p>
          <a:p>
            <a:pPr marL="742950" lvl="1" indent="-285750">
              <a:buFont typeface="Arial" panose="020B0604020202020204" pitchFamily="34" charset="0"/>
              <a:buChar char="•"/>
            </a:pPr>
            <a:endParaRPr lang="en-US" sz="2100" dirty="0">
              <a:solidFill>
                <a:schemeClr val="tx1">
                  <a:lumMod val="65000"/>
                  <a:lumOff val="35000"/>
                </a:schemeClr>
              </a:solidFill>
              <a:latin typeface="Futura PT Book" panose="020B0502020204020303"/>
            </a:endParaRPr>
          </a:p>
        </p:txBody>
      </p:sp>
      <p:pic>
        <p:nvPicPr>
          <p:cNvPr id="1034" name="Picture 10" descr="https://carleton.ca/registrar/registration/wp-content/uploads/SRA-Staf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8758" y="2449714"/>
            <a:ext cx="3714853" cy="2083411"/>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Image result for carleton registr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061" y="4669602"/>
            <a:ext cx="4315564" cy="1889869"/>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777721F-CCDE-3942-AF53-97D5EB294E24}"/>
              </a:ext>
            </a:extLst>
          </p:cNvPr>
          <p:cNvSpPr txBox="1"/>
          <p:nvPr/>
        </p:nvSpPr>
        <p:spPr>
          <a:xfrm>
            <a:off x="0" y="6159361"/>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Law &amp; Legal Studies</a:t>
            </a:r>
          </a:p>
        </p:txBody>
      </p:sp>
    </p:spTree>
    <p:extLst>
      <p:ext uri="{BB962C8B-B14F-4D97-AF65-F5344CB8AC3E}">
        <p14:creationId xmlns:p14="http://schemas.microsoft.com/office/powerpoint/2010/main" val="462779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15A362-D1D8-3043-8F0F-E3625A2E11B7}"/>
              </a:ext>
            </a:extLst>
          </p:cNvPr>
          <p:cNvSpPr>
            <a:spLocks noGrp="1"/>
          </p:cNvSpPr>
          <p:nvPr>
            <p:ph type="title"/>
          </p:nvPr>
        </p:nvSpPr>
        <p:spPr>
          <a:xfrm>
            <a:off x="472440" y="606209"/>
            <a:ext cx="3353972" cy="1276934"/>
          </a:xfrm>
          <a:prstGeom prst="rect">
            <a:avLst/>
          </a:prstGeom>
        </p:spPr>
        <p:txBody>
          <a:bodyPr>
            <a:noAutofit/>
          </a:bodyPr>
          <a:lstStyle/>
          <a:p>
            <a:r>
              <a:rPr lang="en-US" sz="4800" dirty="0"/>
              <a:t>Student</a:t>
            </a:r>
            <a:br>
              <a:rPr lang="en-US" sz="4800" dirty="0"/>
            </a:br>
            <a:r>
              <a:rPr lang="en-US" sz="4800" dirty="0"/>
              <a:t>Support</a:t>
            </a:r>
            <a:endParaRPr lang="en-US" sz="4800" b="1" dirty="0">
              <a:solidFill>
                <a:srgbClr val="EE343D"/>
              </a:solidFill>
            </a:endParaRPr>
          </a:p>
        </p:txBody>
      </p:sp>
      <p:sp>
        <p:nvSpPr>
          <p:cNvPr id="13" name="Title 1">
            <a:extLst>
              <a:ext uri="{FF2B5EF4-FFF2-40B4-BE49-F238E27FC236}">
                <a16:creationId xmlns:a16="http://schemas.microsoft.com/office/drawing/2014/main" id="{3F512117-DA99-E044-8EC6-8B7020F41FCD}"/>
              </a:ext>
            </a:extLst>
          </p:cNvPr>
          <p:cNvSpPr txBox="1">
            <a:spLocks/>
          </p:cNvSpPr>
          <p:nvPr/>
        </p:nvSpPr>
        <p:spPr>
          <a:xfrm>
            <a:off x="4617720" y="707809"/>
            <a:ext cx="7101840" cy="8974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spc="300" dirty="0">
                <a:solidFill>
                  <a:srgbClr val="EE343D"/>
                </a:solidFill>
                <a:latin typeface="Futura PT Book" panose="020B0502020204020303" pitchFamily="34" charset="77"/>
              </a:rPr>
              <a:t>ACADEMIC ADVISING CENTRE</a:t>
            </a:r>
          </a:p>
        </p:txBody>
      </p:sp>
      <p:sp>
        <p:nvSpPr>
          <p:cNvPr id="24" name="Title 1">
            <a:extLst>
              <a:ext uri="{FF2B5EF4-FFF2-40B4-BE49-F238E27FC236}">
                <a16:creationId xmlns:a16="http://schemas.microsoft.com/office/drawing/2014/main" id="{4DF48650-FE74-2F41-AC8A-893C7F2CD676}"/>
              </a:ext>
            </a:extLst>
          </p:cNvPr>
          <p:cNvSpPr txBox="1">
            <a:spLocks/>
          </p:cNvSpPr>
          <p:nvPr/>
        </p:nvSpPr>
        <p:spPr>
          <a:xfrm>
            <a:off x="4617720" y="1883144"/>
            <a:ext cx="6812280" cy="1545856"/>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spcAft>
                <a:spcPts val="2400"/>
              </a:spcAft>
              <a:buFont typeface="Arial" panose="020B0604020202020204" pitchFamily="34" charset="0"/>
              <a:buChar char="•"/>
            </a:pPr>
            <a:r>
              <a:rPr lang="en-US" sz="2300" dirty="0">
                <a:latin typeface="Futura PT Book" panose="020B0502020204020303" pitchFamily="34" charset="77"/>
                <a:ea typeface="+mn-ea"/>
                <a:cs typeface="+mn-cs"/>
              </a:rPr>
              <a:t>Meet one-on-one with an academic advisor to discuss </a:t>
            </a:r>
            <a:r>
              <a:rPr lang="en-US" sz="2300" dirty="0">
                <a:latin typeface="Futura PT Book Oblique"/>
                <a:ea typeface="+mn-ea"/>
                <a:cs typeface="+mn-cs"/>
              </a:rPr>
              <a:t>your</a:t>
            </a:r>
            <a:r>
              <a:rPr lang="en-US" sz="2300" dirty="0">
                <a:latin typeface="Futura PT Book" panose="020B0502020204020303" pitchFamily="34" charset="77"/>
                <a:ea typeface="+mn-ea"/>
                <a:cs typeface="+mn-cs"/>
              </a:rPr>
              <a:t> path to academic success</a:t>
            </a:r>
          </a:p>
          <a:p>
            <a:pPr marL="342900" indent="-342900">
              <a:lnSpc>
                <a:spcPct val="100000"/>
              </a:lnSpc>
              <a:spcAft>
                <a:spcPts val="1200"/>
              </a:spcAft>
              <a:buFont typeface="Arial" panose="020B0604020202020204" pitchFamily="34" charset="0"/>
              <a:buChar char="•"/>
            </a:pPr>
            <a:r>
              <a:rPr lang="en-US" sz="2300" dirty="0">
                <a:latin typeface="Futura PT Book" panose="020B0502020204020303" pitchFamily="34" charset="77"/>
                <a:ea typeface="+mn-ea"/>
                <a:cs typeface="+mn-cs"/>
              </a:rPr>
              <a:t>Discussion topics:</a:t>
            </a:r>
          </a:p>
        </p:txBody>
      </p:sp>
      <p:sp>
        <p:nvSpPr>
          <p:cNvPr id="2" name="Rectangle 1">
            <a:extLst>
              <a:ext uri="{FF2B5EF4-FFF2-40B4-BE49-F238E27FC236}">
                <a16:creationId xmlns:a16="http://schemas.microsoft.com/office/drawing/2014/main" id="{8AD92FAE-10F3-D347-AE58-55A03EC44AA4}"/>
              </a:ext>
            </a:extLst>
          </p:cNvPr>
          <p:cNvSpPr/>
          <p:nvPr/>
        </p:nvSpPr>
        <p:spPr>
          <a:xfrm>
            <a:off x="4617720" y="4888380"/>
            <a:ext cx="1942956" cy="1015663"/>
          </a:xfrm>
          <a:prstGeom prst="rect">
            <a:avLst/>
          </a:prstGeom>
        </p:spPr>
        <p:txBody>
          <a:bodyPr wrap="square">
            <a:spAutoFit/>
          </a:bodyPr>
          <a:lstStyle/>
          <a:p>
            <a:pPr algn="ctr">
              <a:lnSpc>
                <a:spcPct val="100000"/>
              </a:lnSpc>
              <a:spcAft>
                <a:spcPts val="1200"/>
              </a:spcAft>
            </a:pPr>
            <a:r>
              <a:rPr lang="en-US" sz="2000" dirty="0">
                <a:latin typeface="Futura PT Book" panose="020B0502020204020303" pitchFamily="34" charset="77"/>
              </a:rPr>
              <a:t>Changing program elements</a:t>
            </a:r>
          </a:p>
        </p:txBody>
      </p:sp>
      <p:sp>
        <p:nvSpPr>
          <p:cNvPr id="11" name="Rectangle 10">
            <a:extLst>
              <a:ext uri="{FF2B5EF4-FFF2-40B4-BE49-F238E27FC236}">
                <a16:creationId xmlns:a16="http://schemas.microsoft.com/office/drawing/2014/main" id="{36FDD687-04D3-FD40-A7E2-1105ECFDA32A}"/>
              </a:ext>
            </a:extLst>
          </p:cNvPr>
          <p:cNvSpPr/>
          <p:nvPr/>
        </p:nvSpPr>
        <p:spPr>
          <a:xfrm>
            <a:off x="6414094" y="4888380"/>
            <a:ext cx="1417263" cy="1323439"/>
          </a:xfrm>
          <a:prstGeom prst="rect">
            <a:avLst/>
          </a:prstGeom>
        </p:spPr>
        <p:txBody>
          <a:bodyPr wrap="square">
            <a:spAutoFit/>
          </a:bodyPr>
          <a:lstStyle/>
          <a:p>
            <a:pPr algn="ctr">
              <a:lnSpc>
                <a:spcPct val="100000"/>
              </a:lnSpc>
              <a:spcAft>
                <a:spcPts val="1200"/>
              </a:spcAft>
            </a:pPr>
            <a:r>
              <a:rPr lang="en-US" sz="2000" dirty="0">
                <a:latin typeface="Futura PT Book" panose="020B0502020204020303" pitchFamily="34" charset="77"/>
              </a:rPr>
              <a:t>Develop a plan to stay on track</a:t>
            </a:r>
          </a:p>
        </p:txBody>
      </p:sp>
      <p:sp>
        <p:nvSpPr>
          <p:cNvPr id="22" name="Rectangle 21">
            <a:extLst>
              <a:ext uri="{FF2B5EF4-FFF2-40B4-BE49-F238E27FC236}">
                <a16:creationId xmlns:a16="http://schemas.microsoft.com/office/drawing/2014/main" id="{130CFA93-B708-B544-A30B-CB7D096061FB}"/>
              </a:ext>
            </a:extLst>
          </p:cNvPr>
          <p:cNvSpPr/>
          <p:nvPr/>
        </p:nvSpPr>
        <p:spPr>
          <a:xfrm>
            <a:off x="7859116" y="4888380"/>
            <a:ext cx="1594276" cy="1323439"/>
          </a:xfrm>
          <a:prstGeom prst="rect">
            <a:avLst/>
          </a:prstGeom>
        </p:spPr>
        <p:txBody>
          <a:bodyPr wrap="square">
            <a:spAutoFit/>
          </a:bodyPr>
          <a:lstStyle/>
          <a:p>
            <a:pPr algn="ctr">
              <a:lnSpc>
                <a:spcPct val="100000"/>
              </a:lnSpc>
              <a:spcAft>
                <a:spcPts val="1200"/>
              </a:spcAft>
            </a:pPr>
            <a:r>
              <a:rPr lang="en-US" sz="2000" dirty="0">
                <a:latin typeface="Futura PT Book" panose="020B0502020204020303" pitchFamily="34" charset="77"/>
              </a:rPr>
              <a:t>Review your academic audit</a:t>
            </a:r>
          </a:p>
        </p:txBody>
      </p:sp>
      <p:sp>
        <p:nvSpPr>
          <p:cNvPr id="27" name="Rectangle 26">
            <a:extLst>
              <a:ext uri="{FF2B5EF4-FFF2-40B4-BE49-F238E27FC236}">
                <a16:creationId xmlns:a16="http://schemas.microsoft.com/office/drawing/2014/main" id="{8A5AFB89-4BE0-EA4B-B8E5-CFA2E08D417B}"/>
              </a:ext>
            </a:extLst>
          </p:cNvPr>
          <p:cNvSpPr/>
          <p:nvPr/>
        </p:nvSpPr>
        <p:spPr>
          <a:xfrm>
            <a:off x="9396144" y="4888380"/>
            <a:ext cx="1678896" cy="1015663"/>
          </a:xfrm>
          <a:prstGeom prst="rect">
            <a:avLst/>
          </a:prstGeom>
        </p:spPr>
        <p:txBody>
          <a:bodyPr wrap="square">
            <a:spAutoFit/>
          </a:bodyPr>
          <a:lstStyle/>
          <a:p>
            <a:pPr algn="ctr">
              <a:lnSpc>
                <a:spcPct val="100000"/>
              </a:lnSpc>
              <a:spcAft>
                <a:spcPts val="1200"/>
              </a:spcAft>
            </a:pPr>
            <a:r>
              <a:rPr lang="en-US" sz="2000" dirty="0">
                <a:latin typeface="Futura PT Book" panose="020B0502020204020303" pitchFamily="34" charset="77"/>
              </a:rPr>
              <a:t>Understand academic rules</a:t>
            </a:r>
          </a:p>
        </p:txBody>
      </p:sp>
      <p:pic>
        <p:nvPicPr>
          <p:cNvPr id="17" name="Picture 16" descr="A close up of a logo&#10;&#10;Description automatically generated">
            <a:extLst>
              <a:ext uri="{FF2B5EF4-FFF2-40B4-BE49-F238E27FC236}">
                <a16:creationId xmlns:a16="http://schemas.microsoft.com/office/drawing/2014/main" id="{CF1F995D-14D9-5149-AA4A-AC8EBA2AD780}"/>
              </a:ext>
            </a:extLst>
          </p:cNvPr>
          <p:cNvPicPr>
            <a:picLocks noChangeAspect="1"/>
          </p:cNvPicPr>
          <p:nvPr/>
        </p:nvPicPr>
        <p:blipFill>
          <a:blip r:embed="rId3"/>
          <a:stretch>
            <a:fillRect/>
          </a:stretch>
        </p:blipFill>
        <p:spPr>
          <a:xfrm>
            <a:off x="5055580" y="3706864"/>
            <a:ext cx="1067236" cy="1067236"/>
          </a:xfrm>
          <a:prstGeom prst="rect">
            <a:avLst/>
          </a:prstGeom>
        </p:spPr>
      </p:pic>
      <p:pic>
        <p:nvPicPr>
          <p:cNvPr id="30" name="Picture 29">
            <a:extLst>
              <a:ext uri="{FF2B5EF4-FFF2-40B4-BE49-F238E27FC236}">
                <a16:creationId xmlns:a16="http://schemas.microsoft.com/office/drawing/2014/main" id="{E4567CE7-274B-044C-8210-70291A569765}"/>
              </a:ext>
            </a:extLst>
          </p:cNvPr>
          <p:cNvPicPr>
            <a:picLocks noChangeAspect="1"/>
          </p:cNvPicPr>
          <p:nvPr/>
        </p:nvPicPr>
        <p:blipFill>
          <a:blip r:embed="rId4"/>
          <a:stretch>
            <a:fillRect/>
          </a:stretch>
        </p:blipFill>
        <p:spPr>
          <a:xfrm>
            <a:off x="6589108" y="3684318"/>
            <a:ext cx="1067236" cy="1067236"/>
          </a:xfrm>
          <a:prstGeom prst="rect">
            <a:avLst/>
          </a:prstGeom>
        </p:spPr>
      </p:pic>
      <p:pic>
        <p:nvPicPr>
          <p:cNvPr id="32" name="Picture 31" descr="A close up of a logo&#10;&#10;Description automatically generated">
            <a:extLst>
              <a:ext uri="{FF2B5EF4-FFF2-40B4-BE49-F238E27FC236}">
                <a16:creationId xmlns:a16="http://schemas.microsoft.com/office/drawing/2014/main" id="{ADBE036C-1043-3B41-8D11-B52586706442}"/>
              </a:ext>
            </a:extLst>
          </p:cNvPr>
          <p:cNvPicPr>
            <a:picLocks noChangeAspect="1"/>
          </p:cNvPicPr>
          <p:nvPr/>
        </p:nvPicPr>
        <p:blipFill>
          <a:blip r:embed="rId5"/>
          <a:stretch>
            <a:fillRect/>
          </a:stretch>
        </p:blipFill>
        <p:spPr>
          <a:xfrm>
            <a:off x="8126086" y="3684318"/>
            <a:ext cx="1067236" cy="1067236"/>
          </a:xfrm>
          <a:prstGeom prst="rect">
            <a:avLst/>
          </a:prstGeom>
        </p:spPr>
      </p:pic>
      <p:pic>
        <p:nvPicPr>
          <p:cNvPr id="34" name="Picture 33" descr="A picture containing vector graphics&#10;&#10;Description automatically generated">
            <a:extLst>
              <a:ext uri="{FF2B5EF4-FFF2-40B4-BE49-F238E27FC236}">
                <a16:creationId xmlns:a16="http://schemas.microsoft.com/office/drawing/2014/main" id="{D611E6BA-1E0B-2248-9AA1-2EF50ED95B1D}"/>
              </a:ext>
            </a:extLst>
          </p:cNvPr>
          <p:cNvPicPr>
            <a:picLocks noChangeAspect="1"/>
          </p:cNvPicPr>
          <p:nvPr/>
        </p:nvPicPr>
        <p:blipFill>
          <a:blip r:embed="rId6"/>
          <a:stretch>
            <a:fillRect/>
          </a:stretch>
        </p:blipFill>
        <p:spPr>
          <a:xfrm>
            <a:off x="9701974" y="3684318"/>
            <a:ext cx="1067236" cy="1067236"/>
          </a:xfrm>
          <a:prstGeom prst="rect">
            <a:avLst/>
          </a:prstGeom>
        </p:spPr>
      </p:pic>
      <p:pic>
        <p:nvPicPr>
          <p:cNvPr id="35" name="Picture 34" descr="A close up of a logo&#10;&#10;Description automatically generated">
            <a:extLst>
              <a:ext uri="{FF2B5EF4-FFF2-40B4-BE49-F238E27FC236}">
                <a16:creationId xmlns:a16="http://schemas.microsoft.com/office/drawing/2014/main" id="{2646A19E-E593-3944-8851-9DD54889B1E2}"/>
              </a:ext>
            </a:extLst>
          </p:cNvPr>
          <p:cNvPicPr>
            <a:picLocks noChangeAspect="1"/>
          </p:cNvPicPr>
          <p:nvPr/>
        </p:nvPicPr>
        <p:blipFill>
          <a:blip r:embed="rId7"/>
          <a:stretch>
            <a:fillRect/>
          </a:stretch>
        </p:blipFill>
        <p:spPr>
          <a:xfrm>
            <a:off x="11038805" y="606209"/>
            <a:ext cx="678464" cy="678464"/>
          </a:xfrm>
          <a:prstGeom prst="rect">
            <a:avLst/>
          </a:prstGeom>
        </p:spPr>
      </p:pic>
      <p:sp>
        <p:nvSpPr>
          <p:cNvPr id="3" name="TextBox 2"/>
          <p:cNvSpPr txBox="1"/>
          <p:nvPr/>
        </p:nvSpPr>
        <p:spPr>
          <a:xfrm>
            <a:off x="9269871" y="1420614"/>
            <a:ext cx="2998678" cy="400110"/>
          </a:xfrm>
          <a:prstGeom prst="rect">
            <a:avLst/>
          </a:prstGeom>
          <a:noFill/>
        </p:spPr>
        <p:txBody>
          <a:bodyPr wrap="square" rtlCol="0">
            <a:spAutoFit/>
          </a:bodyPr>
          <a:lstStyle/>
          <a:p>
            <a:pPr algn="ctr"/>
            <a:r>
              <a:rPr lang="en-CA" sz="2000" i="1" dirty="0">
                <a:latin typeface="Futura PT Book Oblique"/>
              </a:rPr>
              <a:t>302 Tory Building</a:t>
            </a:r>
          </a:p>
        </p:txBody>
      </p:sp>
      <p:sp>
        <p:nvSpPr>
          <p:cNvPr id="16" name="TextBox 15">
            <a:extLst>
              <a:ext uri="{FF2B5EF4-FFF2-40B4-BE49-F238E27FC236}">
                <a16:creationId xmlns:a16="http://schemas.microsoft.com/office/drawing/2014/main" id="{D777721F-CCDE-3942-AF53-97D5EB294E24}"/>
              </a:ext>
            </a:extLst>
          </p:cNvPr>
          <p:cNvSpPr txBox="1"/>
          <p:nvPr/>
        </p:nvSpPr>
        <p:spPr>
          <a:xfrm>
            <a:off x="0" y="6159361"/>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Law &amp; Legal Studies</a:t>
            </a:r>
          </a:p>
        </p:txBody>
      </p:sp>
    </p:spTree>
    <p:extLst>
      <p:ext uri="{BB962C8B-B14F-4D97-AF65-F5344CB8AC3E}">
        <p14:creationId xmlns:p14="http://schemas.microsoft.com/office/powerpoint/2010/main" val="111791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15A362-D1D8-3043-8F0F-E3625A2E11B7}"/>
              </a:ext>
            </a:extLst>
          </p:cNvPr>
          <p:cNvSpPr>
            <a:spLocks noGrp="1"/>
          </p:cNvSpPr>
          <p:nvPr>
            <p:ph type="title"/>
          </p:nvPr>
        </p:nvSpPr>
        <p:spPr>
          <a:xfrm>
            <a:off x="472440" y="606209"/>
            <a:ext cx="3359972" cy="1276934"/>
          </a:xfrm>
          <a:prstGeom prst="rect">
            <a:avLst/>
          </a:prstGeom>
        </p:spPr>
        <p:txBody>
          <a:bodyPr>
            <a:noAutofit/>
          </a:bodyPr>
          <a:lstStyle/>
          <a:p>
            <a:r>
              <a:rPr lang="en-US" sz="4800" dirty="0"/>
              <a:t>Student</a:t>
            </a:r>
            <a:br>
              <a:rPr lang="en-US" sz="4800" dirty="0"/>
            </a:br>
            <a:r>
              <a:rPr lang="en-US" sz="4800" dirty="0"/>
              <a:t>Support</a:t>
            </a:r>
            <a:endParaRPr lang="en-US" sz="4800" b="1" dirty="0">
              <a:solidFill>
                <a:srgbClr val="EE343D"/>
              </a:solidFill>
            </a:endParaRPr>
          </a:p>
        </p:txBody>
      </p:sp>
      <p:sp>
        <p:nvSpPr>
          <p:cNvPr id="13" name="Title 1">
            <a:extLst>
              <a:ext uri="{FF2B5EF4-FFF2-40B4-BE49-F238E27FC236}">
                <a16:creationId xmlns:a16="http://schemas.microsoft.com/office/drawing/2014/main" id="{3F512117-DA99-E044-8EC6-8B7020F41FCD}"/>
              </a:ext>
            </a:extLst>
          </p:cNvPr>
          <p:cNvSpPr txBox="1">
            <a:spLocks/>
          </p:cNvSpPr>
          <p:nvPr/>
        </p:nvSpPr>
        <p:spPr>
          <a:xfrm>
            <a:off x="4617720" y="440185"/>
            <a:ext cx="7101840" cy="8974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spc="300" dirty="0">
                <a:solidFill>
                  <a:srgbClr val="EE343D"/>
                </a:solidFill>
                <a:latin typeface="Futura PT Book" panose="020B0502020204020303" pitchFamily="34" charset="77"/>
              </a:rPr>
              <a:t>MacOdrum Library</a:t>
            </a:r>
          </a:p>
        </p:txBody>
      </p:sp>
      <p:pic>
        <p:nvPicPr>
          <p:cNvPr id="14" name="Picture 13" descr="A close up of a logo&#10;&#10;Description automatically generated">
            <a:extLst>
              <a:ext uri="{FF2B5EF4-FFF2-40B4-BE49-F238E27FC236}">
                <a16:creationId xmlns:a16="http://schemas.microsoft.com/office/drawing/2014/main" id="{590D910F-7235-6545-8130-97A5B5F91BEF}"/>
              </a:ext>
            </a:extLst>
          </p:cNvPr>
          <p:cNvPicPr>
            <a:picLocks noChangeAspect="1"/>
          </p:cNvPicPr>
          <p:nvPr/>
        </p:nvPicPr>
        <p:blipFill>
          <a:blip r:embed="rId3"/>
          <a:stretch>
            <a:fillRect/>
          </a:stretch>
        </p:blipFill>
        <p:spPr>
          <a:xfrm>
            <a:off x="11038805" y="606209"/>
            <a:ext cx="680755" cy="680755"/>
          </a:xfrm>
          <a:prstGeom prst="rect">
            <a:avLst/>
          </a:prstGeom>
        </p:spPr>
      </p:pic>
      <p:sp>
        <p:nvSpPr>
          <p:cNvPr id="5" name="TextBox 4">
            <a:extLst>
              <a:ext uri="{FF2B5EF4-FFF2-40B4-BE49-F238E27FC236}">
                <a16:creationId xmlns:a16="http://schemas.microsoft.com/office/drawing/2014/main" id="{39B9A9A5-F423-1E4D-8939-214136D74DA0}"/>
              </a:ext>
            </a:extLst>
          </p:cNvPr>
          <p:cNvSpPr txBox="1"/>
          <p:nvPr/>
        </p:nvSpPr>
        <p:spPr>
          <a:xfrm>
            <a:off x="4708373" y="1184548"/>
            <a:ext cx="6547757" cy="4339650"/>
          </a:xfrm>
          <a:prstGeom prst="rect">
            <a:avLst/>
          </a:prstGeom>
          <a:noFill/>
        </p:spPr>
        <p:txBody>
          <a:bodyPr wrap="square" rtlCol="0">
            <a:spAutoFit/>
          </a:bodyPr>
          <a:lstStyle/>
          <a:p>
            <a:r>
              <a:rPr lang="en-US" sz="2100" dirty="0">
                <a:latin typeface="Futura PT Book" panose="020B0502020204020303"/>
                <a:cs typeface="Futura Medium" panose="020B0602020204020303" pitchFamily="34" charset="-79"/>
              </a:rPr>
              <a:t>Library Services Desk</a:t>
            </a:r>
          </a:p>
          <a:p>
            <a:pPr marL="742950" lvl="1" indent="-285750">
              <a:buFont typeface="Arial" panose="020B0604020202020204" pitchFamily="34" charset="0"/>
              <a:buChar char="•"/>
            </a:pPr>
            <a:r>
              <a:rPr lang="en-US" dirty="0">
                <a:latin typeface="Futura PT Book" panose="020B0502020204020303"/>
                <a:cs typeface="Futura Medium" panose="020B0602020204020303" pitchFamily="34" charset="-79"/>
              </a:rPr>
              <a:t>Answer any questions you may have related to the library</a:t>
            </a:r>
          </a:p>
          <a:p>
            <a:pPr marL="742950" lvl="1" indent="-285750">
              <a:buFont typeface="Arial" panose="020B0604020202020204" pitchFamily="34" charset="0"/>
              <a:buChar char="•"/>
            </a:pPr>
            <a:r>
              <a:rPr lang="en-US" dirty="0">
                <a:latin typeface="Futura PT Book" panose="020B0502020204020303"/>
                <a:cs typeface="Futura Medium" panose="020B0602020204020303" pitchFamily="34" charset="-79"/>
              </a:rPr>
              <a:t>Help find library materials</a:t>
            </a:r>
          </a:p>
          <a:p>
            <a:pPr lvl="1"/>
            <a:endParaRPr lang="en-US" dirty="0">
              <a:latin typeface="Futura PT Book" panose="020B0502020204020303"/>
              <a:cs typeface="Futura Medium" panose="020B0602020204020303" pitchFamily="34" charset="-79"/>
            </a:endParaRPr>
          </a:p>
          <a:p>
            <a:r>
              <a:rPr lang="en-US" sz="2100" dirty="0">
                <a:latin typeface="Futura PT Book" panose="020B0502020204020303"/>
                <a:cs typeface="Futura Medium" panose="020B0602020204020303" pitchFamily="34" charset="-79"/>
              </a:rPr>
              <a:t>Research Help</a:t>
            </a:r>
          </a:p>
          <a:p>
            <a:pPr marL="742950" lvl="1" indent="-285750">
              <a:buFont typeface="Arial" panose="020B0604020202020204" pitchFamily="34" charset="0"/>
              <a:buChar char="•"/>
            </a:pPr>
            <a:r>
              <a:rPr lang="en-US" dirty="0">
                <a:latin typeface="Futura PT Book" panose="020B0502020204020303"/>
                <a:cs typeface="Futura Medium" panose="020B0602020204020303" pitchFamily="34" charset="-79"/>
              </a:rPr>
              <a:t>Specialists help you navigate the library archives to find journals or resources to help with your research or studies</a:t>
            </a:r>
          </a:p>
          <a:p>
            <a:pPr lvl="1"/>
            <a:endParaRPr lang="en-US" dirty="0">
              <a:latin typeface="Futura Medium" panose="020B0602020204020303" pitchFamily="34" charset="-79"/>
              <a:cs typeface="Futura Medium" panose="020B0602020204020303" pitchFamily="34" charset="-79"/>
            </a:endParaRPr>
          </a:p>
          <a:p>
            <a:pPr marL="742950" lvl="1" indent="-285750">
              <a:buFont typeface="Arial" panose="020B0604020202020204" pitchFamily="34" charset="0"/>
              <a:buChar char="•"/>
            </a:pPr>
            <a:endParaRPr lang="en-US" dirty="0">
              <a:latin typeface="Futura Medium" panose="020B0602020204020303" pitchFamily="34" charset="-79"/>
              <a:cs typeface="Futura Medium" panose="020B0602020204020303" pitchFamily="34" charset="-79"/>
            </a:endParaRPr>
          </a:p>
          <a:p>
            <a:pPr lvl="1"/>
            <a:endParaRPr lang="en-US" dirty="0">
              <a:latin typeface="Futura Medium" panose="020B0602020204020303" pitchFamily="34" charset="-79"/>
              <a:cs typeface="Futura Medium" panose="020B0602020204020303" pitchFamily="34" charset="-79"/>
            </a:endParaRPr>
          </a:p>
          <a:p>
            <a:pPr lvl="1"/>
            <a:endParaRPr lang="en-US" dirty="0"/>
          </a:p>
          <a:p>
            <a:pPr marL="742950" lvl="1" indent="-285750">
              <a:buFont typeface="Arial" panose="020B0604020202020204" pitchFamily="34" charset="0"/>
              <a:buChar char="•"/>
            </a:pPr>
            <a:endParaRPr lang="en-US" dirty="0"/>
          </a:p>
          <a:p>
            <a:pPr lvl="1"/>
            <a:endParaRPr lang="en-US" dirty="0"/>
          </a:p>
        </p:txBody>
      </p:sp>
      <p:pic>
        <p:nvPicPr>
          <p:cNvPr id="3076" name="Picture 4" descr="Image result for macodrum research help de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0810" y="4286662"/>
            <a:ext cx="1428750" cy="157162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315564" y="4356463"/>
            <a:ext cx="2625002" cy="225750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777721F-CCDE-3942-AF53-97D5EB294E24}"/>
              </a:ext>
            </a:extLst>
          </p:cNvPr>
          <p:cNvSpPr txBox="1"/>
          <p:nvPr/>
        </p:nvSpPr>
        <p:spPr>
          <a:xfrm>
            <a:off x="0" y="6159361"/>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Law &amp; Legal Studies</a:t>
            </a:r>
          </a:p>
        </p:txBody>
      </p:sp>
      <p:sp>
        <p:nvSpPr>
          <p:cNvPr id="2" name="TextBox 1"/>
          <p:cNvSpPr txBox="1"/>
          <p:nvPr/>
        </p:nvSpPr>
        <p:spPr>
          <a:xfrm>
            <a:off x="7088916" y="4573150"/>
            <a:ext cx="3138263" cy="1569660"/>
          </a:xfrm>
          <a:prstGeom prst="rect">
            <a:avLst/>
          </a:prstGeom>
          <a:noFill/>
        </p:spPr>
        <p:txBody>
          <a:bodyPr wrap="square" rtlCol="0">
            <a:spAutoFit/>
          </a:bodyPr>
          <a:lstStyle/>
          <a:p>
            <a:r>
              <a:rPr lang="en-CA" dirty="0">
                <a:latin typeface="Futura PT Book" panose="020B0502020204020303"/>
              </a:rPr>
              <a:t>Julie </a:t>
            </a:r>
            <a:r>
              <a:rPr lang="en-CA" dirty="0" err="1">
                <a:latin typeface="Futura PT Book" panose="020B0502020204020303"/>
              </a:rPr>
              <a:t>Lavigne</a:t>
            </a:r>
            <a:endParaRPr lang="en-CA" dirty="0">
              <a:latin typeface="Futura PT Book" panose="020B0502020204020303"/>
            </a:endParaRPr>
          </a:p>
          <a:p>
            <a:r>
              <a:rPr lang="en-CA" dirty="0">
                <a:latin typeface="Futura PT Book" panose="020B0502020204020303"/>
              </a:rPr>
              <a:t>Legal Studies Librarian</a:t>
            </a:r>
          </a:p>
          <a:p>
            <a:endParaRPr lang="en-CA" dirty="0">
              <a:latin typeface="Futura PT Book" panose="020B0502020204020303"/>
            </a:endParaRPr>
          </a:p>
          <a:p>
            <a:r>
              <a:rPr lang="en-CA" sz="1400" dirty="0">
                <a:latin typeface="Futura PT Book" panose="020B0502020204020303"/>
              </a:rPr>
              <a:t>Office: ML 238</a:t>
            </a:r>
          </a:p>
          <a:p>
            <a:r>
              <a:rPr lang="en-CA" sz="1400" dirty="0">
                <a:latin typeface="Futura PT Book" panose="020B0502020204020303"/>
              </a:rPr>
              <a:t>Phone: ext. 2544</a:t>
            </a:r>
          </a:p>
          <a:p>
            <a:r>
              <a:rPr lang="en-CA" sz="1400" dirty="0">
                <a:latin typeface="Futura PT Book" panose="020B0502020204020303"/>
              </a:rPr>
              <a:t>Email: julie.lavigne@carleton.ca</a:t>
            </a:r>
          </a:p>
        </p:txBody>
      </p:sp>
    </p:spTree>
    <p:extLst>
      <p:ext uri="{BB962C8B-B14F-4D97-AF65-F5344CB8AC3E}">
        <p14:creationId xmlns:p14="http://schemas.microsoft.com/office/powerpoint/2010/main" val="2621449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565BEBF0-40F9-104C-9A9D-343AA5066EB3}"/>
              </a:ext>
            </a:extLst>
          </p:cNvPr>
          <p:cNvPicPr>
            <a:picLocks noChangeAspect="1"/>
          </p:cNvPicPr>
          <p:nvPr/>
        </p:nvPicPr>
        <p:blipFill>
          <a:blip r:embed="rId3"/>
          <a:stretch>
            <a:fillRect/>
          </a:stretch>
        </p:blipFill>
        <p:spPr>
          <a:xfrm>
            <a:off x="11033725" y="606209"/>
            <a:ext cx="686201" cy="680755"/>
          </a:xfrm>
          <a:prstGeom prst="rect">
            <a:avLst/>
          </a:prstGeom>
        </p:spPr>
      </p:pic>
      <p:sp>
        <p:nvSpPr>
          <p:cNvPr id="13" name="Title 1">
            <a:extLst>
              <a:ext uri="{FF2B5EF4-FFF2-40B4-BE49-F238E27FC236}">
                <a16:creationId xmlns:a16="http://schemas.microsoft.com/office/drawing/2014/main" id="{3F512117-DA99-E044-8EC6-8B7020F41FCD}"/>
              </a:ext>
            </a:extLst>
          </p:cNvPr>
          <p:cNvSpPr txBox="1">
            <a:spLocks/>
          </p:cNvSpPr>
          <p:nvPr/>
        </p:nvSpPr>
        <p:spPr>
          <a:xfrm>
            <a:off x="4617720" y="707809"/>
            <a:ext cx="7101840" cy="8974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spc="300" dirty="0">
                <a:solidFill>
                  <a:srgbClr val="EE343D"/>
                </a:solidFill>
                <a:latin typeface="Futura PT Book" panose="020B0502020204020303" pitchFamily="34" charset="77"/>
              </a:rPr>
              <a:t>HEALTH AND COUNSELLING</a:t>
            </a:r>
          </a:p>
        </p:txBody>
      </p:sp>
      <p:pic>
        <p:nvPicPr>
          <p:cNvPr id="3" name="Picture 2">
            <a:extLst>
              <a:ext uri="{FF2B5EF4-FFF2-40B4-BE49-F238E27FC236}">
                <a16:creationId xmlns:a16="http://schemas.microsoft.com/office/drawing/2014/main" id="{C62E729A-6E7B-B142-8B3E-2C81B3AD096A}"/>
              </a:ext>
            </a:extLst>
          </p:cNvPr>
          <p:cNvPicPr>
            <a:picLocks noChangeAspect="1"/>
          </p:cNvPicPr>
          <p:nvPr/>
        </p:nvPicPr>
        <p:blipFill>
          <a:blip r:embed="rId4"/>
          <a:stretch>
            <a:fillRect/>
          </a:stretch>
        </p:blipFill>
        <p:spPr>
          <a:xfrm>
            <a:off x="5373923" y="3719229"/>
            <a:ext cx="4852330" cy="284024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4" name="Rectangle 3"/>
          <p:cNvSpPr/>
          <p:nvPr/>
        </p:nvSpPr>
        <p:spPr>
          <a:xfrm>
            <a:off x="4420103" y="1481663"/>
            <a:ext cx="6759971" cy="1938992"/>
          </a:xfrm>
          <a:prstGeom prst="rect">
            <a:avLst/>
          </a:prstGeom>
        </p:spPr>
        <p:txBody>
          <a:bodyPr wrap="square" lIns="91440" tIns="45720" rIns="91440" bIns="45720" anchor="t">
            <a:spAutoFit/>
          </a:bodyPr>
          <a:lstStyle/>
          <a:p>
            <a:pPr>
              <a:lnSpc>
                <a:spcPct val="150000"/>
              </a:lnSpc>
            </a:pPr>
            <a:r>
              <a:rPr lang="en-US" sz="2000" b="1" dirty="0">
                <a:latin typeface="Futura PT Book" panose="020B0502020204020303"/>
                <a:cs typeface="Futura Medium" panose="020B0602020204020303" pitchFamily="34" charset="-79"/>
              </a:rPr>
              <a:t>Counselling Services</a:t>
            </a:r>
          </a:p>
          <a:p>
            <a:pPr marL="285750" indent="-285750">
              <a:lnSpc>
                <a:spcPct val="150000"/>
              </a:lnSpc>
              <a:buFont typeface="Arial" panose="020B0604020202020204" pitchFamily="34" charset="0"/>
              <a:buChar char="•"/>
            </a:pPr>
            <a:r>
              <a:rPr lang="en-US" sz="2000" dirty="0">
                <a:latin typeface="Futura PT Book" panose="020B0502020204020303"/>
                <a:cs typeface="Futura Medium" panose="020B0602020204020303" pitchFamily="34" charset="-79"/>
              </a:rPr>
              <a:t>Open Monday to Friday 8:30 a.m.– 4:30 p.m.</a:t>
            </a:r>
          </a:p>
          <a:p>
            <a:pPr marL="285750" indent="-285750">
              <a:lnSpc>
                <a:spcPct val="150000"/>
              </a:lnSpc>
              <a:buFont typeface="Arial" panose="020B0604020202020204" pitchFamily="34" charset="0"/>
              <a:buChar char="•"/>
            </a:pPr>
            <a:r>
              <a:rPr lang="en-US" sz="2000" dirty="0">
                <a:latin typeface="Futura PT Book" panose="020B0502020204020303"/>
                <a:cs typeface="Futura Medium"/>
              </a:rPr>
              <a:t>Counselling for personal, emotional and mental health concerns </a:t>
            </a:r>
            <a:r>
              <a:rPr lang="en-US" sz="2000" dirty="0">
                <a:solidFill>
                  <a:schemeClr val="tx1">
                    <a:lumMod val="65000"/>
                    <a:lumOff val="35000"/>
                  </a:schemeClr>
                </a:solidFill>
                <a:latin typeface="Futura PT Book" panose="020B0502020204020303"/>
                <a:cs typeface="Futura Medium"/>
              </a:rPr>
              <a:t> </a:t>
            </a:r>
            <a:endParaRPr lang="en-US" sz="2000" dirty="0">
              <a:solidFill>
                <a:schemeClr val="tx1">
                  <a:lumMod val="65000"/>
                  <a:lumOff val="35000"/>
                </a:schemeClr>
              </a:solidFill>
              <a:latin typeface="Futura PT Book" panose="020B0502020204020303"/>
              <a:cs typeface="Futura Medium" panose="020B0602020204020303" pitchFamily="34" charset="-79"/>
            </a:endParaRPr>
          </a:p>
        </p:txBody>
      </p:sp>
      <p:sp>
        <p:nvSpPr>
          <p:cNvPr id="10" name="Rectangle 9"/>
          <p:cNvSpPr/>
          <p:nvPr/>
        </p:nvSpPr>
        <p:spPr>
          <a:xfrm>
            <a:off x="9376350" y="1481663"/>
            <a:ext cx="2494594" cy="400110"/>
          </a:xfrm>
          <a:prstGeom prst="rect">
            <a:avLst/>
          </a:prstGeom>
        </p:spPr>
        <p:txBody>
          <a:bodyPr wrap="none">
            <a:spAutoFit/>
          </a:bodyPr>
          <a:lstStyle/>
          <a:p>
            <a:pPr>
              <a:lnSpc>
                <a:spcPct val="100000"/>
              </a:lnSpc>
              <a:spcAft>
                <a:spcPts val="1200"/>
              </a:spcAft>
            </a:pPr>
            <a:r>
              <a:rPr lang="en-US" sz="2000" i="1" dirty="0">
                <a:latin typeface="Futura PT Book" panose="020B0502020204020303" pitchFamily="34" charset="77"/>
              </a:rPr>
              <a:t>2600 CTTC Building</a:t>
            </a:r>
          </a:p>
        </p:txBody>
      </p:sp>
      <p:sp>
        <p:nvSpPr>
          <p:cNvPr id="9" name="TextBox 8">
            <a:extLst>
              <a:ext uri="{FF2B5EF4-FFF2-40B4-BE49-F238E27FC236}">
                <a16:creationId xmlns:a16="http://schemas.microsoft.com/office/drawing/2014/main" id="{D777721F-CCDE-3942-AF53-97D5EB294E24}"/>
              </a:ext>
            </a:extLst>
          </p:cNvPr>
          <p:cNvSpPr txBox="1"/>
          <p:nvPr/>
        </p:nvSpPr>
        <p:spPr>
          <a:xfrm>
            <a:off x="0" y="6159361"/>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Law &amp; Legal Studies</a:t>
            </a:r>
          </a:p>
        </p:txBody>
      </p:sp>
      <p:sp>
        <p:nvSpPr>
          <p:cNvPr id="11" name="Title 1">
            <a:extLst>
              <a:ext uri="{FF2B5EF4-FFF2-40B4-BE49-F238E27FC236}">
                <a16:creationId xmlns:a16="http://schemas.microsoft.com/office/drawing/2014/main" id="{D6A06211-0FCB-422C-A4C6-1E5A7B254D2C}"/>
              </a:ext>
            </a:extLst>
          </p:cNvPr>
          <p:cNvSpPr txBox="1">
            <a:spLocks/>
          </p:cNvSpPr>
          <p:nvPr/>
        </p:nvSpPr>
        <p:spPr>
          <a:xfrm>
            <a:off x="472440" y="606209"/>
            <a:ext cx="3359972" cy="1276934"/>
          </a:xfrm>
          <a:prstGeom prst="rect">
            <a:avLst/>
          </a:prstGeom>
        </p:spPr>
        <p:txBody>
          <a:bodyPr>
            <a:noAutofit/>
          </a:bodyPr>
          <a:lstStyle>
            <a:lvl1pPr algn="l" defTabSz="914400" rtl="0" eaLnBrk="1" latinLnBrk="0" hangingPunct="1">
              <a:lnSpc>
                <a:spcPct val="90000"/>
              </a:lnSpc>
              <a:spcBef>
                <a:spcPct val="0"/>
              </a:spcBef>
              <a:buNone/>
              <a:defRPr sz="5500" b="1" i="0" kern="1200">
                <a:solidFill>
                  <a:schemeClr val="bg1"/>
                </a:solidFill>
                <a:latin typeface="Futura PT Heavy" panose="020B0502020204020303" pitchFamily="34" charset="77"/>
                <a:ea typeface="+mj-ea"/>
                <a:cs typeface="+mj-cs"/>
              </a:defRPr>
            </a:lvl1pPr>
          </a:lstStyle>
          <a:p>
            <a:r>
              <a:rPr lang="en-US" sz="4800"/>
              <a:t>Student</a:t>
            </a:r>
            <a:br>
              <a:rPr lang="en-US" sz="4800"/>
            </a:br>
            <a:r>
              <a:rPr lang="en-US" sz="4800"/>
              <a:t>Support</a:t>
            </a:r>
            <a:endParaRPr lang="en-US" sz="4800" dirty="0">
              <a:solidFill>
                <a:srgbClr val="EE343D"/>
              </a:solidFill>
            </a:endParaRPr>
          </a:p>
        </p:txBody>
      </p:sp>
    </p:spTree>
    <p:extLst>
      <p:ext uri="{BB962C8B-B14F-4D97-AF65-F5344CB8AC3E}">
        <p14:creationId xmlns:p14="http://schemas.microsoft.com/office/powerpoint/2010/main" val="1893257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15A362-D1D8-3043-8F0F-E3625A2E11B7}"/>
              </a:ext>
            </a:extLst>
          </p:cNvPr>
          <p:cNvSpPr>
            <a:spLocks noGrp="1"/>
          </p:cNvSpPr>
          <p:nvPr>
            <p:ph type="title"/>
          </p:nvPr>
        </p:nvSpPr>
        <p:spPr>
          <a:xfrm>
            <a:off x="472440" y="606209"/>
            <a:ext cx="3144520" cy="657815"/>
          </a:xfrm>
          <a:prstGeom prst="rect">
            <a:avLst/>
          </a:prstGeom>
        </p:spPr>
        <p:txBody>
          <a:bodyPr lIns="91440" tIns="45720" rIns="91440" bIns="45720" anchor="t">
            <a:noAutofit/>
          </a:bodyPr>
          <a:lstStyle/>
          <a:p>
            <a:pPr algn="ctr"/>
            <a:r>
              <a:rPr lang="en-US" sz="4800" dirty="0">
                <a:latin typeface="Futura PT Heavy"/>
              </a:rPr>
              <a:t>Kahoot Trivia and Raffle Prize Winners</a:t>
            </a:r>
            <a:endParaRPr lang="en-US" sz="4800" b="1" dirty="0">
              <a:solidFill>
                <a:srgbClr val="FFFFFF"/>
              </a:solidFill>
              <a:latin typeface="Futura PT Heavy"/>
            </a:endParaRPr>
          </a:p>
        </p:txBody>
      </p:sp>
      <p:sp>
        <p:nvSpPr>
          <p:cNvPr id="5" name="TextBox 4">
            <a:extLst>
              <a:ext uri="{FF2B5EF4-FFF2-40B4-BE49-F238E27FC236}">
                <a16:creationId xmlns:a16="http://schemas.microsoft.com/office/drawing/2014/main" id="{D777721F-CCDE-3942-AF53-97D5EB294E24}"/>
              </a:ext>
            </a:extLst>
          </p:cNvPr>
          <p:cNvSpPr txBox="1"/>
          <p:nvPr/>
        </p:nvSpPr>
        <p:spPr>
          <a:xfrm>
            <a:off x="0" y="6159361"/>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Law &amp; Legal Studies</a:t>
            </a:r>
          </a:p>
        </p:txBody>
      </p:sp>
      <p:sp>
        <p:nvSpPr>
          <p:cNvPr id="2" name="TextBox 1"/>
          <p:cNvSpPr txBox="1"/>
          <p:nvPr/>
        </p:nvSpPr>
        <p:spPr>
          <a:xfrm>
            <a:off x="4315564" y="2966022"/>
            <a:ext cx="7467727" cy="830997"/>
          </a:xfrm>
          <a:prstGeom prst="rect">
            <a:avLst/>
          </a:prstGeom>
          <a:noFill/>
        </p:spPr>
        <p:txBody>
          <a:bodyPr wrap="square" rtlCol="0">
            <a:spAutoFit/>
          </a:bodyPr>
          <a:lstStyle/>
          <a:p>
            <a:pPr algn="ctr"/>
            <a:endParaRPr lang="en-CA" sz="4800" b="1" dirty="0">
              <a:solidFill>
                <a:srgbClr val="FF0000"/>
              </a:solidFill>
              <a:latin typeface="Futura PT Book" panose="020B0502020204020303"/>
            </a:endParaRPr>
          </a:p>
        </p:txBody>
      </p:sp>
      <p:sp>
        <p:nvSpPr>
          <p:cNvPr id="10" name="Title 1"/>
          <p:cNvSpPr txBox="1">
            <a:spLocks/>
          </p:cNvSpPr>
          <p:nvPr/>
        </p:nvSpPr>
        <p:spPr>
          <a:xfrm>
            <a:off x="3459185" y="1583449"/>
            <a:ext cx="8731672" cy="1382573"/>
          </a:xfrm>
          <a:prstGeom prst="rect">
            <a:avLst/>
          </a:prstGeom>
        </p:spPr>
        <p:txBody>
          <a:bodyPr/>
          <a:lstStyle>
            <a:lvl1pPr algn="l" defTabSz="914400" rtl="0" eaLnBrk="1" latinLnBrk="0" hangingPunct="1">
              <a:lnSpc>
                <a:spcPct val="90000"/>
              </a:lnSpc>
              <a:spcBef>
                <a:spcPct val="0"/>
              </a:spcBef>
              <a:buNone/>
              <a:defRPr sz="5500" b="1" i="0" kern="1200">
                <a:solidFill>
                  <a:schemeClr val="bg1"/>
                </a:solidFill>
                <a:latin typeface="Futura PT Heavy" panose="020B0502020204020303" pitchFamily="34" charset="77"/>
                <a:ea typeface="+mj-ea"/>
                <a:cs typeface="+mj-cs"/>
              </a:defRPr>
            </a:lvl1pPr>
          </a:lstStyle>
          <a:p>
            <a:pPr algn="ctr"/>
            <a:endParaRPr lang="en-US" sz="4000" dirty="0">
              <a:solidFill>
                <a:schemeClr val="tx1">
                  <a:lumMod val="65000"/>
                  <a:lumOff val="35000"/>
                </a:schemeClr>
              </a:solidFill>
            </a:endParaRPr>
          </a:p>
        </p:txBody>
      </p:sp>
    </p:spTree>
    <p:extLst>
      <p:ext uri="{BB962C8B-B14F-4D97-AF65-F5344CB8AC3E}">
        <p14:creationId xmlns:p14="http://schemas.microsoft.com/office/powerpoint/2010/main" val="3402850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15A362-D1D8-3043-8F0F-E3625A2E11B7}"/>
              </a:ext>
            </a:extLst>
          </p:cNvPr>
          <p:cNvSpPr>
            <a:spLocks noGrp="1"/>
          </p:cNvSpPr>
          <p:nvPr>
            <p:ph type="title"/>
          </p:nvPr>
        </p:nvSpPr>
        <p:spPr>
          <a:xfrm>
            <a:off x="472440" y="606209"/>
            <a:ext cx="3144520" cy="657815"/>
          </a:xfrm>
          <a:prstGeom prst="rect">
            <a:avLst/>
          </a:prstGeom>
        </p:spPr>
        <p:txBody>
          <a:bodyPr lIns="91440" tIns="45720" rIns="91440" bIns="45720" anchor="t">
            <a:noAutofit/>
          </a:bodyPr>
          <a:lstStyle/>
          <a:p>
            <a:pPr algn="ctr"/>
            <a:r>
              <a:rPr lang="en-US" sz="4800" dirty="0">
                <a:latin typeface="Futura PT Heavy"/>
              </a:rPr>
              <a:t>Kahoot Trivia and Raffle Prize Winners</a:t>
            </a:r>
            <a:endParaRPr lang="en-US" sz="4800" b="1" dirty="0">
              <a:solidFill>
                <a:srgbClr val="FFFFFF"/>
              </a:solidFill>
              <a:latin typeface="Futura PT Heavy"/>
            </a:endParaRPr>
          </a:p>
        </p:txBody>
      </p:sp>
      <p:sp>
        <p:nvSpPr>
          <p:cNvPr id="5" name="TextBox 4">
            <a:extLst>
              <a:ext uri="{FF2B5EF4-FFF2-40B4-BE49-F238E27FC236}">
                <a16:creationId xmlns:a16="http://schemas.microsoft.com/office/drawing/2014/main" id="{D777721F-CCDE-3942-AF53-97D5EB294E24}"/>
              </a:ext>
            </a:extLst>
          </p:cNvPr>
          <p:cNvSpPr txBox="1"/>
          <p:nvPr/>
        </p:nvSpPr>
        <p:spPr>
          <a:xfrm>
            <a:off x="0" y="6159361"/>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Law &amp; Legal Studies</a:t>
            </a:r>
          </a:p>
        </p:txBody>
      </p:sp>
      <p:sp>
        <p:nvSpPr>
          <p:cNvPr id="2" name="TextBox 1"/>
          <p:cNvSpPr txBox="1"/>
          <p:nvPr/>
        </p:nvSpPr>
        <p:spPr>
          <a:xfrm>
            <a:off x="4315564" y="2966022"/>
            <a:ext cx="7467727" cy="830997"/>
          </a:xfrm>
          <a:prstGeom prst="rect">
            <a:avLst/>
          </a:prstGeom>
          <a:noFill/>
        </p:spPr>
        <p:txBody>
          <a:bodyPr wrap="square" rtlCol="0">
            <a:spAutoFit/>
          </a:bodyPr>
          <a:lstStyle/>
          <a:p>
            <a:pPr algn="ctr"/>
            <a:r>
              <a:rPr lang="en-US" sz="4800" b="1" dirty="0">
                <a:solidFill>
                  <a:srgbClr val="FF0000"/>
                </a:solidFill>
              </a:rPr>
              <a:t>The Winners Are…</a:t>
            </a:r>
            <a:endParaRPr lang="en-CA" sz="4800" b="1" dirty="0">
              <a:solidFill>
                <a:srgbClr val="FF0000"/>
              </a:solidFill>
              <a:latin typeface="Futura PT Book" panose="020B0502020204020303"/>
            </a:endParaRPr>
          </a:p>
        </p:txBody>
      </p:sp>
      <p:sp>
        <p:nvSpPr>
          <p:cNvPr id="10" name="Title 1"/>
          <p:cNvSpPr txBox="1">
            <a:spLocks/>
          </p:cNvSpPr>
          <p:nvPr/>
        </p:nvSpPr>
        <p:spPr>
          <a:xfrm>
            <a:off x="3459185" y="1583449"/>
            <a:ext cx="8731672" cy="1382573"/>
          </a:xfrm>
          <a:prstGeom prst="rect">
            <a:avLst/>
          </a:prstGeom>
        </p:spPr>
        <p:txBody>
          <a:bodyPr/>
          <a:lstStyle>
            <a:lvl1pPr algn="l" defTabSz="914400" rtl="0" eaLnBrk="1" latinLnBrk="0" hangingPunct="1">
              <a:lnSpc>
                <a:spcPct val="90000"/>
              </a:lnSpc>
              <a:spcBef>
                <a:spcPct val="0"/>
              </a:spcBef>
              <a:buNone/>
              <a:defRPr sz="5500" b="1" i="0" kern="1200">
                <a:solidFill>
                  <a:schemeClr val="bg1"/>
                </a:solidFill>
                <a:latin typeface="Futura PT Heavy" panose="020B0502020204020303" pitchFamily="34" charset="77"/>
                <a:ea typeface="+mj-ea"/>
                <a:cs typeface="+mj-cs"/>
              </a:defRPr>
            </a:lvl1pPr>
          </a:lstStyle>
          <a:p>
            <a:pPr algn="ctr"/>
            <a:endParaRPr lang="en-US" sz="4000" dirty="0">
              <a:solidFill>
                <a:schemeClr val="tx1">
                  <a:lumMod val="65000"/>
                  <a:lumOff val="35000"/>
                </a:schemeClr>
              </a:solidFill>
            </a:endParaRPr>
          </a:p>
        </p:txBody>
      </p:sp>
    </p:spTree>
    <p:extLst>
      <p:ext uri="{BB962C8B-B14F-4D97-AF65-F5344CB8AC3E}">
        <p14:creationId xmlns:p14="http://schemas.microsoft.com/office/powerpoint/2010/main" val="194519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r>
              <a:rPr lang="en-US" sz="3600" dirty="0">
                <a:latin typeface="Futura PT Heavy"/>
              </a:rPr>
              <a:t>SEO </a:t>
            </a:r>
            <a:br>
              <a:rPr lang="en-US" sz="3600" dirty="0"/>
            </a:br>
            <a:r>
              <a:rPr lang="en-US" sz="3600" dirty="0">
                <a:latin typeface="Futura PT Heavy"/>
              </a:rPr>
              <a:t>Feedback</a:t>
            </a:r>
            <a:br>
              <a:rPr lang="en-US" sz="3600" dirty="0"/>
            </a:br>
            <a:r>
              <a:rPr lang="en-US" sz="3600" dirty="0">
                <a:latin typeface="Futura PT Heavy"/>
              </a:rPr>
              <a:t>Survey</a:t>
            </a:r>
            <a:br>
              <a:rPr lang="en-US" sz="3600" dirty="0"/>
            </a:br>
            <a:br>
              <a:rPr lang="en-US" sz="3600" dirty="0"/>
            </a:br>
            <a:r>
              <a:rPr lang="en-US" sz="3600" dirty="0">
                <a:latin typeface="Futura PT Heavy"/>
              </a:rPr>
              <a:t>*Chance</a:t>
            </a:r>
            <a:br>
              <a:rPr lang="en-US" sz="3600" dirty="0"/>
            </a:br>
            <a:r>
              <a:rPr lang="en-US" sz="3600" dirty="0">
                <a:latin typeface="Futura PT Heavy"/>
              </a:rPr>
              <a:t>for Prizes</a:t>
            </a:r>
            <a:r>
              <a:rPr lang="en-US" dirty="0">
                <a:latin typeface="Futura PT Heavy"/>
              </a:rPr>
              <a:t> </a:t>
            </a:r>
            <a:endParaRPr lang="en-US" dirty="0"/>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Object 3">
            <a:extLst>
              <a:ext uri="{FF2B5EF4-FFF2-40B4-BE49-F238E27FC236}">
                <a16:creationId xmlns:a16="http://schemas.microsoft.com/office/drawing/2014/main" id="{553142CD-0EEB-4811-B748-4A4C663BBC41}"/>
              </a:ext>
            </a:extLst>
          </p:cNvPr>
          <p:cNvGraphicFramePr>
            <a:graphicFrameLocks noChangeAspect="1"/>
          </p:cNvGraphicFramePr>
          <p:nvPr>
            <p:extLst>
              <p:ext uri="{D42A27DB-BD31-4B8C-83A1-F6EECF244321}">
                <p14:modId xmlns:p14="http://schemas.microsoft.com/office/powerpoint/2010/main" val="2331799131"/>
              </p:ext>
            </p:extLst>
          </p:nvPr>
        </p:nvGraphicFramePr>
        <p:xfrm>
          <a:off x="5526741" y="198302"/>
          <a:ext cx="5271247" cy="6827617"/>
        </p:xfrm>
        <a:graphic>
          <a:graphicData uri="http://schemas.openxmlformats.org/presentationml/2006/ole">
            <mc:AlternateContent xmlns:mc="http://schemas.openxmlformats.org/markup-compatibility/2006">
              <mc:Choice xmlns:v="urn:schemas-microsoft-com:vml" Requires="v">
                <p:oleObj spid="_x0000_s1047" name="PDF" r:id="rId4" imgW="0" imgH="360" progId="FoxitPhantomPDF.Document">
                  <p:embed/>
                </p:oleObj>
              </mc:Choice>
              <mc:Fallback>
                <p:oleObj name="PDF" r:id="rId4" imgW="0" imgH="360" progId="FoxitPhantomPDF.Document">
                  <p:embed/>
                  <p:pic>
                    <p:nvPicPr>
                      <p:cNvPr id="0" name=""/>
                      <p:cNvPicPr/>
                      <p:nvPr/>
                    </p:nvPicPr>
                    <p:blipFill>
                      <a:blip r:embed="rId5"/>
                      <a:stretch>
                        <a:fillRect/>
                      </a:stretch>
                    </p:blipFill>
                    <p:spPr>
                      <a:xfrm>
                        <a:off x="5526741" y="198302"/>
                        <a:ext cx="5271247" cy="6827617"/>
                      </a:xfrm>
                      <a:prstGeom prst="rect">
                        <a:avLst/>
                      </a:prstGeom>
                    </p:spPr>
                  </p:pic>
                </p:oleObj>
              </mc:Fallback>
            </mc:AlternateContent>
          </a:graphicData>
        </a:graphic>
      </p:graphicFrame>
    </p:spTree>
    <p:extLst>
      <p:ext uri="{BB962C8B-B14F-4D97-AF65-F5344CB8AC3E}">
        <p14:creationId xmlns:p14="http://schemas.microsoft.com/office/powerpoint/2010/main" val="172729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Experience Days - Student Experience Office">
            <a:extLst>
              <a:ext uri="{FF2B5EF4-FFF2-40B4-BE49-F238E27FC236}">
                <a16:creationId xmlns:a16="http://schemas.microsoft.com/office/drawing/2014/main" id="{2A6666DA-3C52-4E66-B400-D044864CC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1523999"/>
            <a:ext cx="12192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67;p12">
            <a:extLst>
              <a:ext uri="{FF2B5EF4-FFF2-40B4-BE49-F238E27FC236}">
                <a16:creationId xmlns:a16="http://schemas.microsoft.com/office/drawing/2014/main" id="{8C940228-D029-44BB-B1D7-7849294AFEDC}"/>
              </a:ext>
            </a:extLst>
          </p:cNvPr>
          <p:cNvSpPr/>
          <p:nvPr/>
        </p:nvSpPr>
        <p:spPr>
          <a:xfrm rot="5400000">
            <a:off x="5334003" y="-5333999"/>
            <a:ext cx="1524000" cy="12192000"/>
          </a:xfrm>
          <a:prstGeom prst="rect">
            <a:avLst/>
          </a:prstGeom>
          <a:solidFill>
            <a:srgbClr val="242424"/>
          </a:solidFill>
          <a:ln>
            <a:noFill/>
          </a:ln>
          <a:effectLst>
            <a:outerShdw dist="9525" algn="bl" rotWithShape="0">
              <a:schemeClr val="lt1">
                <a:alpha val="15000"/>
              </a:schemeClr>
            </a:outerShdw>
          </a:effectLst>
        </p:spPr>
        <p:txBody>
          <a:bodyPr/>
          <a:lstStyle/>
          <a:p>
            <a:endParaRPr lang="en-CA" sz="2400" dirty="0"/>
          </a:p>
        </p:txBody>
      </p:sp>
      <p:sp>
        <p:nvSpPr>
          <p:cNvPr id="5" name="Google Shape;69;p12">
            <a:extLst>
              <a:ext uri="{FF2B5EF4-FFF2-40B4-BE49-F238E27FC236}">
                <a16:creationId xmlns:a16="http://schemas.microsoft.com/office/drawing/2014/main" id="{BF2EA889-7A4B-40D9-9BBE-F36FCC4BEEFE}"/>
              </a:ext>
            </a:extLst>
          </p:cNvPr>
          <p:cNvSpPr/>
          <p:nvPr/>
        </p:nvSpPr>
        <p:spPr>
          <a:xfrm rot="3962676">
            <a:off x="5378252" y="364555"/>
            <a:ext cx="1435497" cy="2318896"/>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57150" dist="19050" algn="bl" rotWithShape="0">
              <a:srgbClr val="000000">
                <a:alpha val="30000"/>
              </a:srgbClr>
            </a:outerShdw>
          </a:effectLst>
        </p:spPr>
        <p:txBody>
          <a:bodyPr spcFirstLastPara="1" wrap="square" lIns="121900" tIns="60933" rIns="121900" bIns="60933" anchor="ctr" anchorCtr="0">
            <a:noAutofit/>
          </a:bodyPr>
          <a:lstStyle/>
          <a:p>
            <a:endParaRPr sz="2400" dirty="0">
              <a:solidFill>
                <a:srgbClr val="000000"/>
              </a:solidFill>
              <a:latin typeface="Segoe UI" panose="020B0502040204020203" pitchFamily="34" charset="0"/>
              <a:ea typeface="Calibri"/>
              <a:cs typeface="Segoe UI" panose="020B0502040204020203" pitchFamily="34" charset="0"/>
              <a:sym typeface="Calibri"/>
            </a:endParaRPr>
          </a:p>
        </p:txBody>
      </p:sp>
      <p:pic>
        <p:nvPicPr>
          <p:cNvPr id="47112" name="Picture 8" descr="Partner Universities - Jean Monnet Network on Transatlantic Trade Politics">
            <a:extLst>
              <a:ext uri="{FF2B5EF4-FFF2-40B4-BE49-F238E27FC236}">
                <a16:creationId xmlns:a16="http://schemas.microsoft.com/office/drawing/2014/main" id="{A04BAD94-85B4-48C1-9B9B-D532AA762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632" y="5334000"/>
            <a:ext cx="3789405" cy="1853256"/>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96;p17">
            <a:extLst>
              <a:ext uri="{FF2B5EF4-FFF2-40B4-BE49-F238E27FC236}">
                <a16:creationId xmlns:a16="http://schemas.microsoft.com/office/drawing/2014/main" id="{090EF091-B1A2-4282-8141-AF994201B13D}"/>
              </a:ext>
            </a:extLst>
          </p:cNvPr>
          <p:cNvSpPr txBox="1">
            <a:spLocks/>
          </p:cNvSpPr>
          <p:nvPr/>
        </p:nvSpPr>
        <p:spPr>
          <a:xfrm>
            <a:off x="3235899" y="-2615253"/>
            <a:ext cx="5720199" cy="3809997"/>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accent1"/>
              </a:buClr>
              <a:buSzPts val="3000"/>
              <a:buFont typeface="News Cycle"/>
              <a:buNone/>
              <a:defRPr sz="3000" b="0" i="0" u="none" strike="noStrike" cap="none">
                <a:solidFill>
                  <a:schemeClr val="accent1"/>
                </a:solidFill>
                <a:latin typeface="News Cycle"/>
                <a:ea typeface="News Cycle"/>
                <a:cs typeface="News Cycle"/>
                <a:sym typeface="News Cycle"/>
              </a:defRPr>
            </a:lvl1pPr>
            <a:lvl2pPr marR="0" lvl="1" algn="l" rtl="0" eaLnBrk="1" hangingPunct="1">
              <a:lnSpc>
                <a:spcPct val="90000"/>
              </a:lnSpc>
              <a:spcBef>
                <a:spcPts val="0"/>
              </a:spcBef>
              <a:spcAft>
                <a:spcPts val="0"/>
              </a:spcAft>
              <a:buClr>
                <a:schemeClr val="accent1"/>
              </a:buClr>
              <a:buSzPts val="3000"/>
              <a:buFont typeface="News Cycle"/>
              <a:buNone/>
              <a:defRPr sz="3000" b="0" i="0" u="none" strike="noStrike" cap="none">
                <a:solidFill>
                  <a:schemeClr val="accent1"/>
                </a:solidFill>
                <a:latin typeface="News Cycle"/>
                <a:ea typeface="News Cycle"/>
                <a:cs typeface="News Cycle"/>
                <a:sym typeface="News Cycle"/>
              </a:defRPr>
            </a:lvl2pPr>
            <a:lvl3pPr marR="0" lvl="2" algn="l" rtl="0" eaLnBrk="1" hangingPunct="1">
              <a:lnSpc>
                <a:spcPct val="90000"/>
              </a:lnSpc>
              <a:spcBef>
                <a:spcPts val="0"/>
              </a:spcBef>
              <a:spcAft>
                <a:spcPts val="0"/>
              </a:spcAft>
              <a:buClr>
                <a:schemeClr val="accent1"/>
              </a:buClr>
              <a:buSzPts val="3000"/>
              <a:buFont typeface="News Cycle"/>
              <a:buNone/>
              <a:defRPr sz="3000" b="0" i="0" u="none" strike="noStrike" cap="none">
                <a:solidFill>
                  <a:schemeClr val="accent1"/>
                </a:solidFill>
                <a:latin typeface="News Cycle"/>
                <a:ea typeface="News Cycle"/>
                <a:cs typeface="News Cycle"/>
                <a:sym typeface="News Cycle"/>
              </a:defRPr>
            </a:lvl3pPr>
            <a:lvl4pPr marR="0" lvl="3" algn="l" rtl="0" eaLnBrk="1" hangingPunct="1">
              <a:lnSpc>
                <a:spcPct val="90000"/>
              </a:lnSpc>
              <a:spcBef>
                <a:spcPts val="0"/>
              </a:spcBef>
              <a:spcAft>
                <a:spcPts val="0"/>
              </a:spcAft>
              <a:buClr>
                <a:schemeClr val="accent1"/>
              </a:buClr>
              <a:buSzPts val="3000"/>
              <a:buFont typeface="News Cycle"/>
              <a:buNone/>
              <a:defRPr sz="3000" b="0" i="0" u="none" strike="noStrike" cap="none">
                <a:solidFill>
                  <a:schemeClr val="accent1"/>
                </a:solidFill>
                <a:latin typeface="News Cycle"/>
                <a:ea typeface="News Cycle"/>
                <a:cs typeface="News Cycle"/>
                <a:sym typeface="News Cycle"/>
              </a:defRPr>
            </a:lvl4pPr>
            <a:lvl5pPr marR="0" lvl="4" algn="l" rtl="0" eaLnBrk="1" hangingPunct="1">
              <a:lnSpc>
                <a:spcPct val="90000"/>
              </a:lnSpc>
              <a:spcBef>
                <a:spcPts val="0"/>
              </a:spcBef>
              <a:spcAft>
                <a:spcPts val="0"/>
              </a:spcAft>
              <a:buClr>
                <a:schemeClr val="accent1"/>
              </a:buClr>
              <a:buSzPts val="3000"/>
              <a:buFont typeface="News Cycle"/>
              <a:buNone/>
              <a:defRPr sz="3000" b="0" i="0" u="none" strike="noStrike" cap="none">
                <a:solidFill>
                  <a:schemeClr val="accent1"/>
                </a:solidFill>
                <a:latin typeface="News Cycle"/>
                <a:ea typeface="News Cycle"/>
                <a:cs typeface="News Cycle"/>
                <a:sym typeface="News Cycle"/>
              </a:defRPr>
            </a:lvl5pPr>
            <a:lvl6pPr marR="0" lvl="5" algn="l" rtl="0" eaLnBrk="1" hangingPunct="1">
              <a:lnSpc>
                <a:spcPct val="90000"/>
              </a:lnSpc>
              <a:spcBef>
                <a:spcPts val="0"/>
              </a:spcBef>
              <a:spcAft>
                <a:spcPts val="0"/>
              </a:spcAft>
              <a:buClr>
                <a:schemeClr val="accent1"/>
              </a:buClr>
              <a:buSzPts val="3000"/>
              <a:buFont typeface="News Cycle"/>
              <a:buNone/>
              <a:defRPr sz="3000" b="0" i="0" u="none" strike="noStrike" cap="none">
                <a:solidFill>
                  <a:schemeClr val="accent1"/>
                </a:solidFill>
                <a:latin typeface="News Cycle"/>
                <a:ea typeface="News Cycle"/>
                <a:cs typeface="News Cycle"/>
                <a:sym typeface="News Cycle"/>
              </a:defRPr>
            </a:lvl6pPr>
            <a:lvl7pPr marR="0" lvl="6" algn="l" rtl="0" eaLnBrk="1" hangingPunct="1">
              <a:lnSpc>
                <a:spcPct val="90000"/>
              </a:lnSpc>
              <a:spcBef>
                <a:spcPts val="0"/>
              </a:spcBef>
              <a:spcAft>
                <a:spcPts val="0"/>
              </a:spcAft>
              <a:buClr>
                <a:schemeClr val="accent1"/>
              </a:buClr>
              <a:buSzPts val="3000"/>
              <a:buFont typeface="News Cycle"/>
              <a:buNone/>
              <a:defRPr sz="3000" b="0" i="0" u="none" strike="noStrike" cap="none">
                <a:solidFill>
                  <a:schemeClr val="accent1"/>
                </a:solidFill>
                <a:latin typeface="News Cycle"/>
                <a:ea typeface="News Cycle"/>
                <a:cs typeface="News Cycle"/>
                <a:sym typeface="News Cycle"/>
              </a:defRPr>
            </a:lvl7pPr>
            <a:lvl8pPr marR="0" lvl="7" algn="l" rtl="0" eaLnBrk="1" hangingPunct="1">
              <a:lnSpc>
                <a:spcPct val="90000"/>
              </a:lnSpc>
              <a:spcBef>
                <a:spcPts val="0"/>
              </a:spcBef>
              <a:spcAft>
                <a:spcPts val="0"/>
              </a:spcAft>
              <a:buClr>
                <a:schemeClr val="accent1"/>
              </a:buClr>
              <a:buSzPts val="3000"/>
              <a:buFont typeface="News Cycle"/>
              <a:buNone/>
              <a:defRPr sz="3000" b="0" i="0" u="none" strike="noStrike" cap="none">
                <a:solidFill>
                  <a:schemeClr val="accent1"/>
                </a:solidFill>
                <a:latin typeface="News Cycle"/>
                <a:ea typeface="News Cycle"/>
                <a:cs typeface="News Cycle"/>
                <a:sym typeface="News Cycle"/>
              </a:defRPr>
            </a:lvl8pPr>
            <a:lvl9pPr marR="0" lvl="8" algn="l" rtl="0" eaLnBrk="1" hangingPunct="1">
              <a:lnSpc>
                <a:spcPct val="90000"/>
              </a:lnSpc>
              <a:spcBef>
                <a:spcPts val="0"/>
              </a:spcBef>
              <a:spcAft>
                <a:spcPts val="0"/>
              </a:spcAft>
              <a:buClr>
                <a:schemeClr val="accent1"/>
              </a:buClr>
              <a:buSzPts val="3000"/>
              <a:buFont typeface="News Cycle"/>
              <a:buNone/>
              <a:defRPr sz="3000" b="0" i="0" u="none" strike="noStrike" cap="none">
                <a:solidFill>
                  <a:schemeClr val="accent1"/>
                </a:solidFill>
                <a:latin typeface="News Cycle"/>
                <a:ea typeface="News Cycle"/>
                <a:cs typeface="News Cycle"/>
                <a:sym typeface="News Cycle"/>
              </a:defRPr>
            </a:lvl9pPr>
          </a:lstStyle>
          <a:p>
            <a:pPr algn="ctr"/>
            <a:r>
              <a:rPr lang="en-US" sz="6400" b="1" dirty="0">
                <a:solidFill>
                  <a:schemeClr val="bg1"/>
                </a:solidFill>
                <a:latin typeface="+mj-lt"/>
                <a:cs typeface="Segoe UI" panose="020B0502040204020203" pitchFamily="34" charset="0"/>
              </a:rPr>
              <a:t>THANK YOU!</a:t>
            </a:r>
          </a:p>
        </p:txBody>
      </p:sp>
      <p:pic>
        <p:nvPicPr>
          <p:cNvPr id="7" name="Picture 6">
            <a:extLst>
              <a:ext uri="{FF2B5EF4-FFF2-40B4-BE49-F238E27FC236}">
                <a16:creationId xmlns:a16="http://schemas.microsoft.com/office/drawing/2014/main" id="{11D07DA9-9388-4CE9-B679-49AC703963CF}"/>
              </a:ext>
            </a:extLst>
          </p:cNvPr>
          <p:cNvPicPr>
            <a:picLocks noChangeAspect="1"/>
          </p:cNvPicPr>
          <p:nvPr/>
        </p:nvPicPr>
        <p:blipFill>
          <a:blip r:embed="rId4">
            <a:duotone>
              <a:prstClr val="black"/>
              <a:schemeClr val="tx1">
                <a:tint val="45000"/>
                <a:satMod val="400000"/>
              </a:schemeClr>
            </a:duotone>
            <a:lum bright="-40000" contrast="-40000"/>
          </a:blip>
          <a:stretch>
            <a:fillRect/>
          </a:stretch>
        </p:blipFill>
        <p:spPr>
          <a:xfrm>
            <a:off x="254214" y="1896765"/>
            <a:ext cx="309115" cy="1292661"/>
          </a:xfrm>
          <a:prstGeom prst="rect">
            <a:avLst/>
          </a:prstGeom>
        </p:spPr>
      </p:pic>
      <p:sp>
        <p:nvSpPr>
          <p:cNvPr id="9" name="TextBox 8">
            <a:extLst>
              <a:ext uri="{FF2B5EF4-FFF2-40B4-BE49-F238E27FC236}">
                <a16:creationId xmlns:a16="http://schemas.microsoft.com/office/drawing/2014/main" id="{73920050-C5DA-47C2-B76D-ABE7CF896247}"/>
              </a:ext>
            </a:extLst>
          </p:cNvPr>
          <p:cNvSpPr txBox="1"/>
          <p:nvPr/>
        </p:nvSpPr>
        <p:spPr>
          <a:xfrm>
            <a:off x="694215" y="1848369"/>
            <a:ext cx="3796569" cy="1661993"/>
          </a:xfrm>
          <a:prstGeom prst="rect">
            <a:avLst/>
          </a:prstGeom>
          <a:noFill/>
        </p:spPr>
        <p:txBody>
          <a:bodyPr wrap="square" rtlCol="0">
            <a:spAutoFit/>
          </a:bodyPr>
          <a:lstStyle/>
          <a:p>
            <a:r>
              <a:rPr lang="en-CA" dirty="0">
                <a:latin typeface="Futura PT Book" panose="020B0502020204020303"/>
              </a:rPr>
              <a:t>Carleton.ca/Law</a:t>
            </a:r>
          </a:p>
          <a:p>
            <a:endParaRPr lang="en-CA" sz="1400" dirty="0">
              <a:latin typeface="Futura PT Book" panose="020B0502020204020303"/>
            </a:endParaRPr>
          </a:p>
          <a:p>
            <a:r>
              <a:rPr lang="en-CA" dirty="0">
                <a:latin typeface="Futura PT Book" panose="020B0502020204020303"/>
              </a:rPr>
              <a:t>@</a:t>
            </a:r>
            <a:r>
              <a:rPr lang="en-CA" dirty="0" err="1">
                <a:latin typeface="Futura PT Book" panose="020B0502020204020303"/>
              </a:rPr>
              <a:t>cuLegalStudies</a:t>
            </a:r>
            <a:endParaRPr lang="en-CA" dirty="0">
              <a:latin typeface="Futura PT Book" panose="020B0502020204020303"/>
            </a:endParaRPr>
          </a:p>
          <a:p>
            <a:endParaRPr lang="en-CA" sz="1600" dirty="0">
              <a:latin typeface="Futura PT Book" panose="020B0502020204020303"/>
            </a:endParaRPr>
          </a:p>
          <a:p>
            <a:r>
              <a:rPr lang="en-CA" dirty="0">
                <a:latin typeface="Futura PT Book" panose="020B0502020204020303"/>
              </a:rPr>
              <a:t>Facebook.com/</a:t>
            </a:r>
            <a:r>
              <a:rPr lang="en-CA" dirty="0" err="1">
                <a:latin typeface="Futura PT Book" panose="020B0502020204020303"/>
              </a:rPr>
              <a:t>cuLegalStudies</a:t>
            </a:r>
            <a:endParaRPr lang="en-CA" dirty="0">
              <a:latin typeface="Futura PT Book" panose="020B0502020204020303"/>
            </a:endParaRPr>
          </a:p>
          <a:p>
            <a:endParaRPr lang="en-CA" dirty="0"/>
          </a:p>
        </p:txBody>
      </p:sp>
    </p:spTree>
    <p:extLst>
      <p:ext uri="{BB962C8B-B14F-4D97-AF65-F5344CB8AC3E}">
        <p14:creationId xmlns:p14="http://schemas.microsoft.com/office/powerpoint/2010/main" val="157685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15A362-D1D8-3043-8F0F-E3625A2E11B7}"/>
              </a:ext>
            </a:extLst>
          </p:cNvPr>
          <p:cNvSpPr>
            <a:spLocks noGrp="1"/>
          </p:cNvSpPr>
          <p:nvPr>
            <p:ph type="title"/>
          </p:nvPr>
        </p:nvSpPr>
        <p:spPr>
          <a:xfrm>
            <a:off x="-1" y="606209"/>
            <a:ext cx="3969327" cy="897471"/>
          </a:xfrm>
          <a:prstGeom prst="rect">
            <a:avLst/>
          </a:prstGeom>
        </p:spPr>
        <p:txBody>
          <a:bodyPr>
            <a:normAutofit fontScale="90000"/>
          </a:bodyPr>
          <a:lstStyle/>
          <a:p>
            <a:pPr algn="ctr"/>
            <a:r>
              <a:rPr lang="en-US" sz="5500" b="1" dirty="0">
                <a:solidFill>
                  <a:schemeClr val="bg1"/>
                </a:solidFill>
                <a:latin typeface="Futura PT Heavy" panose="020B0502020204020303" pitchFamily="34" charset="77"/>
              </a:rPr>
              <a:t>Faculty of </a:t>
            </a:r>
            <a:br>
              <a:rPr lang="en-US" sz="5500" b="1" dirty="0">
                <a:solidFill>
                  <a:schemeClr val="bg1"/>
                </a:solidFill>
                <a:latin typeface="Futura PT Heavy" panose="020B0502020204020303" pitchFamily="34" charset="77"/>
              </a:rPr>
            </a:br>
            <a:r>
              <a:rPr lang="en-US" dirty="0"/>
              <a:t>Public Affairs</a:t>
            </a:r>
            <a:endParaRPr lang="en-US" sz="5500" b="1" dirty="0">
              <a:latin typeface="Futura PT Heavy" panose="020B0502020204020303" pitchFamily="34" charset="77"/>
            </a:endParaRPr>
          </a:p>
        </p:txBody>
      </p:sp>
      <p:sp>
        <p:nvSpPr>
          <p:cNvPr id="8" name="Title 1">
            <a:extLst>
              <a:ext uri="{FF2B5EF4-FFF2-40B4-BE49-F238E27FC236}">
                <a16:creationId xmlns:a16="http://schemas.microsoft.com/office/drawing/2014/main" id="{00E223D9-A421-324D-9EC1-DE52E71D5B0F}"/>
              </a:ext>
            </a:extLst>
          </p:cNvPr>
          <p:cNvSpPr txBox="1">
            <a:spLocks/>
          </p:cNvSpPr>
          <p:nvPr/>
        </p:nvSpPr>
        <p:spPr>
          <a:xfrm>
            <a:off x="4617720" y="707809"/>
            <a:ext cx="7401384" cy="8974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spc="300" dirty="0">
                <a:solidFill>
                  <a:srgbClr val="EE343D"/>
                </a:solidFill>
                <a:latin typeface="Futura PT Book" panose="020B0502020204020303" pitchFamily="34" charset="77"/>
              </a:rPr>
              <a:t>DEPARTMENT OF LAW &amp; LEGAL STUDIES</a:t>
            </a:r>
          </a:p>
        </p:txBody>
      </p:sp>
      <p:sp>
        <p:nvSpPr>
          <p:cNvPr id="9" name="Title 1">
            <a:extLst>
              <a:ext uri="{FF2B5EF4-FFF2-40B4-BE49-F238E27FC236}">
                <a16:creationId xmlns:a16="http://schemas.microsoft.com/office/drawing/2014/main" id="{DAA98009-591E-B245-A523-DCC41D3F0F98}"/>
              </a:ext>
            </a:extLst>
          </p:cNvPr>
          <p:cNvSpPr txBox="1">
            <a:spLocks/>
          </p:cNvSpPr>
          <p:nvPr/>
        </p:nvSpPr>
        <p:spPr>
          <a:xfrm>
            <a:off x="4617720" y="1928698"/>
            <a:ext cx="4713316" cy="41802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a:solidFill>
                  <a:srgbClr val="EE343D"/>
                </a:solidFill>
                <a:latin typeface="Futura PT Heavy" panose="020B0502020204020303" pitchFamily="34" charset="77"/>
              </a:rPr>
              <a:t>Zeina Bou-Zeid </a:t>
            </a:r>
          </a:p>
        </p:txBody>
      </p:sp>
      <p:sp>
        <p:nvSpPr>
          <p:cNvPr id="11" name="Title 1">
            <a:extLst>
              <a:ext uri="{FF2B5EF4-FFF2-40B4-BE49-F238E27FC236}">
                <a16:creationId xmlns:a16="http://schemas.microsoft.com/office/drawing/2014/main" id="{655EB05E-F05A-CD41-BA21-6C7A29CD1AD2}"/>
              </a:ext>
            </a:extLst>
          </p:cNvPr>
          <p:cNvSpPr txBox="1">
            <a:spLocks/>
          </p:cNvSpPr>
          <p:nvPr/>
        </p:nvSpPr>
        <p:spPr>
          <a:xfrm>
            <a:off x="4617719" y="2977432"/>
            <a:ext cx="2871295" cy="36534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a:solidFill>
                  <a:srgbClr val="EE343D"/>
                </a:solidFill>
                <a:latin typeface="Futura PT Heavy" panose="020B0502020204020303" pitchFamily="34" charset="77"/>
              </a:rPr>
              <a:t>Steve Tasson </a:t>
            </a:r>
          </a:p>
        </p:txBody>
      </p:sp>
      <p:sp>
        <p:nvSpPr>
          <p:cNvPr id="12" name="Title 1">
            <a:extLst>
              <a:ext uri="{FF2B5EF4-FFF2-40B4-BE49-F238E27FC236}">
                <a16:creationId xmlns:a16="http://schemas.microsoft.com/office/drawing/2014/main" id="{B6C84101-4264-0549-B233-240B0F5C3987}"/>
              </a:ext>
            </a:extLst>
          </p:cNvPr>
          <p:cNvSpPr txBox="1">
            <a:spLocks/>
          </p:cNvSpPr>
          <p:nvPr/>
        </p:nvSpPr>
        <p:spPr>
          <a:xfrm>
            <a:off x="4617720" y="4004454"/>
            <a:ext cx="2871295" cy="38439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a:solidFill>
                  <a:srgbClr val="EE343D"/>
                </a:solidFill>
                <a:latin typeface="Futura PT Heavy" panose="020B0502020204020303" pitchFamily="34" charset="77"/>
              </a:rPr>
              <a:t>Cole Labelle</a:t>
            </a:r>
          </a:p>
        </p:txBody>
      </p:sp>
      <p:sp>
        <p:nvSpPr>
          <p:cNvPr id="15" name="Title 1">
            <a:extLst>
              <a:ext uri="{FF2B5EF4-FFF2-40B4-BE49-F238E27FC236}">
                <a16:creationId xmlns:a16="http://schemas.microsoft.com/office/drawing/2014/main" id="{719E272E-F6DA-384A-A66E-F32980C7A3F0}"/>
              </a:ext>
            </a:extLst>
          </p:cNvPr>
          <p:cNvSpPr txBox="1">
            <a:spLocks/>
          </p:cNvSpPr>
          <p:nvPr/>
        </p:nvSpPr>
        <p:spPr>
          <a:xfrm>
            <a:off x="4617720" y="2346722"/>
            <a:ext cx="4530090" cy="38439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a:latin typeface="Futura PT Book" panose="020B0502020204020303" pitchFamily="34" charset="77"/>
              </a:rPr>
              <a:t>Chair</a:t>
            </a:r>
          </a:p>
        </p:txBody>
      </p:sp>
      <p:sp>
        <p:nvSpPr>
          <p:cNvPr id="16" name="Title 1">
            <a:extLst>
              <a:ext uri="{FF2B5EF4-FFF2-40B4-BE49-F238E27FC236}">
                <a16:creationId xmlns:a16="http://schemas.microsoft.com/office/drawing/2014/main" id="{2351F7F9-E221-4E45-8D03-5395DFC166C1}"/>
              </a:ext>
            </a:extLst>
          </p:cNvPr>
          <p:cNvSpPr txBox="1">
            <a:spLocks/>
          </p:cNvSpPr>
          <p:nvPr/>
        </p:nvSpPr>
        <p:spPr>
          <a:xfrm>
            <a:off x="4617719" y="3322628"/>
            <a:ext cx="5606936" cy="3393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300" dirty="0">
                <a:latin typeface="Futura PT Book" panose="020B0502020204020303" pitchFamily="34" charset="77"/>
              </a:rPr>
              <a:t>Undergraduate Supervisor</a:t>
            </a:r>
          </a:p>
        </p:txBody>
      </p:sp>
      <p:sp>
        <p:nvSpPr>
          <p:cNvPr id="17" name="Title 1">
            <a:extLst>
              <a:ext uri="{FF2B5EF4-FFF2-40B4-BE49-F238E27FC236}">
                <a16:creationId xmlns:a16="http://schemas.microsoft.com/office/drawing/2014/main" id="{FEDDD828-FEB9-B849-BD5D-FEA22D5A317C}"/>
              </a:ext>
            </a:extLst>
          </p:cNvPr>
          <p:cNvSpPr txBox="1">
            <a:spLocks/>
          </p:cNvSpPr>
          <p:nvPr/>
        </p:nvSpPr>
        <p:spPr>
          <a:xfrm>
            <a:off x="4617719" y="4361311"/>
            <a:ext cx="5606936" cy="4175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300" dirty="0">
                <a:latin typeface="Futura PT Book" panose="020B0502020204020303" pitchFamily="34" charset="77"/>
              </a:rPr>
              <a:t>Undergraduate Administrator/Advisor</a:t>
            </a:r>
          </a:p>
        </p:txBody>
      </p:sp>
      <p:sp>
        <p:nvSpPr>
          <p:cNvPr id="20" name="TextBox 19">
            <a:extLst>
              <a:ext uri="{FF2B5EF4-FFF2-40B4-BE49-F238E27FC236}">
                <a16:creationId xmlns:a16="http://schemas.microsoft.com/office/drawing/2014/main" id="{D777721F-CCDE-3942-AF53-97D5EB294E24}"/>
              </a:ext>
            </a:extLst>
          </p:cNvPr>
          <p:cNvSpPr txBox="1"/>
          <p:nvPr/>
        </p:nvSpPr>
        <p:spPr>
          <a:xfrm>
            <a:off x="0" y="6159361"/>
            <a:ext cx="8631128" cy="400110"/>
          </a:xfrm>
          <a:prstGeom prst="rect">
            <a:avLst/>
          </a:prstGeom>
          <a:noFill/>
        </p:spPr>
        <p:txBody>
          <a:bodyPr wrap="square" rtlCol="0">
            <a:spAutoFit/>
          </a:bodyPr>
          <a:lstStyle/>
          <a:p>
            <a:r>
              <a:rPr lang="en-US" sz="2000" spc="600" dirty="0">
                <a:solidFill>
                  <a:schemeClr val="bg1"/>
                </a:solidFill>
                <a:latin typeface="Futura PT Book" panose="020B0502020204020303" pitchFamily="34" charset="77"/>
              </a:rPr>
              <a:t>Law &amp; Legal Studies</a:t>
            </a:r>
          </a:p>
        </p:txBody>
      </p:sp>
      <p:sp>
        <p:nvSpPr>
          <p:cNvPr id="14" name="Title 1">
            <a:extLst>
              <a:ext uri="{FF2B5EF4-FFF2-40B4-BE49-F238E27FC236}">
                <a16:creationId xmlns:a16="http://schemas.microsoft.com/office/drawing/2014/main" id="{03755F60-FFC9-400B-8230-D8BE1ED197A6}"/>
              </a:ext>
            </a:extLst>
          </p:cNvPr>
          <p:cNvSpPr txBox="1">
            <a:spLocks/>
          </p:cNvSpPr>
          <p:nvPr/>
        </p:nvSpPr>
        <p:spPr>
          <a:xfrm>
            <a:off x="5273375" y="5527834"/>
            <a:ext cx="5606936" cy="10316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300" dirty="0">
              <a:solidFill>
                <a:schemeClr val="tx1">
                  <a:lumMod val="65000"/>
                  <a:lumOff val="35000"/>
                </a:schemeClr>
              </a:solidFill>
              <a:latin typeface="Futura PT Book" panose="020B0502020204020303" pitchFamily="34" charset="77"/>
              <a:hlinkClick r:id="rId3"/>
            </a:endParaRPr>
          </a:p>
          <a:p>
            <a:pPr>
              <a:spcBef>
                <a:spcPts val="0"/>
              </a:spcBef>
              <a:spcAft>
                <a:spcPts val="600"/>
              </a:spcAft>
            </a:pPr>
            <a:r>
              <a:rPr lang="en-US" sz="2000" b="1" dirty="0">
                <a:latin typeface="Futura PT Book" panose="020B0502020204020303" pitchFamily="34" charset="77"/>
              </a:rPr>
              <a:t>MAIN OFFICE: </a:t>
            </a:r>
            <a:r>
              <a:rPr lang="en-US" sz="2000" dirty="0">
                <a:latin typeface="Futura PT Book" panose="020B0502020204020303" pitchFamily="34" charset="77"/>
              </a:rPr>
              <a:t>Loeb C473</a:t>
            </a:r>
          </a:p>
          <a:p>
            <a:pPr>
              <a:spcBef>
                <a:spcPts val="0"/>
              </a:spcBef>
              <a:spcAft>
                <a:spcPts val="600"/>
              </a:spcAft>
            </a:pPr>
            <a:r>
              <a:rPr lang="en-US" sz="2000" b="1" dirty="0">
                <a:latin typeface="Futura PT Book" panose="020B0502020204020303" pitchFamily="34" charset="77"/>
              </a:rPr>
              <a:t>PHONE: </a:t>
            </a:r>
            <a:r>
              <a:rPr lang="en-US" sz="2000" dirty="0">
                <a:latin typeface="Futura PT Book" panose="020B0502020204020303" pitchFamily="34" charset="77"/>
              </a:rPr>
              <a:t>613-560-3690</a:t>
            </a:r>
            <a:endParaRPr lang="en-US" sz="2000" dirty="0">
              <a:latin typeface="Futura PT Book" panose="020B0502020204020303" pitchFamily="34" charset="77"/>
              <a:hlinkClick r:id="rId3">
                <a:extLst>
                  <a:ext uri="{A12FA001-AC4F-418D-AE19-62706E023703}">
                    <ahyp:hlinkClr xmlns:ahyp="http://schemas.microsoft.com/office/drawing/2018/hyperlinkcolor" val="tx"/>
                  </a:ext>
                </a:extLst>
              </a:hlinkClick>
            </a:endParaRPr>
          </a:p>
          <a:p>
            <a:pPr>
              <a:spcBef>
                <a:spcPts val="0"/>
              </a:spcBef>
              <a:spcAft>
                <a:spcPts val="600"/>
              </a:spcAft>
            </a:pPr>
            <a:r>
              <a:rPr lang="en-US" sz="2000" b="1" dirty="0">
                <a:latin typeface="Futura PT Book" panose="020B0502020204020303" pitchFamily="34" charset="77"/>
              </a:rPr>
              <a:t>EMAIL: </a:t>
            </a:r>
            <a:r>
              <a:rPr lang="en-US" sz="2000" dirty="0">
                <a:solidFill>
                  <a:schemeClr val="tx1">
                    <a:lumMod val="65000"/>
                    <a:lumOff val="35000"/>
                  </a:schemeClr>
                </a:solidFill>
                <a:latin typeface="Futura PT Book" panose="020B0502020204020303" pitchFamily="34" charset="77"/>
                <a:hlinkClick r:id="rId3"/>
              </a:rPr>
              <a:t>Law@Carleton.ca</a:t>
            </a:r>
            <a:endParaRPr lang="en-US" sz="2000" dirty="0">
              <a:solidFill>
                <a:schemeClr val="tx1">
                  <a:lumMod val="65000"/>
                  <a:lumOff val="35000"/>
                </a:schemeClr>
              </a:solidFill>
              <a:latin typeface="Futura PT Book" panose="020B0502020204020303" pitchFamily="34" charset="77"/>
            </a:endParaRPr>
          </a:p>
          <a:p>
            <a:endParaRPr lang="en-US" sz="2300" dirty="0">
              <a:solidFill>
                <a:schemeClr val="tx1">
                  <a:lumMod val="65000"/>
                  <a:lumOff val="35000"/>
                </a:schemeClr>
              </a:solidFill>
              <a:latin typeface="Futura PT Book" panose="020B0502020204020303" pitchFamily="34" charset="77"/>
            </a:endParaRPr>
          </a:p>
        </p:txBody>
      </p:sp>
      <p:pic>
        <p:nvPicPr>
          <p:cNvPr id="13" name="Picture 6">
            <a:extLst>
              <a:ext uri="{FF2B5EF4-FFF2-40B4-BE49-F238E27FC236}">
                <a16:creationId xmlns:a16="http://schemas.microsoft.com/office/drawing/2014/main" id="{0DA3C2AB-82A9-4433-A56D-3954917B6590}"/>
              </a:ext>
            </a:extLst>
          </p:cNvPr>
          <p:cNvPicPr>
            <a:picLocks noChangeAspect="1"/>
          </p:cNvPicPr>
          <p:nvPr/>
        </p:nvPicPr>
        <p:blipFill>
          <a:blip r:embed="rId4"/>
          <a:stretch>
            <a:fillRect/>
          </a:stretch>
        </p:blipFill>
        <p:spPr>
          <a:xfrm>
            <a:off x="873397" y="3102864"/>
            <a:ext cx="2315372" cy="2684746"/>
          </a:xfrm>
          <a:prstGeom prst="rect">
            <a:avLst/>
          </a:prstGeom>
        </p:spPr>
      </p:pic>
    </p:spTree>
    <p:extLst>
      <p:ext uri="{BB962C8B-B14F-4D97-AF65-F5344CB8AC3E}">
        <p14:creationId xmlns:p14="http://schemas.microsoft.com/office/powerpoint/2010/main" val="147727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0" y="351888"/>
            <a:ext cx="3846743" cy="1569660"/>
          </a:xfrm>
          <a:prstGeom prst="rect">
            <a:avLst/>
          </a:prstGeom>
          <a:noFill/>
        </p:spPr>
        <p:txBody>
          <a:bodyPr wrap="square" rtlCol="0">
            <a:spAutoFit/>
          </a:bodyPr>
          <a:lstStyle/>
          <a:p>
            <a:pPr algn="ctr"/>
            <a:r>
              <a:rPr lang="en-US" sz="4800" b="1" spc="300" dirty="0">
                <a:solidFill>
                  <a:schemeClr val="bg1"/>
                </a:solidFill>
                <a:latin typeface="Futura PT Heavy"/>
              </a:rPr>
              <a:t>Chair’s Welcome</a:t>
            </a:r>
          </a:p>
        </p:txBody>
      </p:sp>
      <p:sp>
        <p:nvSpPr>
          <p:cNvPr id="3" name="TextBox 2"/>
          <p:cNvSpPr txBox="1"/>
          <p:nvPr/>
        </p:nvSpPr>
        <p:spPr>
          <a:xfrm>
            <a:off x="138165" y="6059603"/>
            <a:ext cx="4065563" cy="369332"/>
          </a:xfrm>
          <a:prstGeom prst="rect">
            <a:avLst/>
          </a:prstGeom>
          <a:noFill/>
        </p:spPr>
        <p:txBody>
          <a:bodyPr wrap="square" rtlCol="0">
            <a:spAutoFit/>
          </a:bodyPr>
          <a:lstStyle/>
          <a:p>
            <a:r>
              <a:rPr lang="en-US" spc="600" dirty="0">
                <a:solidFill>
                  <a:schemeClr val="bg1"/>
                </a:solidFill>
                <a:latin typeface="Futura PT Book" panose="020B0502020204020303" pitchFamily="34" charset="77"/>
              </a:rPr>
              <a:t>Law &amp; Legal Studies</a:t>
            </a:r>
          </a:p>
        </p:txBody>
      </p:sp>
      <p:sp>
        <p:nvSpPr>
          <p:cNvPr id="6" name="Content Placeholder 5"/>
          <p:cNvSpPr>
            <a:spLocks noGrp="1"/>
          </p:cNvSpPr>
          <p:nvPr>
            <p:ph idx="1"/>
          </p:nvPr>
        </p:nvSpPr>
        <p:spPr>
          <a:xfrm>
            <a:off x="4649875" y="526429"/>
            <a:ext cx="6880274" cy="4351338"/>
          </a:xfrm>
        </p:spPr>
        <p:txBody>
          <a:bodyPr lIns="91440" tIns="45720" rIns="91440" bIns="45720" anchor="t"/>
          <a:lstStyle/>
          <a:p>
            <a:endParaRPr lang="en-CA" dirty="0"/>
          </a:p>
          <a:p>
            <a:r>
              <a:rPr lang="en-CA" sz="3200" dirty="0">
                <a:solidFill>
                  <a:schemeClr val="tx1"/>
                </a:solidFill>
                <a:latin typeface="Futura PT Book"/>
              </a:rPr>
              <a:t>Zeina Bou-Zeid, PhD</a:t>
            </a:r>
          </a:p>
          <a:p>
            <a:endParaRPr lang="en-US" sz="1400" dirty="0"/>
          </a:p>
          <a:p>
            <a:r>
              <a:rPr lang="en-US" sz="1600" b="1" dirty="0"/>
              <a:t>R</a:t>
            </a:r>
            <a:r>
              <a:rPr lang="en-CA" sz="1600" b="1" dirty="0"/>
              <a:t>esearch Interests</a:t>
            </a:r>
          </a:p>
          <a:p>
            <a:r>
              <a:rPr lang="en-CA" sz="1400" dirty="0"/>
              <a:t>  C</a:t>
            </a:r>
          </a:p>
          <a:p>
            <a:r>
              <a:rPr lang="en-CA" sz="1400" dirty="0"/>
              <a:t>  </a:t>
            </a:r>
          </a:p>
          <a:p>
            <a:endParaRPr lang="en-US" sz="1400" dirty="0">
              <a:solidFill>
                <a:schemeClr val="tx1">
                  <a:lumMod val="65000"/>
                  <a:lumOff val="35000"/>
                </a:schemeClr>
              </a:solidFill>
              <a:latin typeface="Futura PT Book"/>
            </a:endParaRPr>
          </a:p>
          <a:p>
            <a:r>
              <a:rPr lang="en-US" sz="1400" b="1" dirty="0">
                <a:solidFill>
                  <a:schemeClr val="tx1"/>
                </a:solidFill>
                <a:latin typeface="Futura PT Book"/>
              </a:rPr>
              <a:t>2023 / 2024 Courses</a:t>
            </a:r>
          </a:p>
          <a:p>
            <a:r>
              <a:rPr lang="en-CA" sz="1400" dirty="0">
                <a:solidFill>
                  <a:schemeClr val="tx1"/>
                </a:solidFill>
                <a:latin typeface="Futura PT Book"/>
              </a:rPr>
              <a:t>  LAWS 2908</a:t>
            </a:r>
            <a:endParaRPr lang="en-CA" sz="1600" dirty="0">
              <a:solidFill>
                <a:schemeClr val="tx1"/>
              </a:solidFill>
              <a:latin typeface="Futura PT Book"/>
            </a:endParaRPr>
          </a:p>
          <a:p>
            <a:endParaRPr lang="en-CA" dirty="0">
              <a:solidFill>
                <a:srgbClr val="000000"/>
              </a:solidFill>
            </a:endParaRPr>
          </a:p>
          <a:p>
            <a:endParaRPr lang="en-CA" dirty="0">
              <a:solidFill>
                <a:srgbClr val="000000"/>
              </a:solidFill>
            </a:endParaRPr>
          </a:p>
          <a:p>
            <a:endParaRPr lang="en-CA" dirty="0"/>
          </a:p>
          <a:p>
            <a:endParaRPr lang="en-CA" dirty="0"/>
          </a:p>
          <a:p>
            <a:endParaRPr lang="en-CA" dirty="0"/>
          </a:p>
          <a:p>
            <a:endParaRPr lang="en-CA" dirty="0"/>
          </a:p>
        </p:txBody>
      </p:sp>
      <p:pic>
        <p:nvPicPr>
          <p:cNvPr id="5" name="Picture 2">
            <a:extLst>
              <a:ext uri="{FF2B5EF4-FFF2-40B4-BE49-F238E27FC236}">
                <a16:creationId xmlns:a16="http://schemas.microsoft.com/office/drawing/2014/main" id="{CF5B0AF4-547D-4C6D-8917-4E6D4126351F}"/>
              </a:ext>
            </a:extLst>
          </p:cNvPr>
          <p:cNvPicPr>
            <a:picLocks noChangeAspect="1"/>
          </p:cNvPicPr>
          <p:nvPr/>
        </p:nvPicPr>
        <p:blipFill>
          <a:blip r:embed="rId3"/>
          <a:stretch>
            <a:fillRect/>
          </a:stretch>
        </p:blipFill>
        <p:spPr>
          <a:xfrm>
            <a:off x="589309" y="2508308"/>
            <a:ext cx="2789294" cy="2793970"/>
          </a:xfrm>
          <a:prstGeom prst="rect">
            <a:avLst/>
          </a:prstGeom>
        </p:spPr>
      </p:pic>
    </p:spTree>
    <p:extLst>
      <p:ext uri="{BB962C8B-B14F-4D97-AF65-F5344CB8AC3E}">
        <p14:creationId xmlns:p14="http://schemas.microsoft.com/office/powerpoint/2010/main" val="128921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0" y="351888"/>
            <a:ext cx="3846743" cy="1631216"/>
          </a:xfrm>
          <a:prstGeom prst="rect">
            <a:avLst/>
          </a:prstGeom>
          <a:noFill/>
        </p:spPr>
        <p:txBody>
          <a:bodyPr wrap="square" rtlCol="0">
            <a:spAutoFit/>
          </a:bodyPr>
          <a:lstStyle/>
          <a:p>
            <a:pPr algn="ctr"/>
            <a:r>
              <a:rPr lang="en-US" sz="4800" b="1" spc="300" dirty="0">
                <a:solidFill>
                  <a:schemeClr val="bg1"/>
                </a:solidFill>
                <a:latin typeface="Futura PT Heavy"/>
              </a:rPr>
              <a:t>First Year Professors</a:t>
            </a:r>
          </a:p>
        </p:txBody>
      </p:sp>
      <p:sp>
        <p:nvSpPr>
          <p:cNvPr id="3" name="TextBox 2"/>
          <p:cNvSpPr txBox="1"/>
          <p:nvPr/>
        </p:nvSpPr>
        <p:spPr>
          <a:xfrm>
            <a:off x="138165" y="6059603"/>
            <a:ext cx="4065563" cy="369332"/>
          </a:xfrm>
          <a:prstGeom prst="rect">
            <a:avLst/>
          </a:prstGeom>
          <a:noFill/>
        </p:spPr>
        <p:txBody>
          <a:bodyPr wrap="square" rtlCol="0">
            <a:spAutoFit/>
          </a:bodyPr>
          <a:lstStyle/>
          <a:p>
            <a:r>
              <a:rPr lang="en-US" spc="600" dirty="0">
                <a:solidFill>
                  <a:schemeClr val="bg1"/>
                </a:solidFill>
                <a:latin typeface="Futura PT Book" panose="020B0502020204020303" pitchFamily="34" charset="77"/>
              </a:rPr>
              <a:t>Law &amp; Legal Studies</a:t>
            </a:r>
          </a:p>
        </p:txBody>
      </p:sp>
      <p:sp>
        <p:nvSpPr>
          <p:cNvPr id="6" name="Content Placeholder 5"/>
          <p:cNvSpPr>
            <a:spLocks noGrp="1"/>
          </p:cNvSpPr>
          <p:nvPr>
            <p:ph idx="1"/>
          </p:nvPr>
        </p:nvSpPr>
        <p:spPr>
          <a:xfrm>
            <a:off x="4649875" y="526429"/>
            <a:ext cx="6880274" cy="4351338"/>
          </a:xfrm>
        </p:spPr>
        <p:txBody>
          <a:bodyPr lIns="91440" tIns="45720" rIns="91440" bIns="45720" anchor="t"/>
          <a:lstStyle/>
          <a:p>
            <a:endParaRPr lang="en-CA" dirty="0"/>
          </a:p>
          <a:p>
            <a:r>
              <a:rPr lang="en-CA" sz="3200" dirty="0">
                <a:solidFill>
                  <a:schemeClr val="tx1"/>
                </a:solidFill>
                <a:latin typeface="Futura PT Book"/>
              </a:rPr>
              <a:t>Vincent Kazmierski, PhD</a:t>
            </a:r>
          </a:p>
          <a:p>
            <a:endParaRPr lang="en-US" sz="1400" dirty="0"/>
          </a:p>
          <a:p>
            <a:r>
              <a:rPr lang="en-US" sz="1600" b="1" dirty="0"/>
              <a:t>R</a:t>
            </a:r>
            <a:r>
              <a:rPr lang="en-CA" sz="1600" b="1" dirty="0"/>
              <a:t>esearch Interests</a:t>
            </a:r>
          </a:p>
          <a:p>
            <a:r>
              <a:rPr lang="en-CA" sz="1400" dirty="0"/>
              <a:t>  Constitutional Law</a:t>
            </a:r>
          </a:p>
          <a:p>
            <a:r>
              <a:rPr lang="en-CA" sz="1400" dirty="0"/>
              <a:t>  Legislation and Accountability</a:t>
            </a:r>
          </a:p>
          <a:p>
            <a:r>
              <a:rPr lang="en-US" sz="1400" dirty="0"/>
              <a:t>  Disability and Law</a:t>
            </a:r>
          </a:p>
          <a:p>
            <a:r>
              <a:rPr lang="en-US" sz="1400" dirty="0"/>
              <a:t>  Interdisciplinary Teaching</a:t>
            </a:r>
            <a:endParaRPr lang="en-CA" sz="1400" dirty="0"/>
          </a:p>
          <a:p>
            <a:endParaRPr lang="en-US" sz="1400" dirty="0">
              <a:solidFill>
                <a:schemeClr val="tx1">
                  <a:lumMod val="65000"/>
                  <a:lumOff val="35000"/>
                </a:schemeClr>
              </a:solidFill>
              <a:latin typeface="Futura PT Book"/>
            </a:endParaRPr>
          </a:p>
          <a:p>
            <a:r>
              <a:rPr lang="en-US" sz="1400" b="1" dirty="0">
                <a:solidFill>
                  <a:schemeClr val="tx1"/>
                </a:solidFill>
                <a:latin typeface="Futura PT Book"/>
              </a:rPr>
              <a:t>2023 / 2024 Courses</a:t>
            </a:r>
          </a:p>
          <a:p>
            <a:r>
              <a:rPr lang="en-CA" sz="1400" dirty="0">
                <a:solidFill>
                  <a:schemeClr val="tx1"/>
                </a:solidFill>
                <a:latin typeface="Futura PT Book"/>
              </a:rPr>
              <a:t>  LAWS 1001: Introduction to Legal Studies I</a:t>
            </a:r>
          </a:p>
          <a:p>
            <a:r>
              <a:rPr lang="en-US" sz="1400" dirty="0">
                <a:solidFill>
                  <a:schemeClr val="tx1"/>
                </a:solidFill>
                <a:latin typeface="Futura PT Book"/>
              </a:rPr>
              <a:t>  LAWS 4503: Law, Disability, and Society</a:t>
            </a:r>
          </a:p>
          <a:p>
            <a:endParaRPr lang="en-CA" sz="1600" dirty="0">
              <a:solidFill>
                <a:schemeClr val="tx1">
                  <a:lumMod val="65000"/>
                  <a:lumOff val="35000"/>
                </a:schemeClr>
              </a:solidFill>
              <a:latin typeface="Futura PT Book"/>
            </a:endParaRPr>
          </a:p>
          <a:p>
            <a:endParaRPr lang="en-CA" dirty="0">
              <a:solidFill>
                <a:srgbClr val="000000"/>
              </a:solidFill>
            </a:endParaRPr>
          </a:p>
          <a:p>
            <a:endParaRPr lang="en-CA" dirty="0">
              <a:solidFill>
                <a:srgbClr val="000000"/>
              </a:solidFill>
            </a:endParaRPr>
          </a:p>
          <a:p>
            <a:endParaRPr lang="en-CA" dirty="0"/>
          </a:p>
          <a:p>
            <a:endParaRPr lang="en-CA" dirty="0"/>
          </a:p>
          <a:p>
            <a:endParaRPr lang="en-CA" dirty="0"/>
          </a:p>
          <a:p>
            <a:endParaRPr lang="en-CA" dirty="0"/>
          </a:p>
        </p:txBody>
      </p:sp>
      <p:pic>
        <p:nvPicPr>
          <p:cNvPr id="5" name="Picture 4" descr="Photo of Vincent Kazmierski">
            <a:extLst>
              <a:ext uri="{FF2B5EF4-FFF2-40B4-BE49-F238E27FC236}">
                <a16:creationId xmlns:a16="http://schemas.microsoft.com/office/drawing/2014/main" id="{6C466598-24CF-43B7-A268-158DAFF32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09" y="2476500"/>
            <a:ext cx="2821452" cy="282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3373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0" y="351888"/>
            <a:ext cx="3846743" cy="1631216"/>
          </a:xfrm>
          <a:prstGeom prst="rect">
            <a:avLst/>
          </a:prstGeom>
          <a:noFill/>
        </p:spPr>
        <p:txBody>
          <a:bodyPr wrap="square" rtlCol="0">
            <a:spAutoFit/>
          </a:bodyPr>
          <a:lstStyle/>
          <a:p>
            <a:pPr algn="ctr"/>
            <a:r>
              <a:rPr lang="en-US" sz="4800" b="1" spc="300" dirty="0">
                <a:solidFill>
                  <a:schemeClr val="bg1"/>
                </a:solidFill>
                <a:latin typeface="Futura PT Heavy"/>
              </a:rPr>
              <a:t>First Year Professors</a:t>
            </a:r>
          </a:p>
        </p:txBody>
      </p:sp>
      <p:sp>
        <p:nvSpPr>
          <p:cNvPr id="3" name="TextBox 2"/>
          <p:cNvSpPr txBox="1"/>
          <p:nvPr/>
        </p:nvSpPr>
        <p:spPr>
          <a:xfrm>
            <a:off x="131633" y="6059603"/>
            <a:ext cx="4065563" cy="369332"/>
          </a:xfrm>
          <a:prstGeom prst="rect">
            <a:avLst/>
          </a:prstGeom>
          <a:noFill/>
        </p:spPr>
        <p:txBody>
          <a:bodyPr wrap="square" rtlCol="0">
            <a:spAutoFit/>
          </a:bodyPr>
          <a:lstStyle/>
          <a:p>
            <a:r>
              <a:rPr lang="en-US" spc="600" dirty="0">
                <a:solidFill>
                  <a:schemeClr val="bg1"/>
                </a:solidFill>
                <a:latin typeface="Futura PT Book" panose="020B0502020204020303" pitchFamily="34" charset="77"/>
              </a:rPr>
              <a:t>Law &amp; Legal Studies</a:t>
            </a:r>
          </a:p>
        </p:txBody>
      </p:sp>
      <p:sp>
        <p:nvSpPr>
          <p:cNvPr id="6" name="Content Placeholder 5"/>
          <p:cNvSpPr>
            <a:spLocks noGrp="1"/>
          </p:cNvSpPr>
          <p:nvPr>
            <p:ph idx="1"/>
          </p:nvPr>
        </p:nvSpPr>
        <p:spPr>
          <a:xfrm>
            <a:off x="4649875" y="526429"/>
            <a:ext cx="6880274" cy="4351338"/>
          </a:xfrm>
        </p:spPr>
        <p:txBody>
          <a:bodyPr lIns="91440" tIns="45720" rIns="91440" bIns="45720" anchor="t"/>
          <a:lstStyle/>
          <a:p>
            <a:endParaRPr lang="en-CA" dirty="0"/>
          </a:p>
          <a:p>
            <a:r>
              <a:rPr lang="en-CA" sz="3200" dirty="0">
                <a:solidFill>
                  <a:schemeClr val="tx1"/>
                </a:solidFill>
                <a:latin typeface="Futura PT Book"/>
              </a:rPr>
              <a:t>Sebastien Malette, PhD</a:t>
            </a:r>
          </a:p>
          <a:p>
            <a:endParaRPr lang="en-US" sz="1400" dirty="0"/>
          </a:p>
          <a:p>
            <a:r>
              <a:rPr lang="en-US" sz="1600" b="1" dirty="0"/>
              <a:t>R</a:t>
            </a:r>
            <a:r>
              <a:rPr lang="en-CA" sz="1600" b="1" dirty="0"/>
              <a:t>esearch Interests</a:t>
            </a:r>
          </a:p>
          <a:p>
            <a:r>
              <a:rPr lang="en-CA" sz="1400" dirty="0"/>
              <a:t>  Law and Indigeneity</a:t>
            </a:r>
          </a:p>
          <a:p>
            <a:r>
              <a:rPr lang="en-US" sz="1400" dirty="0"/>
              <a:t>  Foucault’s ‘G</a:t>
            </a:r>
            <a:r>
              <a:rPr lang="en-CA" sz="1400" dirty="0"/>
              <a:t>overnment and Power’</a:t>
            </a:r>
          </a:p>
          <a:p>
            <a:r>
              <a:rPr lang="en-CA" sz="1400" dirty="0"/>
              <a:t>  Métis and ‘Mixed Heritage’ Communities</a:t>
            </a:r>
          </a:p>
          <a:p>
            <a:r>
              <a:rPr lang="en-CA" sz="1400" dirty="0"/>
              <a:t>  Exclusionary Narratives and Lateral Violence</a:t>
            </a:r>
          </a:p>
          <a:p>
            <a:endParaRPr lang="en-US" sz="1400" dirty="0">
              <a:solidFill>
                <a:schemeClr val="tx1">
                  <a:lumMod val="65000"/>
                  <a:lumOff val="35000"/>
                </a:schemeClr>
              </a:solidFill>
              <a:latin typeface="Futura PT Book"/>
            </a:endParaRPr>
          </a:p>
          <a:p>
            <a:r>
              <a:rPr lang="en-US" sz="1400" b="1" dirty="0">
                <a:solidFill>
                  <a:schemeClr val="tx1"/>
                </a:solidFill>
                <a:latin typeface="Futura PT Book"/>
              </a:rPr>
              <a:t>2023 / 2024 Courses</a:t>
            </a:r>
          </a:p>
          <a:p>
            <a:r>
              <a:rPr lang="en-CA" sz="1400" dirty="0">
                <a:solidFill>
                  <a:schemeClr val="tx1"/>
                </a:solidFill>
                <a:latin typeface="Futura PT Book"/>
              </a:rPr>
              <a:t>  LAWS 1001: Introduction to Legal Studies</a:t>
            </a:r>
          </a:p>
          <a:p>
            <a:r>
              <a:rPr lang="en-US" sz="1400" dirty="0">
                <a:solidFill>
                  <a:schemeClr val="tx1"/>
                </a:solidFill>
                <a:latin typeface="Futura PT Book"/>
              </a:rPr>
              <a:t>  L</a:t>
            </a:r>
            <a:r>
              <a:rPr lang="en-CA" sz="1400" dirty="0">
                <a:solidFill>
                  <a:schemeClr val="tx1"/>
                </a:solidFill>
                <a:latin typeface="Futura PT Book"/>
              </a:rPr>
              <a:t>AWS 1002: Introduction to Legal Studies II</a:t>
            </a:r>
          </a:p>
          <a:p>
            <a:r>
              <a:rPr lang="en-US" sz="1400" dirty="0">
                <a:solidFill>
                  <a:schemeClr val="tx1"/>
                </a:solidFill>
                <a:latin typeface="Futura PT Book"/>
              </a:rPr>
              <a:t>  LAWS 3504: Law and Aboriginal Peoples</a:t>
            </a:r>
          </a:p>
          <a:p>
            <a:r>
              <a:rPr lang="en-US" sz="1400" dirty="0">
                <a:solidFill>
                  <a:schemeClr val="tx1"/>
                </a:solidFill>
                <a:latin typeface="Futura PT Book"/>
              </a:rPr>
              <a:t>  LAWS 4106: Law and Violence</a:t>
            </a:r>
            <a:endParaRPr lang="en-CA" sz="1400" dirty="0">
              <a:solidFill>
                <a:schemeClr val="tx1"/>
              </a:solidFill>
              <a:latin typeface="Futura PT Book"/>
            </a:endParaRPr>
          </a:p>
          <a:p>
            <a:endParaRPr lang="en-CA" sz="1600" dirty="0">
              <a:solidFill>
                <a:schemeClr val="tx1">
                  <a:lumMod val="65000"/>
                  <a:lumOff val="35000"/>
                </a:schemeClr>
              </a:solidFill>
              <a:latin typeface="Futura PT Book"/>
            </a:endParaRPr>
          </a:p>
          <a:p>
            <a:endParaRPr lang="en-CA" dirty="0">
              <a:solidFill>
                <a:srgbClr val="000000"/>
              </a:solidFill>
            </a:endParaRPr>
          </a:p>
          <a:p>
            <a:endParaRPr lang="en-CA" dirty="0">
              <a:solidFill>
                <a:srgbClr val="000000"/>
              </a:solidFill>
            </a:endParaRPr>
          </a:p>
          <a:p>
            <a:endParaRPr lang="en-CA" dirty="0"/>
          </a:p>
          <a:p>
            <a:endParaRPr lang="en-CA" dirty="0"/>
          </a:p>
          <a:p>
            <a:endParaRPr lang="en-CA" dirty="0"/>
          </a:p>
          <a:p>
            <a:endParaRPr lang="en-CA" dirty="0"/>
          </a:p>
        </p:txBody>
      </p:sp>
      <p:pic>
        <p:nvPicPr>
          <p:cNvPr id="5" name="Picture 2" descr="Photo of Sebastien Malette">
            <a:extLst>
              <a:ext uri="{FF2B5EF4-FFF2-40B4-BE49-F238E27FC236}">
                <a16:creationId xmlns:a16="http://schemas.microsoft.com/office/drawing/2014/main" id="{01BC03E2-9370-45D1-9D03-A109D8292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09" y="2476500"/>
            <a:ext cx="2821452" cy="282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79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0" y="351888"/>
            <a:ext cx="3846743" cy="1631216"/>
          </a:xfrm>
          <a:prstGeom prst="rect">
            <a:avLst/>
          </a:prstGeom>
          <a:noFill/>
        </p:spPr>
        <p:txBody>
          <a:bodyPr wrap="square" rtlCol="0">
            <a:spAutoFit/>
          </a:bodyPr>
          <a:lstStyle/>
          <a:p>
            <a:pPr algn="ctr"/>
            <a:r>
              <a:rPr lang="en-US" sz="4800" b="1" spc="300" dirty="0">
                <a:solidFill>
                  <a:schemeClr val="bg1"/>
                </a:solidFill>
                <a:latin typeface="Futura PT Heavy"/>
              </a:rPr>
              <a:t>First Year Professors</a:t>
            </a:r>
          </a:p>
        </p:txBody>
      </p:sp>
      <p:sp>
        <p:nvSpPr>
          <p:cNvPr id="3" name="TextBox 2"/>
          <p:cNvSpPr txBox="1"/>
          <p:nvPr/>
        </p:nvSpPr>
        <p:spPr>
          <a:xfrm>
            <a:off x="138165" y="6059603"/>
            <a:ext cx="4065563" cy="369332"/>
          </a:xfrm>
          <a:prstGeom prst="rect">
            <a:avLst/>
          </a:prstGeom>
          <a:noFill/>
        </p:spPr>
        <p:txBody>
          <a:bodyPr wrap="square" rtlCol="0">
            <a:spAutoFit/>
          </a:bodyPr>
          <a:lstStyle/>
          <a:p>
            <a:r>
              <a:rPr lang="en-US" spc="600" dirty="0">
                <a:solidFill>
                  <a:schemeClr val="bg1"/>
                </a:solidFill>
                <a:latin typeface="Futura PT Book" panose="020B0502020204020303" pitchFamily="34" charset="77"/>
              </a:rPr>
              <a:t>Law &amp; Legal Studies</a:t>
            </a:r>
          </a:p>
        </p:txBody>
      </p:sp>
      <p:sp>
        <p:nvSpPr>
          <p:cNvPr id="6" name="Content Placeholder 5"/>
          <p:cNvSpPr>
            <a:spLocks noGrp="1"/>
          </p:cNvSpPr>
          <p:nvPr>
            <p:ph idx="1"/>
          </p:nvPr>
        </p:nvSpPr>
        <p:spPr>
          <a:xfrm>
            <a:off x="4649875" y="526429"/>
            <a:ext cx="6880274" cy="4351338"/>
          </a:xfrm>
        </p:spPr>
        <p:txBody>
          <a:bodyPr lIns="91440" tIns="45720" rIns="91440" bIns="45720" anchor="t"/>
          <a:lstStyle/>
          <a:p>
            <a:endParaRPr lang="en-CA" dirty="0"/>
          </a:p>
          <a:p>
            <a:r>
              <a:rPr lang="en-CA" sz="3200" dirty="0">
                <a:solidFill>
                  <a:schemeClr val="tx1"/>
                </a:solidFill>
                <a:latin typeface="Futura PT Book"/>
              </a:rPr>
              <a:t>Professor Steve Tasson</a:t>
            </a:r>
          </a:p>
          <a:p>
            <a:endParaRPr lang="en-US" sz="1400" dirty="0"/>
          </a:p>
          <a:p>
            <a:r>
              <a:rPr lang="en-US" sz="1600" b="1" dirty="0"/>
              <a:t>R</a:t>
            </a:r>
            <a:r>
              <a:rPr lang="en-CA" sz="1600" b="1" dirty="0"/>
              <a:t>esearch Interests</a:t>
            </a:r>
          </a:p>
          <a:p>
            <a:r>
              <a:rPr lang="en-CA" sz="1400" dirty="0"/>
              <a:t>  X</a:t>
            </a:r>
          </a:p>
          <a:p>
            <a:r>
              <a:rPr lang="en-US" sz="1400" dirty="0"/>
              <a:t>  Y</a:t>
            </a:r>
            <a:endParaRPr lang="en-CA" sz="1400" dirty="0"/>
          </a:p>
          <a:p>
            <a:r>
              <a:rPr lang="en-US" sz="1400" dirty="0"/>
              <a:t>  Z</a:t>
            </a:r>
          </a:p>
          <a:p>
            <a:endParaRPr lang="en-US" sz="1400" dirty="0">
              <a:solidFill>
                <a:schemeClr val="tx1">
                  <a:lumMod val="65000"/>
                  <a:lumOff val="35000"/>
                </a:schemeClr>
              </a:solidFill>
              <a:latin typeface="Futura PT Book"/>
            </a:endParaRPr>
          </a:p>
          <a:p>
            <a:r>
              <a:rPr lang="en-US" sz="1400" b="1" dirty="0">
                <a:solidFill>
                  <a:schemeClr val="tx1"/>
                </a:solidFill>
                <a:latin typeface="Futura PT Book"/>
              </a:rPr>
              <a:t>2023 / 2024 Courses</a:t>
            </a:r>
          </a:p>
          <a:p>
            <a:r>
              <a:rPr lang="en-CA" sz="1400" dirty="0">
                <a:solidFill>
                  <a:schemeClr val="tx1"/>
                </a:solidFill>
                <a:latin typeface="Futura PT Book"/>
              </a:rPr>
              <a:t>  LAWS 1001: Introduction to Legal Studies</a:t>
            </a:r>
          </a:p>
          <a:p>
            <a:r>
              <a:rPr lang="en-CA" sz="1400" dirty="0">
                <a:solidFill>
                  <a:schemeClr val="tx1"/>
                </a:solidFill>
                <a:latin typeface="Futura PT Book"/>
              </a:rPr>
              <a:t>  LAWS 1002: Introduction to Legal Studies II</a:t>
            </a:r>
          </a:p>
          <a:p>
            <a:r>
              <a:rPr lang="en-US" sz="1400" dirty="0">
                <a:solidFill>
                  <a:schemeClr val="tx1"/>
                </a:solidFill>
                <a:latin typeface="Futura PT Book"/>
              </a:rPr>
              <a:t>  FYSM 1502: First Year Seminar</a:t>
            </a:r>
            <a:endParaRPr lang="en-CA" sz="1400" dirty="0">
              <a:solidFill>
                <a:schemeClr val="tx1"/>
              </a:solidFill>
              <a:latin typeface="Futura PT Book"/>
            </a:endParaRPr>
          </a:p>
          <a:p>
            <a:endParaRPr lang="en-CA" sz="1600" dirty="0">
              <a:solidFill>
                <a:schemeClr val="tx1">
                  <a:lumMod val="65000"/>
                  <a:lumOff val="35000"/>
                </a:schemeClr>
              </a:solidFill>
              <a:latin typeface="Futura PT Book"/>
            </a:endParaRPr>
          </a:p>
          <a:p>
            <a:endParaRPr lang="en-CA" dirty="0">
              <a:solidFill>
                <a:srgbClr val="000000"/>
              </a:solidFill>
            </a:endParaRPr>
          </a:p>
          <a:p>
            <a:endParaRPr lang="en-CA" dirty="0">
              <a:solidFill>
                <a:srgbClr val="000000"/>
              </a:solidFill>
            </a:endParaRPr>
          </a:p>
          <a:p>
            <a:endParaRPr lang="en-CA" dirty="0"/>
          </a:p>
          <a:p>
            <a:endParaRPr lang="en-CA" dirty="0"/>
          </a:p>
          <a:p>
            <a:endParaRPr lang="en-CA" dirty="0"/>
          </a:p>
          <a:p>
            <a:endParaRPr lang="en-CA" dirty="0"/>
          </a:p>
        </p:txBody>
      </p:sp>
      <p:pic>
        <p:nvPicPr>
          <p:cNvPr id="7" name="Picture 2" descr="Photo of Steve Tasson">
            <a:extLst>
              <a:ext uri="{FF2B5EF4-FFF2-40B4-BE49-F238E27FC236}">
                <a16:creationId xmlns:a16="http://schemas.microsoft.com/office/drawing/2014/main" id="{4D4831A2-DAD2-48BD-AF2D-DEB1E8C69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09" y="2480825"/>
            <a:ext cx="2821453" cy="282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03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537" y="5571196"/>
            <a:ext cx="2926384" cy="1156776"/>
          </a:xfrm>
        </p:spPr>
        <p:txBody>
          <a:bodyPr lIns="91440" tIns="45720" rIns="91440" bIns="45720" anchor="t"/>
          <a:lstStyle/>
          <a:p>
            <a:pPr algn="ctr"/>
            <a:r>
              <a:rPr lang="en-US" sz="3600" dirty="0">
                <a:latin typeface="Futura PT Heavy"/>
              </a:rPr>
              <a:t>Law Break</a:t>
            </a:r>
            <a:br>
              <a:rPr lang="en-US" dirty="0"/>
            </a:br>
            <a:br>
              <a:rPr lang="en-US" dirty="0"/>
            </a:br>
            <a:endParaRPr lang="en-US" dirty="0"/>
          </a:p>
        </p:txBody>
      </p:sp>
      <p:sp>
        <p:nvSpPr>
          <p:cNvPr id="3" name="Content Placeholder 2"/>
          <p:cNvSpPr>
            <a:spLocks noGrp="1"/>
          </p:cNvSpPr>
          <p:nvPr>
            <p:ph idx="1"/>
          </p:nvPr>
        </p:nvSpPr>
        <p:spPr>
          <a:xfrm>
            <a:off x="4597167" y="2562491"/>
            <a:ext cx="6714514" cy="2827779"/>
          </a:xfrm>
        </p:spPr>
        <p:txBody>
          <a:bodyPr lIns="91440" tIns="45720" rIns="91440" bIns="45720" anchor="t"/>
          <a:lstStyle/>
          <a:p>
            <a:pPr algn="ctr"/>
            <a:r>
              <a:rPr lang="en-US" sz="2800" b="1" dirty="0">
                <a:latin typeface="Futura PT Book"/>
              </a:rPr>
              <a:t>What comes to mind when you </a:t>
            </a:r>
          </a:p>
          <a:p>
            <a:pPr algn="ctr"/>
            <a:r>
              <a:rPr lang="en-US" sz="2800" b="1" dirty="0">
                <a:latin typeface="Futura PT Book"/>
              </a:rPr>
              <a:t>think of the word “law”?</a:t>
            </a:r>
          </a:p>
          <a:p>
            <a:pPr algn="ctr"/>
            <a:endParaRPr lang="en-US" dirty="0"/>
          </a:p>
        </p:txBody>
      </p:sp>
    </p:spTree>
    <p:extLst>
      <p:ext uri="{BB962C8B-B14F-4D97-AF65-F5344CB8AC3E}">
        <p14:creationId xmlns:p14="http://schemas.microsoft.com/office/powerpoint/2010/main" val="32794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36700</TotalTime>
  <Words>3050</Words>
  <Application>Microsoft Office PowerPoint</Application>
  <PresentationFormat>Widescreen</PresentationFormat>
  <Paragraphs>656</Paragraphs>
  <Slides>37</Slides>
  <Notes>36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9" baseType="lpstr">
      <vt:lpstr>Arial</vt:lpstr>
      <vt:lpstr>Calibri</vt:lpstr>
      <vt:lpstr>Calibri Light</vt:lpstr>
      <vt:lpstr>Futura Medium</vt:lpstr>
      <vt:lpstr>Futura PT Book</vt:lpstr>
      <vt:lpstr>Futura PT Book Oblique</vt:lpstr>
      <vt:lpstr>Futura PT Heavy</vt:lpstr>
      <vt:lpstr>Gotham Narrow SSm A</vt:lpstr>
      <vt:lpstr>News Cycle</vt:lpstr>
      <vt:lpstr>Segoe UI</vt:lpstr>
      <vt:lpstr>Office Theme</vt:lpstr>
      <vt:lpstr>PDF</vt:lpstr>
      <vt:lpstr>PowerPoint Presentation</vt:lpstr>
      <vt:lpstr>PowerPoint Presentation</vt:lpstr>
      <vt:lpstr>PowerPoint Presentation</vt:lpstr>
      <vt:lpstr>Faculty of  Public Affairs</vt:lpstr>
      <vt:lpstr>PowerPoint Presentation</vt:lpstr>
      <vt:lpstr>PowerPoint Presentation</vt:lpstr>
      <vt:lpstr>PowerPoint Presentation</vt:lpstr>
      <vt:lpstr>PowerPoint Presentation</vt:lpstr>
      <vt:lpstr>Law Break  </vt:lpstr>
      <vt:lpstr>Faculty of  Public Affairs</vt:lpstr>
      <vt:lpstr>Highlights of the Department of Law and Legal Studies</vt:lpstr>
      <vt:lpstr>Highlights of the Department of Law and Legal Studies</vt:lpstr>
      <vt:lpstr>Presentation Highlights</vt:lpstr>
      <vt:lpstr>Career Paths</vt:lpstr>
      <vt:lpstr>Career Services</vt:lpstr>
      <vt:lpstr>Key Resources</vt:lpstr>
      <vt:lpstr>PowerPoint Presentation</vt:lpstr>
      <vt:lpstr>Departmental Advising</vt:lpstr>
      <vt:lpstr>Our Programs</vt:lpstr>
      <vt:lpstr>What We Offer</vt:lpstr>
      <vt:lpstr>International Exchange</vt:lpstr>
      <vt:lpstr>Co-op  </vt:lpstr>
      <vt:lpstr>Law Break  </vt:lpstr>
      <vt:lpstr>Program Overview - BA Honours Law </vt:lpstr>
      <vt:lpstr>Program Overview - Elective &amp; Breadth Credits </vt:lpstr>
      <vt:lpstr>First Year Schedule - Course  Selection</vt:lpstr>
      <vt:lpstr>Course Prerequisites</vt:lpstr>
      <vt:lpstr>Year Standing Prerequisite</vt:lpstr>
      <vt:lpstr>Law Break  </vt:lpstr>
      <vt:lpstr>Student Support</vt:lpstr>
      <vt:lpstr>Student Support</vt:lpstr>
      <vt:lpstr>Student Support</vt:lpstr>
      <vt:lpstr>PowerPoint Presentation</vt:lpstr>
      <vt:lpstr>Kahoot Trivia and Raffle Prize Winners</vt:lpstr>
      <vt:lpstr>Kahoot Trivia and Raffle Prize Winners</vt:lpstr>
      <vt:lpstr>SEO  Feedback Survey  *Chance for Prizes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Lin</dc:creator>
  <cp:lastModifiedBy>Cole Labelle</cp:lastModifiedBy>
  <cp:revision>1031</cp:revision>
  <cp:lastPrinted>2021-09-01T19:18:58Z</cp:lastPrinted>
  <dcterms:created xsi:type="dcterms:W3CDTF">2019-06-22T14:59:39Z</dcterms:created>
  <dcterms:modified xsi:type="dcterms:W3CDTF">2023-08-25T16:51:01Z</dcterms:modified>
</cp:coreProperties>
</file>