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8"/>
  </p:notesMasterIdLst>
  <p:sldIdLst>
    <p:sldId id="264" r:id="rId2"/>
    <p:sldId id="280" r:id="rId3"/>
    <p:sldId id="288" r:id="rId4"/>
    <p:sldId id="299" r:id="rId5"/>
    <p:sldId id="300" r:id="rId6"/>
    <p:sldId id="289" r:id="rId7"/>
  </p:sldIdLst>
  <p:sldSz cx="9144000" cy="6858000" type="letter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00030"/>
    <a:srgbClr val="E25F36"/>
    <a:srgbClr val="FA430A"/>
    <a:srgbClr val="E6E6E6"/>
    <a:srgbClr val="C02834"/>
    <a:srgbClr val="CD99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3766" autoAdjust="0"/>
  </p:normalViewPr>
  <p:slideViewPr>
    <p:cSldViewPr>
      <p:cViewPr varScale="1">
        <p:scale>
          <a:sx n="81" d="100"/>
          <a:sy n="81" d="100"/>
        </p:scale>
        <p:origin x="1264" y="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A9BC0A86-290F-4C33-AA88-8AD5817EB65F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E104DF7A-B16A-47B5-B423-1EFBA1DE06FD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EF328DD6-8D0C-4444-B69D-5F871CEDFD30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5" name="Rectangle 5">
            <a:extLst>
              <a:ext uri="{FF2B5EF4-FFF2-40B4-BE49-F238E27FC236}">
                <a16:creationId xmlns:a16="http://schemas.microsoft.com/office/drawing/2014/main" id="{CC270054-3C95-4DA7-95AC-389211EDB30C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/>
              <a:t>Click to edit Master text styles</a:t>
            </a:r>
          </a:p>
          <a:p>
            <a:pPr lvl="1"/>
            <a:r>
              <a:rPr lang="en-US" altLang="en-US" noProof="0"/>
              <a:t>Second level</a:t>
            </a:r>
          </a:p>
          <a:p>
            <a:pPr lvl="2"/>
            <a:r>
              <a:rPr lang="en-US" altLang="en-US" noProof="0"/>
              <a:t>Third level</a:t>
            </a:r>
          </a:p>
          <a:p>
            <a:pPr lvl="3"/>
            <a:r>
              <a:rPr lang="en-US" altLang="en-US" noProof="0"/>
              <a:t>Fourth level</a:t>
            </a:r>
          </a:p>
          <a:p>
            <a:pPr lvl="4"/>
            <a:r>
              <a:rPr lang="en-US" altLang="en-US" noProof="0"/>
              <a:t>Fifth level</a:t>
            </a:r>
          </a:p>
        </p:txBody>
      </p:sp>
      <p:sp>
        <p:nvSpPr>
          <p:cNvPr id="5126" name="Rectangle 6">
            <a:extLst>
              <a:ext uri="{FF2B5EF4-FFF2-40B4-BE49-F238E27FC236}">
                <a16:creationId xmlns:a16="http://schemas.microsoft.com/office/drawing/2014/main" id="{72B34EE5-1A3B-46AB-B8A7-1433CF371F75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127" name="Rectangle 7">
            <a:extLst>
              <a:ext uri="{FF2B5EF4-FFF2-40B4-BE49-F238E27FC236}">
                <a16:creationId xmlns:a16="http://schemas.microsoft.com/office/drawing/2014/main" id="{62D68923-0FAA-45F2-81A6-ECE303A1635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A845DC4D-4146-48A1-B5C7-1E1521F2E7B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6" charset="0"/>
        <a:ea typeface="ＭＳ Ｐゴシック" pitchFamily="-106" charset="-128"/>
        <a:cs typeface="ＭＳ Ｐゴシック" pitchFamily="-106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6" charset="0"/>
        <a:ea typeface="ＭＳ Ｐゴシック" pitchFamily="-106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6" charset="0"/>
        <a:ea typeface="ＭＳ Ｐゴシック" pitchFamily="-106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6" charset="0"/>
        <a:ea typeface="ＭＳ Ｐゴシック" pitchFamily="-106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6" charset="0"/>
        <a:ea typeface="ＭＳ Ｐゴシック" pitchFamily="-106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These levels defined by SAE</a:t>
            </a:r>
          </a:p>
          <a:p>
            <a:r>
              <a:rPr lang="en-US" dirty="0"/>
              <a:t>Level 1 is vehicles with 1 autonomous system – braking – backup breaking, automated accelerating cars</a:t>
            </a:r>
          </a:p>
          <a:p>
            <a:r>
              <a:rPr lang="en-US" dirty="0"/>
              <a:t>Level 2 is vehicles with multiple system but hand it off to drivers sometimes (sharp turn, traffic </a:t>
            </a:r>
            <a:r>
              <a:rPr lang="en-US" dirty="0" err="1"/>
              <a:t>etc</a:t>
            </a:r>
            <a:r>
              <a:rPr lang="en-US" dirty="0"/>
              <a:t>) - Tesla</a:t>
            </a:r>
          </a:p>
          <a:p>
            <a:r>
              <a:rPr lang="en-US" dirty="0"/>
              <a:t>Level 3 is vehicles with all parts of driving automated but may need human to respond</a:t>
            </a:r>
          </a:p>
          <a:p>
            <a:r>
              <a:rPr lang="en-US" dirty="0"/>
              <a:t>Level 4 and 5 are all parts of driving needed, no human intervention needed (4 is in certain conditions, 5 is in all conditions)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45DC4D-4146-48A1-B5C7-1E1521F2E7B0}" type="slidenum">
              <a:rPr lang="en-US" altLang="en-US" smtClean="0"/>
              <a:pPr>
                <a:defRPr/>
              </a:pPr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837721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45DC4D-4146-48A1-B5C7-1E1521F2E7B0}" type="slidenum">
              <a:rPr lang="en-US" altLang="en-US" smtClean="0"/>
              <a:pPr>
                <a:defRPr/>
              </a:pPr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879260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CA"/>
              <a:t>Click to edit Master subtitle style</a:t>
            </a:r>
            <a:endParaRPr 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17D0299-D6C7-4DDD-B63B-DB2FB907D22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AFF3936-184F-4C17-9E64-2E3FB046041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0AB0468-5AF0-4877-8E4F-B59147D7C28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593E7D-DA76-4EDD-B333-27E13A4D7C0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7734655"/>
      </p:ext>
    </p:extLst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8518FBA-DEEF-41A8-A323-90CF3922EF4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993C71E-11FA-4AFF-9E93-9FCE6719D99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DADF30F-D187-440A-9ED4-1CA7245DBA0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9C50AE-A119-4468-9345-F199A285694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27569759"/>
      </p:ext>
    </p:extLst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15200" y="228600"/>
            <a:ext cx="1447800" cy="5181600"/>
          </a:xfrm>
        </p:spPr>
        <p:txBody>
          <a:bodyPr vert="eaVert"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971800" y="228600"/>
            <a:ext cx="4191000" cy="5181600"/>
          </a:xfrm>
        </p:spPr>
        <p:txBody>
          <a:bodyPr vert="eaVert"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55AE786-7125-4079-9CA1-3771645AFFD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20981D7-F33F-4E04-AEE8-17579FA5BD8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A0EC3BE-DC57-4886-AC54-6D1A2FBE7AA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699593-DCA0-4D54-8290-6260F40A0A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11440511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075609B-CBC2-492C-8887-28DD8499319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0231AC7-6CD8-45A4-8C4C-F334350C250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D98272D-CF04-4123-A4CD-F75F896E4E5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E76BF9-1D50-424D-91A5-B96BE25E433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20532879"/>
      </p:ext>
    </p:extLst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D2912C2-DBB6-4028-8350-08BA120AA7B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CCAAFA5-9191-472A-93D9-41F5BE9C15A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D590F8C-30DB-41E6-B7D2-55C36AD6A02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699729-37CC-47D4-B6A3-60E3E07CF7A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41622962"/>
      </p:ext>
    </p:extLst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200400" y="1600200"/>
            <a:ext cx="25527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05500" y="1600200"/>
            <a:ext cx="25527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D018123-1B72-4953-AE06-30C2D090043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8994E9E-4862-4D9C-A86D-1DDCC76F34F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420C3E6-9799-40CB-9B11-1772C0FA732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381125-61FD-45BA-BEDC-4A75AFD85D2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27571623"/>
      </p:ext>
    </p:extLst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2CC1ABCE-9FC4-4AFD-A887-B79B21E6AEB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F8FAE550-62FC-4202-A7E5-E6F82AAD409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27398EC2-AA69-4040-825A-2A6926C9FD9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847D10-F78D-40CA-B77B-3F654F4EF3F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82692962"/>
      </p:ext>
    </p:extLst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910B8660-6B5D-4BAF-BCA8-FCCB192B4D1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EFD64C79-4FBE-4E37-8A08-D4C8CE59C95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DFE9D4A7-CC3A-4C8C-9480-20DD1FBF972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A182A9-5613-4BC4-A6CF-082C603D46F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30425846"/>
      </p:ext>
    </p:extLst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3B4D3C62-A47C-4834-9D8B-3465BC9139C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CB65E43E-DEE0-463D-A711-82F0865446C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C4B05997-69A4-4867-AFBC-2E0C56CAD00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CDEEAF-BD1D-40F7-8E0C-59BD011C4CE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61260980"/>
      </p:ext>
    </p:extLst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211BFF2-243C-4757-B0E0-BD83FA5108C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60FC94E-14EF-4C2F-97F9-D7D25FCCA60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CB7C89D-F593-4F31-9CAB-000F418E50A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372D9E-2AB9-4F7B-B0CE-CA7D80A49E0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02854233"/>
      </p:ext>
    </p:extLst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FB97E4D-84C5-4FF6-A61B-B3369BA53B2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C0CCA4F-FE8F-4454-ACD1-1BE26499E66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84E79AF-636F-4A51-B251-5C271DC0FB4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F80C44-2444-4F3E-B68C-8E551FAA0ED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86111514"/>
      </p:ext>
    </p:extLst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08DFC7B5-4CB9-40A8-867D-07235CEFD5A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971800" y="228600"/>
            <a:ext cx="57912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271BE6B6-BAD8-4583-B316-4FB7DE7ED24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3200400" y="1600200"/>
            <a:ext cx="52578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5A69264E-BAF1-49BC-9295-951CAE105CE2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0214A1CE-095E-4477-A862-63295E31749E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D00030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C65286BE-5D9A-43CD-9C8F-7BD36A2FCC0F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D00030"/>
                </a:solidFill>
              </a:defRPr>
            </a:lvl1pPr>
          </a:lstStyle>
          <a:p>
            <a:pPr>
              <a:defRPr/>
            </a:pPr>
            <a:fld id="{4300F207-6B1C-42FE-BD5B-0976D94379C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fade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-106" charset="0"/>
          <a:ea typeface="ＭＳ Ｐゴシック" pitchFamily="-106" charset="-128"/>
          <a:cs typeface="ＭＳ Ｐゴシック" pitchFamily="-106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-106" charset="0"/>
          <a:ea typeface="ＭＳ Ｐゴシック" pitchFamily="-106" charset="-128"/>
          <a:cs typeface="ＭＳ Ｐゴシック" pitchFamily="-106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-106" charset="0"/>
          <a:ea typeface="ＭＳ Ｐゴシック" pitchFamily="-106" charset="-128"/>
          <a:cs typeface="ＭＳ Ｐゴシック" pitchFamily="-106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-106" charset="0"/>
          <a:ea typeface="ＭＳ Ｐゴシック" pitchFamily="-106" charset="-128"/>
          <a:cs typeface="ＭＳ Ｐゴシック" pitchFamily="-106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-106" charset="0"/>
          <a:ea typeface="ＭＳ Ｐゴシック" pitchFamily="-106" charset="-128"/>
          <a:cs typeface="ＭＳ Ｐゴシック" pitchFamily="-106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-106" charset="0"/>
          <a:ea typeface="ＭＳ Ｐゴシック" pitchFamily="-106" charset="-128"/>
          <a:cs typeface="ＭＳ Ｐゴシック" pitchFamily="-106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-106" charset="0"/>
          <a:ea typeface="ＭＳ Ｐゴシック" pitchFamily="-106" charset="-128"/>
          <a:cs typeface="ＭＳ Ｐゴシック" pitchFamily="-106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-106" charset="0"/>
          <a:ea typeface="ＭＳ Ｐゴシック" pitchFamily="-106" charset="-128"/>
          <a:cs typeface="ＭＳ Ｐゴシック" pitchFamily="-106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D20031"/>
        </a:buClr>
        <a:buFont typeface="Wingdings" panose="05000000000000000000" pitchFamily="2" charset="2"/>
        <a:buChar char="§"/>
        <a:defRPr sz="28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D8002F"/>
        </a:buClr>
        <a:buChar char="|"/>
        <a:defRPr sz="20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i="1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5FE860FF-6214-458C-B8B6-840D3D4BD8A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9144000" cy="736551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6079A69E-2DBC-4FA4-8495-9B37C56A910E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0F80B1E9-A8C1-4802-BFFD-7FC81CD2112C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BFCBC171-9F73-40AA-A8EF-3EC5E7D400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225" y="-27384"/>
            <a:ext cx="9205995" cy="688608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A5EAB2F-801F-49AC-A895-CC3E4F750446}"/>
              </a:ext>
            </a:extLst>
          </p:cNvPr>
          <p:cNvSpPr/>
          <p:nvPr/>
        </p:nvSpPr>
        <p:spPr bwMode="auto">
          <a:xfrm>
            <a:off x="-14188" y="2960947"/>
            <a:ext cx="9171850" cy="936104"/>
          </a:xfrm>
          <a:prstGeom prst="rect">
            <a:avLst/>
          </a:prstGeom>
          <a:solidFill>
            <a:schemeClr val="tx1"/>
          </a:solidFill>
          <a:ln w="762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117C41C-8A10-410F-AF8E-E37925EC76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9592" y="2209695"/>
            <a:ext cx="7632847" cy="243860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 eaLnBrk="1" hangingPunct="1">
              <a:lnSpc>
                <a:spcPct val="90000"/>
              </a:lnSpc>
            </a:pPr>
            <a:r>
              <a:rPr lang="en-US" sz="3600" kern="1200" dirty="0"/>
              <a:t>Autonomous Navigation Project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4D2914B-2A7B-4F1A-81B8-A10BD6EE8B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298" y="-28106"/>
            <a:ext cx="9205067" cy="1142624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5">
            <a:extLst>
              <a:ext uri="{FF2B5EF4-FFF2-40B4-BE49-F238E27FC236}">
                <a16:creationId xmlns:a16="http://schemas.microsoft.com/office/drawing/2014/main" id="{8D97CA16-87CD-4A8C-A5D4-42E2FD2446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6647" y="5185792"/>
            <a:ext cx="8748464" cy="1656184"/>
          </a:xfrm>
        </p:spPr>
        <p:txBody>
          <a:bodyPr/>
          <a:lstStyle/>
          <a:p>
            <a:r>
              <a:rPr lang="en-US" dirty="0"/>
              <a:t>Currently, we have level 2 autonomous vehicles (Tesla)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436B2D3-91E1-47EB-9FCA-7146864551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4" y="1556792"/>
            <a:ext cx="8166670" cy="3246586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D78FB788-28A2-46C1-B990-889637EBCF8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971800" y="228600"/>
            <a:ext cx="5791200" cy="685800"/>
          </a:xfrm>
        </p:spPr>
        <p:txBody>
          <a:bodyPr/>
          <a:lstStyle/>
          <a:p>
            <a:r>
              <a:rPr lang="en-US" altLang="en-US" dirty="0"/>
              <a:t>Introduction to Autonomy</a:t>
            </a:r>
          </a:p>
        </p:txBody>
      </p:sp>
    </p:spTree>
    <p:extLst>
      <p:ext uri="{BB962C8B-B14F-4D97-AF65-F5344CB8AC3E}">
        <p14:creationId xmlns:p14="http://schemas.microsoft.com/office/powerpoint/2010/main" val="2766304062"/>
      </p:ext>
    </p:extLst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>
            <a:extLst>
              <a:ext uri="{FF2B5EF4-FFF2-40B4-BE49-F238E27FC236}">
                <a16:creationId xmlns:a16="http://schemas.microsoft.com/office/drawing/2014/main" id="{B7246DB0-3B5C-471D-B2F5-F73E39D1BAC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Introduction to Autonomy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4BCDF47-C6A2-4C3C-8974-36BBF8CA00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28800"/>
            <a:ext cx="5493760" cy="291388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52B9876-4E6D-4D87-BB53-D6C4469E19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1703" y="5424750"/>
            <a:ext cx="4924425" cy="895350"/>
          </a:xfrm>
          <a:prstGeom prst="rect">
            <a:avLst/>
          </a:prstGeom>
        </p:spPr>
      </p:pic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3E6D2BD7-EED4-483D-921E-DD866CB6D3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93760" y="2033914"/>
            <a:ext cx="3312368" cy="1971150"/>
          </a:xfrm>
        </p:spPr>
        <p:txBody>
          <a:bodyPr/>
          <a:lstStyle/>
          <a:p>
            <a:r>
              <a:rPr lang="en-US" dirty="0"/>
              <a:t>Sensor Fusion</a:t>
            </a:r>
          </a:p>
          <a:p>
            <a:pPr lvl="1"/>
            <a:r>
              <a:rPr lang="en-US" dirty="0"/>
              <a:t>Combine multiple sources of information about cars surroundings</a:t>
            </a:r>
          </a:p>
        </p:txBody>
      </p:sp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7D666778-3EEB-4F1A-AAE7-014F8BF6AB50}"/>
              </a:ext>
            </a:extLst>
          </p:cNvPr>
          <p:cNvSpPr txBox="1">
            <a:spLocks/>
          </p:cNvSpPr>
          <p:nvPr/>
        </p:nvSpPr>
        <p:spPr bwMode="auto">
          <a:xfrm>
            <a:off x="107504" y="4886850"/>
            <a:ext cx="3888432" cy="197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20031"/>
              </a:buClr>
              <a:buFont typeface="Wingdings" panose="05000000000000000000" pitchFamily="2" charset="2"/>
              <a:buChar char="§"/>
              <a:defRPr sz="2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8002F"/>
              </a:buClr>
              <a:buChar char="|"/>
              <a:defRPr sz="20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i="1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kern="0" dirty="0"/>
              <a:t>Machine Learning</a:t>
            </a:r>
          </a:p>
          <a:p>
            <a:pPr lvl="1"/>
            <a:r>
              <a:rPr lang="en-US" kern="0" dirty="0"/>
              <a:t>Create smart algorithms to translate sensor information into navigation controls</a:t>
            </a:r>
          </a:p>
        </p:txBody>
      </p:sp>
    </p:spTree>
    <p:extLst>
      <p:ext uri="{BB962C8B-B14F-4D97-AF65-F5344CB8AC3E}">
        <p14:creationId xmlns:p14="http://schemas.microsoft.com/office/powerpoint/2010/main" val="3062236581"/>
      </p:ext>
    </p:extLst>
  </p:cSld>
  <p:clrMapOvr>
    <a:masterClrMapping/>
  </p:clrMapOvr>
  <p:transition spd="med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CEC5C03-FB2E-4231-9BBD-EAF8E2B33F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64" t="20290" r="51767" b="31888"/>
          <a:stretch>
            <a:fillRect/>
          </a:stretch>
        </p:blipFill>
        <p:spPr bwMode="auto">
          <a:xfrm>
            <a:off x="5724128" y="1746442"/>
            <a:ext cx="2735957" cy="265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2" name="Title 1">
            <a:extLst>
              <a:ext uri="{FF2B5EF4-FFF2-40B4-BE49-F238E27FC236}">
                <a16:creationId xmlns:a16="http://schemas.microsoft.com/office/drawing/2014/main" id="{B7246DB0-3B5C-471D-B2F5-F73E39D1BAC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2017-2018 Accomplishments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43C9A9AA-FE94-485B-8021-2318A22763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4395806"/>
            <a:ext cx="8693596" cy="2517035"/>
          </a:xfrm>
        </p:spPr>
        <p:txBody>
          <a:bodyPr/>
          <a:lstStyle/>
          <a:p>
            <a:r>
              <a:rPr lang="en-US" dirty="0"/>
              <a:t>Sonar Distance Detection</a:t>
            </a:r>
          </a:p>
          <a:p>
            <a:pPr lvl="1"/>
            <a:r>
              <a:rPr lang="en-US" dirty="0"/>
              <a:t>Emergency breaking if vehicle approaches too close to any object</a:t>
            </a:r>
          </a:p>
          <a:p>
            <a:endParaRPr lang="en-US" dirty="0"/>
          </a:p>
          <a:p>
            <a:r>
              <a:rPr lang="en-US" dirty="0"/>
              <a:t>Encoder, Gyroscope &amp; Accelerometer Sensors</a:t>
            </a:r>
          </a:p>
          <a:p>
            <a:pPr lvl="1"/>
            <a:r>
              <a:rPr lang="en-US" dirty="0"/>
              <a:t>Gather real time information about car’s position and motion</a:t>
            </a:r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D2E9AF4D-CA96-4E6D-BB0F-1CD048C53E21}"/>
              </a:ext>
            </a:extLst>
          </p:cNvPr>
          <p:cNvSpPr txBox="1">
            <a:spLocks/>
          </p:cNvSpPr>
          <p:nvPr/>
        </p:nvSpPr>
        <p:spPr bwMode="auto">
          <a:xfrm>
            <a:off x="251520" y="1413576"/>
            <a:ext cx="5904656" cy="25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20031"/>
              </a:buClr>
              <a:buFont typeface="Wingdings" panose="05000000000000000000" pitchFamily="2" charset="2"/>
              <a:buChar char="§"/>
              <a:defRPr sz="2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8002F"/>
              </a:buClr>
              <a:buChar char="|"/>
              <a:defRPr sz="20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i="1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kern="0" dirty="0"/>
              <a:t>Lane Detection</a:t>
            </a:r>
          </a:p>
          <a:p>
            <a:pPr lvl="1"/>
            <a:r>
              <a:rPr lang="en-US" kern="0" dirty="0"/>
              <a:t>See and maneuver between lane boundaries</a:t>
            </a:r>
          </a:p>
          <a:p>
            <a:pPr lvl="1"/>
            <a:endParaRPr lang="en-US" kern="0" dirty="0"/>
          </a:p>
          <a:p>
            <a:r>
              <a:rPr lang="en-US" kern="0" dirty="0"/>
              <a:t>Object Classification </a:t>
            </a:r>
          </a:p>
          <a:p>
            <a:pPr lvl="1"/>
            <a:r>
              <a:rPr lang="en-US" kern="0" dirty="0"/>
              <a:t>Detect stop signs, traffic lights, vehicles, and pedestrians</a:t>
            </a:r>
          </a:p>
        </p:txBody>
      </p:sp>
    </p:spTree>
    <p:extLst>
      <p:ext uri="{BB962C8B-B14F-4D97-AF65-F5344CB8AC3E}">
        <p14:creationId xmlns:p14="http://schemas.microsoft.com/office/powerpoint/2010/main" val="2332233646"/>
      </p:ext>
    </p:extLst>
  </p:cSld>
  <p:clrMapOvr>
    <a:masterClrMapping/>
  </p:clrMapOvr>
  <p:transition spd="med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>
            <a:extLst>
              <a:ext uri="{FF2B5EF4-FFF2-40B4-BE49-F238E27FC236}">
                <a16:creationId xmlns:a16="http://schemas.microsoft.com/office/drawing/2014/main" id="{B7246DB0-3B5C-471D-B2F5-F73E39D1BAC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Next Year’s Goals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43C9A9AA-FE94-485B-8021-2318A22763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310" y="2564904"/>
            <a:ext cx="4921738" cy="3744416"/>
          </a:xfrm>
        </p:spPr>
        <p:txBody>
          <a:bodyPr/>
          <a:lstStyle/>
          <a:p>
            <a:r>
              <a:rPr lang="en-US" dirty="0"/>
              <a:t>Increase the role of sensor fusion for more accurate navigation</a:t>
            </a:r>
          </a:p>
          <a:p>
            <a:endParaRPr lang="en-US" dirty="0"/>
          </a:p>
          <a:p>
            <a:r>
              <a:rPr lang="en-US" dirty="0"/>
              <a:t>Create Simulink model and PID controller for steering and throttle commands</a:t>
            </a:r>
          </a:p>
        </p:txBody>
      </p:sp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94B3282E-4B6C-4950-BD80-DF491ABEFF07}"/>
              </a:ext>
            </a:extLst>
          </p:cNvPr>
          <p:cNvSpPr txBox="1">
            <a:spLocks/>
          </p:cNvSpPr>
          <p:nvPr/>
        </p:nvSpPr>
        <p:spPr bwMode="auto">
          <a:xfrm>
            <a:off x="181869" y="1340768"/>
            <a:ext cx="8784976" cy="1224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20031"/>
              </a:buClr>
              <a:buFont typeface="Wingdings" panose="05000000000000000000" pitchFamily="2" charset="2"/>
              <a:buChar char="§"/>
              <a:defRPr sz="2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8002F"/>
              </a:buClr>
              <a:buChar char="|"/>
              <a:defRPr sz="20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i="1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kern="0" dirty="0"/>
              <a:t>Create original lane detection and object classification algorithms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E2BD9C4-2EC8-4817-883C-19CD611512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4032" y="2852936"/>
            <a:ext cx="4563484" cy="2489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502587"/>
      </p:ext>
    </p:extLst>
  </p:cSld>
  <p:clrMapOvr>
    <a:masterClrMapping/>
  </p:clrMapOvr>
  <p:transition spd="med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EBF7727E-45FC-4659-B28B-BB987AEF6D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Testing in University Center</a:t>
            </a:r>
          </a:p>
        </p:txBody>
      </p:sp>
      <p:pic>
        <p:nvPicPr>
          <p:cNvPr id="2" name="VID-20180302-WA0083">
            <a:hlinkClick r:id="" action="ppaction://media"/>
            <a:extLst>
              <a:ext uri="{FF2B5EF4-FFF2-40B4-BE49-F238E27FC236}">
                <a16:creationId xmlns:a16="http://schemas.microsoft.com/office/drawing/2014/main" id="{93D385C8-9A47-48D6-90D6-B00E5C6B405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1556792"/>
            <a:ext cx="91440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30361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6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6" charset="0"/>
            <a:ea typeface="ＭＳ Ｐゴシック" pitchFamily="-106" charset="-128"/>
            <a:cs typeface="ＭＳ Ｐゴシック" pitchFamily="-106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6" charset="0"/>
            <a:ea typeface="ＭＳ Ｐゴシック" pitchFamily="-106" charset="-128"/>
            <a:cs typeface="ＭＳ Ｐゴシック" pitchFamily="-106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4579</TotalTime>
  <Words>220</Words>
  <Application>Microsoft Office PowerPoint</Application>
  <PresentationFormat>Letter Paper (8.5x11 in)</PresentationFormat>
  <Paragraphs>32</Paragraphs>
  <Slides>6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ＭＳ Ｐゴシック</vt:lpstr>
      <vt:lpstr>Arial</vt:lpstr>
      <vt:lpstr>Wingdings</vt:lpstr>
      <vt:lpstr>Blank Presentation</vt:lpstr>
      <vt:lpstr>Autonomous Navigation Project</vt:lpstr>
      <vt:lpstr>Introduction to Autonomy</vt:lpstr>
      <vt:lpstr>Introduction to Autonomy</vt:lpstr>
      <vt:lpstr>2017-2018 Accomplishments</vt:lpstr>
      <vt:lpstr>Next Year’s Goals</vt:lpstr>
      <vt:lpstr>Testing in University Center</vt:lpstr>
    </vt:vector>
  </TitlesOfParts>
  <Company>Rock Norris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Rock Norris</dc:creator>
  <cp:lastModifiedBy>zachary milani</cp:lastModifiedBy>
  <cp:revision>212</cp:revision>
  <cp:lastPrinted>2007-10-29T18:58:14Z</cp:lastPrinted>
  <dcterms:created xsi:type="dcterms:W3CDTF">2007-09-26T15:16:16Z</dcterms:created>
  <dcterms:modified xsi:type="dcterms:W3CDTF">2018-03-04T18:27:00Z</dcterms:modified>
</cp:coreProperties>
</file>