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4" r:id="rId3"/>
    <p:sldId id="260" r:id="rId4"/>
    <p:sldId id="261" r:id="rId5"/>
    <p:sldId id="262" r:id="rId6"/>
    <p:sldId id="263" r:id="rId7"/>
    <p:sldId id="257" r:id="rId8"/>
    <p:sldId id="269" r:id="rId9"/>
    <p:sldId id="268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69" autoAdjust="0"/>
    <p:restoredTop sz="94660"/>
  </p:normalViewPr>
  <p:slideViewPr>
    <p:cSldViewPr snapToGrid="0">
      <p:cViewPr varScale="1">
        <p:scale>
          <a:sx n="87" d="100"/>
          <a:sy n="87" d="100"/>
        </p:scale>
        <p:origin x="66" y="5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1511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837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1201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070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8841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3990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627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8883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1148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4537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9767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7CE74-08D9-4FE2-B81A-54DAB535DBAC}" type="datetimeFigureOut">
              <a:rPr lang="en-CA" smtClean="0"/>
              <a:t>2018-03-08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90E7D-3E5E-4915-A2D1-4FD3CA1BC4B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87526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image" Target="../media/image28.jpeg"/><Relationship Id="rId3" Type="http://schemas.openxmlformats.org/officeDocument/2006/relationships/image" Target="../media/image20.wmf"/><Relationship Id="rId7" Type="http://schemas.openxmlformats.org/officeDocument/2006/relationships/image" Target="../media/image24.png"/><Relationship Id="rId12" Type="http://schemas.openxmlformats.org/officeDocument/2006/relationships/image" Target="../media/image9.jpeg"/><Relationship Id="rId17" Type="http://schemas.openxmlformats.org/officeDocument/2006/relationships/image" Target="../media/image32.jpeg"/><Relationship Id="rId2" Type="http://schemas.openxmlformats.org/officeDocument/2006/relationships/image" Target="../media/image19.wmf"/><Relationship Id="rId16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wmf"/><Relationship Id="rId11" Type="http://schemas.openxmlformats.org/officeDocument/2006/relationships/image" Target="../media/image8.gif"/><Relationship Id="rId5" Type="http://schemas.openxmlformats.org/officeDocument/2006/relationships/image" Target="../media/image22.png"/><Relationship Id="rId15" Type="http://schemas.openxmlformats.org/officeDocument/2006/relationships/image" Target="../media/image30.jpeg"/><Relationship Id="rId10" Type="http://schemas.openxmlformats.org/officeDocument/2006/relationships/image" Target="../media/image27.png"/><Relationship Id="rId4" Type="http://schemas.openxmlformats.org/officeDocument/2006/relationships/image" Target="../media/image21.wmf"/><Relationship Id="rId9" Type="http://schemas.openxmlformats.org/officeDocument/2006/relationships/image" Target="../media/image26.gif"/><Relationship Id="rId1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2" name="AutoShape 4" descr="Image result for carleton university logo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28" name="Picture 4" descr="Blended-wing-concep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979" y="724759"/>
            <a:ext cx="4330195" cy="433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-3639" y="13944"/>
            <a:ext cx="12182759" cy="762000"/>
          </a:xfrm>
        </p:spPr>
        <p:txBody>
          <a:bodyPr>
            <a:noAutofit/>
          </a:bodyPr>
          <a:lstStyle/>
          <a:p>
            <a:r>
              <a:rPr lang="en-CA" sz="4800" b="1" dirty="0">
                <a:latin typeface="Times New Roman" pitchFamily="18" charset="0"/>
                <a:cs typeface="Times New Roman" pitchFamily="18" charset="0"/>
              </a:rPr>
              <a:t>Blended Wing Body Unmanned Aerial Vehicle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524000" y="5615190"/>
            <a:ext cx="9144000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6" descr="http://newsroom.carleton.ca/logos/CarletonWide_K_186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60540" y="5765442"/>
            <a:ext cx="2281500" cy="9000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677" y="5917225"/>
            <a:ext cx="5582338" cy="647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60" y="5776176"/>
            <a:ext cx="996127" cy="10438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797434"/>
            <a:ext cx="12179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Professors Jason Etele and Mostafa El Sayed</a:t>
            </a:r>
          </a:p>
          <a:p>
            <a:pPr algn="ctr"/>
            <a:r>
              <a:rPr lang="en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2017-2018</a:t>
            </a:r>
          </a:p>
        </p:txBody>
      </p:sp>
      <p:pic>
        <p:nvPicPr>
          <p:cNvPr id="1026" name="Picture 2" descr="Bombardier-Aerospace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672" y="5653726"/>
            <a:ext cx="21240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elia-aerospace-c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572" y="6378106"/>
            <a:ext cx="216217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9388699" y="5628431"/>
            <a:ext cx="0" cy="12295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0277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639" y="13944"/>
            <a:ext cx="1218275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b="1" dirty="0">
                <a:latin typeface="Times New Roman" pitchFamily="18" charset="0"/>
                <a:cs typeface="Times New Roman" pitchFamily="18" charset="0"/>
              </a:rPr>
              <a:t>Blended Wing Body Unmanned Aerial Vehicle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807" y="1843079"/>
            <a:ext cx="120239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400" b="1" dirty="0"/>
              <a:t>Year 1 (completed)</a:t>
            </a:r>
            <a:r>
              <a:rPr lang="en-CA" sz="2400" dirty="0"/>
              <a:t>: (1) Design and analyze Peregrine-1 (2) Design Peregrine-2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b="1" dirty="0"/>
              <a:t>Mission profile: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CA" sz="2400" dirty="0"/>
              <a:t>Peregrine-1: 300 </a:t>
            </a:r>
            <a:r>
              <a:rPr lang="en-CA" sz="2400" dirty="0" err="1"/>
              <a:t>ft</a:t>
            </a:r>
            <a:r>
              <a:rPr lang="en-CA" sz="2400" dirty="0"/>
              <a:t>, Mach 0.1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CA" sz="2400" dirty="0"/>
              <a:t>Peregrine-2: 1700 ft, Mach 0.2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CA" sz="2400" b="1" dirty="0"/>
              <a:t>Airframe</a:t>
            </a:r>
            <a:r>
              <a:rPr lang="en-CA" sz="2400" dirty="0"/>
              <a:t>: Composite skin/3D printed lattice structure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CA" sz="24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400" b="1" dirty="0"/>
              <a:t>Year 2</a:t>
            </a:r>
            <a:r>
              <a:rPr lang="en-CA" sz="2400" dirty="0"/>
              <a:t>: Build, test, fly Peregrine-1. Design and analyze Peregrine-2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CA" sz="24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400" b="1" dirty="0"/>
              <a:t>Year 3</a:t>
            </a:r>
            <a:r>
              <a:rPr lang="en-CA" sz="2400" dirty="0"/>
              <a:t>: Addition of VTOL capability to Peregrine-1. Build, test and fly Peregrine-2.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endParaRPr lang="en-CA" sz="24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400" b="1" dirty="0"/>
              <a:t>Year 4</a:t>
            </a:r>
            <a:r>
              <a:rPr lang="en-CA" sz="2400" dirty="0"/>
              <a:t>: Expanding payload capability and modify design accordingly, exploring VTOL for Peregrine-2</a:t>
            </a:r>
          </a:p>
        </p:txBody>
      </p:sp>
      <p:sp>
        <p:nvSpPr>
          <p:cNvPr id="7" name="Rectangle 6"/>
          <p:cNvSpPr/>
          <p:nvPr/>
        </p:nvSpPr>
        <p:spPr>
          <a:xfrm>
            <a:off x="241060" y="873601"/>
            <a:ext cx="37362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CA" sz="4400" b="1" u="sng" dirty="0"/>
              <a:t>Milestones</a:t>
            </a:r>
            <a:r>
              <a:rPr lang="en-CA" sz="4400" b="1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326406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061" cy="5808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5653832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03536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3639" y="13944"/>
            <a:ext cx="12182759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4800" b="1" dirty="0">
                <a:latin typeface="Times New Roman" pitchFamily="18" charset="0"/>
                <a:cs typeface="Times New Roman" pitchFamily="18" charset="0"/>
              </a:rPr>
              <a:t>Blended Wing Body Unmanned Aerial Vehicle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8697" y="1843079"/>
            <a:ext cx="20127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800" dirty="0"/>
              <a:t>Design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800" dirty="0"/>
              <a:t>Build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800" dirty="0"/>
              <a:t>Test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800" dirty="0"/>
              <a:t>Fly</a:t>
            </a:r>
          </a:p>
        </p:txBody>
      </p:sp>
      <p:sp>
        <p:nvSpPr>
          <p:cNvPr id="6" name="Rectangle 5"/>
          <p:cNvSpPr/>
          <p:nvPr/>
        </p:nvSpPr>
        <p:spPr>
          <a:xfrm>
            <a:off x="3862916" y="2283686"/>
            <a:ext cx="257621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800" dirty="0"/>
              <a:t>Peregrine-1 UAV</a:t>
            </a:r>
          </a:p>
          <a:p>
            <a:r>
              <a:rPr lang="en-US" sz="2800" dirty="0"/>
              <a:t>Peregrine-2 UAV</a:t>
            </a:r>
            <a:endParaRPr lang="en-CA" sz="2800" dirty="0"/>
          </a:p>
        </p:txBody>
      </p:sp>
      <p:sp>
        <p:nvSpPr>
          <p:cNvPr id="7" name="Rectangle 6"/>
          <p:cNvSpPr/>
          <p:nvPr/>
        </p:nvSpPr>
        <p:spPr>
          <a:xfrm>
            <a:off x="241060" y="873601"/>
            <a:ext cx="29851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en-CA" sz="4400" b="1" u="sng" dirty="0"/>
              <a:t>Mission: </a:t>
            </a:r>
          </a:p>
        </p:txBody>
      </p:sp>
      <p:sp>
        <p:nvSpPr>
          <p:cNvPr id="8" name="Rectangle 7"/>
          <p:cNvSpPr/>
          <p:nvPr/>
        </p:nvSpPr>
        <p:spPr>
          <a:xfrm>
            <a:off x="7060777" y="2071401"/>
            <a:ext cx="5170583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800" dirty="0"/>
              <a:t>3D printing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dirty="0"/>
              <a:t>Multiscale Design Optimization</a:t>
            </a:r>
            <a:endParaRPr lang="en-CA" sz="2800" dirty="0"/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CA" sz="2800" dirty="0"/>
              <a:t>BWB configuration </a:t>
            </a:r>
          </a:p>
        </p:txBody>
      </p:sp>
      <p:sp>
        <p:nvSpPr>
          <p:cNvPr id="9" name="Right Brace 8"/>
          <p:cNvSpPr/>
          <p:nvPr/>
        </p:nvSpPr>
        <p:spPr>
          <a:xfrm>
            <a:off x="2866058" y="1932531"/>
            <a:ext cx="309093" cy="166273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017" y="4229215"/>
            <a:ext cx="3736385" cy="22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://38.media.tumblr.com/da4ccce2074d46dc450c5fdeccf0fea0/tumblr_inline_nqhftrMP7f1sgr4d3_50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6" y="4538749"/>
            <a:ext cx="3206490" cy="180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i.kinja-img.com/gawker-media/image/upload/s--Y56SalKs--/c_fit,fl_progressive,q_80,w_636/wxoj4acfkooru1tidj5h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25" y="4307138"/>
            <a:ext cx="3324012" cy="221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Left Brace 9"/>
          <p:cNvSpPr/>
          <p:nvPr/>
        </p:nvSpPr>
        <p:spPr>
          <a:xfrm>
            <a:off x="6959462" y="2220903"/>
            <a:ext cx="151190" cy="107967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232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4800" b="1" dirty="0">
                <a:latin typeface="Times New Roman" pitchFamily="18" charset="0"/>
                <a:cs typeface="Times New Roman" pitchFamily="18" charset="0"/>
              </a:rPr>
              <a:t>Blended Wing Body (BWB) Configuration</a:t>
            </a:r>
          </a:p>
        </p:txBody>
      </p:sp>
      <p:pic>
        <p:nvPicPr>
          <p:cNvPr id="2052" name="Picture 4" descr="YB49-2 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62" y="950001"/>
            <a:ext cx="3315621" cy="263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bw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49" y="3943986"/>
            <a:ext cx="4819651" cy="289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21684" y="5321937"/>
            <a:ext cx="29166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CA" dirty="0"/>
              <a:t>Boeing and NASA BWB X-48C</a:t>
            </a:r>
          </a:p>
        </p:txBody>
      </p:sp>
      <p:pic>
        <p:nvPicPr>
          <p:cNvPr id="2058" name="Picture 10" descr="Image result for bombardier cseri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9" y="1000121"/>
            <a:ext cx="3251700" cy="243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eft-Right Arrow 6"/>
          <p:cNvSpPr/>
          <p:nvPr/>
        </p:nvSpPr>
        <p:spPr>
          <a:xfrm>
            <a:off x="4636298" y="1395543"/>
            <a:ext cx="2786063" cy="172439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3600" dirty="0"/>
              <a:t>Blending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58200" y="3510337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Bombardier CSERIES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81134" y="3580703"/>
            <a:ext cx="2257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Flying Wing</a:t>
            </a:r>
          </a:p>
        </p:txBody>
      </p:sp>
    </p:spTree>
    <p:extLst>
      <p:ext uri="{BB962C8B-B14F-4D97-AF65-F5344CB8AC3E}">
        <p14:creationId xmlns:p14="http://schemas.microsoft.com/office/powerpoint/2010/main" val="4216726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Rectangle 9"/>
          <p:cNvSpPr>
            <a:spLocks noChangeArrowheads="1"/>
          </p:cNvSpPr>
          <p:nvPr/>
        </p:nvSpPr>
        <p:spPr bwMode="auto">
          <a:xfrm>
            <a:off x="2332926" y="3286119"/>
            <a:ext cx="33058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71463" lvl="1" indent="-269875"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B-2 Spirit  - Northrop Grumman</a:t>
            </a:r>
          </a:p>
          <a:p>
            <a:pPr marL="271463" lvl="1" indent="-269875"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    First Flight: 17 July 1989			</a:t>
            </a:r>
          </a:p>
        </p:txBody>
      </p:sp>
      <p:pic>
        <p:nvPicPr>
          <p:cNvPr id="19" name="Picture 18" descr="B-2_Spirit_origi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0276" y="1316794"/>
            <a:ext cx="3017419" cy="1888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" descr="f-117(b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319918"/>
            <a:ext cx="2920172" cy="189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524000" y="952411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Military Applications: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838675" y="3249388"/>
            <a:ext cx="29717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F-117 Nighthawk -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Lockheed</a:t>
            </a:r>
            <a:endParaRPr lang="en-GB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dirty="0">
                <a:latin typeface="Times New Roman" pitchFamily="18" charset="0"/>
                <a:cs typeface="Times New Roman" pitchFamily="18" charset="0"/>
              </a:rPr>
              <a:t>First Flight: 18 June 1981</a:t>
            </a:r>
            <a:endParaRPr lang="en-CA" dirty="0"/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4800" b="1" dirty="0">
                <a:latin typeface="Times New Roman" pitchFamily="18" charset="0"/>
                <a:cs typeface="Times New Roman" pitchFamily="18" charset="0"/>
              </a:rPr>
              <a:t>Blended Wing Body (BWB) Configuration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19232" y="4048036"/>
            <a:ext cx="365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CA" b="1" dirty="0">
                <a:latin typeface="Times New Roman" pitchFamily="18" charset="0"/>
                <a:cs typeface="Times New Roman" pitchFamily="18" charset="0"/>
              </a:rPr>
              <a:t> Conceptual UAVs:</a:t>
            </a:r>
          </a:p>
        </p:txBody>
      </p:sp>
      <p:pic>
        <p:nvPicPr>
          <p:cNvPr id="4098" name="Picture 2" descr="Image result for uk supersonic ua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78" y="4235446"/>
            <a:ext cx="3729043" cy="2486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7151" y="5464172"/>
            <a:ext cx="31047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rgbClr val="000000"/>
                </a:solidFill>
                <a:latin typeface="Source Sans Pro"/>
              </a:rPr>
              <a:t>BAE systems PLC (LON:BA) Taranis drone 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3532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4800" b="1" dirty="0">
                <a:latin typeface="Times New Roman" pitchFamily="18" charset="0"/>
                <a:cs typeface="Times New Roman" pitchFamily="18" charset="0"/>
              </a:rPr>
              <a:t>Blended Wing Body (BWB) Configuration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24000" y="8360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CA" sz="2400" b="1" dirty="0">
                <a:latin typeface="Times New Roman" pitchFamily="18" charset="0"/>
                <a:cs typeface="Times New Roman" pitchFamily="18" charset="0"/>
              </a:rPr>
              <a:t> Potential  Benefits for Civil Aviation:</a:t>
            </a:r>
          </a:p>
        </p:txBody>
      </p:sp>
      <p:pic>
        <p:nvPicPr>
          <p:cNvPr id="9" name="Picture 2" descr="http://www.twitt.org/Slide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9350" y="1248179"/>
            <a:ext cx="7258050" cy="556641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801343" y="6217850"/>
            <a:ext cx="16180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200" dirty="0"/>
              <a:t>Al Bowers, NASA, 2000</a:t>
            </a:r>
          </a:p>
        </p:txBody>
      </p:sp>
    </p:spTree>
    <p:extLst>
      <p:ext uri="{BB962C8B-B14F-4D97-AF65-F5344CB8AC3E}">
        <p14:creationId xmlns:p14="http://schemas.microsoft.com/office/powerpoint/2010/main" val="2575963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4800" b="1" dirty="0">
                <a:latin typeface="Times New Roman" pitchFamily="18" charset="0"/>
                <a:cs typeface="Times New Roman" pitchFamily="18" charset="0"/>
              </a:rPr>
              <a:t>Blended Wing Body (BWB) Configuration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1600200" y="3510678"/>
            <a:ext cx="8991600" cy="3139321"/>
            <a:chOff x="152400" y="3510677"/>
            <a:chExt cx="8991600" cy="3139321"/>
          </a:xfrm>
        </p:grpSpPr>
        <p:sp>
          <p:nvSpPr>
            <p:cNvPr id="12" name="Rectangle 11"/>
            <p:cNvSpPr/>
            <p:nvPr/>
          </p:nvSpPr>
          <p:spPr>
            <a:xfrm>
              <a:off x="152400" y="3510677"/>
              <a:ext cx="8991600" cy="3139321"/>
            </a:xfrm>
            <a:prstGeom prst="rect">
              <a:avLst/>
            </a:prstGeom>
            <a:ln w="38100">
              <a:noFill/>
              <a:prstDash val="dash"/>
            </a:ln>
          </p:spPr>
          <p:txBody>
            <a:bodyPr wrap="square">
              <a:spAutoFit/>
            </a:bodyPr>
            <a:lstStyle/>
            <a:p>
              <a:pPr>
                <a:buFont typeface="Wingdings" pitchFamily="2" charset="2"/>
                <a:buChar char="Ø"/>
              </a:pPr>
              <a:r>
                <a:rPr lang="en-CA" dirty="0">
                  <a:latin typeface="Times New Roman" pitchFamily="18" charset="0"/>
                  <a:cs typeface="Times New Roman" pitchFamily="18" charset="0"/>
                </a:rPr>
                <a:t> Reduced wetted area to volume ratio by up to 33%: </a:t>
              </a:r>
            </a:p>
            <a:p>
              <a:pPr>
                <a:buFont typeface="Wingdings" pitchFamily="2" charset="2"/>
                <a:buChar char="Ø"/>
              </a:pPr>
              <a:endParaRPr lang="en-CA" dirty="0"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CA" dirty="0">
                  <a:latin typeface="Times New Roman" pitchFamily="18" charset="0"/>
                  <a:cs typeface="Times New Roman" pitchFamily="18" charset="0"/>
                </a:rPr>
                <a:t>friction drag     fuel burn     environmental impact      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Direct Operational Cost (DOC)</a:t>
              </a:r>
            </a:p>
            <a:p>
              <a:pPr>
                <a:buFont typeface="Wingdings" pitchFamily="2" charset="2"/>
                <a:buChar char="Ø"/>
              </a:pPr>
              <a:endParaRPr lang="en-US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Increased lifting surface: about 20% increase in maximum Lift/Drag (L/D) ratio</a:t>
              </a:r>
            </a:p>
            <a:p>
              <a:pPr>
                <a:buFont typeface="Wingdings" pitchFamily="2" charset="2"/>
                <a:buChar char="Ø"/>
              </a:pPr>
              <a:endParaRPr lang="en-US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Reduced noise: engines placement above the wing and streamlined geometry</a:t>
              </a:r>
            </a:p>
            <a:p>
              <a:endParaRPr lang="en-US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Increased </a:t>
              </a:r>
              <a:r>
                <a:rPr lang="en-US" dirty="0" err="1">
                  <a:latin typeface="Times New Roman" pitchFamily="18" charset="0"/>
                  <a:cs typeface="Times New Roman" pitchFamily="18" charset="0"/>
                </a:rPr>
                <a:t>PAX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capacity: Reduced Airport-Airspace congestion and reduced Fairs</a:t>
              </a:r>
            </a:p>
            <a:p>
              <a:pPr>
                <a:buFont typeface="Wingdings" pitchFamily="2" charset="2"/>
                <a:buChar char="Ø"/>
              </a:pPr>
              <a:endParaRPr lang="en-US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buFont typeface="Wingdings" pitchFamily="2" charset="2"/>
                <a:buChar char="Ø"/>
              </a:pP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 12%     DOC,  21%     Fuel efficiency,  6%    Gross weight, 17%     Greenhouse gas emission</a:t>
              </a:r>
            </a:p>
          </p:txBody>
        </p:sp>
        <p:sp>
          <p:nvSpPr>
            <p:cNvPr id="13" name="Down Arrow 12"/>
            <p:cNvSpPr>
              <a:spLocks noChangeAspect="1"/>
            </p:cNvSpPr>
            <p:nvPr/>
          </p:nvSpPr>
          <p:spPr>
            <a:xfrm>
              <a:off x="2593662" y="4164802"/>
              <a:ext cx="113913" cy="2240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Down Arrow 13"/>
            <p:cNvSpPr>
              <a:spLocks noChangeAspect="1"/>
            </p:cNvSpPr>
            <p:nvPr/>
          </p:nvSpPr>
          <p:spPr>
            <a:xfrm>
              <a:off x="4891537" y="4164802"/>
              <a:ext cx="113913" cy="2240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Down Arrow 14"/>
            <p:cNvSpPr>
              <a:spLocks noChangeAspect="1"/>
            </p:cNvSpPr>
            <p:nvPr/>
          </p:nvSpPr>
          <p:spPr>
            <a:xfrm>
              <a:off x="1486287" y="4152927"/>
              <a:ext cx="113913" cy="2240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Down Arrow 15"/>
            <p:cNvSpPr>
              <a:spLocks noChangeAspect="1"/>
            </p:cNvSpPr>
            <p:nvPr/>
          </p:nvSpPr>
          <p:spPr>
            <a:xfrm>
              <a:off x="8063237" y="4157499"/>
              <a:ext cx="113913" cy="2240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6" name="Down Arrow 25"/>
            <p:cNvSpPr>
              <a:spLocks noChangeAspect="1"/>
            </p:cNvSpPr>
            <p:nvPr/>
          </p:nvSpPr>
          <p:spPr>
            <a:xfrm>
              <a:off x="966850" y="6336475"/>
              <a:ext cx="113913" cy="2240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" name="Down Arrow 26"/>
            <p:cNvSpPr>
              <a:spLocks noChangeAspect="1"/>
            </p:cNvSpPr>
            <p:nvPr/>
          </p:nvSpPr>
          <p:spPr>
            <a:xfrm rot="10800000">
              <a:off x="2348237" y="6324600"/>
              <a:ext cx="113913" cy="2240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Down Arrow 27"/>
            <p:cNvSpPr>
              <a:spLocks noChangeAspect="1"/>
            </p:cNvSpPr>
            <p:nvPr/>
          </p:nvSpPr>
          <p:spPr>
            <a:xfrm>
              <a:off x="4419600" y="6324600"/>
              <a:ext cx="113913" cy="2240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9" name="Down Arrow 28"/>
            <p:cNvSpPr>
              <a:spLocks noChangeAspect="1"/>
            </p:cNvSpPr>
            <p:nvPr/>
          </p:nvSpPr>
          <p:spPr>
            <a:xfrm>
              <a:off x="6439287" y="6324600"/>
              <a:ext cx="113913" cy="22402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492876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4" name="Picture 23" descr="http://www.twitt.org/bwb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1137364"/>
            <a:ext cx="3352800" cy="254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324380"/>
            <a:ext cx="3200400" cy="2136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30"/>
          <p:cNvSpPr/>
          <p:nvPr/>
        </p:nvSpPr>
        <p:spPr>
          <a:xfrm>
            <a:off x="8077201" y="3610381"/>
            <a:ext cx="25908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CA" sz="1200" dirty="0" err="1"/>
              <a:t>R.M.</a:t>
            </a:r>
            <a:r>
              <a:rPr lang="en-CA" sz="1200" dirty="0"/>
              <a:t> </a:t>
            </a:r>
            <a:r>
              <a:rPr lang="en-CA" sz="1200" dirty="0" err="1"/>
              <a:t>Martínez</a:t>
            </a:r>
            <a:r>
              <a:rPr lang="en-CA" sz="1200" dirty="0"/>
              <a:t>, 2014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4000" y="8360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CA" sz="2400" b="1" dirty="0">
                <a:latin typeface="Times New Roman" pitchFamily="18" charset="0"/>
                <a:cs typeface="Times New Roman" pitchFamily="18" charset="0"/>
              </a:rPr>
              <a:t> Potential  Benefits for Civil Aviation:</a:t>
            </a:r>
          </a:p>
        </p:txBody>
      </p:sp>
    </p:spTree>
    <p:extLst>
      <p:ext uri="{BB962C8B-B14F-4D97-AF65-F5344CB8AC3E}">
        <p14:creationId xmlns:p14="http://schemas.microsoft.com/office/powerpoint/2010/main" val="1043906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35"/>
          <p:cNvGrpSpPr>
            <a:grpSpLocks/>
          </p:cNvGrpSpPr>
          <p:nvPr/>
        </p:nvGrpSpPr>
        <p:grpSpPr bwMode="auto">
          <a:xfrm>
            <a:off x="617416" y="600459"/>
            <a:ext cx="7461132" cy="2655975"/>
            <a:chOff x="914400" y="1735135"/>
            <a:chExt cx="9310702" cy="3542162"/>
          </a:xfrm>
        </p:grpSpPr>
        <p:grpSp>
          <p:nvGrpSpPr>
            <p:cNvPr id="52" name="Group 15"/>
            <p:cNvGrpSpPr>
              <a:grpSpLocks/>
            </p:cNvGrpSpPr>
            <p:nvPr/>
          </p:nvGrpSpPr>
          <p:grpSpPr bwMode="auto">
            <a:xfrm>
              <a:off x="1309702" y="1735135"/>
              <a:ext cx="8915400" cy="3509969"/>
              <a:chOff x="845" y="-155"/>
              <a:chExt cx="5616" cy="2211"/>
            </a:xfrm>
          </p:grpSpPr>
          <p:pic>
            <p:nvPicPr>
              <p:cNvPr id="73" name="Picture 1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5" y="-155"/>
                <a:ext cx="5616" cy="16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4" name="Rectangle 17"/>
              <p:cNvSpPr>
                <a:spLocks noChangeArrowheads="1"/>
              </p:cNvSpPr>
              <p:nvPr/>
            </p:nvSpPr>
            <p:spPr bwMode="auto">
              <a:xfrm>
                <a:off x="2000" y="1864"/>
                <a:ext cx="2064" cy="1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66" name="Rectangle 28"/>
            <p:cNvSpPr>
              <a:spLocks noChangeArrowheads="1"/>
            </p:cNvSpPr>
            <p:nvPr/>
          </p:nvSpPr>
          <p:spPr bwMode="auto">
            <a:xfrm>
              <a:off x="914400" y="4222899"/>
              <a:ext cx="381000" cy="152400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67" name="Rectangle 29"/>
            <p:cNvSpPr>
              <a:spLocks noChangeArrowheads="1"/>
            </p:cNvSpPr>
            <p:nvPr/>
          </p:nvSpPr>
          <p:spPr bwMode="auto">
            <a:xfrm>
              <a:off x="1752600" y="4244165"/>
              <a:ext cx="381000" cy="152400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68" name="Rectangle 30"/>
            <p:cNvSpPr>
              <a:spLocks noChangeArrowheads="1"/>
            </p:cNvSpPr>
            <p:nvPr/>
          </p:nvSpPr>
          <p:spPr bwMode="auto">
            <a:xfrm>
              <a:off x="2982433" y="4524161"/>
              <a:ext cx="381000" cy="152400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69" name="Rectangle 31"/>
            <p:cNvSpPr>
              <a:spLocks noChangeArrowheads="1"/>
            </p:cNvSpPr>
            <p:nvPr/>
          </p:nvSpPr>
          <p:spPr bwMode="auto">
            <a:xfrm>
              <a:off x="4343400" y="4517066"/>
              <a:ext cx="381000" cy="303031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70" name="Rectangle 32"/>
            <p:cNvSpPr>
              <a:spLocks noChangeArrowheads="1"/>
            </p:cNvSpPr>
            <p:nvPr/>
          </p:nvSpPr>
          <p:spPr bwMode="auto">
            <a:xfrm>
              <a:off x="6248400" y="4495800"/>
              <a:ext cx="381000" cy="303031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71" name="Rectangle 33"/>
            <p:cNvSpPr>
              <a:spLocks noChangeArrowheads="1"/>
            </p:cNvSpPr>
            <p:nvPr/>
          </p:nvSpPr>
          <p:spPr bwMode="auto">
            <a:xfrm>
              <a:off x="7524303" y="4495800"/>
              <a:ext cx="466064" cy="303031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CA" altLang="en-US"/>
            </a:p>
          </p:txBody>
        </p:sp>
        <p:sp>
          <p:nvSpPr>
            <p:cNvPr id="72" name="Rectangle 34"/>
            <p:cNvSpPr>
              <a:spLocks noChangeArrowheads="1"/>
            </p:cNvSpPr>
            <p:nvPr/>
          </p:nvSpPr>
          <p:spPr bwMode="auto">
            <a:xfrm>
              <a:off x="8383769" y="5105400"/>
              <a:ext cx="389864" cy="171897"/>
            </a:xfrm>
            <a:prstGeom prst="rect">
              <a:avLst/>
            </a:prstGeom>
            <a:solidFill>
              <a:schemeClr val="bg1"/>
            </a:solidFill>
            <a:ln w="12700" algn="ctr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CA" altLang="en-US"/>
            </a:p>
          </p:txBody>
        </p:sp>
      </p:grpSp>
      <p:sp>
        <p:nvSpPr>
          <p:cNvPr id="7182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83" name="Rectangle 4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84" name="Rectangle 6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85" name="Rectangle 9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86" name="Rectangle 11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87" name="Rectangle 13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88" name="Rectangle 15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89" name="Rectangle 17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90" name="Rectangle 19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91" name="Rectangle 21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94" name="Rectangle 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95" name="Rectangle 4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96" name="Rectangle 6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97" name="Rectangle 8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98" name="Rectangle 10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199" name="Rectangle 12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200" name="Rectangle 14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201" name="Rectangle 16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7202" name="Rectangle 18"/>
          <p:cNvSpPr>
            <a:spLocks noChangeArrowheads="1"/>
          </p:cNvSpPr>
          <p:nvPr/>
        </p:nvSpPr>
        <p:spPr bwMode="auto">
          <a:xfrm>
            <a:off x="6003635" y="-230832"/>
            <a:ext cx="184731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400">
              <a:solidFill>
                <a:srgbClr val="000000"/>
              </a:solidFill>
            </a:endParaRPr>
          </a:p>
        </p:txBody>
      </p:sp>
      <p:sp>
        <p:nvSpPr>
          <p:cNvPr id="40" name="Title 1"/>
          <p:cNvSpPr txBox="1">
            <a:spLocks/>
          </p:cNvSpPr>
          <p:nvPr/>
        </p:nvSpPr>
        <p:spPr bwMode="auto">
          <a:xfrm>
            <a:off x="-2" y="-1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3200" b="1" dirty="0">
                <a:latin typeface="Times New Roman" pitchFamily="18" charset="0"/>
                <a:cs typeface="Times New Roman" pitchFamily="18" charset="0"/>
              </a:rPr>
              <a:t>Multiscale Mechanics of Advanced Materials and 3D Printing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942516" y="4392681"/>
            <a:ext cx="248425" cy="3477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7" name="Picture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772" y="5266767"/>
            <a:ext cx="1000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48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467" y="5514394"/>
            <a:ext cx="1425140" cy="112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0" y="2621192"/>
            <a:ext cx="12192000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606" y="1089045"/>
            <a:ext cx="10858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2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201" y="1142999"/>
            <a:ext cx="1219200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2629095"/>
            <a:ext cx="354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4376" y="2243137"/>
            <a:ext cx="2629886" cy="295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9" name="TextBox 88"/>
          <p:cNvSpPr txBox="1"/>
          <p:nvPr/>
        </p:nvSpPr>
        <p:spPr>
          <a:xfrm>
            <a:off x="3108" y="3024093"/>
            <a:ext cx="4027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Aerospace</a:t>
            </a: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Aircraft, Spacecraft, UAVs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037042" y="3027200"/>
            <a:ext cx="354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Automotive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307487" y="3020978"/>
            <a:ext cx="354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Biomedical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943415" y="3363417"/>
            <a:ext cx="1671984" cy="2628810"/>
            <a:chOff x="3980739" y="3372751"/>
            <a:chExt cx="1671984" cy="262881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13129" y="3372751"/>
              <a:ext cx="1397036" cy="1113004"/>
            </a:xfrm>
            <a:prstGeom prst="rect">
              <a:avLst/>
            </a:prstGeom>
          </p:spPr>
        </p:pic>
        <p:pic>
          <p:nvPicPr>
            <p:cNvPr id="49" name="Picture 4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0739" y="4700750"/>
              <a:ext cx="1671984" cy="1300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3980739" y="4266058"/>
              <a:ext cx="367326" cy="314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515880" y="3372751"/>
              <a:ext cx="793238" cy="314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4640287" y="3506489"/>
              <a:ext cx="793238" cy="3145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96" name="Straight Connector 95"/>
          <p:cNvCxnSpPr/>
          <p:nvPr/>
        </p:nvCxnSpPr>
        <p:spPr>
          <a:xfrm>
            <a:off x="3810192" y="3300560"/>
            <a:ext cx="34212" cy="3543232"/>
          </a:xfrm>
          <a:prstGeom prst="line">
            <a:avLst/>
          </a:prstGeom>
          <a:ln w="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763404" y="3340991"/>
            <a:ext cx="34212" cy="3543232"/>
          </a:xfrm>
          <a:prstGeom prst="line">
            <a:avLst/>
          </a:prstGeom>
          <a:ln w="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8627905" y="2629095"/>
            <a:ext cx="37319" cy="4258237"/>
          </a:xfrm>
          <a:prstGeom prst="line">
            <a:avLst/>
          </a:prstGeom>
          <a:ln w="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8640662" y="2633573"/>
            <a:ext cx="3546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Manufacturability</a:t>
            </a:r>
          </a:p>
        </p:txBody>
      </p:sp>
      <p:pic>
        <p:nvPicPr>
          <p:cNvPr id="104" name="Picture 103" descr="car_tpl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1097" y="5970946"/>
            <a:ext cx="1884070" cy="872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www.m-3d.com/assets/img/rj-portfolio/implant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988" y="3493984"/>
            <a:ext cx="1886066" cy="150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38.media.tumblr.com/da4ccce2074d46dc450c5fdeccf0fea0/tumblr_inline_nqhftrMP7f1sgr4d3_500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289" y="3129199"/>
            <a:ext cx="3320135" cy="187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.kinja-img.com/gawker-media/image/upload/s--Y56SalKs--/c_fit,fl_progressive,q_80,w_636/wxoj4acfkooru1tidj5h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173" y="4931993"/>
            <a:ext cx="2868969" cy="191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cdn.phys.org/newman/gfx/news/hires/2014/productiont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79" y="5714141"/>
            <a:ext cx="1695541" cy="112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ursispaltenstein.ch/blog/images/uploads_img/dryden_aircraft_photo_collection_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592" y="3608438"/>
            <a:ext cx="1512661" cy="104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encrypted-tbn0.gstatic.com/images?q=tbn:ANd9GcTjbKLhCnVrx2hyZgbPqxTR2eBV9__7Y85aq5vXRSdfRjhmBaQiIA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" y="3550317"/>
            <a:ext cx="1443852" cy="104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helios.gsfc.nasa.gov/spacecraft.gif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" y="4235952"/>
            <a:ext cx="1896033" cy="189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advancedpowders.com/wp-content/uploads/jet-engine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787" y="4738743"/>
            <a:ext cx="1356876" cy="8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22301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2111"/>
          <a:stretch/>
        </p:blipFill>
        <p:spPr>
          <a:xfrm>
            <a:off x="3200400" y="1238648"/>
            <a:ext cx="6143106" cy="482864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4800" b="1" dirty="0">
                <a:latin typeface="Times New Roman" pitchFamily="18" charset="0"/>
                <a:cs typeface="Times New Roman" pitchFamily="18" charset="0"/>
              </a:rPr>
              <a:t>Peregrine-1 UAV Concept</a:t>
            </a:r>
          </a:p>
        </p:txBody>
      </p:sp>
    </p:spTree>
    <p:extLst>
      <p:ext uri="{BB962C8B-B14F-4D97-AF65-F5344CB8AC3E}">
        <p14:creationId xmlns:p14="http://schemas.microsoft.com/office/powerpoint/2010/main" val="16823515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3245"/>
          <a:stretch/>
        </p:blipFill>
        <p:spPr>
          <a:xfrm>
            <a:off x="559807" y="1612669"/>
            <a:ext cx="11072386" cy="360772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de-DE" sz="4800" b="1" dirty="0">
                <a:latin typeface="Times New Roman" pitchFamily="18" charset="0"/>
                <a:cs typeface="Times New Roman" pitchFamily="18" charset="0"/>
              </a:rPr>
              <a:t>Peregrine-2 UAV Concept</a:t>
            </a:r>
          </a:p>
        </p:txBody>
      </p:sp>
    </p:spTree>
    <p:extLst>
      <p:ext uri="{BB962C8B-B14F-4D97-AF65-F5344CB8AC3E}">
        <p14:creationId xmlns:p14="http://schemas.microsoft.com/office/powerpoint/2010/main" val="8250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355</Words>
  <Application>Microsoft Office PowerPoint</Application>
  <PresentationFormat>Widescreen</PresentationFormat>
  <Paragraphs>70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Source Sans Pro</vt:lpstr>
      <vt:lpstr>Times New Roman</vt:lpstr>
      <vt:lpstr>Wingdings</vt:lpstr>
      <vt:lpstr>Office Theme</vt:lpstr>
      <vt:lpstr>Blended Wing Body Unmanned Aerial Vehicle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Mostafa El Sayed</dc:creator>
  <cp:lastModifiedBy>Calvin Miller</cp:lastModifiedBy>
  <cp:revision>45</cp:revision>
  <dcterms:created xsi:type="dcterms:W3CDTF">2015-12-07T20:47:49Z</dcterms:created>
  <dcterms:modified xsi:type="dcterms:W3CDTF">2018-03-08T18:04:35Z</dcterms:modified>
</cp:coreProperties>
</file>