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2" r:id="rId6"/>
    <p:sldId id="261" r:id="rId7"/>
    <p:sldId id="273" r:id="rId8"/>
    <p:sldId id="270" r:id="rId9"/>
    <p:sldId id="272" r:id="rId10"/>
    <p:sldId id="274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3883" autoAdjust="0"/>
  </p:normalViewPr>
  <p:slideViewPr>
    <p:cSldViewPr snapToGrid="0">
      <p:cViewPr varScale="1">
        <p:scale>
          <a:sx n="99" d="100"/>
          <a:sy n="99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ruicksh\Documents\COURSES\SREE_3001\LECTURE_NOTES\MODULE_1\Part%201\Power_Generation_Data_Pie_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ruicksh\Documents\COURSES\SREE_3001\LECTURE_NOTES\MODULE_1\Part%201\Power_Generation_Data_Pie_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12700"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F6862A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253-42DA-A490-E339CD73A53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253-42DA-A490-E339CD73A53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253-42DA-A490-E339CD73A53F}"/>
              </c:ext>
            </c:extLst>
          </c:dPt>
          <c:dPt>
            <c:idx val="3"/>
            <c:bubble3D val="0"/>
            <c:spPr>
              <a:solidFill>
                <a:srgbClr val="992BA5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253-42DA-A490-E339CD73A53F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253-42DA-A490-E339CD73A53F}"/>
              </c:ext>
            </c:extLst>
          </c:dPt>
          <c:dLbls>
            <c:dLbl>
              <c:idx val="1"/>
              <c:layout>
                <c:manualLayout>
                  <c:x val="-9.2069881889763783E-2"/>
                  <c:y val="-0.239629629629629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3-42DA-A490-E339CD73A53F}"/>
                </c:ext>
              </c:extLst>
            </c:dLbl>
            <c:dLbl>
              <c:idx val="2"/>
              <c:layout>
                <c:manualLayout>
                  <c:x val="-4.0674478443465924E-2"/>
                  <c:y val="0.160091722922783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53-42DA-A490-E339CD73A53F}"/>
                </c:ext>
              </c:extLst>
            </c:dLbl>
            <c:dLbl>
              <c:idx val="3"/>
              <c:layout>
                <c:manualLayout>
                  <c:x val="-8.4421369203849517E-2"/>
                  <c:y val="0.218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53-42DA-A490-E339CD73A5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Sheet1!$A$3:$A$7</c:f>
              <c:strCache>
                <c:ptCount val="5"/>
                <c:pt idx="0">
                  <c:v>Nuclear</c:v>
                </c:pt>
                <c:pt idx="1">
                  <c:v>Hydro</c:v>
                </c:pt>
                <c:pt idx="2">
                  <c:v>Coal</c:v>
                </c:pt>
                <c:pt idx="3">
                  <c:v>Natural gas and oil</c:v>
                </c:pt>
                <c:pt idx="4">
                  <c:v>Non-hydro renewables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0">
                  <c:v>15</c:v>
                </c:pt>
                <c:pt idx="1">
                  <c:v>59</c:v>
                </c:pt>
                <c:pt idx="2">
                  <c:v>9</c:v>
                </c:pt>
                <c:pt idx="3">
                  <c:v>10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53-42DA-A490-E339CD73A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50000000000001"/>
          <c:y val="0.11805555555555555"/>
          <c:w val="0.46388888888888891"/>
          <c:h val="0.77314814814814814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F6862A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E13-45B1-89C3-96105B9FCC9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E13-45B1-89C3-96105B9FCC9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E13-45B1-89C3-96105B9FCC92}"/>
              </c:ext>
            </c:extLst>
          </c:dPt>
          <c:dPt>
            <c:idx val="3"/>
            <c:bubble3D val="0"/>
            <c:spPr>
              <a:solidFill>
                <a:srgbClr val="992BA5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E13-45B1-89C3-96105B9FCC92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E13-45B1-89C3-96105B9FCC92}"/>
              </c:ext>
            </c:extLst>
          </c:dPt>
          <c:cat>
            <c:strRef>
              <c:f>Sheet1!$A$3:$A$7</c:f>
              <c:strCache>
                <c:ptCount val="5"/>
                <c:pt idx="0">
                  <c:v>Nuclear</c:v>
                </c:pt>
                <c:pt idx="1">
                  <c:v>Hydro</c:v>
                </c:pt>
                <c:pt idx="2">
                  <c:v>Coal</c:v>
                </c:pt>
                <c:pt idx="3">
                  <c:v>Natural gas and oil</c:v>
                </c:pt>
                <c:pt idx="4">
                  <c:v>Non-hydro renewables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58.5</c:v>
                </c:pt>
                <c:pt idx="1">
                  <c:v>23.3</c:v>
                </c:pt>
                <c:pt idx="3">
                  <c:v>8.1999999999999993</c:v>
                </c:pt>
                <c:pt idx="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13-45B1-89C3-96105B9FC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CFBD-3A48-460C-9B33-52F6EDDF9DF3}" type="datetimeFigureOut">
              <a:rPr lang="en-CA" smtClean="0"/>
              <a:t>2021-03-22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D3AE-666C-4E64-BD52-163361911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807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D3AE-666C-4E64-BD52-1633619114E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57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D3AE-666C-4E64-BD52-1633619114E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52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B99BE-AFC3-42B0-9950-B7532FFF3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DF479-99D2-4B73-A4C4-55D0E5C03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6584E-6826-4CA5-86AA-7E27B4AA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8725-5C88-4910-BC6D-795829723449}" type="datetimeFigureOut">
              <a:rPr lang="en-CA" smtClean="0"/>
              <a:t>2021-03-22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DD18C-81C2-492B-8A72-D553DB11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65685-DC85-4138-9F9A-61E95E69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57D6-9240-4A9C-9452-576C0BF911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5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C8BD-C1EC-4C4F-B058-E974E715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235D3-1E24-4DB2-9EC5-686C9A1E0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57033-602A-439B-802F-8614FCD3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8725-5C88-4910-BC6D-795829723449}" type="datetimeFigureOut">
              <a:rPr lang="en-CA" smtClean="0"/>
              <a:t>2021-03-22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30576-5F07-42CE-BC53-F638BFA9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D771A-2DFD-496C-B295-826AAAAB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57D6-9240-4A9C-9452-576C0BF911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415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6836A-27A4-4561-9A0E-7309CBCD2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62769-5D2D-4809-B9EE-5E89DD66C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4CC03-DDC6-4B29-8A8D-C1E4C429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8725-5C88-4910-BC6D-795829723449}" type="datetimeFigureOut">
              <a:rPr lang="en-CA" smtClean="0"/>
              <a:t>2021-03-22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B2BCC-FBBD-4857-BEE1-F376D904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62408-027C-493D-90FB-3C7ED699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57D6-9240-4A9C-9452-576C0BF911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93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9CAA-450E-4FF8-AF00-68A736A9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4D1D-6863-4EC8-A0FE-60F295C0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FBF83-9A58-49BF-9A52-8C2893F9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8725-5C88-4910-BC6D-795829723449}" type="datetimeFigureOut">
              <a:rPr lang="en-CA" smtClean="0"/>
              <a:t>2021-03-22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FE7B4-9C5D-4A0A-8B32-808CC020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C9085-FA03-4E1E-AC74-D5B8CDA5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57D6-9240-4A9C-9452-576C0BF911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610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5EFAF-E017-4DFE-AD2D-2120C991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24D8F-CADC-4065-8199-032EC4AB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B0CB9-2FC2-4F51-86DE-67CD7E59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8725-5C88-4910-BC6D-795829723449}" type="datetimeFigureOut">
              <a:rPr lang="en-CA" smtClean="0"/>
              <a:t>2021-03-22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E66CB-D827-4915-957C-F8F404A2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B4E7D-0843-47C1-BE6A-DDC74963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57D6-9240-4A9C-9452-576C0BF911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12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14A4-5F0A-4754-8B57-C9CAF282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FB097-8AB4-453E-AFD1-6433A22B8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B9B9D-3568-425D-B86A-ED40B490D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8F1E2-AE68-499E-926C-1876AB0A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8725-5C88-4910-BC6D-795829723449}" type="datetimeFigureOut">
              <a:rPr lang="en-CA" smtClean="0"/>
              <a:t>2021-03-22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FD754-4FB6-4827-B80D-FA3543B2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4C8E-99AE-429D-BE27-D63B35D2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57D6-9240-4A9C-9452-576C0BF911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368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5CEE-09EB-4EF6-AACC-45F1F429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1AB27-D341-4F8E-B68E-1E22197A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7DEFF-15EB-4E53-ACEB-ABCE41E5C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401BB-B8C0-4413-9890-B099B7154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1E574-360E-483F-BCF8-AE9A86DF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CDC2B-2137-4738-9684-9E9E718D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8725-5C88-4910-BC6D-795829723449}" type="datetimeFigureOut">
              <a:rPr lang="en-CA" smtClean="0"/>
              <a:t>2021-03-22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60058-D15B-4380-A163-F21F1A70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D0E7D-3832-4A00-9BBB-5D8A74D1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57D6-9240-4A9C-9452-576C0BF911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873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03954-C9F1-4B68-BAB1-7F8FE07F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820-D45C-4661-B578-C70D6FBA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8725-5C88-4910-BC6D-795829723449}" type="datetimeFigureOut">
              <a:rPr lang="en-CA" smtClean="0"/>
              <a:t>2021-03-22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E83F9-FC48-4584-B2ED-A5EDBC2A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F4819-10C3-4628-95DA-2580D814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57D6-9240-4A9C-9452-576C0BF911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54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994AC-7FEF-4B7F-B84B-8F488342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8725-5C88-4910-BC6D-795829723449}" type="datetimeFigureOut">
              <a:rPr lang="en-CA" smtClean="0"/>
              <a:t>2021-03-22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EF549-C499-4E1E-B6FB-39A51E25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5D162-3869-4572-8464-239CFCD0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57D6-9240-4A9C-9452-576C0BF911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354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41CF-6547-452C-BFB5-CC97063C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FAD34-71DA-4102-B0FB-A329A36C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0CAB9-5FF2-4BC4-80F7-F12758703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906C2-187C-4B52-BE23-0B1EA2BE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8725-5C88-4910-BC6D-795829723449}" type="datetimeFigureOut">
              <a:rPr lang="en-CA" smtClean="0"/>
              <a:t>2021-03-22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836BB-2DEA-4BD8-8273-899A6B57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A8A14-6D78-4F62-BC84-717EDFAA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57D6-9240-4A9C-9452-576C0BF911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90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23BD-E856-4D87-BDC3-1CD2FC2B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3449FD-FF98-42B8-AE96-2D7C83831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2E0B1-DA0D-4C3F-8945-5F007528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86606-285C-48FD-80CF-B1A45490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8725-5C88-4910-BC6D-795829723449}" type="datetimeFigureOut">
              <a:rPr lang="en-CA" smtClean="0"/>
              <a:t>2021-03-22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D6C29-A1B6-4E02-8DB6-2947B9FE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59CEB-CD31-4BD0-9E2A-7A5ADE32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57D6-9240-4A9C-9452-576C0BF911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27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2407A-AA89-48F3-950A-713437ED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0EAC9-F004-4BF9-B2C2-AA5C353E1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2BC4-2C7F-4B8D-97E9-FCB8DCBA8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38725-5C88-4910-BC6D-795829723449}" type="datetimeFigureOut">
              <a:rPr lang="en-CA" smtClean="0"/>
              <a:t>2021-03-22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372A2-76E3-44D8-A68C-5AC34C62A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007A6-DA99-47CD-9DD2-A8B54E088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57D6-9240-4A9C-9452-576C0BF911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23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5DB9-05F1-48A8-81E2-AAE1069B1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3386"/>
            <a:ext cx="9144000" cy="2387600"/>
          </a:xfrm>
        </p:spPr>
        <p:txBody>
          <a:bodyPr/>
          <a:lstStyle/>
          <a:p>
            <a:r>
              <a:rPr lang="en-CA" dirty="0"/>
              <a:t>Building-Integrated Thermal Energy Systems (BITES)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FA4B3B-0082-49E3-B5FB-755E94012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930" y="3462695"/>
            <a:ext cx="5569133" cy="201499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CA" dirty="0"/>
              <a:t>Professors: 	Jean Duquette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CA" dirty="0"/>
              <a:t>		Kristen Schell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CA" dirty="0"/>
              <a:t>		Ian </a:t>
            </a:r>
            <a:r>
              <a:rPr lang="en-CA" dirty="0" err="1"/>
              <a:t>Beausoleil</a:t>
            </a:r>
            <a:r>
              <a:rPr lang="en-CA" dirty="0"/>
              <a:t>-Morrison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CA" dirty="0"/>
              <a:t>Industry Partner:  Chris </a:t>
            </a:r>
            <a:r>
              <a:rPr lang="en-CA" dirty="0" err="1"/>
              <a:t>Weissflog</a:t>
            </a:r>
            <a:endParaRPr lang="en-CA" dirty="0"/>
          </a:p>
        </p:txBody>
      </p:sp>
      <p:pic>
        <p:nvPicPr>
          <p:cNvPr id="1026" name="Picture 2" descr="Welcome to EcoGen Energy and Build">
            <a:extLst>
              <a:ext uri="{FF2B5EF4-FFF2-40B4-BE49-F238E27FC236}">
                <a16:creationId xmlns:a16="http://schemas.microsoft.com/office/drawing/2014/main" id="{E7F85419-1EEC-4DE9-AF02-71D36DD6F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0" y="5325447"/>
            <a:ext cx="3413770" cy="131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9F779-E733-48EB-A114-448A85D3D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26" y="5275235"/>
            <a:ext cx="3921654" cy="15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1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CD61B-2923-4A0F-AD72-F727FD6C6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2" y="3220074"/>
            <a:ext cx="7245529" cy="3337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Canada is the fifth largest energy producer in the world and the eighth largest consumer of energy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dirty="0"/>
              <a:t>Buildings account for 28% of secondary energy use in Canada and represent a large source of GHGs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dirty="0"/>
              <a:t>Approximately 80% of residential use is attributed to space heating and hot water demands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Current strategies to reduce building loads typically consider heating, cooling and hot water needs separately</a:t>
            </a:r>
          </a:p>
        </p:txBody>
      </p:sp>
      <p:grpSp>
        <p:nvGrpSpPr>
          <p:cNvPr id="7" name="Group 31">
            <a:extLst>
              <a:ext uri="{FF2B5EF4-FFF2-40B4-BE49-F238E27FC236}">
                <a16:creationId xmlns:a16="http://schemas.microsoft.com/office/drawing/2014/main" id="{604058BC-CB14-49BA-A99A-B090A3AD0895}"/>
              </a:ext>
            </a:extLst>
          </p:cNvPr>
          <p:cNvGrpSpPr/>
          <p:nvPr/>
        </p:nvGrpSpPr>
        <p:grpSpPr>
          <a:xfrm>
            <a:off x="6355080" y="300446"/>
            <a:ext cx="2667000" cy="2292964"/>
            <a:chOff x="6553200" y="1269326"/>
            <a:chExt cx="2667000" cy="2292964"/>
          </a:xfrm>
        </p:grpSpPr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DC7BE095-EAAB-4F3F-AAB6-F5B79CBE7C30}"/>
                </a:ext>
              </a:extLst>
            </p:cNvPr>
            <p:cNvGrpSpPr/>
            <p:nvPr/>
          </p:nvGrpSpPr>
          <p:grpSpPr>
            <a:xfrm>
              <a:off x="6553200" y="1362756"/>
              <a:ext cx="304800" cy="1837644"/>
              <a:chOff x="6553200" y="1415143"/>
              <a:chExt cx="304800" cy="1837644"/>
            </a:xfrm>
          </p:grpSpPr>
          <p:pic>
            <p:nvPicPr>
              <p:cNvPr id="14" name="Picture 13" descr="fg01-eng1.gif">
                <a:extLst>
                  <a:ext uri="{FF2B5EF4-FFF2-40B4-BE49-F238E27FC236}">
                    <a16:creationId xmlns:a16="http://schemas.microsoft.com/office/drawing/2014/main" id="{179C7375-8668-44B5-AB86-E7859B281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 l="66142" t="10118" r="31418" b="86039"/>
              <a:stretch>
                <a:fillRect/>
              </a:stretch>
            </p:blipFill>
            <p:spPr>
              <a:xfrm>
                <a:off x="6553200" y="2566987"/>
                <a:ext cx="277329" cy="261257"/>
              </a:xfrm>
              <a:prstGeom prst="rect">
                <a:avLst/>
              </a:prstGeom>
            </p:spPr>
          </p:pic>
          <p:pic>
            <p:nvPicPr>
              <p:cNvPr id="15" name="Picture 14" descr="fg01-eng1.gif">
                <a:extLst>
                  <a:ext uri="{FF2B5EF4-FFF2-40B4-BE49-F238E27FC236}">
                    <a16:creationId xmlns:a16="http://schemas.microsoft.com/office/drawing/2014/main" id="{70230261-FB89-4BFB-8679-F7533AFB08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 l="57996" t="9478" r="39464" b="86039"/>
              <a:stretch>
                <a:fillRect/>
              </a:stretch>
            </p:blipFill>
            <p:spPr>
              <a:xfrm>
                <a:off x="6553200" y="2947987"/>
                <a:ext cx="288640" cy="304800"/>
              </a:xfrm>
              <a:prstGeom prst="rect">
                <a:avLst/>
              </a:prstGeom>
            </p:spPr>
          </p:pic>
          <p:pic>
            <p:nvPicPr>
              <p:cNvPr id="16" name="Picture 15" descr="fg01-eng1.gif">
                <a:extLst>
                  <a:ext uri="{FF2B5EF4-FFF2-40B4-BE49-F238E27FC236}">
                    <a16:creationId xmlns:a16="http://schemas.microsoft.com/office/drawing/2014/main" id="{FCAF37AC-583E-4712-B515-56037DFA2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 l="48873" t="9478" r="48659" b="86039"/>
              <a:stretch>
                <a:fillRect/>
              </a:stretch>
            </p:blipFill>
            <p:spPr>
              <a:xfrm>
                <a:off x="6553200" y="2133600"/>
                <a:ext cx="280456" cy="304800"/>
              </a:xfrm>
              <a:prstGeom prst="rect">
                <a:avLst/>
              </a:prstGeom>
            </p:spPr>
          </p:pic>
          <p:pic>
            <p:nvPicPr>
              <p:cNvPr id="17" name="Picture 16" descr="fg01-eng1.gif">
                <a:extLst>
                  <a:ext uri="{FF2B5EF4-FFF2-40B4-BE49-F238E27FC236}">
                    <a16:creationId xmlns:a16="http://schemas.microsoft.com/office/drawing/2014/main" id="{6AE8160C-CA8F-496A-95CF-0B5284B24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 l="38314" t="9478" r="59004" b="86039"/>
              <a:stretch>
                <a:fillRect/>
              </a:stretch>
            </p:blipFill>
            <p:spPr>
              <a:xfrm>
                <a:off x="6553200" y="1752600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18" name="Picture 17" descr="fg01-eng1.gif">
                <a:extLst>
                  <a:ext uri="{FF2B5EF4-FFF2-40B4-BE49-F238E27FC236}">
                    <a16:creationId xmlns:a16="http://schemas.microsoft.com/office/drawing/2014/main" id="{0F5EA5AA-025C-4939-BA4D-90624553C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 l="22605" t="10118" r="74713" b="86040"/>
              <a:stretch>
                <a:fillRect/>
              </a:stretch>
            </p:blipFill>
            <p:spPr>
              <a:xfrm>
                <a:off x="6553200" y="1415143"/>
                <a:ext cx="304800" cy="261257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8FF096-BCBD-4D44-B214-3F8EF406E463}"/>
                </a:ext>
              </a:extLst>
            </p:cNvPr>
            <p:cNvSpPr txBox="1"/>
            <p:nvPr/>
          </p:nvSpPr>
          <p:spPr>
            <a:xfrm>
              <a:off x="6858000" y="1269326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66700">
                <a:spcBef>
                  <a:spcPts val="2400"/>
                </a:spcBef>
              </a:pPr>
              <a:r>
                <a:rPr lang="en-CA" sz="2000" dirty="0">
                  <a:latin typeface="+mn-lt"/>
                </a:rPr>
                <a:t>Hydro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DF6110-0C34-475C-8374-5C0C2E0D7E5F}"/>
                </a:ext>
              </a:extLst>
            </p:cNvPr>
            <p:cNvSpPr txBox="1"/>
            <p:nvPr/>
          </p:nvSpPr>
          <p:spPr>
            <a:xfrm>
              <a:off x="6858000" y="1650326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66700">
                <a:spcBef>
                  <a:spcPts val="2400"/>
                </a:spcBef>
              </a:pPr>
              <a:r>
                <a:rPr lang="en-CA" sz="2000" dirty="0">
                  <a:latin typeface="+mn-lt"/>
                </a:rPr>
                <a:t>Nuclear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E79AE2-F070-4C8C-9DAC-FFAC81387E2C}"/>
                </a:ext>
              </a:extLst>
            </p:cNvPr>
            <p:cNvSpPr txBox="1"/>
            <p:nvPr/>
          </p:nvSpPr>
          <p:spPr>
            <a:xfrm>
              <a:off x="6858000" y="2031326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66700">
                <a:spcBef>
                  <a:spcPts val="2400"/>
                </a:spcBef>
              </a:pPr>
              <a:r>
                <a:rPr lang="en-CA" sz="2000" dirty="0">
                  <a:latin typeface="+mn-lt"/>
                </a:rPr>
                <a:t>Coal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26FDC1-7A3A-4A4E-B27B-226DDDE75F88}"/>
                </a:ext>
              </a:extLst>
            </p:cNvPr>
            <p:cNvSpPr txBox="1"/>
            <p:nvPr/>
          </p:nvSpPr>
          <p:spPr>
            <a:xfrm>
              <a:off x="6858000" y="2854404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66700">
                <a:spcBef>
                  <a:spcPts val="2400"/>
                </a:spcBef>
              </a:pPr>
              <a:r>
                <a:rPr lang="en-CA" sz="2000" dirty="0">
                  <a:latin typeface="+mn-lt"/>
                </a:rPr>
                <a:t>Non-hydro renewables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7A1141-FE01-4918-A014-B9A503EFCBDD}"/>
                </a:ext>
              </a:extLst>
            </p:cNvPr>
            <p:cNvSpPr txBox="1"/>
            <p:nvPr/>
          </p:nvSpPr>
          <p:spPr>
            <a:xfrm>
              <a:off x="6858000" y="2438400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66700">
                <a:spcBef>
                  <a:spcPts val="2400"/>
                </a:spcBef>
              </a:pPr>
              <a:r>
                <a:rPr lang="en-CA" sz="2000" dirty="0">
                  <a:latin typeface="+mn-lt"/>
                </a:rPr>
                <a:t>Natural gas and oil</a:t>
              </a:r>
            </a:p>
          </p:txBody>
        </p:sp>
      </p:grpSp>
      <p:pic>
        <p:nvPicPr>
          <p:cNvPr id="19" name="Picture 18" descr="fg01-eng1.gif">
            <a:extLst>
              <a:ext uri="{FF2B5EF4-FFF2-40B4-BE49-F238E27FC236}">
                <a16:creationId xmlns:a16="http://schemas.microsoft.com/office/drawing/2014/main" id="{36D0D5F3-6529-491C-A7BE-20437CC385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5418"/>
          <a:stretch>
            <a:fillRect/>
          </a:stretch>
        </p:blipFill>
        <p:spPr>
          <a:xfrm>
            <a:off x="411480" y="350333"/>
            <a:ext cx="5524500" cy="2795587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D35C44D-2225-44DF-A09E-3BA9D0872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605776"/>
              </p:ext>
            </p:extLst>
          </p:nvPr>
        </p:nvGraphicFramePr>
        <p:xfrm>
          <a:off x="-418011" y="3428999"/>
          <a:ext cx="6514011" cy="3611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03EC5152-A68E-4983-B3C5-4EE7E237ADFD}"/>
              </a:ext>
            </a:extLst>
          </p:cNvPr>
          <p:cNvSpPr/>
          <p:nvPr/>
        </p:nvSpPr>
        <p:spPr>
          <a:xfrm>
            <a:off x="1994865" y="3298783"/>
            <a:ext cx="2756926" cy="260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Canada’s Energy Mix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1F48E9D-1C8E-47D4-BD2A-E31FCEEA1C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10405"/>
              </p:ext>
            </p:extLst>
          </p:nvPr>
        </p:nvGraphicFramePr>
        <p:xfrm>
          <a:off x="2653937" y="1659679"/>
          <a:ext cx="1565721" cy="103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00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CD61B-2923-4A0F-AD72-F727FD6C6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440962"/>
            <a:ext cx="11434734" cy="59598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Overall project focus is on an integrated approach for heating, cooling, ventilation, dehumidification, and domestic hot water heating for high efficiency low-rise multi-unit residential buildings (MURBs)</a:t>
            </a:r>
            <a:endParaRPr lang="en-CA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CA" sz="2400" dirty="0"/>
              <a:t>Design and optimization is required, including: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dirty="0"/>
              <a:t>Passive solar architecture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dirty="0"/>
              <a:t>High-performance envelope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dirty="0"/>
              <a:t>Multi-function heat pumps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dirty="0"/>
              <a:t>Heat recovery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dirty="0"/>
              <a:t>Geothermal storage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dirty="0"/>
              <a:t>Control strategies 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Goal is to design a building integrated thermal energy system (BITES) that is replicable and delivers net-zero-energy-ready levels of performance</a:t>
            </a:r>
            <a:endParaRPr lang="en-CA" sz="2400" dirty="0"/>
          </a:p>
        </p:txBody>
      </p:sp>
      <p:pic>
        <p:nvPicPr>
          <p:cNvPr id="1030" name="Picture 6" descr="https://nzgeothermal.org.nz/app/uploads/2016/11/Geothermal-Heat-Pump-Schematic-pic.png">
            <a:extLst>
              <a:ext uri="{FF2B5EF4-FFF2-40B4-BE49-F238E27FC236}">
                <a16:creationId xmlns:a16="http://schemas.microsoft.com/office/drawing/2014/main" id="{F78C8BE2-5B5D-40B0-8C58-74E3F8CC9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2018" b="10986"/>
          <a:stretch/>
        </p:blipFill>
        <p:spPr bwMode="auto">
          <a:xfrm>
            <a:off x="5727939" y="1880559"/>
            <a:ext cx="5983437" cy="33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C23D959-572C-4690-8B04-EEE88305F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929" y="13543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3B536A1-3EDD-41B9-B8DA-61E095859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973749"/>
              </p:ext>
            </p:extLst>
          </p:nvPr>
        </p:nvGraphicFramePr>
        <p:xfrm>
          <a:off x="5658929" y="1141202"/>
          <a:ext cx="5934075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3" imgW="19728074" imgH="14493429" progId="Visio.Drawing.15">
                  <p:embed/>
                </p:oleObj>
              </mc:Choice>
              <mc:Fallback>
                <p:oleObj name="Visio" r:id="rId3" imgW="19728074" imgH="14493429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3B536A1-3EDD-41B9-B8DA-61E095859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929" y="1141202"/>
                        <a:ext cx="5934075" cy="436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EC3A09-E4F3-4941-936B-5F7BF689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3" y="1351262"/>
            <a:ext cx="5129716" cy="35399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CA" sz="2300" b="1" u="sng" dirty="0"/>
              <a:t>Year 1 (2018-19): Simplified full-system design and analysis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Analyze performance of BITES prototype (single-family residential scale) and identify opportunities for improving design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Size key components (heat pumps, thermal storage, hydronic floor, geothermal field, thermal mass, windows) using simplified models for low-rise MURB</a:t>
            </a:r>
          </a:p>
        </p:txBody>
      </p:sp>
    </p:spTree>
    <p:extLst>
      <p:ext uri="{BB962C8B-B14F-4D97-AF65-F5344CB8AC3E}">
        <p14:creationId xmlns:p14="http://schemas.microsoft.com/office/powerpoint/2010/main" val="384395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7A49-49F5-494D-B7A5-143BF839A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247079"/>
            <a:ext cx="6371920" cy="63741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CA" sz="2300" b="1" u="sng" dirty="0"/>
              <a:t>Year 2 (2019-20): In-depth heat pump design and analysis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Design, develop and analyze new heat pump cycles for use in heating, cooling and domestic hot water applications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Develop heat transfer models of heat pump cycles in EES software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Evaluate system feasibility based on seasonal performance, energy and </a:t>
            </a:r>
            <a:r>
              <a:rPr lang="en-CA" sz="2300" dirty="0" err="1"/>
              <a:t>exergetic</a:t>
            </a:r>
            <a:r>
              <a:rPr lang="en-CA" sz="2300" dirty="0"/>
              <a:t> efficiencies, system economics, environmental analysis, safety, noise, originality, esthetic of design, practicality, etc.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Provide overall justification of design and performance, including assumptions and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59926-3645-4039-9A94-D78A5C97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92363" y="143562"/>
            <a:ext cx="3037190" cy="4433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2A5D27-4662-483D-9DB4-22D9324A4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656" y="4084690"/>
            <a:ext cx="3294393" cy="22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7A49-49F5-494D-B7A5-143BF839A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247079"/>
            <a:ext cx="5345377" cy="61968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CA" sz="2300" b="1" u="sng" dirty="0"/>
              <a:t>Year 3 (2020-21): In-depth effluent heat recovery and geo-exchange design and analysis</a:t>
            </a:r>
            <a:endParaRPr lang="en-CA" sz="23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Investigate effluent waste heat recovery system types, layouts, and control strategies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Investigate geo-exchange system types, layouts, and control strategies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Develop simulation models to assess techno-economic performance of components and overall system</a:t>
            </a:r>
          </a:p>
        </p:txBody>
      </p:sp>
      <p:pic>
        <p:nvPicPr>
          <p:cNvPr id="2050" name="Picture 2" descr="Image result for effluent waste heat recovery">
            <a:extLst>
              <a:ext uri="{FF2B5EF4-FFF2-40B4-BE49-F238E27FC236}">
                <a16:creationId xmlns:a16="http://schemas.microsoft.com/office/drawing/2014/main" id="{CECEC23C-E24B-469C-B96A-8CE0F43A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55" y="3772682"/>
            <a:ext cx="5932096" cy="296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AK International - GeoExchange Systems by TRAK ...">
            <a:extLst>
              <a:ext uri="{FF2B5EF4-FFF2-40B4-BE49-F238E27FC236}">
                <a16:creationId xmlns:a16="http://schemas.microsoft.com/office/drawing/2014/main" id="{84EF2D82-05D3-4282-9103-A211949E5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1468"/>
            <a:ext cx="4883427" cy="35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9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7A49-49F5-494D-B7A5-143BF839A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247079"/>
            <a:ext cx="5675243" cy="61968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CA" sz="2300" b="1" u="sng" dirty="0"/>
              <a:t>Year 4 (2021-22): Detailed system design and numerical model development</a:t>
            </a:r>
            <a:endParaRPr lang="en-CA" sz="23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Design optimization of dehumidification/ventilation system (Year 1 design work used as basis)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Design optimization of state-of-the-art multi-function </a:t>
            </a:r>
            <a:r>
              <a:rPr lang="en-CA" sz="2300" dirty="0" err="1"/>
              <a:t>transcritical</a:t>
            </a:r>
            <a:r>
              <a:rPr lang="en-CA" sz="2300" dirty="0"/>
              <a:t> CO</a:t>
            </a:r>
            <a:r>
              <a:rPr lang="en-CA" sz="2300" baseline="-25000" dirty="0"/>
              <a:t>2</a:t>
            </a:r>
            <a:r>
              <a:rPr lang="en-CA" sz="2300" dirty="0"/>
              <a:t> heat pump (Year 2 design work used as basis)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Design optimization of effluent heat recovery and geo-exchange systems (Year 3 design work used as basis)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CA" sz="2300" dirty="0"/>
              <a:t>Detailed integrated system modeling and simulation using TRNSYS software (student training opportunities available)</a:t>
            </a:r>
          </a:p>
        </p:txBody>
      </p:sp>
      <p:pic>
        <p:nvPicPr>
          <p:cNvPr id="2056" name="Picture 8" descr="TRNSYS v.17 - Energy Systems - Extremely Flexible Graphically ...">
            <a:extLst>
              <a:ext uri="{FF2B5EF4-FFF2-40B4-BE49-F238E27FC236}">
                <a16:creationId xmlns:a16="http://schemas.microsoft.com/office/drawing/2014/main" id="{9AACDD05-90A9-4DC9-97FC-71D84E311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79" y="1061265"/>
            <a:ext cx="5962698" cy="45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2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BECE77-1C02-4814-B997-DF9701E2AC69}"/>
              </a:ext>
            </a:extLst>
          </p:cNvPr>
          <p:cNvSpPr txBox="1">
            <a:spLocks/>
          </p:cNvSpPr>
          <p:nvPr/>
        </p:nvSpPr>
        <p:spPr>
          <a:xfrm>
            <a:off x="-169077" y="5421196"/>
            <a:ext cx="11935508" cy="840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000" dirty="0"/>
              <a:t>Thank you for your interest in BITES!</a:t>
            </a:r>
          </a:p>
          <a:p>
            <a:pPr marL="0" indent="0" algn="ctr">
              <a:buNone/>
            </a:pPr>
            <a:r>
              <a:rPr lang="en-CA" sz="3000" dirty="0"/>
              <a:t>For more information, contact: Jean.Duquette@Carleton.ca</a:t>
            </a:r>
          </a:p>
        </p:txBody>
      </p:sp>
      <p:pic>
        <p:nvPicPr>
          <p:cNvPr id="4" name="Picture 3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52BFCB87-741A-134F-A652-58E5A574C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18" y="135773"/>
            <a:ext cx="8213564" cy="51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F395F71776D489758B1011A2FCEBD" ma:contentTypeVersion="15" ma:contentTypeDescription="Create a new document." ma:contentTypeScope="" ma:versionID="4815ae963db3b287667741753c9f0b4b">
  <xsd:schema xmlns:xsd="http://www.w3.org/2001/XMLSchema" xmlns:xs="http://www.w3.org/2001/XMLSchema" xmlns:p="http://schemas.microsoft.com/office/2006/metadata/properties" xmlns:ns1="http://schemas.microsoft.com/sharepoint/v3" xmlns:ns3="c5b97377-3e08-445a-a21c-60add253f425" xmlns:ns4="4f463b3b-5363-4f57-9f4a-f4bac2990371" targetNamespace="http://schemas.microsoft.com/office/2006/metadata/properties" ma:root="true" ma:fieldsID="81d77ae9f3eb964f6a88cf89f2a52c6f" ns1:_="" ns3:_="" ns4:_="">
    <xsd:import namespace="http://schemas.microsoft.com/sharepoint/v3"/>
    <xsd:import namespace="c5b97377-3e08-445a-a21c-60add253f425"/>
    <xsd:import namespace="4f463b3b-5363-4f57-9f4a-f4bac29903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97377-3e08-445a-a21c-60add253f4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63b3b-5363-4f57-9f4a-f4bac299037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0FB67A-449A-419A-B4EB-F00A996628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93A881-BE93-41D3-834D-E2F797569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b97377-3e08-445a-a21c-60add253f425"/>
    <ds:schemaRef ds:uri="4f463b3b-5363-4f57-9f4a-f4bac29903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0D6C0E-9F7F-48FC-BEBD-58CABDE0A51C}">
  <ds:schemaRefs>
    <ds:schemaRef ds:uri="http://schemas.microsoft.com/office/2006/documentManagement/types"/>
    <ds:schemaRef ds:uri="http://purl.org/dc/terms/"/>
    <ds:schemaRef ds:uri="4f463b3b-5363-4f57-9f4a-f4bac2990371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c5b97377-3e08-445a-a21c-60add253f425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479</Words>
  <Application>Microsoft Macintosh PowerPoint</Application>
  <PresentationFormat>Widescreen</PresentationFormat>
  <Paragraphs>48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Visio</vt:lpstr>
      <vt:lpstr>Building-Integrated Thermal Energy Systems (BITES)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Building-Integrated Thermal Energy Systems (BITES)</dc:title>
  <dc:creator>Fraser Kirby</dc:creator>
  <cp:lastModifiedBy>Eliette Lacaze Masmonteil</cp:lastModifiedBy>
  <cp:revision>9</cp:revision>
  <dcterms:created xsi:type="dcterms:W3CDTF">2020-03-03T22:17:34Z</dcterms:created>
  <dcterms:modified xsi:type="dcterms:W3CDTF">2021-03-22T20:09:49Z</dcterms:modified>
</cp:coreProperties>
</file>