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8"/>
  </p:notesMasterIdLst>
  <p:sldIdLst>
    <p:sldId id="457" r:id="rId4"/>
    <p:sldId id="280" r:id="rId5"/>
    <p:sldId id="449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53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81E8-9C15-4F73-A346-D2F40DD6DE53}" type="datetimeFigureOut">
              <a:rPr lang="en-CA" smtClean="0"/>
              <a:t>2022-03-22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29D3-CADB-404B-8570-5F5CB6C6F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52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660B3D7-D2C8-4938-A39A-F0DC0E0B8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1E87B4-35BA-40ED-8986-B336BED4C1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B32DA20-03CA-48DF-8E57-28103AF47E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184128A-2D4F-4B02-9CBB-40A1E7D06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2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0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66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1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7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4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5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9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1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892E6D-59B5-4B41-8D98-C75E40ADA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7765-A66C-4F1D-A9D9-FA5A019A3A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8BA216-5EAA-4A05-AAFA-46A5ABE2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FB2982-D913-441E-8526-1CD2D01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8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D60E-3BEF-4235-B644-7E3FD7F91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72C2D-C6A6-4934-BB32-B3E0AFFAD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4743-1495-4328-A24B-34F448D9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DC5D6-E9DB-4B8B-9F8C-0A7907EA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E397-FB08-4F7C-BB9E-AE69A3FF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98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F31E-8C50-419F-93CE-3A20C02C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0B301-7281-4C0D-BE4E-DAE2265C5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42E7C-4952-4FA2-99D9-9ED72C73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99A8-EB45-4B1D-ABA6-065DC43E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3FBA-C2A3-47F8-B684-92BACD54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55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BFEF5-7693-4A8C-86F6-2BD632751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4F25E-3069-4C7C-882A-1796A5EED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93C72-7D64-40FF-B633-22D95169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B213B-A3E8-4DC0-9EDB-81D33A97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AB3C4-6332-4120-A99B-E4342336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89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7BCA48-51FA-4735-92D1-6D8DC5BDF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8397C-E551-4D5D-97D6-D042F5F85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34B0F6-EAC6-4C67-BA7F-88259A837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1256E-0146-4338-B134-BCE400F57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159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08B2B0-8979-4C29-B9C9-EF7F6F4C2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07E029-E7CD-498D-B999-A98AA40D9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78E6F9-6BF5-47BC-B4F0-9B9E2E5FA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F6B73-5387-4532-9E3F-4D551B25E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2693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7BCA48-51FA-4735-92D1-6D8DC5BDF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8397C-E551-4D5D-97D6-D042F5F85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34B0F6-EAC6-4C67-BA7F-88259A837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1256E-0146-4338-B134-BCE400F57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116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08B2B0-8979-4C29-B9C9-EF7F6F4C2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07E029-E7CD-498D-B999-A98AA40D9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78E6F9-6BF5-47BC-B4F0-9B9E2E5FA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F6B73-5387-4532-9E3F-4D551B25E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104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E8D0-E0AC-4BDB-A4A5-3964BC99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A23E-7B6E-446C-9D0B-5C9D1AF08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E160-9C0F-431B-9A32-065171FD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1C76-60F9-4BE9-AF06-8EFDCC3F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44E72-470F-4344-A6F9-AF8FD550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9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004A-0815-4174-9ABB-21D5B1C3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1DCA8-FF3E-44CA-9CB9-18F5DA2E9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F284-2A85-40A1-8FE0-53CB92D0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E4655-EB06-4609-8DD9-5EA5858D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05216-3ED8-4568-BA8D-A8356652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89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2063-088F-4F07-906E-976E6435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4CBC-9457-4C76-9CE4-8C22CB7F3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66407-4FAA-46BD-AF7F-8B8FF609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23550-729E-43F9-94EB-092E3364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5785F-1C4B-45AE-AE12-22B82280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6D4F3-E070-4F6B-9B1A-43211346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62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1B02-C11E-49EC-8ACF-C2FAC586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95D6B-0674-4308-941E-26DA6452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FD3C3-87EB-47A0-B75A-07DC4AABF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91567-CC9E-4FEB-B6A9-4C900396E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AD919-3A87-4921-BF1E-8B89C356A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CBDD9-28D2-4368-8067-84D547BD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236A3-A6E8-42A2-9CD6-F405F7EA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39E85-FE5B-4C15-B704-CA1FCB15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C240-B6FD-49DE-8D08-A5E5FB60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FF660-01EF-495D-9FE7-6E70CF7D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8A4E6-17BE-446A-BDF4-36B47AD1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B979A-173F-4DC0-8C33-445D9728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21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F340-208D-4106-AD14-DF9BE3AC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6CD47-67DA-4D2B-A1CF-7C19A52C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C1B72-A3D5-40D7-A909-619119DD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2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64A7-DC04-4E75-9E79-79A747CC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78A77-1B1A-4DB5-82A9-D3B91589F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2653F-4DE9-473A-89BB-08E88CA4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2EBB6-767B-48C2-A569-8E4285DF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C5C98-9A11-4DFF-8BE7-20353C1D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A928F-1484-4C3F-9274-713078EE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87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E6DA-F29F-4D6D-9945-52EA457D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D87F7-447B-43A7-BC3B-3D9522DE5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9ACD3-233D-4F0A-AA0E-84C96B3A6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FED4A-B8F3-45F5-939C-A0B9E1BE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50168-2A79-4151-9568-D2AA51E3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7558B-2C88-4F8B-93DC-8A68181E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34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5F285-D0F5-4214-9DBE-21546A23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3047-AC06-4290-AEB6-9E1D7ED1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98C3C-6AFE-4CD8-8638-429602F10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50A68-1FF8-4CBD-A78C-CC186EE55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5BB46-473D-4C38-9669-77F586DD2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4BB6-E2F3-4F97-BAC1-37A58404E8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13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65A2C2-6C1B-43B5-9E0A-15C6ABA4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601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6622A0-38B2-4B95-AA0A-7D64B6AA2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662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2D575E-C218-4A6E-B09A-F97D40AFA2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47E1EE-DF36-4897-ABC9-E42D24564B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0003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E15369-554D-469D-82E0-DB2DD1C94F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00030"/>
                </a:solidFill>
              </a:defRPr>
            </a:lvl1pPr>
          </a:lstStyle>
          <a:p>
            <a:fld id="{C53AB5D2-C45A-4F01-A5CA-669CB33CD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5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85 Heavy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85 Heavy" pitchFamily="-109" charset="0"/>
          <a:ea typeface="MS PGothic" panose="020B0600070205080204" pitchFamily="34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85 Heavy" pitchFamily="-109" charset="0"/>
          <a:ea typeface="MS PGothic" panose="020B0600070205080204" pitchFamily="34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85 Heavy" pitchFamily="-109" charset="0"/>
          <a:ea typeface="MS PGothic" panose="020B0600070205080204" pitchFamily="34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venir LT Std 85 Heavy" pitchFamily="-109" charset="0"/>
          <a:ea typeface="MS PGothic" panose="020B0600070205080204" pitchFamily="34" charset="-128"/>
          <a:cs typeface="ＭＳ Ｐゴシック" pitchFamily="-10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ts val="1500"/>
        </a:spcAft>
        <a:buClr>
          <a:srgbClr val="D20031"/>
        </a:buClr>
        <a:defRPr sz="2700">
          <a:solidFill>
            <a:schemeClr val="tx1"/>
          </a:solidFill>
          <a:latin typeface="Avenir LT Std 85 Heavy"/>
          <a:ea typeface="MS PGothic" panose="020B0600070205080204" pitchFamily="34" charset="-128"/>
          <a:cs typeface="+mn-cs"/>
        </a:defRPr>
      </a:lvl1pPr>
      <a:lvl2pPr marL="260344" indent="-284156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500">
          <a:solidFill>
            <a:schemeClr val="tx1"/>
          </a:solidFill>
          <a:latin typeface="Avenir LT Std 65 Medium"/>
          <a:ea typeface="MS PGothic" panose="020B0600070205080204" pitchFamily="34" charset="-128"/>
        </a:defRPr>
      </a:lvl2pPr>
      <a:lvl3pPr marL="261932" indent="-284156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500">
          <a:solidFill>
            <a:schemeClr val="tx1"/>
          </a:solidFill>
          <a:latin typeface="Avenir LT Std 65 Medium"/>
          <a:ea typeface="MS PGothic" panose="020B0600070205080204" pitchFamily="34" charset="-128"/>
        </a:defRPr>
      </a:lvl3pPr>
      <a:lvl4pPr marL="234945" indent="-284156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500">
          <a:solidFill>
            <a:schemeClr val="tx1"/>
          </a:solidFill>
          <a:latin typeface="Avenir LT Std 65 Medium"/>
          <a:ea typeface="MS PGothic" panose="020B0600070205080204" pitchFamily="34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65A2C2-6C1B-43B5-9E0A-15C6ABA4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601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6622A0-38B2-4B95-AA0A-7D64B6AA2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662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2D575E-C218-4A6E-B09A-F97D40AFA2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47E1EE-DF36-4897-ABC9-E42D24564B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D0003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E15369-554D-469D-82E0-DB2DD1C94F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D00030"/>
                </a:solidFill>
              </a:defRPr>
            </a:lvl1pPr>
          </a:lstStyle>
          <a:p>
            <a:fld id="{C53AB5D2-C45A-4F01-A5CA-669CB33CD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6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Avenir LT Std 85 Heavy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Avenir LT Std 85 Heavy" pitchFamily="-109" charset="0"/>
          <a:ea typeface="MS PGothic" panose="020B0600070205080204" pitchFamily="34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Avenir LT Std 85 Heavy" pitchFamily="-109" charset="0"/>
          <a:ea typeface="MS PGothic" panose="020B0600070205080204" pitchFamily="34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Avenir LT Std 85 Heavy" pitchFamily="-109" charset="0"/>
          <a:ea typeface="MS PGothic" panose="020B0600070205080204" pitchFamily="34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>
          <a:solidFill>
            <a:schemeClr val="bg1"/>
          </a:solidFill>
          <a:latin typeface="Avenir LT Std 85 Heavy" pitchFamily="-109" charset="0"/>
          <a:ea typeface="MS PGothic" panose="020B0600070205080204" pitchFamily="34" charset="-128"/>
          <a:cs typeface="ＭＳ Ｐゴシック" pitchFamily="-10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ts val="1125"/>
        </a:spcAft>
        <a:buClr>
          <a:srgbClr val="D20031"/>
        </a:buClr>
        <a:defRPr sz="2025">
          <a:solidFill>
            <a:schemeClr val="tx1"/>
          </a:solidFill>
          <a:latin typeface="Avenir LT Std 85 Heavy"/>
          <a:ea typeface="MS PGothic" panose="020B0600070205080204" pitchFamily="34" charset="-128"/>
          <a:cs typeface="+mn-cs"/>
        </a:defRPr>
      </a:lvl1pPr>
      <a:lvl2pPr marL="195263" indent="-21312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1875">
          <a:solidFill>
            <a:schemeClr val="tx1"/>
          </a:solidFill>
          <a:latin typeface="Avenir LT Std 65 Medium"/>
          <a:ea typeface="MS PGothic" panose="020B0600070205080204" pitchFamily="34" charset="-128"/>
        </a:defRPr>
      </a:lvl2pPr>
      <a:lvl3pPr marL="196454" indent="-21312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1875">
          <a:solidFill>
            <a:schemeClr val="tx1"/>
          </a:solidFill>
          <a:latin typeface="Avenir LT Std 65 Medium"/>
          <a:ea typeface="MS PGothic" panose="020B0600070205080204" pitchFamily="34" charset="-128"/>
        </a:defRPr>
      </a:lvl3pPr>
      <a:lvl4pPr marL="176213" indent="-21312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1875">
          <a:solidFill>
            <a:schemeClr val="tx1"/>
          </a:solidFill>
          <a:latin typeface="Avenir LT Std 65 Medium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>
            <a:extLst>
              <a:ext uri="{FF2B5EF4-FFF2-40B4-BE49-F238E27FC236}">
                <a16:creationId xmlns:a16="http://schemas.microsoft.com/office/drawing/2014/main" id="{F9251727-F18C-4286-B26C-23E35AE0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49970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AFDE5708-182C-4A97-AA59-9D3D4FA6E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207" y="42338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B5E478DA-1CD4-46F0-817C-512CCCDE1C50}"/>
              </a:ext>
            </a:extLst>
          </p:cNvPr>
          <p:cNvSpPr txBox="1">
            <a:spLocks/>
          </p:cNvSpPr>
          <p:nvPr/>
        </p:nvSpPr>
        <p:spPr>
          <a:xfrm>
            <a:off x="1453345" y="1376773"/>
            <a:ext cx="6237311" cy="1102519"/>
          </a:xfrm>
          <a:prstGeom prst="rect">
            <a:avLst/>
          </a:prstGeom>
        </p:spPr>
        <p:txBody>
          <a:bodyPr bIns="6858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CA" sz="2700" dirty="0">
                <a:solidFill>
                  <a:srgbClr val="FFC000"/>
                </a:solidFill>
                <a:latin typeface="Perpetua" panose="02020502060401020303" pitchFamily="18" charset="0"/>
                <a:ea typeface="ＭＳ Ｐゴシック"/>
                <a:cs typeface="Times New Roman" pitchFamily="18" charset="0"/>
              </a:rPr>
              <a:t>Capstone Design Project:</a:t>
            </a:r>
            <a:br>
              <a:rPr lang="en-CA" sz="2700" dirty="0">
                <a:solidFill>
                  <a:srgbClr val="FFC000"/>
                </a:solidFill>
                <a:latin typeface="Perpetua" panose="02020502060401020303" pitchFamily="18" charset="0"/>
                <a:ea typeface="ＭＳ Ｐゴシック"/>
                <a:cs typeface="Times New Roman" pitchFamily="18" charset="0"/>
              </a:rPr>
            </a:br>
            <a:r>
              <a:rPr lang="en-CA" sz="2700" dirty="0">
                <a:solidFill>
                  <a:srgbClr val="FFC000"/>
                </a:solidFill>
                <a:latin typeface="Perpetua" panose="02020502060401020303" pitchFamily="18" charset="0"/>
                <a:ea typeface="ＭＳ Ｐゴシック"/>
                <a:cs typeface="Times New Roman" pitchFamily="18" charset="0"/>
              </a:rPr>
              <a:t>Mechatronic Dosimetry </a:t>
            </a:r>
            <a:r>
              <a:rPr lang="en-CA" sz="2700" dirty="0">
                <a:solidFill>
                  <a:srgbClr val="FFC000"/>
                </a:solidFill>
                <a:latin typeface="Perpetua" panose="02020502060401020303" pitchFamily="18" charset="0"/>
                <a:cs typeface="Times New Roman" pitchFamily="18" charset="0"/>
              </a:rPr>
              <a:t>System (MEDS)</a:t>
            </a:r>
            <a:endParaRPr lang="en-CA" sz="2700" dirty="0">
              <a:solidFill>
                <a:srgbClr val="FFC000"/>
              </a:solidFill>
              <a:latin typeface="Perpetua" panose="02020502060401020303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F02B22E-1AC9-4BBE-B544-54FAE8BD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703" y="5417054"/>
            <a:ext cx="5346594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  <a:cs typeface="Times New Roman" panose="02020603050405020304" pitchFamily="18" charset="0"/>
              </a:rPr>
              <a:t>By Prof. Robin Chhabra</a:t>
            </a:r>
            <a:r>
              <a:rPr lang="en-US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  <a:cs typeface="Times New Roman" panose="02020603050405020304" pitchFamily="18" charset="0"/>
              </a:rPr>
              <a:t>, P</a:t>
            </a: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  <a:cs typeface="Times New Roman" panose="02020603050405020304" pitchFamily="18" charset="0"/>
              </a:rPr>
              <a:t>.Eng. </a:t>
            </a:r>
            <a:br>
              <a:rPr lang="en-US" sz="135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  <a:cs typeface="Times New Roman" panose="02020603050405020304" pitchFamily="18" charset="0"/>
              </a:rPr>
            </a:br>
            <a:r>
              <a:rPr lang="en-US" sz="135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  <a:cs typeface="Times New Roman" panose="02020603050405020304" pitchFamily="18" charset="0"/>
              </a:rPr>
              <a:t>MEDS’s Project Manager</a:t>
            </a:r>
            <a:br>
              <a:rPr lang="en-US" sz="135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  <a:cs typeface="Times New Roman" panose="02020603050405020304" pitchFamily="18" charset="0"/>
              </a:rPr>
            </a:br>
            <a:r>
              <a:rPr lang="en-US" sz="135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  <a:cs typeface="Times New Roman" panose="02020603050405020304" pitchFamily="18" charset="0"/>
              </a:rPr>
              <a:t>March 22, 2022</a:t>
            </a:r>
            <a:endParaRPr lang="en-US" sz="15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5A4C6-30C4-4FA4-BEC4-DDD75EFF9EA9}"/>
              </a:ext>
            </a:extLst>
          </p:cNvPr>
          <p:cNvSpPr txBox="1"/>
          <p:nvPr/>
        </p:nvSpPr>
        <p:spPr>
          <a:xfrm>
            <a:off x="0" y="3525420"/>
            <a:ext cx="9144000" cy="323165"/>
          </a:xfrm>
          <a:prstGeom prst="rect">
            <a:avLst/>
          </a:prstGeom>
          <a:solidFill>
            <a:srgbClr val="A20028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CA" sz="1500" b="1" dirty="0">
                <a:solidFill>
                  <a:srgbClr val="FFFFFF"/>
                </a:solidFill>
                <a:latin typeface="Perpetua" panose="02020502060401020303" pitchFamily="18" charset="0"/>
                <a:ea typeface="ＭＳ Ｐゴシック"/>
              </a:rPr>
              <a:t>Mechanical and Aerospace Engineering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8141-D99F-4A99-8E7A-A5A9C498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256E-0146-4338-B134-BCE400F5786E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EFAD3-6ACE-4378-8835-FC2BD8847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19" y="2820973"/>
            <a:ext cx="1857634" cy="381053"/>
          </a:xfrm>
          <a:prstGeom prst="rect">
            <a:avLst/>
          </a:prstGeom>
        </p:spPr>
      </p:pic>
      <p:pic>
        <p:nvPicPr>
          <p:cNvPr id="9" name="Picture 3" descr="Diagram&#10;&#10;Description automatically generated">
            <a:extLst>
              <a:ext uri="{FF2B5EF4-FFF2-40B4-BE49-F238E27FC236}">
                <a16:creationId xmlns:a16="http://schemas.microsoft.com/office/drawing/2014/main" id="{0756B028-0923-4EDB-9357-7BC287916B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45" t="377" r="3934" b="377"/>
          <a:stretch/>
        </p:blipFill>
        <p:spPr>
          <a:xfrm>
            <a:off x="32379" y="4171979"/>
            <a:ext cx="2143078" cy="27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08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A four-degree-of-freedom robotic stage has been designed and assembled for automatic phantom positioning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Progress To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  <p:pic>
        <p:nvPicPr>
          <p:cNvPr id="1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A3932394-A281-4113-A3D0-36FFADF27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 b="6343"/>
          <a:stretch/>
        </p:blipFill>
        <p:spPr bwMode="auto">
          <a:xfrm>
            <a:off x="81797" y="2071141"/>
            <a:ext cx="2671700" cy="47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iagram&#10;&#10;Description automatically generated">
            <a:extLst>
              <a:ext uri="{FF2B5EF4-FFF2-40B4-BE49-F238E27FC236}">
                <a16:creationId xmlns:a16="http://schemas.microsoft.com/office/drawing/2014/main" id="{5A00CB60-03B4-4BBF-8224-0F8BF1454D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45" t="377" r="3934" b="377"/>
          <a:stretch/>
        </p:blipFill>
        <p:spPr>
          <a:xfrm>
            <a:off x="3224835" y="2171735"/>
            <a:ext cx="3851956" cy="4870206"/>
          </a:xfrm>
          <a:prstGeom prst="rect">
            <a:avLst/>
          </a:prstGeom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7DE3A200-9288-46E5-B74B-C738D0AA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2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A four-degree-of-freedom robotic stage has been designed and assembled for automatic phantom positioning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C2727-B2BC-4D52-86C6-7B0B809A4800}"/>
              </a:ext>
            </a:extLst>
          </p:cNvPr>
          <p:cNvSpPr txBox="1"/>
          <p:nvPr/>
        </p:nvSpPr>
        <p:spPr>
          <a:xfrm>
            <a:off x="5292044" y="2240297"/>
            <a:ext cx="38519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latin typeface="Perpetua" panose="02020502060401020303" pitchFamily="18" charset="0"/>
              </a:rPr>
              <a:t>Robotic stage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>
                <a:latin typeface="Perpetua" panose="02020502060401020303" pitchFamily="18" charset="0"/>
              </a:rPr>
              <a:t>Programmable translational and rotational motion</a:t>
            </a:r>
          </a:p>
        </p:txBody>
      </p:sp>
    </p:spTree>
    <p:extLst>
      <p:ext uri="{BB962C8B-B14F-4D97-AF65-F5344CB8AC3E}">
        <p14:creationId xmlns:p14="http://schemas.microsoft.com/office/powerpoint/2010/main" val="40404934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57" y="997565"/>
            <a:ext cx="529204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3 translational </a:t>
            </a:r>
            <a:r>
              <a:rPr lang="en-US" sz="2600" dirty="0" err="1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DoF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 (XY:30cm, Z:40cm)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1 rotational </a:t>
            </a:r>
            <a:r>
              <a:rPr lang="en-US" sz="2600" dirty="0" err="1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DoF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 (360 degrees)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Load capacity: 40Kg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Adjustable leveling caster wheels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Tall PMMA stage to ensure 30cm clearance from metallic materials in radiation field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Incremental and absolute positioning for testing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Progress To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  <p:pic>
        <p:nvPicPr>
          <p:cNvPr id="14" name="Picture 3" descr="Diagram&#10;&#10;Description automatically generated">
            <a:extLst>
              <a:ext uri="{FF2B5EF4-FFF2-40B4-BE49-F238E27FC236}">
                <a16:creationId xmlns:a16="http://schemas.microsoft.com/office/drawing/2014/main" id="{5A00CB60-03B4-4BBF-8224-0F8BF1454D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45" t="377" r="3934" b="377"/>
          <a:stretch/>
        </p:blipFill>
        <p:spPr>
          <a:xfrm>
            <a:off x="1" y="2025269"/>
            <a:ext cx="3851956" cy="48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25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buSzPct val="120000"/>
            </a:pPr>
            <a:endParaRPr lang="en-US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Developing full electromechanical model of the stage for path planning and control proposes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Exhaustive testing and anomaly identification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Automating levelling mechanism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Adding control options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Obstacle detection and mitigation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Optimizing the power terrain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Developing the emergency and homing protocols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Linking controller to Monte Carlo simulation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Next Year’s Plans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30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buSzPct val="120000"/>
            </a:pPr>
            <a:endParaRPr lang="en-US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Mechanics (2):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 refining mechanical design and manufacturing of pieces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Electronics (2): 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improving sensory and power systems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Software (3): </a:t>
            </a: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improving path planning and control, and linking with Monte Carlo simulation platform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Dynamics and Controls (1):</a:t>
            </a: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 dynamical analysis and control design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Mechatronics (1): </a:t>
            </a: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integration, assembly, and testing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Biomechanics (2):</a:t>
            </a: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 radiation simulation and designing human-body-analogue phantoms</a:t>
            </a:r>
            <a:endParaRPr lang="en-CA" sz="2600" b="1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b="1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Team 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05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" y="2636910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  <a:buSzPct val="120000"/>
            </a:pPr>
            <a:r>
              <a:rPr lang="en-US" sz="54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Thank You!</a:t>
            </a:r>
          </a:p>
          <a:p>
            <a:pPr marL="0" lvl="1" algn="ctr">
              <a:spcAft>
                <a:spcPts val="1200"/>
              </a:spcAft>
              <a:buSzPct val="120000"/>
            </a:pPr>
            <a:r>
              <a:rPr lang="en-US" sz="54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Questions?</a:t>
            </a:r>
          </a:p>
          <a:p>
            <a:pPr marL="0" lvl="1" algn="ctr">
              <a:spcAft>
                <a:spcPts val="1200"/>
              </a:spcAft>
              <a:buSzPct val="120000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Please do not hesitate to contact</a:t>
            </a:r>
          </a:p>
          <a:p>
            <a:pPr marL="0" lvl="1" algn="ctr">
              <a:spcAft>
                <a:spcPts val="1200"/>
              </a:spcAft>
              <a:buSzPct val="120000"/>
            </a:pPr>
            <a:r>
              <a:rPr lang="en-US" sz="2600" dirty="0">
                <a:solidFill>
                  <a:srgbClr val="C00000"/>
                </a:solidFill>
                <a:latin typeface="Perpetua" panose="02020502060401020303" pitchFamily="18" charset="0"/>
                <a:ea typeface="ＭＳ Ｐゴシック"/>
              </a:rPr>
              <a:t>Email: robin.chhabra@carleton.ca</a:t>
            </a:r>
            <a:endParaRPr lang="en-CA" sz="2600" dirty="0">
              <a:solidFill>
                <a:srgbClr val="C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endParaRPr lang="en-US" sz="2800" b="1" dirty="0">
              <a:latin typeface="Perpetua" panose="02020502060401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791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427" y="2380260"/>
            <a:ext cx="590612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History of MEDS</a:t>
            </a:r>
          </a:p>
          <a:p>
            <a:pPr marL="449251" lvl="1" indent="-449251"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Motivations of MEDS</a:t>
            </a:r>
          </a:p>
          <a:p>
            <a:pPr marL="449251" lvl="1" indent="-449251"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Objectives of MEDS</a:t>
            </a:r>
          </a:p>
          <a:p>
            <a:pPr marL="449251" lvl="1" indent="-449251"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Progress To Date</a:t>
            </a:r>
          </a:p>
          <a:p>
            <a:pPr marL="449251" lvl="1" indent="-449251"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Next Year’s Plans</a:t>
            </a:r>
          </a:p>
          <a:p>
            <a:pPr marL="449251" lvl="1" indent="-449251"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Team Structure</a:t>
            </a:r>
          </a:p>
          <a:p>
            <a:pPr marL="449251" lvl="1" indent="-449251"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763" y="19154"/>
            <a:ext cx="6684381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Outline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2C5D7C-544D-4F1D-B65B-53D7281E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B2D3-693C-4A0C-8381-1D4EF3A3D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790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Founded in 2021-2022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In collaboration with Health Canada: </a:t>
            </a:r>
          </a:p>
          <a:p>
            <a:pPr marL="906451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Ionizing Radiation Physical Sciences Division (IRPSD): </a:t>
            </a:r>
            <a:b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</a:br>
            <a:r>
              <a:rPr lang="en-CA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Dr. Sarah Cuddy-Walsh</a:t>
            </a:r>
            <a:endParaRPr lang="en-US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51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Ionizing Radiation Health Sciences Division (IRHSD):</a:t>
            </a:r>
            <a:b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</a:b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Dr. Lindsay Beaton-Green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6 highly-motivated Carleton students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History of MEDS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279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3.jpg">
            <a:extLst>
              <a:ext uri="{FF2B5EF4-FFF2-40B4-BE49-F238E27FC236}">
                <a16:creationId xmlns:a16="http://schemas.microsoft.com/office/drawing/2014/main" id="{CF8AABB3-FE96-4CC2-B324-972B0D8EE302}"/>
              </a:ext>
            </a:extLst>
          </p:cNvPr>
          <p:cNvPicPr/>
          <p:nvPr/>
        </p:nvPicPr>
        <p:blipFill rotWithShape="1">
          <a:blip r:embed="rId3"/>
          <a:srcRect l="1875" t="8143" r="37212" b="30362"/>
          <a:stretch/>
        </p:blipFill>
        <p:spPr>
          <a:xfrm>
            <a:off x="6635496" y="1379009"/>
            <a:ext cx="2376424" cy="5326591"/>
          </a:xfrm>
          <a:prstGeom prst="rect">
            <a:avLst/>
          </a:prstGeom>
          <a:ln/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Many medical devices emit ionizing radiation for </a:t>
            </a:r>
            <a:b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</a:b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inspection, e.g., dental X-rays and cone-beam </a:t>
            </a:r>
            <a:b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</a:b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computed tomography 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Ionizing radiation 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can induce stochastic effects,</a:t>
            </a:r>
            <a:b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</a:b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 such as hereditary disorders and cancer risks </a:t>
            </a: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Motivations of MEDS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BDFF3-AC02-4FB2-B405-CE73D358160C}"/>
              </a:ext>
            </a:extLst>
          </p:cNvPr>
          <p:cNvSpPr txBox="1"/>
          <p:nvPr/>
        </p:nvSpPr>
        <p:spPr>
          <a:xfrm>
            <a:off x="3941064" y="6059269"/>
            <a:ext cx="276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erpetua" panose="02020502060401020303" pitchFamily="18" charset="0"/>
              </a:rPr>
              <a:t>Cone-beam CT system with a human head analogue phantom</a:t>
            </a:r>
            <a:endParaRPr lang="en-CA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202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</a:rPr>
              <a:t>Physical dosimetry: 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Quantifying ionizing radiation dose absorbed by an object 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</a:rPr>
              <a:t>Biological dosimetry: 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Quantifying genetic damage to biological tissues for a given ionizing radiation dose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Consumer and Clinical Radiation Protection Bureau (CCRPB): Administration of the radiation emitting devices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IRPSD &amp; IRHSD assess, monitor and reduce health and safety risks</a:t>
            </a: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Motivations of MEDS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655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Measurements are performed by placing different human-body-analogue phantoms (normally made of PMMA) in the radiation field </a:t>
            </a: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Motivations of MEDS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  <p:pic>
        <p:nvPicPr>
          <p:cNvPr id="7" name="image29.jpg">
            <a:extLst>
              <a:ext uri="{FF2B5EF4-FFF2-40B4-BE49-F238E27FC236}">
                <a16:creationId xmlns:a16="http://schemas.microsoft.com/office/drawing/2014/main" id="{B628B329-37DF-4BE0-9894-AF53C977F249}"/>
              </a:ext>
            </a:extLst>
          </p:cNvPr>
          <p:cNvPicPr/>
          <p:nvPr/>
        </p:nvPicPr>
        <p:blipFill>
          <a:blip r:embed="rId4"/>
          <a:srcRect l="29807" r="32371"/>
          <a:stretch>
            <a:fillRect/>
          </a:stretch>
        </p:blipFill>
        <p:spPr>
          <a:xfrm>
            <a:off x="990496" y="2885845"/>
            <a:ext cx="1720585" cy="1997085"/>
          </a:xfrm>
          <a:prstGeom prst="rect">
            <a:avLst/>
          </a:prstGeom>
          <a:ln/>
        </p:spPr>
      </p:pic>
      <p:pic>
        <p:nvPicPr>
          <p:cNvPr id="8" name="image14.jpg">
            <a:extLst>
              <a:ext uri="{FF2B5EF4-FFF2-40B4-BE49-F238E27FC236}">
                <a16:creationId xmlns:a16="http://schemas.microsoft.com/office/drawing/2014/main" id="{FD14583A-6963-4C95-8691-239D68322ED3}"/>
              </a:ext>
            </a:extLst>
          </p:cNvPr>
          <p:cNvPicPr/>
          <p:nvPr/>
        </p:nvPicPr>
        <p:blipFill>
          <a:blip r:embed="rId5"/>
          <a:srcRect l="10416" r="27724"/>
          <a:stretch>
            <a:fillRect/>
          </a:stretch>
        </p:blipFill>
        <p:spPr>
          <a:xfrm>
            <a:off x="3043003" y="2885846"/>
            <a:ext cx="2234681" cy="1997085"/>
          </a:xfrm>
          <a:prstGeom prst="rect">
            <a:avLst/>
          </a:prstGeom>
          <a:ln/>
        </p:spPr>
      </p:pic>
      <p:pic>
        <p:nvPicPr>
          <p:cNvPr id="10" name="image20.jpg">
            <a:extLst>
              <a:ext uri="{FF2B5EF4-FFF2-40B4-BE49-F238E27FC236}">
                <a16:creationId xmlns:a16="http://schemas.microsoft.com/office/drawing/2014/main" id="{396870AC-58C6-4245-85D9-732FB6AFE6DA}"/>
              </a:ext>
            </a:extLst>
          </p:cNvPr>
          <p:cNvPicPr/>
          <p:nvPr/>
        </p:nvPicPr>
        <p:blipFill rotWithShape="1">
          <a:blip r:embed="rId6"/>
          <a:srcRect l="19729" t="22615" r="57320" b="63805"/>
          <a:stretch/>
        </p:blipFill>
        <p:spPr>
          <a:xfrm>
            <a:off x="5922261" y="2897339"/>
            <a:ext cx="1580316" cy="1985591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25E1B7-B678-408B-8ACD-50CF94EE30C6}"/>
              </a:ext>
            </a:extLst>
          </p:cNvPr>
          <p:cNvSpPr txBox="1"/>
          <p:nvPr/>
        </p:nvSpPr>
        <p:spPr>
          <a:xfrm>
            <a:off x="990496" y="5231567"/>
            <a:ext cx="6512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erpetua" panose="02020502060401020303" pitchFamily="18" charset="0"/>
              </a:rPr>
              <a:t>(Left) cylindrical computed tomography dose index phantom. (Middle) head phantoms for newborn, 1-year-old, and 5-year-old children. (Right) skull phantom </a:t>
            </a:r>
            <a:endParaRPr lang="en-CA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072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Blood tubes and ion chambers are placed inside phantoms and the table is levelled manually </a:t>
            </a: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Motivations of MEDS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25E1B7-B678-408B-8ACD-50CF94EE30C6}"/>
              </a:ext>
            </a:extLst>
          </p:cNvPr>
          <p:cNvSpPr txBox="1"/>
          <p:nvPr/>
        </p:nvSpPr>
        <p:spPr>
          <a:xfrm>
            <a:off x="993619" y="2471061"/>
            <a:ext cx="651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erpetua" panose="02020502060401020303" pitchFamily="18" charset="0"/>
              </a:rPr>
              <a:t>Existing ion chambers</a:t>
            </a:r>
            <a:endParaRPr lang="en-CA" dirty="0">
              <a:latin typeface="Perpetua" panose="02020502060401020303" pitchFamily="18" charset="0"/>
            </a:endParaRPr>
          </a:p>
        </p:txBody>
      </p:sp>
      <p:pic>
        <p:nvPicPr>
          <p:cNvPr id="12" name="image19.jpg">
            <a:extLst>
              <a:ext uri="{FF2B5EF4-FFF2-40B4-BE49-F238E27FC236}">
                <a16:creationId xmlns:a16="http://schemas.microsoft.com/office/drawing/2014/main" id="{986BC64D-885F-4B33-B462-1CE8EDAF49C7}"/>
              </a:ext>
            </a:extLst>
          </p:cNvPr>
          <p:cNvPicPr/>
          <p:nvPr/>
        </p:nvPicPr>
        <p:blipFill>
          <a:blip r:embed="rId4"/>
          <a:srcRect l="29967" r="29006" b="8020"/>
          <a:stretch>
            <a:fillRect/>
          </a:stretch>
        </p:blipFill>
        <p:spPr>
          <a:xfrm rot="16200000">
            <a:off x="5367974" y="-506595"/>
            <a:ext cx="1144905" cy="5713730"/>
          </a:xfrm>
          <a:prstGeom prst="rect">
            <a:avLst/>
          </a:prstGeom>
          <a:ln/>
        </p:spPr>
      </p:pic>
      <p:pic>
        <p:nvPicPr>
          <p:cNvPr id="13" name="image28.jpg">
            <a:extLst>
              <a:ext uri="{FF2B5EF4-FFF2-40B4-BE49-F238E27FC236}">
                <a16:creationId xmlns:a16="http://schemas.microsoft.com/office/drawing/2014/main" id="{C011513A-F9BF-49FC-8AD8-55699402C6F1}"/>
              </a:ext>
            </a:extLst>
          </p:cNvPr>
          <p:cNvPicPr/>
          <p:nvPr/>
        </p:nvPicPr>
        <p:blipFill rotWithShape="1">
          <a:blip r:embed="rId5"/>
          <a:srcRect l="28101" t="40535" r="17829" b="18341"/>
          <a:stretch/>
        </p:blipFill>
        <p:spPr>
          <a:xfrm>
            <a:off x="365072" y="3053032"/>
            <a:ext cx="2552701" cy="3452846"/>
          </a:xfrm>
          <a:prstGeom prst="rect">
            <a:avLst/>
          </a:prstGeom>
          <a:ln/>
        </p:spPr>
      </p:pic>
      <p:pic>
        <p:nvPicPr>
          <p:cNvPr id="14" name="image15.jpg">
            <a:extLst>
              <a:ext uri="{FF2B5EF4-FFF2-40B4-BE49-F238E27FC236}">
                <a16:creationId xmlns:a16="http://schemas.microsoft.com/office/drawing/2014/main" id="{415A388D-0319-40AE-8D71-992E8A07B47E}"/>
              </a:ext>
            </a:extLst>
          </p:cNvPr>
          <p:cNvPicPr/>
          <p:nvPr/>
        </p:nvPicPr>
        <p:blipFill>
          <a:blip r:embed="rId6"/>
          <a:srcRect l="9433" r="19056"/>
          <a:stretch>
            <a:fillRect/>
          </a:stretch>
        </p:blipFill>
        <p:spPr>
          <a:xfrm>
            <a:off x="2917773" y="3053032"/>
            <a:ext cx="3296701" cy="2048129"/>
          </a:xfrm>
          <a:prstGeom prst="rect">
            <a:avLst/>
          </a:prstGeom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5A0B6D-0F09-4350-918A-442B04229594}"/>
              </a:ext>
            </a:extLst>
          </p:cNvPr>
          <p:cNvSpPr/>
          <p:nvPr/>
        </p:nvSpPr>
        <p:spPr bwMode="auto">
          <a:xfrm>
            <a:off x="1165485" y="3547491"/>
            <a:ext cx="622092" cy="592112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DD7D86-85D8-4493-84C8-ED3CCB7CB10C}"/>
              </a:ext>
            </a:extLst>
          </p:cNvPr>
          <p:cNvCxnSpPr>
            <a:stCxn id="3" idx="6"/>
          </p:cNvCxnSpPr>
          <p:nvPr/>
        </p:nvCxnSpPr>
        <p:spPr bwMode="auto">
          <a:xfrm>
            <a:off x="1787577" y="3843547"/>
            <a:ext cx="2207302" cy="1602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E0BBA9-A822-4AFF-A6BB-4D25E8222487}"/>
              </a:ext>
            </a:extLst>
          </p:cNvPr>
          <p:cNvSpPr txBox="1"/>
          <p:nvPr/>
        </p:nvSpPr>
        <p:spPr>
          <a:xfrm>
            <a:off x="2917773" y="5313800"/>
            <a:ext cx="651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erpetua" panose="02020502060401020303" pitchFamily="18" charset="0"/>
              </a:rPr>
              <a:t>Positioning table and the leveling mechanism</a:t>
            </a:r>
            <a:endParaRPr lang="en-CA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77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Goal: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 Design and develop robotic and manufacturing solutions for precise and repeatable radiation dosimetry systems. 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Objective 1: 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Design and manufacture phantoms that are biologically equivalent to human body and can contain both ion chambers or blood samples,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Objective 2: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  Design and develop an automated robotic stage to allow for accurate phantom positioning in radiation domains. 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Objective 3: </a:t>
            </a: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Validate the test facilities through comparing their results with Monte Carlo simulations. </a:t>
            </a: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Objectives of MEDS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398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>
            <a:extLst>
              <a:ext uri="{FF2B5EF4-FFF2-40B4-BE49-F238E27FC236}">
                <a16:creationId xmlns:a16="http://schemas.microsoft.com/office/drawing/2014/main" id="{C9CD8CCC-8654-4D65-89D1-FEA413A6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963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/>
            <a:endParaRPr lang="en-US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The ion chamber needs to fit snugly in the phantom 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Perpetua" panose="02020502060401020303" pitchFamily="18" charset="0"/>
                <a:ea typeface="ＭＳ Ｐゴシック"/>
              </a:rPr>
              <a:t>Designed and 3D-printed phantom adapters from PMMA for Farmer chamber costing &lt;$10 per adapter </a:t>
            </a:r>
          </a:p>
          <a:p>
            <a:pPr marL="449251" lvl="1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  <a:p>
            <a:pPr marL="906440" lvl="2" indent="-449251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</a:pPr>
            <a:endParaRPr lang="en-CA" sz="2600" dirty="0">
              <a:solidFill>
                <a:srgbClr val="000000"/>
              </a:solidFill>
              <a:latin typeface="Perpetua" panose="02020502060401020303" pitchFamily="18" charset="0"/>
              <a:ea typeface="ＭＳ Ｐゴシック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8B0000-C66D-4C0D-B353-BC83EF8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55" y="36951"/>
            <a:ext cx="5583836" cy="817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Perpetua" panose="02020502060401020303" pitchFamily="18" charset="0"/>
              </a:rPr>
              <a:t>Progress To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8325F-EDD3-4FD7-83D3-10EA39D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6B73-5387-4532-9E3F-4D551B25E55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D9B72-D563-4BE3-9A01-2E9EC013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66" y="455664"/>
            <a:ext cx="1857634" cy="38105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16BD441-577D-4544-9DA7-8638151AD568}"/>
              </a:ext>
            </a:extLst>
          </p:cNvPr>
          <p:cNvGrpSpPr>
            <a:grpSpLocks noChangeAspect="1"/>
          </p:cNvGrpSpPr>
          <p:nvPr/>
        </p:nvGrpSpPr>
        <p:grpSpPr>
          <a:xfrm>
            <a:off x="1194738" y="3361850"/>
            <a:ext cx="3171873" cy="2028472"/>
            <a:chOff x="316600" y="1139825"/>
            <a:chExt cx="8549588" cy="5467621"/>
          </a:xfrm>
        </p:grpSpPr>
        <p:pic>
          <p:nvPicPr>
            <p:cNvPr id="8" name="Picture 12" descr="Engineering drawing&#10;&#10;Description automatically generated">
              <a:extLst>
                <a:ext uri="{FF2B5EF4-FFF2-40B4-BE49-F238E27FC236}">
                  <a16:creationId xmlns:a16="http://schemas.microsoft.com/office/drawing/2014/main" id="{6736A61F-88E5-43BC-86DF-9EB8B30E3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207" r="-235" b="-73"/>
            <a:stretch/>
          </p:blipFill>
          <p:spPr>
            <a:xfrm>
              <a:off x="316600" y="1139825"/>
              <a:ext cx="8549588" cy="5467621"/>
            </a:xfrm>
            <a:prstGeom prst="rect">
              <a:avLst/>
            </a:prstGeom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468A6B0C-6696-4694-A1D4-ADE07A33F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901" t="21224" r="12974" b="18775"/>
            <a:stretch/>
          </p:blipFill>
          <p:spPr>
            <a:xfrm rot="21120000">
              <a:off x="718428" y="2601154"/>
              <a:ext cx="4234712" cy="373032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3A1572F-5757-48D9-AC7D-1A9D6E1F8E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t="9558" r="23397"/>
          <a:stretch/>
        </p:blipFill>
        <p:spPr>
          <a:xfrm rot="5400000">
            <a:off x="4896399" y="3512185"/>
            <a:ext cx="2488126" cy="1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25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637</Words>
  <Application>Microsoft Office PowerPoint</Application>
  <PresentationFormat>On-screen Show (4:3)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Avenir LT Std 65 Medium</vt:lpstr>
      <vt:lpstr>Avenir LT Std 85 Heavy</vt:lpstr>
      <vt:lpstr>Calibri</vt:lpstr>
      <vt:lpstr>Calibri Light</vt:lpstr>
      <vt:lpstr>Perpetua</vt:lpstr>
      <vt:lpstr>Wingdings</vt:lpstr>
      <vt:lpstr>Office Theme</vt:lpstr>
      <vt:lpstr>Blank Presentation</vt:lpstr>
      <vt:lpstr>1_Blank Presentation</vt:lpstr>
      <vt:lpstr>PowerPoint Presentation</vt:lpstr>
      <vt:lpstr>Outline</vt:lpstr>
      <vt:lpstr>History of MEDS</vt:lpstr>
      <vt:lpstr>Motivations of MEDS</vt:lpstr>
      <vt:lpstr>Motivations of MEDS</vt:lpstr>
      <vt:lpstr>Motivations of MEDS</vt:lpstr>
      <vt:lpstr>Motivations of MEDS</vt:lpstr>
      <vt:lpstr>Objectives of MEDS</vt:lpstr>
      <vt:lpstr>Progress To Date</vt:lpstr>
      <vt:lpstr>Progress To Date</vt:lpstr>
      <vt:lpstr>Progress To Date</vt:lpstr>
      <vt:lpstr>Next Year’s Plans</vt:lpstr>
      <vt:lpstr>Team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and Vision of ASRoM-Lab</dc:title>
  <dc:creator>Robin Chhabra</dc:creator>
  <cp:lastModifiedBy>Robin Chhabra</cp:lastModifiedBy>
  <cp:revision>31</cp:revision>
  <dcterms:created xsi:type="dcterms:W3CDTF">2019-07-17T14:32:29Z</dcterms:created>
  <dcterms:modified xsi:type="dcterms:W3CDTF">2022-03-22T06:18:57Z</dcterms:modified>
</cp:coreProperties>
</file>