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CACA"/>
          </a:solidFill>
        </a:fill>
      </a:tcStyle>
    </a:wholeTbl>
    <a:band2H>
      <a:tcTxStyle/>
      <a:tcStyle>
        <a:tcBdr/>
        <a:fill>
          <a:solidFill>
            <a:srgbClr val="EE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CDC"/>
          </a:solidFill>
        </a:fill>
      </a:tcStyle>
    </a:wholeTbl>
    <a:band2H>
      <a:tcTxStyle/>
      <a:tcStyle>
        <a:tcBdr/>
        <a:fill>
          <a:solidFill>
            <a:srgbClr val="F8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ED6"/>
          </a:solidFill>
        </a:fill>
      </a:tcStyle>
    </a:wholeTbl>
    <a:band2H>
      <a:tcTxStyle/>
      <a:tcStyle>
        <a:tcBdr/>
        <a:fill>
          <a:solidFill>
            <a:srgbClr val="E9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95599" y="5081928"/>
            <a:ext cx="6604001" cy="427864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262626"/>
                </a:solidFill>
              </a:defRPr>
            </a:lvl1pPr>
            <a:lvl2pPr marL="0" indent="64007">
              <a:buClrTx/>
              <a:buSzTx/>
              <a:buFontTx/>
              <a:buNone/>
              <a:defRPr sz="2400">
                <a:solidFill>
                  <a:srgbClr val="262626"/>
                </a:solidFill>
              </a:defRPr>
            </a:lvl2pPr>
            <a:lvl3pPr marL="0" indent="64007">
              <a:buClrTx/>
              <a:buSzTx/>
              <a:buFontTx/>
              <a:buNone/>
              <a:defRPr sz="2400">
                <a:solidFill>
                  <a:srgbClr val="262626"/>
                </a:solidFill>
              </a:defRPr>
            </a:lvl3pPr>
            <a:lvl4pPr marL="0" indent="64007">
              <a:buClrTx/>
              <a:buSzTx/>
              <a:buFontTx/>
              <a:buNone/>
              <a:defRPr sz="2400">
                <a:solidFill>
                  <a:srgbClr val="262626"/>
                </a:solidFill>
              </a:defRPr>
            </a:lvl4pPr>
            <a:lvl5pPr marL="0" indent="64007">
              <a:buClrTx/>
              <a:buSzTx/>
              <a:buFontTx/>
              <a:buNone/>
              <a:defRPr sz="2400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0311"/>
            <a:ext cx="10632504" cy="349699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8" name="Group 15"/>
          <p:cNvGrpSpPr/>
          <p:nvPr/>
        </p:nvGrpSpPr>
        <p:grpSpPr>
          <a:xfrm>
            <a:off x="-1" y="6381039"/>
            <a:ext cx="12186468" cy="463221"/>
            <a:chOff x="0" y="0"/>
            <a:chExt cx="12186467" cy="463220"/>
          </a:xfrm>
        </p:grpSpPr>
        <p:sp>
          <p:nvSpPr>
            <p:cNvPr id="26" name="Rectangle 13"/>
            <p:cNvSpPr/>
            <p:nvPr/>
          </p:nvSpPr>
          <p:spPr>
            <a:xfrm>
              <a:off x="0" y="-1"/>
              <a:ext cx="12186468" cy="463222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4671866" y="15290"/>
              <a:ext cx="2664298" cy="42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t>Dr. Joana Rocha</a:t>
              </a:r>
            </a:p>
          </p:txBody>
        </p:sp>
      </p:grp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11199" y="3811699"/>
            <a:ext cx="10972801" cy="1066802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pic>
        <p:nvPicPr>
          <p:cNvPr id="30" name="Picture 27" descr="Picture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6280" y="108698"/>
            <a:ext cx="3271527" cy="1330462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9042400" y="1143000"/>
            <a:ext cx="2540000" cy="5486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8331200" cy="5486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19336" y="406855"/>
            <a:ext cx="8795605" cy="789899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191344" y="1628799"/>
            <a:ext cx="11809312" cy="4754899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2000"/>
            </a:lvl1pPr>
            <a:lvl2pPr marL="685800" indent="-274319">
              <a:buClr>
                <a:schemeClr val="accent5"/>
              </a:buClr>
              <a:defRPr sz="2000"/>
            </a:lvl2pPr>
            <a:lvl3pPr marL="978408" indent="-274319">
              <a:buClr>
                <a:schemeClr val="accent5"/>
              </a:buClr>
              <a:buSzPct val="75000"/>
              <a:buChar char="o"/>
              <a:defRPr sz="2000"/>
            </a:lvl3pPr>
            <a:lvl4pPr marL="1229866" indent="-251460">
              <a:buClr>
                <a:schemeClr val="accent5"/>
              </a:buClr>
              <a:defRPr sz="2000"/>
            </a:lvl4pPr>
            <a:lvl5pPr marL="1435608" indent="-228600">
              <a:buClr>
                <a:schemeClr val="accent5"/>
              </a:buCl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4940" y="0"/>
            <a:ext cx="3277062" cy="1340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Group 14"/>
          <p:cNvGrpSpPr/>
          <p:nvPr/>
        </p:nvGrpSpPr>
        <p:grpSpPr>
          <a:xfrm>
            <a:off x="-1" y="6517133"/>
            <a:ext cx="12186468" cy="348428"/>
            <a:chOff x="0" y="0"/>
            <a:chExt cx="12186467" cy="348426"/>
          </a:xfrm>
        </p:grpSpPr>
        <p:sp>
          <p:nvSpPr>
            <p:cNvPr id="41" name="Rectangle 15"/>
            <p:cNvSpPr/>
            <p:nvPr/>
          </p:nvSpPr>
          <p:spPr>
            <a:xfrm>
              <a:off x="0" y="28467"/>
              <a:ext cx="12186468" cy="312402"/>
            </a:xfrm>
            <a:prstGeom prst="rect">
              <a:avLst/>
            </a:prstGeom>
            <a:solidFill>
              <a:schemeClr val="accent5"/>
            </a:solidFill>
            <a:ln w="1905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TextBox 16"/>
            <p:cNvSpPr txBox="1"/>
            <p:nvPr/>
          </p:nvSpPr>
          <p:spPr>
            <a:xfrm>
              <a:off x="4671866" y="-1"/>
              <a:ext cx="2664298" cy="348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t>Dr. Joana Rocha</a:t>
              </a:r>
            </a:p>
          </p:txBody>
        </p:sp>
      </p:grpSp>
      <p:sp>
        <p:nvSpPr>
          <p:cNvPr id="44" name="Straight Connector 19"/>
          <p:cNvSpPr/>
          <p:nvPr/>
        </p:nvSpPr>
        <p:spPr>
          <a:xfrm>
            <a:off x="119334" y="1196750"/>
            <a:ext cx="11953331" cy="2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3862" y="6513719"/>
            <a:ext cx="358139" cy="3727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963084" y="1981200"/>
            <a:ext cx="10363201" cy="1362076"/>
          </a:xfrm>
          <a:prstGeom prst="rect">
            <a:avLst/>
          </a:prstGeom>
        </p:spPr>
        <p:txBody>
          <a:bodyPr anchor="b"/>
          <a:lstStyle>
            <a:lvl1pPr>
              <a:defRPr sz="4300" b="1">
                <a:ln w="12700">
                  <a:solidFill>
                    <a:srgbClr val="262626"/>
                  </a:solidFill>
                </a:ln>
                <a:solidFill>
                  <a:srgbClr val="E55151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3367087"/>
            <a:ext cx="10363201" cy="1509714"/>
          </a:xfrm>
          <a:prstGeom prst="rect">
            <a:avLst/>
          </a:prstGeom>
        </p:spPr>
        <p:txBody>
          <a:bodyPr/>
          <a:lstStyle>
            <a:lvl1pPr marL="0" indent="45718" algn="ctr">
              <a:buClrTx/>
              <a:buSzTx/>
              <a:buFontTx/>
              <a:buNone/>
              <a:defRPr sz="2100">
                <a:solidFill>
                  <a:srgbClr val="262626"/>
                </a:solidFill>
              </a:defRPr>
            </a:lvl1pPr>
            <a:lvl2pPr marL="0" indent="45718" algn="ctr">
              <a:buClrTx/>
              <a:buSzTx/>
              <a:buFontTx/>
              <a:buNone/>
              <a:defRPr sz="2100">
                <a:solidFill>
                  <a:srgbClr val="262626"/>
                </a:solidFill>
              </a:defRPr>
            </a:lvl2pPr>
            <a:lvl3pPr marL="0" indent="45718" algn="ctr">
              <a:buClrTx/>
              <a:buSzTx/>
              <a:buFontTx/>
              <a:buNone/>
              <a:defRPr sz="2100">
                <a:solidFill>
                  <a:srgbClr val="262626"/>
                </a:solidFill>
              </a:defRPr>
            </a:lvl3pPr>
            <a:lvl4pPr marL="0" indent="45718" algn="ctr">
              <a:buClrTx/>
              <a:buSzTx/>
              <a:buFontTx/>
              <a:buNone/>
              <a:defRPr sz="2100">
                <a:solidFill>
                  <a:srgbClr val="262626"/>
                </a:solidFill>
              </a:defRPr>
            </a:lvl4pPr>
            <a:lvl5pPr marL="0" indent="45718" algn="ctr">
              <a:buClrTx/>
              <a:buSzTx/>
              <a:buFontTx/>
              <a:buNone/>
              <a:defRPr sz="2100">
                <a:solidFill>
                  <a:srgbClr val="26262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249423"/>
            <a:ext cx="5384800" cy="45259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71361" indent="-259882">
              <a:defRPr sz="2000"/>
            </a:lvl2pPr>
            <a:lvl3pPr marL="947927" indent="-243838">
              <a:defRPr sz="2000"/>
            </a:lvl3pPr>
            <a:lvl4pPr marL="1201927" indent="-223519">
              <a:defRPr sz="2000"/>
            </a:lvl4pPr>
            <a:lvl5pPr marL="1410208" indent="-2032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2212848"/>
            <a:ext cx="5388865" cy="45720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4571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1pPr>
            <a:lvl2pPr marL="0" indent="4571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2pPr>
            <a:lvl3pPr marL="0" indent="4571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3pPr>
            <a:lvl4pPr marL="0" indent="4571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4pPr>
            <a:lvl5pPr marL="0" indent="4571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4967" y="2244968"/>
            <a:ext cx="5389036" cy="457202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  <a:round/>
          </a:ln>
        </p:spPr>
        <p:txBody>
          <a:bodyPr anchor="ctr"/>
          <a:lstStyle/>
          <a:p>
            <a:pPr marL="310895" indent="-217626" defTabSz="777240">
              <a:spcBef>
                <a:spcPts val="200"/>
              </a:spcBef>
              <a:defRPr sz="2380"/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57509" y="-4716"/>
            <a:ext cx="358139" cy="37274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137995" y="1101970"/>
            <a:ext cx="4511042" cy="877826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37995" y="2010727"/>
            <a:ext cx="4511042" cy="4617721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  <a:lvl2pPr marL="0" indent="9144">
              <a:buClrTx/>
              <a:buSzTx/>
              <a:buFontTx/>
              <a:buNone/>
              <a:defRPr sz="1400"/>
            </a:lvl2pPr>
            <a:lvl3pPr marL="0" indent="9144">
              <a:buClrTx/>
              <a:buSzTx/>
              <a:buFontTx/>
              <a:buNone/>
              <a:defRPr sz="1400"/>
            </a:lvl3pPr>
            <a:lvl4pPr marL="0" indent="9144">
              <a:buClrTx/>
              <a:buSzTx/>
              <a:buFontTx/>
              <a:buNone/>
              <a:defRPr sz="1400"/>
            </a:lvl4pPr>
            <a:lvl5pPr marL="0" indent="9144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7253913" y="1109160"/>
            <a:ext cx="782406" cy="468164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38226" y="1143000"/>
            <a:ext cx="6096003" cy="4572000"/>
          </a:xfrm>
          <a:prstGeom prst="rect">
            <a:avLst/>
          </a:prstGeom>
          <a:ln w="50800">
            <a:solidFill>
              <a:srgbClr val="FFFFFF"/>
            </a:solidFill>
            <a:miter lim="800000"/>
          </a:ln>
          <a:effectLst>
            <a:outerShdw blurRad="63500" dist="31750" dir="4800000" rotWithShape="0">
              <a:srgbClr val="000000">
                <a:alpha val="2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17923" y="3274309"/>
            <a:ext cx="3454402" cy="2516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3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3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3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3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/>
          <p:nvPr/>
        </p:nvSpPr>
        <p:spPr>
          <a:xfrm>
            <a:off x="0" y="366819"/>
            <a:ext cx="12192003" cy="84409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29"/>
          <p:cNvSpPr/>
          <p:nvPr/>
        </p:nvSpPr>
        <p:spPr>
          <a:xfrm>
            <a:off x="-1" y="308275"/>
            <a:ext cx="12192005" cy="9144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30"/>
          <p:cNvSpPr/>
          <p:nvPr/>
        </p:nvSpPr>
        <p:spPr>
          <a:xfrm flipV="1">
            <a:off x="7213575" y="360247"/>
            <a:ext cx="4978427" cy="9108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ctangle 31"/>
          <p:cNvSpPr/>
          <p:nvPr/>
        </p:nvSpPr>
        <p:spPr>
          <a:xfrm flipV="1">
            <a:off x="7213600" y="440113"/>
            <a:ext cx="4978402" cy="1800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ounded Rectangle 32"/>
          <p:cNvSpPr/>
          <p:nvPr/>
        </p:nvSpPr>
        <p:spPr>
          <a:xfrm>
            <a:off x="7209783" y="497503"/>
            <a:ext cx="4084322" cy="274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ounded Rectangle 33"/>
          <p:cNvSpPr/>
          <p:nvPr/>
        </p:nvSpPr>
        <p:spPr>
          <a:xfrm>
            <a:off x="9831527" y="588942"/>
            <a:ext cx="2133601" cy="3657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 34"/>
          <p:cNvSpPr/>
          <p:nvPr/>
        </p:nvSpPr>
        <p:spPr>
          <a:xfrm>
            <a:off x="12113286" y="-2001"/>
            <a:ext cx="7683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35"/>
          <p:cNvSpPr/>
          <p:nvPr/>
        </p:nvSpPr>
        <p:spPr>
          <a:xfrm>
            <a:off x="12059308" y="-2001"/>
            <a:ext cx="3657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36"/>
          <p:cNvSpPr/>
          <p:nvPr/>
        </p:nvSpPr>
        <p:spPr>
          <a:xfrm>
            <a:off x="12033649" y="-2001"/>
            <a:ext cx="1270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Rectangle 37"/>
          <p:cNvSpPr/>
          <p:nvPr/>
        </p:nvSpPr>
        <p:spPr>
          <a:xfrm>
            <a:off x="11967229" y="-2001"/>
            <a:ext cx="3657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Rectangle 38"/>
          <p:cNvSpPr/>
          <p:nvPr/>
        </p:nvSpPr>
        <p:spPr>
          <a:xfrm>
            <a:off x="11887568" y="378"/>
            <a:ext cx="73154" cy="585220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39"/>
          <p:cNvSpPr/>
          <p:nvPr/>
        </p:nvSpPr>
        <p:spPr>
          <a:xfrm>
            <a:off x="11831046" y="378"/>
            <a:ext cx="12702" cy="58522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249422"/>
            <a:ext cx="10972800" cy="4325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986" y="6524876"/>
            <a:ext cx="358139" cy="37274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62626"/>
          </a:solidFill>
          <a:uFillTx/>
          <a:latin typeface="Cambria"/>
          <a:ea typeface="Cambria"/>
          <a:cs typeface="Cambria"/>
          <a:sym typeface="Cambria"/>
        </a:defRPr>
      </a:lvl9pPr>
    </p:titleStyle>
    <p:bodyStyle>
      <a:lvl1pPr marL="365758" marR="0" indent="-2560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77358" marR="0" indent="-265878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60119" marR="0" indent="-2560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34438" marR="0" indent="-25603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463039" marR="0" indent="-25603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710944" marR="0" indent="-28448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965959" marR="0" indent="-320038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188462" marR="0" indent="-341374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423159" marR="0" indent="-36575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oana.Rocha@carleton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 txBox="1">
            <a:spLocks noGrp="1"/>
          </p:cNvSpPr>
          <p:nvPr>
            <p:ph type="title"/>
          </p:nvPr>
        </p:nvSpPr>
        <p:spPr>
          <a:xfrm>
            <a:off x="119335" y="406855"/>
            <a:ext cx="8795606" cy="7898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Aeroacoustics </a:t>
            </a:r>
            <a:r>
              <a:rPr dirty="0" smtClean="0"/>
              <a:t>- </a:t>
            </a:r>
            <a:r>
              <a:rPr dirty="0"/>
              <a:t>Dr. Joana Rocha</a:t>
            </a:r>
          </a:p>
        </p:txBody>
      </p:sp>
      <p:sp>
        <p:nvSpPr>
          <p:cNvPr id="13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60859" y="6513716"/>
            <a:ext cx="231139" cy="37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36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234" y="1360599"/>
            <a:ext cx="10101876" cy="5002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at Carleton?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4" y="1452953"/>
            <a:ext cx="11502425" cy="47548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our research group </a:t>
            </a:r>
            <a:r>
              <a:rPr lang="en-US" dirty="0" smtClean="0"/>
              <a:t>our main focus is </a:t>
            </a:r>
            <a:r>
              <a:rPr lang="en-CA" dirty="0" smtClean="0"/>
              <a:t>aeroacoustics</a:t>
            </a:r>
            <a:r>
              <a:rPr lang="en-CA" dirty="0"/>
              <a:t>, structural-acoustics, and turbulence modelling with applications in aerospace. Through </a:t>
            </a:r>
            <a:r>
              <a:rPr lang="en-CA" dirty="0" smtClean="0"/>
              <a:t>our </a:t>
            </a:r>
            <a:r>
              <a:rPr lang="en-CA" dirty="0"/>
              <a:t>research, </a:t>
            </a:r>
            <a:r>
              <a:rPr lang="en-CA" dirty="0" smtClean="0"/>
              <a:t>we aim </a:t>
            </a:r>
            <a:r>
              <a:rPr lang="en-CA" dirty="0"/>
              <a:t>to </a:t>
            </a:r>
            <a:r>
              <a:rPr lang="en-CA" b="1" dirty="0"/>
              <a:t>design and develop new concepts of aircraft </a:t>
            </a:r>
            <a:r>
              <a:rPr lang="en-CA" b="1" dirty="0" smtClean="0"/>
              <a:t>that </a:t>
            </a:r>
            <a:r>
              <a:rPr lang="en-CA" b="1" dirty="0"/>
              <a:t>are quieter</a:t>
            </a:r>
            <a:r>
              <a:rPr lang="en-CA" dirty="0"/>
              <a:t>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Before </a:t>
            </a:r>
            <a:r>
              <a:rPr lang="en-CA" dirty="0"/>
              <a:t>joining Carleton University, </a:t>
            </a:r>
            <a:r>
              <a:rPr lang="en-CA" b="1" dirty="0"/>
              <a:t>Dr. </a:t>
            </a:r>
            <a:r>
              <a:rPr lang="en-CA" b="1" dirty="0" smtClean="0"/>
              <a:t>Rocha </a:t>
            </a:r>
            <a:r>
              <a:rPr lang="en-CA" dirty="0"/>
              <a:t>was a Visiting Researcher at NASA Langley Research Centre and National Institute of Aerospace, in Virginia, USA, and holds a Ph.D. and a </a:t>
            </a:r>
            <a:r>
              <a:rPr lang="en-CA" dirty="0" err="1"/>
              <a:t>M.A.Sc</a:t>
            </a:r>
            <a:r>
              <a:rPr lang="en-CA" dirty="0"/>
              <a:t>., both from the Department of Mechanical Engineering, at University of Victoria, Victoria, British Columbia</a:t>
            </a:r>
            <a:r>
              <a:rPr lang="en-CA" dirty="0" smtClean="0"/>
              <a:t>.  Her extensive experience in the area of Aeroacoustics has contributed to the expansion and growth of Carleton University research in the area of aircraft noise. </a:t>
            </a:r>
          </a:p>
          <a:p>
            <a:endParaRPr lang="en-CA" dirty="0"/>
          </a:p>
          <a:p>
            <a:r>
              <a:rPr lang="en-CA" dirty="0" smtClean="0"/>
              <a:t>The </a:t>
            </a:r>
            <a:r>
              <a:rPr lang="en-CA" b="1" dirty="0" err="1" smtClean="0"/>
              <a:t>Aeroacoustic</a:t>
            </a:r>
            <a:r>
              <a:rPr lang="en-CA" b="1" dirty="0" smtClean="0"/>
              <a:t> High-Speed Wind Tunnel </a:t>
            </a:r>
            <a:r>
              <a:rPr lang="en-CA" dirty="0" smtClean="0"/>
              <a:t>is part of Dr. Rocha’s research: a </a:t>
            </a:r>
            <a:r>
              <a:rPr lang="en-CA" b="1" dirty="0" smtClean="0"/>
              <a:t>newly developed facility at Carleton</a:t>
            </a:r>
            <a:r>
              <a:rPr lang="en-CA" dirty="0" smtClean="0"/>
              <a:t>, unique in Canada, which enables the ideal testing conditions that </a:t>
            </a:r>
            <a:r>
              <a:rPr lang="en-CA" dirty="0"/>
              <a:t>closely reproduce Mach conditions during flight, </a:t>
            </a:r>
            <a:r>
              <a:rPr lang="en-CA" dirty="0" smtClean="0"/>
              <a:t>to </a:t>
            </a:r>
            <a:r>
              <a:rPr lang="en-CA" dirty="0"/>
              <a:t>improve existing acoustic prediction </a:t>
            </a:r>
            <a:r>
              <a:rPr lang="en-CA" dirty="0" smtClean="0"/>
              <a:t>models and </a:t>
            </a:r>
            <a:r>
              <a:rPr lang="en-CA" dirty="0"/>
              <a:t>help develop novel and quieter aircraft structures</a:t>
            </a:r>
            <a:r>
              <a:rPr lang="en-CA" dirty="0" smtClean="0"/>
              <a:t>.</a:t>
            </a:r>
          </a:p>
          <a:p>
            <a:endParaRPr lang="en-US" dirty="0"/>
          </a:p>
          <a:p>
            <a:r>
              <a:rPr lang="en-CA" b="1" dirty="0"/>
              <a:t>Graduate research positions are currently open </a:t>
            </a:r>
            <a:r>
              <a:rPr lang="en-CA" dirty="0"/>
              <a:t>in the area of experimental testing (wind tunnel), for application in aircraft design for noise reduction, and turbulence modelling. Students interested in pursuing research leading to </a:t>
            </a:r>
            <a:r>
              <a:rPr lang="en-CA" dirty="0" err="1"/>
              <a:t>M.A.Sc</a:t>
            </a:r>
            <a:r>
              <a:rPr lang="en-CA" dirty="0"/>
              <a:t>. or to a Ph.D. please contact </a:t>
            </a:r>
            <a:r>
              <a:rPr lang="en-CA" dirty="0" smtClean="0"/>
              <a:t>Dr. Joana Rocha at: </a:t>
            </a:r>
            <a:r>
              <a:rPr lang="en-CA" dirty="0">
                <a:hlinkClick r:id="rId2"/>
              </a:rPr>
              <a:t>Joana.Rocha@carleton.ca.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3847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119335" y="406855"/>
            <a:ext cx="8795606" cy="789899"/>
          </a:xfrm>
          <a:prstGeom prst="rect">
            <a:avLst/>
          </a:prstGeom>
        </p:spPr>
        <p:txBody>
          <a:bodyPr/>
          <a:lstStyle/>
          <a:p>
            <a:r>
              <a:t>Aircraft noise reduction</a:t>
            </a:r>
          </a:p>
        </p:txBody>
      </p:sp>
      <p:sp>
        <p:nvSpPr>
          <p:cNvPr id="13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60859" y="6513716"/>
            <a:ext cx="231139" cy="37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4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1868566"/>
            <a:ext cx="9712787" cy="42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119335" y="406854"/>
            <a:ext cx="8795606" cy="8028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lang="en-US" dirty="0" smtClean="0"/>
              <a:t>Carleton </a:t>
            </a:r>
            <a:r>
              <a:rPr dirty="0" smtClean="0"/>
              <a:t>Aeroacoustics </a:t>
            </a:r>
            <a:r>
              <a:rPr dirty="0"/>
              <a:t>High-Speed Wind Tunnel</a:t>
            </a:r>
          </a:p>
        </p:txBody>
      </p:sp>
      <p:sp>
        <p:nvSpPr>
          <p:cNvPr id="14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60859" y="6513716"/>
            <a:ext cx="231139" cy="37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6160" y="1335782"/>
            <a:ext cx="4623518" cy="4949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3112122" y="1958837"/>
            <a:ext cx="4944551" cy="370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602393" y="1958837"/>
            <a:ext cx="4944553" cy="3708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team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31" y="1525948"/>
            <a:ext cx="6972300" cy="48577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4" y="1628799"/>
            <a:ext cx="3932248" cy="475489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CA" dirty="0" smtClean="0"/>
              <a:t>There’s </a:t>
            </a:r>
            <a:r>
              <a:rPr lang="en-CA" dirty="0"/>
              <a:t>a lot of </a:t>
            </a:r>
            <a:r>
              <a:rPr lang="en-CA" b="1" dirty="0"/>
              <a:t>potential for our team </a:t>
            </a:r>
            <a:r>
              <a:rPr lang="en-CA" dirty="0"/>
              <a:t>to develop new models that can predict turbulence-induced noise during </a:t>
            </a:r>
            <a:r>
              <a:rPr lang="en-CA" dirty="0" smtClean="0"/>
              <a:t>flight. 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b="1" dirty="0"/>
              <a:t>S</a:t>
            </a:r>
            <a:r>
              <a:rPr lang="en-CA" b="1" dirty="0" smtClean="0"/>
              <a:t>tudents </a:t>
            </a:r>
            <a:r>
              <a:rPr lang="en-CA" b="1" dirty="0"/>
              <a:t>and collaborators </a:t>
            </a:r>
            <a:r>
              <a:rPr lang="en-CA" b="1" dirty="0" smtClean="0"/>
              <a:t>work together </a:t>
            </a:r>
            <a:r>
              <a:rPr lang="en-CA" dirty="0" smtClean="0"/>
              <a:t>to do tests </a:t>
            </a:r>
            <a:r>
              <a:rPr lang="en-CA" dirty="0"/>
              <a:t>using </a:t>
            </a:r>
            <a:r>
              <a:rPr lang="en-CA" dirty="0" smtClean="0"/>
              <a:t>wind </a:t>
            </a:r>
            <a:r>
              <a:rPr lang="en-CA" dirty="0"/>
              <a:t>tunnel and extrapolate the results to replicate flight </a:t>
            </a:r>
            <a:r>
              <a:rPr lang="en-CA" dirty="0" smtClean="0"/>
              <a:t>conditions.</a:t>
            </a:r>
          </a:p>
          <a:p>
            <a:pPr fontAlgn="base"/>
            <a:endParaRPr lang="en-CA" dirty="0" smtClean="0"/>
          </a:p>
          <a:p>
            <a:pPr fontAlgn="base"/>
            <a:r>
              <a:rPr lang="en-CA" dirty="0" smtClean="0"/>
              <a:t>Ultimately</a:t>
            </a:r>
            <a:r>
              <a:rPr lang="en-CA" dirty="0"/>
              <a:t>, this will help us develop better aircraft structures, such as more </a:t>
            </a:r>
            <a:r>
              <a:rPr lang="en-CA" b="1" dirty="0"/>
              <a:t>efficient wing shapes</a:t>
            </a:r>
            <a:r>
              <a:rPr lang="en-CA" dirty="0"/>
              <a:t>, </a:t>
            </a:r>
            <a:r>
              <a:rPr lang="en-CA" b="1" dirty="0"/>
              <a:t>fuselage panels </a:t>
            </a:r>
            <a:r>
              <a:rPr lang="en-CA" dirty="0"/>
              <a:t>and </a:t>
            </a:r>
            <a:r>
              <a:rPr lang="en-CA" b="1" dirty="0"/>
              <a:t>landing gear</a:t>
            </a:r>
            <a:r>
              <a:rPr lang="en-CA" dirty="0" smtClean="0"/>
              <a:t>.</a:t>
            </a:r>
          </a:p>
          <a:p>
            <a:pPr marL="109727" indent="0" fontAlgn="base">
              <a:buNone/>
            </a:pPr>
            <a:endParaRPr lang="en-CA" dirty="0"/>
          </a:p>
          <a:p>
            <a:pPr fontAlgn="base"/>
            <a:r>
              <a:rPr lang="en-CA" b="1" dirty="0" smtClean="0"/>
              <a:t>Students</a:t>
            </a:r>
            <a:r>
              <a:rPr lang="en-CA" dirty="0" smtClean="0"/>
              <a:t> in our team will be doing </a:t>
            </a:r>
            <a:r>
              <a:rPr lang="en-CA" dirty="0"/>
              <a:t>design work, testing ideas, taking measurements and processing signals — all very valuable skills, which will not only be </a:t>
            </a:r>
            <a:r>
              <a:rPr lang="en-CA" b="1" dirty="0"/>
              <a:t>helpful for Canada’s aerospace industry but also their future careers</a:t>
            </a:r>
            <a:r>
              <a:rPr lang="en-CA" dirty="0" smtClean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6387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119335" y="406854"/>
            <a:ext cx="8795606" cy="802824"/>
          </a:xfrm>
          <a:prstGeom prst="rect">
            <a:avLst/>
          </a:prstGeom>
        </p:spPr>
        <p:txBody>
          <a:bodyPr/>
          <a:lstStyle/>
          <a:p>
            <a:r>
              <a:t>Aeroacoustic test section</a:t>
            </a:r>
          </a:p>
        </p:txBody>
      </p:sp>
      <p:sp>
        <p:nvSpPr>
          <p:cNvPr id="14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60859" y="6513716"/>
            <a:ext cx="231139" cy="372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52" name="Group 9"/>
          <p:cNvGrpSpPr/>
          <p:nvPr/>
        </p:nvGrpSpPr>
        <p:grpSpPr>
          <a:xfrm>
            <a:off x="213267" y="2357209"/>
            <a:ext cx="7780022" cy="3776086"/>
            <a:chOff x="0" y="0"/>
            <a:chExt cx="7780020" cy="3776084"/>
          </a:xfrm>
        </p:grpSpPr>
        <p:pic>
          <p:nvPicPr>
            <p:cNvPr id="150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24067" y="-1"/>
              <a:ext cx="3655954" cy="3776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4064371" cy="37760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00073" y="1347662"/>
            <a:ext cx="3628469" cy="483795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9334" y="1290601"/>
            <a:ext cx="6120684" cy="19402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dirty="0"/>
              <a:t>Instrumented test </a:t>
            </a:r>
            <a:r>
              <a:rPr dirty="0" smtClean="0"/>
              <a:t>panel</a:t>
            </a:r>
            <a:r>
              <a:rPr lang="en-US" dirty="0" smtClean="0"/>
              <a:t>s are used</a:t>
            </a:r>
            <a:r>
              <a:rPr dirty="0" smtClean="0"/>
              <a:t> </a:t>
            </a:r>
            <a:r>
              <a:rPr dirty="0"/>
              <a:t>for testing of turbulent flow-induced noise in aircraft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0000"/>
      </a:accent1>
      <a:accent2>
        <a:srgbClr val="6C0000"/>
      </a:accent2>
      <a:accent3>
        <a:srgbClr val="D99694"/>
      </a:accent3>
      <a:accent4>
        <a:srgbClr val="B2A2C7"/>
      </a:accent4>
      <a:accent5>
        <a:srgbClr val="953734"/>
      </a:accent5>
      <a:accent6>
        <a:srgbClr val="5F497A"/>
      </a:accent6>
      <a:hlink>
        <a:srgbClr val="0000FF"/>
      </a:hlink>
      <a:folHlink>
        <a:srgbClr val="FF00FF"/>
      </a:folHlink>
    </a:clrScheme>
    <a:fontScheme name="Urb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0000"/>
      </a:accent1>
      <a:accent2>
        <a:srgbClr val="6C0000"/>
      </a:accent2>
      <a:accent3>
        <a:srgbClr val="D99694"/>
      </a:accent3>
      <a:accent4>
        <a:srgbClr val="B2A2C7"/>
      </a:accent4>
      <a:accent5>
        <a:srgbClr val="953734"/>
      </a:accent5>
      <a:accent6>
        <a:srgbClr val="5F497A"/>
      </a:accent6>
      <a:hlink>
        <a:srgbClr val="0000FF"/>
      </a:hlink>
      <a:folHlink>
        <a:srgbClr val="FF00FF"/>
      </a:folHlink>
    </a:clrScheme>
    <a:fontScheme name="Urb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Cambria</vt:lpstr>
      <vt:lpstr>Georgia</vt:lpstr>
      <vt:lpstr>Urban</vt:lpstr>
      <vt:lpstr>Aeroacoustics - Dr. Joana Rocha</vt:lpstr>
      <vt:lpstr>What we do at Carleton?</vt:lpstr>
      <vt:lpstr>Aircraft noise reduction</vt:lpstr>
      <vt:lpstr>Carleton Aeroacoustics High-Speed Wind Tunnel</vt:lpstr>
      <vt:lpstr>Our research team</vt:lpstr>
      <vt:lpstr>Aeroacoustic test 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noise - Dr. Joana Rocha</dc:title>
  <dc:creator>Joana Rocha</dc:creator>
  <cp:lastModifiedBy>Joana Rocha</cp:lastModifiedBy>
  <cp:revision>8</cp:revision>
  <dcterms:modified xsi:type="dcterms:W3CDTF">2019-03-06T20:57:18Z</dcterms:modified>
</cp:coreProperties>
</file>