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6" r:id="rId5"/>
    <p:sldMasterId id="2147483673" r:id="rId6"/>
  </p:sldMasterIdLst>
  <p:notesMasterIdLst>
    <p:notesMasterId r:id="rId24"/>
  </p:notesMasterIdLst>
  <p:sldIdLst>
    <p:sldId id="345" r:id="rId7"/>
    <p:sldId id="278" r:id="rId8"/>
    <p:sldId id="321" r:id="rId9"/>
    <p:sldId id="338" r:id="rId10"/>
    <p:sldId id="395" r:id="rId11"/>
    <p:sldId id="337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94" r:id="rId20"/>
    <p:sldId id="331" r:id="rId21"/>
    <p:sldId id="332" r:id="rId22"/>
    <p:sldId id="33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72A6C-FF01-4F77-9C29-FF1EEB2AE505}" v="1" dt="2021-12-10T18:01:5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85263" autoAdjust="0"/>
  </p:normalViewPr>
  <p:slideViewPr>
    <p:cSldViewPr snapToGrid="0">
      <p:cViewPr varScale="1">
        <p:scale>
          <a:sx n="58" d="100"/>
          <a:sy n="58" d="100"/>
        </p:scale>
        <p:origin x="89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oady" userId="e4e7a907-8664-44eb-8ed8-936e1ad7ddf2" providerId="ADAL" clId="{EB772A6C-FF01-4F77-9C29-FF1EEB2AE505}"/>
    <pc:docChg chg="undo custSel modSld">
      <pc:chgData name="Michael Coady" userId="e4e7a907-8664-44eb-8ed8-936e1ad7ddf2" providerId="ADAL" clId="{EB772A6C-FF01-4F77-9C29-FF1EEB2AE505}" dt="2021-12-10T17:59:14.232" v="3" actId="14100"/>
      <pc:docMkLst>
        <pc:docMk/>
      </pc:docMkLst>
      <pc:sldChg chg="modSp mod">
        <pc:chgData name="Michael Coady" userId="e4e7a907-8664-44eb-8ed8-936e1ad7ddf2" providerId="ADAL" clId="{EB772A6C-FF01-4F77-9C29-FF1EEB2AE505}" dt="2021-12-10T17:59:12.702" v="1" actId="14100"/>
        <pc:sldMkLst>
          <pc:docMk/>
          <pc:sldMk cId="2350192117" sldId="338"/>
        </pc:sldMkLst>
        <pc:picChg chg="mod">
          <ac:chgData name="Michael Coady" userId="e4e7a907-8664-44eb-8ed8-936e1ad7ddf2" providerId="ADAL" clId="{EB772A6C-FF01-4F77-9C29-FF1EEB2AE505}" dt="2021-12-10T17:59:12.702" v="1" actId="14100"/>
          <ac:picMkLst>
            <pc:docMk/>
            <pc:sldMk cId="2350192117" sldId="338"/>
            <ac:picMk id="6" creationId="{39191FE5-A53C-4BCF-9E1E-55F5BDE67B03}"/>
          </ac:picMkLst>
        </pc:picChg>
      </pc:sldChg>
      <pc:sldChg chg="modSp mod">
        <pc:chgData name="Michael Coady" userId="e4e7a907-8664-44eb-8ed8-936e1ad7ddf2" providerId="ADAL" clId="{EB772A6C-FF01-4F77-9C29-FF1EEB2AE505}" dt="2021-12-10T17:59:14.232" v="3" actId="14100"/>
        <pc:sldMkLst>
          <pc:docMk/>
          <pc:sldMk cId="2394596648" sldId="395"/>
        </pc:sldMkLst>
        <pc:picChg chg="mod">
          <ac:chgData name="Michael Coady" userId="e4e7a907-8664-44eb-8ed8-936e1ad7ddf2" providerId="ADAL" clId="{EB772A6C-FF01-4F77-9C29-FF1EEB2AE505}" dt="2021-12-10T17:59:14.232" v="3" actId="14100"/>
          <ac:picMkLst>
            <pc:docMk/>
            <pc:sldMk cId="2394596648" sldId="395"/>
            <ac:picMk id="3" creationId="{1BBD1F88-A466-496A-934A-27E009F9FE1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2AC1C-41BB-4020-8876-A8D5B4E8F3C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16C323-954B-479D-BA29-64DE245E2F0F}">
      <dgm:prSet phldrT="[Text]" custT="1"/>
      <dgm:spPr/>
      <dgm:t>
        <a:bodyPr/>
        <a:lstStyle/>
        <a:p>
          <a:r>
            <a:rPr lang="en-US" sz="2400" dirty="0" err="1"/>
            <a:t>Labour</a:t>
          </a:r>
          <a:r>
            <a:rPr lang="en-US" sz="2400" dirty="0"/>
            <a:t> Market Trends</a:t>
          </a:r>
          <a:endParaRPr lang="en-CA" sz="2400" dirty="0"/>
        </a:p>
      </dgm:t>
    </dgm:pt>
    <dgm:pt modelId="{2D62696F-6B72-4257-8BEF-72AE831B6091}" type="parTrans" cxnId="{86BB53C7-2366-4133-B387-33EE145C2A57}">
      <dgm:prSet/>
      <dgm:spPr/>
      <dgm:t>
        <a:bodyPr/>
        <a:lstStyle/>
        <a:p>
          <a:endParaRPr lang="en-CA"/>
        </a:p>
      </dgm:t>
    </dgm:pt>
    <dgm:pt modelId="{31281A0E-E644-4479-9F56-7BC6A23072CA}" type="sibTrans" cxnId="{86BB53C7-2366-4133-B387-33EE145C2A57}">
      <dgm:prSet/>
      <dgm:spPr/>
      <dgm:t>
        <a:bodyPr/>
        <a:lstStyle/>
        <a:p>
          <a:r>
            <a:rPr lang="en-US" dirty="0"/>
            <a:t>Strengths</a:t>
          </a:r>
          <a:endParaRPr lang="en-CA" dirty="0"/>
        </a:p>
      </dgm:t>
    </dgm:pt>
    <dgm:pt modelId="{C296C290-F4FA-4E7C-8351-B0A75318D30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/>
            <a:t>PYT</a:t>
          </a:r>
          <a:endParaRPr lang="en-CA" sz="4000" dirty="0"/>
        </a:p>
      </dgm:t>
    </dgm:pt>
    <dgm:pt modelId="{D620E3CB-2BF0-4003-BBFC-F069BFB252F5}" type="parTrans" cxnId="{743F0763-BFE7-42B8-A4EC-E701C5130931}">
      <dgm:prSet/>
      <dgm:spPr/>
      <dgm:t>
        <a:bodyPr/>
        <a:lstStyle/>
        <a:p>
          <a:endParaRPr lang="en-CA"/>
        </a:p>
      </dgm:t>
    </dgm:pt>
    <dgm:pt modelId="{C7DC218C-E1CF-4E99-ACD5-6682CD5C633D}" type="sibTrans" cxnId="{743F0763-BFE7-42B8-A4EC-E701C5130931}">
      <dgm:prSet/>
      <dgm:spPr/>
      <dgm:t>
        <a:bodyPr/>
        <a:lstStyle/>
        <a:p>
          <a:r>
            <a:rPr lang="en-US"/>
            <a:t>Interests</a:t>
          </a:r>
          <a:endParaRPr lang="en-CA" dirty="0"/>
        </a:p>
      </dgm:t>
    </dgm:pt>
    <dgm:pt modelId="{BF156409-71E8-4FF0-8A5D-48069E02412D}">
      <dgm:prSet phldrT="[Text]" custT="1"/>
      <dgm:spPr>
        <a:solidFill>
          <a:schemeClr val="accent1"/>
        </a:solidFill>
      </dgm:spPr>
      <dgm:t>
        <a:bodyPr vert="vert"/>
        <a:lstStyle/>
        <a:p>
          <a:r>
            <a:rPr lang="en-US" sz="2000" dirty="0">
              <a:solidFill>
                <a:schemeClr val="bg1"/>
              </a:solidFill>
            </a:rPr>
            <a:t>Aptitudes</a:t>
          </a:r>
          <a:endParaRPr lang="en-CA" sz="2000" dirty="0">
            <a:solidFill>
              <a:schemeClr val="bg1"/>
            </a:solidFill>
          </a:endParaRPr>
        </a:p>
      </dgm:t>
    </dgm:pt>
    <dgm:pt modelId="{569CC91D-D544-4DDA-AB7D-142BDB2EA5E3}" type="parTrans" cxnId="{9B8B8D23-C075-4631-8259-AFD6CA0E9D21}">
      <dgm:prSet/>
      <dgm:spPr/>
      <dgm:t>
        <a:bodyPr/>
        <a:lstStyle/>
        <a:p>
          <a:endParaRPr lang="en-CA"/>
        </a:p>
      </dgm:t>
    </dgm:pt>
    <dgm:pt modelId="{A3953A6C-31DA-41A8-8F1D-C216DFFE8B66}" type="sibTrans" cxnId="{9B8B8D23-C075-4631-8259-AFD6CA0E9D21}">
      <dgm:prSet/>
      <dgm:spPr/>
      <dgm:t>
        <a:bodyPr/>
        <a:lstStyle/>
        <a:p>
          <a:endParaRPr lang="en-CA"/>
        </a:p>
      </dgm:t>
    </dgm:pt>
    <dgm:pt modelId="{29F8003E-9BCD-492F-972B-975DED43F030}">
      <dgm:prSet phldrT="[Text]"/>
      <dgm:spPr/>
      <dgm:t>
        <a:bodyPr/>
        <a:lstStyle/>
        <a:p>
          <a:r>
            <a:rPr lang="en-US" dirty="0"/>
            <a:t>Co-op Programs / Experiential Learning</a:t>
          </a:r>
          <a:endParaRPr lang="en-CA" dirty="0"/>
        </a:p>
      </dgm:t>
    </dgm:pt>
    <dgm:pt modelId="{C770FE1A-A97E-45DB-92B4-48B31F6E6308}" type="parTrans" cxnId="{577D1883-A4E2-4B9B-9C80-4FBEAA47338C}">
      <dgm:prSet/>
      <dgm:spPr/>
      <dgm:t>
        <a:bodyPr/>
        <a:lstStyle/>
        <a:p>
          <a:endParaRPr lang="en-CA"/>
        </a:p>
      </dgm:t>
    </dgm:pt>
    <dgm:pt modelId="{4F715017-731B-4D98-9B62-45FD32150185}" type="sibTrans" cxnId="{577D1883-A4E2-4B9B-9C80-4FBEAA47338C}">
      <dgm:prSet/>
      <dgm:spPr/>
      <dgm:t>
        <a:bodyPr/>
        <a:lstStyle/>
        <a:p>
          <a:r>
            <a:rPr lang="en-US" dirty="0"/>
            <a:t>Weaknesses</a:t>
          </a:r>
          <a:endParaRPr lang="en-CA" dirty="0"/>
        </a:p>
      </dgm:t>
    </dgm:pt>
    <dgm:pt modelId="{3E795A6B-62F6-46E0-A126-FFE827172D85}" type="pres">
      <dgm:prSet presAssocID="{6352AC1C-41BB-4020-8876-A8D5B4E8F3CE}" presName="Name0" presStyleCnt="0">
        <dgm:presLayoutVars>
          <dgm:chMax/>
          <dgm:chPref/>
          <dgm:dir/>
          <dgm:animLvl val="lvl"/>
        </dgm:presLayoutVars>
      </dgm:prSet>
      <dgm:spPr/>
    </dgm:pt>
    <dgm:pt modelId="{C87A6277-D5CC-434B-B06B-656D85936CF7}" type="pres">
      <dgm:prSet presAssocID="{FF16C323-954B-479D-BA29-64DE245E2F0F}" presName="composite" presStyleCnt="0"/>
      <dgm:spPr/>
    </dgm:pt>
    <dgm:pt modelId="{73EDB805-0615-4F52-B457-B839CEB7D798}" type="pres">
      <dgm:prSet presAssocID="{FF16C323-954B-479D-BA29-64DE245E2F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E641803-6FA4-49D9-9A6D-109029F0218E}" type="pres">
      <dgm:prSet presAssocID="{FF16C323-954B-479D-BA29-64DE245E2F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6A28BB3-C445-475D-B7A7-2BDDC64DB11A}" type="pres">
      <dgm:prSet presAssocID="{FF16C323-954B-479D-BA29-64DE245E2F0F}" presName="BalanceSpacing" presStyleCnt="0"/>
      <dgm:spPr/>
    </dgm:pt>
    <dgm:pt modelId="{E5C1A036-0405-435A-8ED6-E66F7FBCBFC4}" type="pres">
      <dgm:prSet presAssocID="{FF16C323-954B-479D-BA29-64DE245E2F0F}" presName="BalanceSpacing1" presStyleCnt="0"/>
      <dgm:spPr/>
    </dgm:pt>
    <dgm:pt modelId="{CC0BCB73-D52B-4458-A044-CA8B43514D15}" type="pres">
      <dgm:prSet presAssocID="{31281A0E-E644-4479-9F56-7BC6A23072CA}" presName="Accent1Text" presStyleLbl="node1" presStyleIdx="1" presStyleCnt="6"/>
      <dgm:spPr/>
    </dgm:pt>
    <dgm:pt modelId="{4EBC6A32-5021-4CA3-B63D-87D6462E540B}" type="pres">
      <dgm:prSet presAssocID="{31281A0E-E644-4479-9F56-7BC6A23072CA}" presName="spaceBetweenRectangles" presStyleCnt="0"/>
      <dgm:spPr/>
    </dgm:pt>
    <dgm:pt modelId="{AA02B8A2-0564-4AE5-8E51-B8422306D9A4}" type="pres">
      <dgm:prSet presAssocID="{C296C290-F4FA-4E7C-8351-B0A75318D30B}" presName="composite" presStyleCnt="0"/>
      <dgm:spPr/>
    </dgm:pt>
    <dgm:pt modelId="{A526C563-C2FA-4B38-A21E-CE8081DF4DC0}" type="pres">
      <dgm:prSet presAssocID="{C296C290-F4FA-4E7C-8351-B0A75318D30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9BFC7A3-6AD1-4791-BAAE-EB0EC4F1CF5C}" type="pres">
      <dgm:prSet presAssocID="{C296C290-F4FA-4E7C-8351-B0A75318D30B}" presName="Childtext1" presStyleLbl="revTx" presStyleIdx="1" presStyleCnt="3" custAng="16200000" custScaleX="93524" custScaleY="142838" custLinFactNeighborX="7908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</dgm:pt>
    <dgm:pt modelId="{2234F534-6D67-4E91-8D98-DA8C35B81BA7}" type="pres">
      <dgm:prSet presAssocID="{C296C290-F4FA-4E7C-8351-B0A75318D30B}" presName="BalanceSpacing" presStyleCnt="0"/>
      <dgm:spPr/>
    </dgm:pt>
    <dgm:pt modelId="{12B37A8D-4C65-421E-9DE8-CE7525C0DA43}" type="pres">
      <dgm:prSet presAssocID="{C296C290-F4FA-4E7C-8351-B0A75318D30B}" presName="BalanceSpacing1" presStyleCnt="0"/>
      <dgm:spPr/>
    </dgm:pt>
    <dgm:pt modelId="{488ED832-19AA-4560-9780-844473B1166A}" type="pres">
      <dgm:prSet presAssocID="{C7DC218C-E1CF-4E99-ACD5-6682CD5C633D}" presName="Accent1Text" presStyleLbl="node1" presStyleIdx="3" presStyleCnt="6"/>
      <dgm:spPr/>
    </dgm:pt>
    <dgm:pt modelId="{EC62FEAA-97A6-44F2-812C-DC19FA5DF4B5}" type="pres">
      <dgm:prSet presAssocID="{C7DC218C-E1CF-4E99-ACD5-6682CD5C633D}" presName="spaceBetweenRectangles" presStyleCnt="0"/>
      <dgm:spPr/>
    </dgm:pt>
    <dgm:pt modelId="{7215E7C2-4AC4-47A1-A748-5D06348764E1}" type="pres">
      <dgm:prSet presAssocID="{29F8003E-9BCD-492F-972B-975DED43F030}" presName="composite" presStyleCnt="0"/>
      <dgm:spPr/>
    </dgm:pt>
    <dgm:pt modelId="{DC1D93F0-56B6-4B82-AC98-D5109F36BD86}" type="pres">
      <dgm:prSet presAssocID="{29F8003E-9BCD-492F-972B-975DED43F03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2C365A1-F364-4A2B-8F55-AFA3B6BAC5E4}" type="pres">
      <dgm:prSet presAssocID="{29F8003E-9BCD-492F-972B-975DED43F03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63C49E1-C5C9-4543-8C45-8D61162BBA3C}" type="pres">
      <dgm:prSet presAssocID="{29F8003E-9BCD-492F-972B-975DED43F030}" presName="BalanceSpacing" presStyleCnt="0"/>
      <dgm:spPr/>
    </dgm:pt>
    <dgm:pt modelId="{55F16E20-8071-4D5F-A46C-77F40B4A4BAA}" type="pres">
      <dgm:prSet presAssocID="{29F8003E-9BCD-492F-972B-975DED43F030}" presName="BalanceSpacing1" presStyleCnt="0"/>
      <dgm:spPr/>
    </dgm:pt>
    <dgm:pt modelId="{93B82144-A28B-42A9-8F9E-2E3BBF7BB46C}" type="pres">
      <dgm:prSet presAssocID="{4F715017-731B-4D98-9B62-45FD32150185}" presName="Accent1Text" presStyleLbl="node1" presStyleIdx="5" presStyleCnt="6"/>
      <dgm:spPr/>
    </dgm:pt>
  </dgm:ptLst>
  <dgm:cxnLst>
    <dgm:cxn modelId="{CE1EBB0F-2D41-45ED-853C-AAA3912596B9}" type="presOf" srcId="{31281A0E-E644-4479-9F56-7BC6A23072CA}" destId="{CC0BCB73-D52B-4458-A044-CA8B43514D15}" srcOrd="0" destOrd="0" presId="urn:microsoft.com/office/officeart/2008/layout/AlternatingHexagons"/>
    <dgm:cxn modelId="{9B8B8D23-C075-4631-8259-AFD6CA0E9D21}" srcId="{C296C290-F4FA-4E7C-8351-B0A75318D30B}" destId="{BF156409-71E8-4FF0-8A5D-48069E02412D}" srcOrd="0" destOrd="0" parTransId="{569CC91D-D544-4DDA-AB7D-142BDB2EA5E3}" sibTransId="{A3953A6C-31DA-41A8-8F1D-C216DFFE8B66}"/>
    <dgm:cxn modelId="{F5661732-2DC6-4CE0-B6E1-0FE8FB201B16}" type="presOf" srcId="{FF16C323-954B-479D-BA29-64DE245E2F0F}" destId="{73EDB805-0615-4F52-B457-B839CEB7D798}" srcOrd="0" destOrd="0" presId="urn:microsoft.com/office/officeart/2008/layout/AlternatingHexagons"/>
    <dgm:cxn modelId="{29BF193E-10D7-430B-B904-4D8B969D9D6D}" type="presOf" srcId="{4F715017-731B-4D98-9B62-45FD32150185}" destId="{93B82144-A28B-42A9-8F9E-2E3BBF7BB46C}" srcOrd="0" destOrd="0" presId="urn:microsoft.com/office/officeart/2008/layout/AlternatingHexagons"/>
    <dgm:cxn modelId="{743F0763-BFE7-42B8-A4EC-E701C5130931}" srcId="{6352AC1C-41BB-4020-8876-A8D5B4E8F3CE}" destId="{C296C290-F4FA-4E7C-8351-B0A75318D30B}" srcOrd="1" destOrd="0" parTransId="{D620E3CB-2BF0-4003-BBFC-F069BFB252F5}" sibTransId="{C7DC218C-E1CF-4E99-ACD5-6682CD5C633D}"/>
    <dgm:cxn modelId="{AAE70B6B-FECC-4BEC-8CA1-67132195AA2A}" type="presOf" srcId="{29F8003E-9BCD-492F-972B-975DED43F030}" destId="{DC1D93F0-56B6-4B82-AC98-D5109F36BD86}" srcOrd="0" destOrd="0" presId="urn:microsoft.com/office/officeart/2008/layout/AlternatingHexagons"/>
    <dgm:cxn modelId="{AB135C7C-3139-489E-945B-6C32E53BC983}" type="presOf" srcId="{C296C290-F4FA-4E7C-8351-B0A75318D30B}" destId="{A526C563-C2FA-4B38-A21E-CE8081DF4DC0}" srcOrd="0" destOrd="0" presId="urn:microsoft.com/office/officeart/2008/layout/AlternatingHexagons"/>
    <dgm:cxn modelId="{577D1883-A4E2-4B9B-9C80-4FBEAA47338C}" srcId="{6352AC1C-41BB-4020-8876-A8D5B4E8F3CE}" destId="{29F8003E-9BCD-492F-972B-975DED43F030}" srcOrd="2" destOrd="0" parTransId="{C770FE1A-A97E-45DB-92B4-48B31F6E6308}" sibTransId="{4F715017-731B-4D98-9B62-45FD32150185}"/>
    <dgm:cxn modelId="{062CBDA8-D6EA-40D8-AFD0-86BA2F0F09EC}" type="presOf" srcId="{6352AC1C-41BB-4020-8876-A8D5B4E8F3CE}" destId="{3E795A6B-62F6-46E0-A126-FFE827172D85}" srcOrd="0" destOrd="0" presId="urn:microsoft.com/office/officeart/2008/layout/AlternatingHexagons"/>
    <dgm:cxn modelId="{C3713CBE-C651-49B5-BBD3-2BE0FE53FFF4}" type="presOf" srcId="{BF156409-71E8-4FF0-8A5D-48069E02412D}" destId="{49BFC7A3-6AD1-4791-BAAE-EB0EC4F1CF5C}" srcOrd="0" destOrd="0" presId="urn:microsoft.com/office/officeart/2008/layout/AlternatingHexagons"/>
    <dgm:cxn modelId="{86BB53C7-2366-4133-B387-33EE145C2A57}" srcId="{6352AC1C-41BB-4020-8876-A8D5B4E8F3CE}" destId="{FF16C323-954B-479D-BA29-64DE245E2F0F}" srcOrd="0" destOrd="0" parTransId="{2D62696F-6B72-4257-8BEF-72AE831B6091}" sibTransId="{31281A0E-E644-4479-9F56-7BC6A23072CA}"/>
    <dgm:cxn modelId="{9244F1F3-15D5-44FB-874C-FEFBE240FFC5}" type="presOf" srcId="{C7DC218C-E1CF-4E99-ACD5-6682CD5C633D}" destId="{488ED832-19AA-4560-9780-844473B1166A}" srcOrd="0" destOrd="0" presId="urn:microsoft.com/office/officeart/2008/layout/AlternatingHexagons"/>
    <dgm:cxn modelId="{56234266-6DEE-4021-B894-6B9FB5031DD3}" type="presParOf" srcId="{3E795A6B-62F6-46E0-A126-FFE827172D85}" destId="{C87A6277-D5CC-434B-B06B-656D85936CF7}" srcOrd="0" destOrd="0" presId="urn:microsoft.com/office/officeart/2008/layout/AlternatingHexagons"/>
    <dgm:cxn modelId="{2DA580A0-F7CE-4392-9E3B-EB16874B7F43}" type="presParOf" srcId="{C87A6277-D5CC-434B-B06B-656D85936CF7}" destId="{73EDB805-0615-4F52-B457-B839CEB7D798}" srcOrd="0" destOrd="0" presId="urn:microsoft.com/office/officeart/2008/layout/AlternatingHexagons"/>
    <dgm:cxn modelId="{E896158C-D3CB-4F91-9571-42DF74084D9B}" type="presParOf" srcId="{C87A6277-D5CC-434B-B06B-656D85936CF7}" destId="{AE641803-6FA4-49D9-9A6D-109029F0218E}" srcOrd="1" destOrd="0" presId="urn:microsoft.com/office/officeart/2008/layout/AlternatingHexagons"/>
    <dgm:cxn modelId="{CD2C2BDC-1F21-412D-ABDB-AB943E16365E}" type="presParOf" srcId="{C87A6277-D5CC-434B-B06B-656D85936CF7}" destId="{16A28BB3-C445-475D-B7A7-2BDDC64DB11A}" srcOrd="2" destOrd="0" presId="urn:microsoft.com/office/officeart/2008/layout/AlternatingHexagons"/>
    <dgm:cxn modelId="{6D554C7F-5A4C-4456-AAE7-327CF4B066B9}" type="presParOf" srcId="{C87A6277-D5CC-434B-B06B-656D85936CF7}" destId="{E5C1A036-0405-435A-8ED6-E66F7FBCBFC4}" srcOrd="3" destOrd="0" presId="urn:microsoft.com/office/officeart/2008/layout/AlternatingHexagons"/>
    <dgm:cxn modelId="{BBB5BF81-2D79-4228-81E6-94E2EF27F216}" type="presParOf" srcId="{C87A6277-D5CC-434B-B06B-656D85936CF7}" destId="{CC0BCB73-D52B-4458-A044-CA8B43514D15}" srcOrd="4" destOrd="0" presId="urn:microsoft.com/office/officeart/2008/layout/AlternatingHexagons"/>
    <dgm:cxn modelId="{DDC0F507-A911-4710-8004-5D22A4724198}" type="presParOf" srcId="{3E795A6B-62F6-46E0-A126-FFE827172D85}" destId="{4EBC6A32-5021-4CA3-B63D-87D6462E540B}" srcOrd="1" destOrd="0" presId="urn:microsoft.com/office/officeart/2008/layout/AlternatingHexagons"/>
    <dgm:cxn modelId="{FC046D43-DE8F-498D-98D8-1E309FAC713E}" type="presParOf" srcId="{3E795A6B-62F6-46E0-A126-FFE827172D85}" destId="{AA02B8A2-0564-4AE5-8E51-B8422306D9A4}" srcOrd="2" destOrd="0" presId="urn:microsoft.com/office/officeart/2008/layout/AlternatingHexagons"/>
    <dgm:cxn modelId="{CFE67854-EB21-4519-9915-60975BE41C27}" type="presParOf" srcId="{AA02B8A2-0564-4AE5-8E51-B8422306D9A4}" destId="{A526C563-C2FA-4B38-A21E-CE8081DF4DC0}" srcOrd="0" destOrd="0" presId="urn:microsoft.com/office/officeart/2008/layout/AlternatingHexagons"/>
    <dgm:cxn modelId="{2E42B886-3896-4A5F-B4F1-3BF938FE9344}" type="presParOf" srcId="{AA02B8A2-0564-4AE5-8E51-B8422306D9A4}" destId="{49BFC7A3-6AD1-4791-BAAE-EB0EC4F1CF5C}" srcOrd="1" destOrd="0" presId="urn:microsoft.com/office/officeart/2008/layout/AlternatingHexagons"/>
    <dgm:cxn modelId="{56ADC905-854B-4EFC-AC61-BBB012D7950C}" type="presParOf" srcId="{AA02B8A2-0564-4AE5-8E51-B8422306D9A4}" destId="{2234F534-6D67-4E91-8D98-DA8C35B81BA7}" srcOrd="2" destOrd="0" presId="urn:microsoft.com/office/officeart/2008/layout/AlternatingHexagons"/>
    <dgm:cxn modelId="{016165CF-0367-43F9-B96B-BCD0A939B36B}" type="presParOf" srcId="{AA02B8A2-0564-4AE5-8E51-B8422306D9A4}" destId="{12B37A8D-4C65-421E-9DE8-CE7525C0DA43}" srcOrd="3" destOrd="0" presId="urn:microsoft.com/office/officeart/2008/layout/AlternatingHexagons"/>
    <dgm:cxn modelId="{A45A1B8F-6D92-4CB9-AECA-1721214D8975}" type="presParOf" srcId="{AA02B8A2-0564-4AE5-8E51-B8422306D9A4}" destId="{488ED832-19AA-4560-9780-844473B1166A}" srcOrd="4" destOrd="0" presId="urn:microsoft.com/office/officeart/2008/layout/AlternatingHexagons"/>
    <dgm:cxn modelId="{D12E9EDD-322C-4100-9532-CF113D0A02A9}" type="presParOf" srcId="{3E795A6B-62F6-46E0-A126-FFE827172D85}" destId="{EC62FEAA-97A6-44F2-812C-DC19FA5DF4B5}" srcOrd="3" destOrd="0" presId="urn:microsoft.com/office/officeart/2008/layout/AlternatingHexagons"/>
    <dgm:cxn modelId="{70C6B9CC-5495-4431-BF96-2B1EDAFEEBFD}" type="presParOf" srcId="{3E795A6B-62F6-46E0-A126-FFE827172D85}" destId="{7215E7C2-4AC4-47A1-A748-5D06348764E1}" srcOrd="4" destOrd="0" presId="urn:microsoft.com/office/officeart/2008/layout/AlternatingHexagons"/>
    <dgm:cxn modelId="{5F147196-445B-4342-8989-89C261C1A28F}" type="presParOf" srcId="{7215E7C2-4AC4-47A1-A748-5D06348764E1}" destId="{DC1D93F0-56B6-4B82-AC98-D5109F36BD86}" srcOrd="0" destOrd="0" presId="urn:microsoft.com/office/officeart/2008/layout/AlternatingHexagons"/>
    <dgm:cxn modelId="{35DBD504-D23A-4ADF-B54D-AE253781EAB0}" type="presParOf" srcId="{7215E7C2-4AC4-47A1-A748-5D06348764E1}" destId="{02C365A1-F364-4A2B-8F55-AFA3B6BAC5E4}" srcOrd="1" destOrd="0" presId="urn:microsoft.com/office/officeart/2008/layout/AlternatingHexagons"/>
    <dgm:cxn modelId="{3CB39856-22F3-4880-AFDB-B5A92FB3E923}" type="presParOf" srcId="{7215E7C2-4AC4-47A1-A748-5D06348764E1}" destId="{263C49E1-C5C9-4543-8C45-8D61162BBA3C}" srcOrd="2" destOrd="0" presId="urn:microsoft.com/office/officeart/2008/layout/AlternatingHexagons"/>
    <dgm:cxn modelId="{2E625B8F-E03D-40D6-8647-2119471AE92E}" type="presParOf" srcId="{7215E7C2-4AC4-47A1-A748-5D06348764E1}" destId="{55F16E20-8071-4D5F-A46C-77F40B4A4BAA}" srcOrd="3" destOrd="0" presId="urn:microsoft.com/office/officeart/2008/layout/AlternatingHexagons"/>
    <dgm:cxn modelId="{1A41D3E8-304F-4DB4-9398-2B389F21B52A}" type="presParOf" srcId="{7215E7C2-4AC4-47A1-A748-5D06348764E1}" destId="{93B82144-A28B-42A9-8F9E-2E3BBF7BB46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61C27-5F2B-4E71-A0D5-1058307C5720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7D2419E0-BF8C-4900-BC3F-174D4EC0A404}">
      <dgm:prSet phldrT="[Text]" custT="1"/>
      <dgm:spPr/>
      <dgm:t>
        <a:bodyPr/>
        <a:lstStyle/>
        <a:p>
          <a:r>
            <a:rPr lang="en-US" sz="2400" dirty="0"/>
            <a:t>Time / Schedule</a:t>
          </a:r>
          <a:endParaRPr lang="en-CA" sz="2400" dirty="0"/>
        </a:p>
      </dgm:t>
    </dgm:pt>
    <dgm:pt modelId="{25C82A95-E31B-4492-9FB2-FD8C5EC95FFF}" type="parTrans" cxnId="{752D2AA6-3235-40F9-ABD5-EC5EBABAD239}">
      <dgm:prSet/>
      <dgm:spPr/>
      <dgm:t>
        <a:bodyPr/>
        <a:lstStyle/>
        <a:p>
          <a:endParaRPr lang="en-CA"/>
        </a:p>
      </dgm:t>
    </dgm:pt>
    <dgm:pt modelId="{058E0F2A-9565-4AD7-A36E-D416197127A5}" type="sibTrans" cxnId="{752D2AA6-3235-40F9-ABD5-EC5EBABAD239}">
      <dgm:prSet/>
      <dgm:spPr/>
      <dgm:t>
        <a:bodyPr/>
        <a:lstStyle/>
        <a:p>
          <a:endParaRPr lang="en-CA"/>
        </a:p>
      </dgm:t>
    </dgm:pt>
    <dgm:pt modelId="{5BB77FED-F9CB-45AC-87ED-43EB50A176E6}">
      <dgm:prSet phldrT="[Text]" custT="1"/>
      <dgm:spPr/>
      <dgm:t>
        <a:bodyPr/>
        <a:lstStyle/>
        <a:p>
          <a:r>
            <a:rPr lang="en-US" sz="2400" dirty="0"/>
            <a:t>Academics</a:t>
          </a:r>
          <a:endParaRPr lang="en-CA" sz="2400" dirty="0"/>
        </a:p>
      </dgm:t>
    </dgm:pt>
    <dgm:pt modelId="{A5A3D5BE-0E52-4A3E-B219-F177D5ABBE1F}" type="parTrans" cxnId="{A2797DB9-92D1-4A66-866D-9B84C2A01990}">
      <dgm:prSet/>
      <dgm:spPr/>
      <dgm:t>
        <a:bodyPr/>
        <a:lstStyle/>
        <a:p>
          <a:endParaRPr lang="en-CA"/>
        </a:p>
      </dgm:t>
    </dgm:pt>
    <dgm:pt modelId="{CA595840-66B6-4699-BC70-F7E2CE42EAA2}" type="sibTrans" cxnId="{A2797DB9-92D1-4A66-866D-9B84C2A01990}">
      <dgm:prSet/>
      <dgm:spPr/>
      <dgm:t>
        <a:bodyPr/>
        <a:lstStyle/>
        <a:p>
          <a:endParaRPr lang="en-CA"/>
        </a:p>
      </dgm:t>
    </dgm:pt>
    <dgm:pt modelId="{E6E9EC3E-036C-4003-8431-731CCAC5B72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Teacher / Student Relationship</a:t>
          </a:r>
          <a:endParaRPr lang="en-CA" sz="2400" dirty="0"/>
        </a:p>
      </dgm:t>
    </dgm:pt>
    <dgm:pt modelId="{A1FAE489-CAE0-4D51-961D-9B93D8C1578C}" type="parTrans" cxnId="{BE71FEFC-3D12-4E48-A4E7-E999C7B35ECB}">
      <dgm:prSet/>
      <dgm:spPr/>
      <dgm:t>
        <a:bodyPr/>
        <a:lstStyle/>
        <a:p>
          <a:endParaRPr lang="en-CA"/>
        </a:p>
      </dgm:t>
    </dgm:pt>
    <dgm:pt modelId="{0FD6EC54-487D-4368-9208-72ED8F75833A}" type="sibTrans" cxnId="{BE71FEFC-3D12-4E48-A4E7-E999C7B35ECB}">
      <dgm:prSet/>
      <dgm:spPr/>
      <dgm:t>
        <a:bodyPr/>
        <a:lstStyle/>
        <a:p>
          <a:endParaRPr lang="en-CA"/>
        </a:p>
      </dgm:t>
    </dgm:pt>
    <dgm:pt modelId="{AC31E839-B73D-41EF-8811-6E010CE3807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Resources / Academic Advising</a:t>
          </a:r>
          <a:endParaRPr lang="en-CA" sz="2400" dirty="0"/>
        </a:p>
      </dgm:t>
    </dgm:pt>
    <dgm:pt modelId="{8057F287-10F5-4999-AA33-4307069F40BA}" type="parTrans" cxnId="{B2F668EB-9538-49D6-B01A-3149572E201D}">
      <dgm:prSet/>
      <dgm:spPr/>
      <dgm:t>
        <a:bodyPr/>
        <a:lstStyle/>
        <a:p>
          <a:endParaRPr lang="en-CA"/>
        </a:p>
      </dgm:t>
    </dgm:pt>
    <dgm:pt modelId="{BE7BD448-7FE8-4978-A8EF-985F987F6BA0}" type="sibTrans" cxnId="{B2F668EB-9538-49D6-B01A-3149572E201D}">
      <dgm:prSet/>
      <dgm:spPr/>
      <dgm:t>
        <a:bodyPr/>
        <a:lstStyle/>
        <a:p>
          <a:endParaRPr lang="en-CA"/>
        </a:p>
      </dgm:t>
    </dgm:pt>
    <dgm:pt modelId="{C6815E1A-3317-4EAA-AB33-C7AEB514F9DC}" type="pres">
      <dgm:prSet presAssocID="{1E861C27-5F2B-4E71-A0D5-1058307C5720}" presName="matrix" presStyleCnt="0">
        <dgm:presLayoutVars>
          <dgm:chMax val="1"/>
          <dgm:dir/>
          <dgm:resizeHandles val="exact"/>
        </dgm:presLayoutVars>
      </dgm:prSet>
      <dgm:spPr/>
    </dgm:pt>
    <dgm:pt modelId="{9A71635B-1AC0-4209-A6AA-E674320D136A}" type="pres">
      <dgm:prSet presAssocID="{1E861C27-5F2B-4E71-A0D5-1058307C5720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</dgm:spPr>
      <dgm:extLst>
        <a:ext uri="{E40237B7-FDA0-4F09-8148-C483321AD2D9}">
          <dgm14:cNvPr xmlns:dgm14="http://schemas.microsoft.com/office/drawing/2010/diagram" id="0" name="" descr="A matrix of 4 squares outlining 4 areas of difference between high school and university: Time/Schedule, Academics, Teacher/Student Relationship, and Resources/Academic Advising."/>
        </a:ext>
      </dgm:extLst>
    </dgm:pt>
    <dgm:pt modelId="{8B157714-0541-42BD-83DD-E51495F828E4}" type="pres">
      <dgm:prSet presAssocID="{1E861C27-5F2B-4E71-A0D5-1058307C572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D8AAA3-C277-48FE-A0CE-470FF0C6ADFE}" type="pres">
      <dgm:prSet presAssocID="{1E861C27-5F2B-4E71-A0D5-1058307C572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CEF696-1B04-4B13-9732-E8B38EB6034D}" type="pres">
      <dgm:prSet presAssocID="{1E861C27-5F2B-4E71-A0D5-1058307C572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93E7E2D-928B-4F10-BAEC-E8E56B15922F}" type="pres">
      <dgm:prSet presAssocID="{1E861C27-5F2B-4E71-A0D5-1058307C572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266FA08-82CA-470F-BBDD-A80F85256B7F}" type="presOf" srcId="{AC31E839-B73D-41EF-8811-6E010CE38075}" destId="{193E7E2D-928B-4F10-BAEC-E8E56B15922F}" srcOrd="0" destOrd="0" presId="urn:microsoft.com/office/officeart/2005/8/layout/matrix3"/>
    <dgm:cxn modelId="{55961A0C-70E8-40BD-915C-47ED8569C192}" type="presOf" srcId="{7D2419E0-BF8C-4900-BC3F-174D4EC0A404}" destId="{8B157714-0541-42BD-83DD-E51495F828E4}" srcOrd="0" destOrd="0" presId="urn:microsoft.com/office/officeart/2005/8/layout/matrix3"/>
    <dgm:cxn modelId="{E9747B30-0BB6-4306-B46B-6DFF9D9A7D23}" type="presOf" srcId="{E6E9EC3E-036C-4003-8431-731CCAC5B728}" destId="{9ECEF696-1B04-4B13-9732-E8B38EB6034D}" srcOrd="0" destOrd="0" presId="urn:microsoft.com/office/officeart/2005/8/layout/matrix3"/>
    <dgm:cxn modelId="{880C894E-B775-4F9E-B3D6-0283AFBDEF0B}" type="presOf" srcId="{1E861C27-5F2B-4E71-A0D5-1058307C5720}" destId="{C6815E1A-3317-4EAA-AB33-C7AEB514F9DC}" srcOrd="0" destOrd="0" presId="urn:microsoft.com/office/officeart/2005/8/layout/matrix3"/>
    <dgm:cxn modelId="{752D2AA6-3235-40F9-ABD5-EC5EBABAD239}" srcId="{1E861C27-5F2B-4E71-A0D5-1058307C5720}" destId="{7D2419E0-BF8C-4900-BC3F-174D4EC0A404}" srcOrd="0" destOrd="0" parTransId="{25C82A95-E31B-4492-9FB2-FD8C5EC95FFF}" sibTransId="{058E0F2A-9565-4AD7-A36E-D416197127A5}"/>
    <dgm:cxn modelId="{9C1325B1-61C6-461B-805B-D6A1D8D7C763}" type="presOf" srcId="{5BB77FED-F9CB-45AC-87ED-43EB50A176E6}" destId="{F9D8AAA3-C277-48FE-A0CE-470FF0C6ADFE}" srcOrd="0" destOrd="0" presId="urn:microsoft.com/office/officeart/2005/8/layout/matrix3"/>
    <dgm:cxn modelId="{A2797DB9-92D1-4A66-866D-9B84C2A01990}" srcId="{1E861C27-5F2B-4E71-A0D5-1058307C5720}" destId="{5BB77FED-F9CB-45AC-87ED-43EB50A176E6}" srcOrd="1" destOrd="0" parTransId="{A5A3D5BE-0E52-4A3E-B219-F177D5ABBE1F}" sibTransId="{CA595840-66B6-4699-BC70-F7E2CE42EAA2}"/>
    <dgm:cxn modelId="{B2F668EB-9538-49D6-B01A-3149572E201D}" srcId="{1E861C27-5F2B-4E71-A0D5-1058307C5720}" destId="{AC31E839-B73D-41EF-8811-6E010CE38075}" srcOrd="3" destOrd="0" parTransId="{8057F287-10F5-4999-AA33-4307069F40BA}" sibTransId="{BE7BD448-7FE8-4978-A8EF-985F987F6BA0}"/>
    <dgm:cxn modelId="{BE71FEFC-3D12-4E48-A4E7-E999C7B35ECB}" srcId="{1E861C27-5F2B-4E71-A0D5-1058307C5720}" destId="{E6E9EC3E-036C-4003-8431-731CCAC5B728}" srcOrd="2" destOrd="0" parTransId="{A1FAE489-CAE0-4D51-961D-9B93D8C1578C}" sibTransId="{0FD6EC54-487D-4368-9208-72ED8F75833A}"/>
    <dgm:cxn modelId="{4630D73A-6BDB-415D-BE83-209FCE7CF298}" type="presParOf" srcId="{C6815E1A-3317-4EAA-AB33-C7AEB514F9DC}" destId="{9A71635B-1AC0-4209-A6AA-E674320D136A}" srcOrd="0" destOrd="0" presId="urn:microsoft.com/office/officeart/2005/8/layout/matrix3"/>
    <dgm:cxn modelId="{C5B7BD7A-3F55-4903-8934-49279EBD3100}" type="presParOf" srcId="{C6815E1A-3317-4EAA-AB33-C7AEB514F9DC}" destId="{8B157714-0541-42BD-83DD-E51495F828E4}" srcOrd="1" destOrd="0" presId="urn:microsoft.com/office/officeart/2005/8/layout/matrix3"/>
    <dgm:cxn modelId="{7ED9DD08-7F68-4A63-9382-A2AD307837EA}" type="presParOf" srcId="{C6815E1A-3317-4EAA-AB33-C7AEB514F9DC}" destId="{F9D8AAA3-C277-48FE-A0CE-470FF0C6ADFE}" srcOrd="2" destOrd="0" presId="urn:microsoft.com/office/officeart/2005/8/layout/matrix3"/>
    <dgm:cxn modelId="{181E3685-234C-4842-98B1-23F985A9663F}" type="presParOf" srcId="{C6815E1A-3317-4EAA-AB33-C7AEB514F9DC}" destId="{9ECEF696-1B04-4B13-9732-E8B38EB6034D}" srcOrd="3" destOrd="0" presId="urn:microsoft.com/office/officeart/2005/8/layout/matrix3"/>
    <dgm:cxn modelId="{C96CFBB4-2B5E-4B06-A738-48AA54471C8A}" type="presParOf" srcId="{C6815E1A-3317-4EAA-AB33-C7AEB514F9DC}" destId="{193E7E2D-928B-4F10-BAEC-E8E56B1592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DB805-0615-4F52-B457-B839CEB7D798}">
      <dsp:nvSpPr>
        <dsp:cNvPr id="0" name=""/>
        <dsp:cNvSpPr/>
      </dsp:nvSpPr>
      <dsp:spPr>
        <a:xfrm rot="5400000">
          <a:off x="2976953" y="202173"/>
          <a:ext cx="1952920" cy="16990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Labour</a:t>
          </a:r>
          <a:r>
            <a:rPr lang="en-US" sz="2400" kern="1200" dirty="0"/>
            <a:t> Market Trends</a:t>
          </a:r>
          <a:endParaRPr lang="en-CA" sz="2400" kern="1200" dirty="0"/>
        </a:p>
      </dsp:txBody>
      <dsp:txXfrm rot="-5400000">
        <a:off x="3368659" y="379564"/>
        <a:ext cx="1169507" cy="1344260"/>
      </dsp:txXfrm>
    </dsp:sp>
    <dsp:sp modelId="{AE641803-6FA4-49D9-9A6D-109029F0218E}">
      <dsp:nvSpPr>
        <dsp:cNvPr id="0" name=""/>
        <dsp:cNvSpPr/>
      </dsp:nvSpPr>
      <dsp:spPr>
        <a:xfrm>
          <a:off x="4854491" y="465817"/>
          <a:ext cx="2179459" cy="117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CB73-D52B-4458-A044-CA8B43514D15}">
      <dsp:nvSpPr>
        <dsp:cNvPr id="0" name=""/>
        <dsp:cNvSpPr/>
      </dsp:nvSpPr>
      <dsp:spPr>
        <a:xfrm rot="5400000">
          <a:off x="1141989" y="202173"/>
          <a:ext cx="1952920" cy="16990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Strengths</a:t>
          </a:r>
          <a:endParaRPr lang="en-CA" sz="2300" kern="1200" dirty="0"/>
        </a:p>
      </dsp:txBody>
      <dsp:txXfrm rot="-5400000">
        <a:off x="1533695" y="379564"/>
        <a:ext cx="1169507" cy="1344260"/>
      </dsp:txXfrm>
    </dsp:sp>
    <dsp:sp modelId="{A526C563-C2FA-4B38-A21E-CE8081DF4DC0}">
      <dsp:nvSpPr>
        <dsp:cNvPr id="0" name=""/>
        <dsp:cNvSpPr/>
      </dsp:nvSpPr>
      <dsp:spPr>
        <a:xfrm rot="5400000">
          <a:off x="2055956" y="1859812"/>
          <a:ext cx="1952920" cy="1699041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PYT</a:t>
          </a:r>
          <a:endParaRPr lang="en-CA" sz="4000" kern="1200" dirty="0"/>
        </a:p>
      </dsp:txBody>
      <dsp:txXfrm rot="-5400000">
        <a:off x="2447662" y="2037203"/>
        <a:ext cx="1169507" cy="1344260"/>
      </dsp:txXfrm>
    </dsp:sp>
    <dsp:sp modelId="{49BFC7A3-6AD1-4791-BAAE-EB0EC4F1CF5C}">
      <dsp:nvSpPr>
        <dsp:cNvPr id="0" name=""/>
        <dsp:cNvSpPr/>
      </dsp:nvSpPr>
      <dsp:spPr>
        <a:xfrm rot="16200000">
          <a:off x="238522" y="1872479"/>
          <a:ext cx="1972565" cy="1673707"/>
        </a:xfrm>
        <a:prstGeom prst="hexag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Aptitudes</a:t>
          </a:r>
          <a:endParaRPr lang="en-CA" sz="2000" kern="1200" dirty="0">
            <a:solidFill>
              <a:schemeClr val="bg1"/>
            </a:solidFill>
          </a:endParaRPr>
        </a:p>
      </dsp:txBody>
      <dsp:txXfrm>
        <a:off x="542378" y="2130299"/>
        <a:ext cx="1364853" cy="1158067"/>
      </dsp:txXfrm>
    </dsp:sp>
    <dsp:sp modelId="{488ED832-19AA-4560-9780-844473B1166A}">
      <dsp:nvSpPr>
        <dsp:cNvPr id="0" name=""/>
        <dsp:cNvSpPr/>
      </dsp:nvSpPr>
      <dsp:spPr>
        <a:xfrm rot="5400000">
          <a:off x="3890920" y="1859812"/>
          <a:ext cx="1952920" cy="16990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Interests</a:t>
          </a:r>
          <a:endParaRPr lang="en-CA" sz="2600" kern="1200" dirty="0"/>
        </a:p>
      </dsp:txBody>
      <dsp:txXfrm rot="-5400000">
        <a:off x="4282626" y="2037203"/>
        <a:ext cx="1169507" cy="1344260"/>
      </dsp:txXfrm>
    </dsp:sp>
    <dsp:sp modelId="{DC1D93F0-56B6-4B82-AC98-D5109F36BD86}">
      <dsp:nvSpPr>
        <dsp:cNvPr id="0" name=""/>
        <dsp:cNvSpPr/>
      </dsp:nvSpPr>
      <dsp:spPr>
        <a:xfrm rot="5400000">
          <a:off x="2976953" y="3517452"/>
          <a:ext cx="1952920" cy="16990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Co-op Programs / Experiential Learning</a:t>
          </a:r>
          <a:endParaRPr lang="en-CA" sz="1700" kern="1200" dirty="0"/>
        </a:p>
      </dsp:txBody>
      <dsp:txXfrm rot="-5400000">
        <a:off x="3368659" y="3694843"/>
        <a:ext cx="1169507" cy="1344260"/>
      </dsp:txXfrm>
    </dsp:sp>
    <dsp:sp modelId="{02C365A1-F364-4A2B-8F55-AFA3B6BAC5E4}">
      <dsp:nvSpPr>
        <dsp:cNvPr id="0" name=""/>
        <dsp:cNvSpPr/>
      </dsp:nvSpPr>
      <dsp:spPr>
        <a:xfrm>
          <a:off x="4854491" y="3781096"/>
          <a:ext cx="2179459" cy="117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82144-A28B-42A9-8F9E-2E3BBF7BB46C}">
      <dsp:nvSpPr>
        <dsp:cNvPr id="0" name=""/>
        <dsp:cNvSpPr/>
      </dsp:nvSpPr>
      <dsp:spPr>
        <a:xfrm rot="5400000">
          <a:off x="1141989" y="3517452"/>
          <a:ext cx="1952920" cy="16990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Weaknesses</a:t>
          </a:r>
          <a:endParaRPr lang="en-CA" sz="1800" kern="1200" dirty="0"/>
        </a:p>
      </dsp:txBody>
      <dsp:txXfrm rot="-5400000">
        <a:off x="1533695" y="3694843"/>
        <a:ext cx="1169507" cy="1344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1635B-1AC0-4209-A6AA-E674320D136A}">
      <dsp:nvSpPr>
        <dsp:cNvPr id="0" name=""/>
        <dsp:cNvSpPr/>
      </dsp:nvSpPr>
      <dsp:spPr>
        <a:xfrm>
          <a:off x="617537" y="0"/>
          <a:ext cx="5257800" cy="5257800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57714-0541-42BD-83DD-E51495F828E4}">
      <dsp:nvSpPr>
        <dsp:cNvPr id="0" name=""/>
        <dsp:cNvSpPr/>
      </dsp:nvSpPr>
      <dsp:spPr>
        <a:xfrm>
          <a:off x="1117028" y="499491"/>
          <a:ext cx="2050542" cy="205054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 / Schedule</a:t>
          </a:r>
          <a:endParaRPr lang="en-CA" sz="2400" kern="1200" dirty="0"/>
        </a:p>
      </dsp:txBody>
      <dsp:txXfrm>
        <a:off x="1217127" y="599590"/>
        <a:ext cx="1850344" cy="1850344"/>
      </dsp:txXfrm>
    </dsp:sp>
    <dsp:sp modelId="{F9D8AAA3-C277-48FE-A0CE-470FF0C6ADFE}">
      <dsp:nvSpPr>
        <dsp:cNvPr id="0" name=""/>
        <dsp:cNvSpPr/>
      </dsp:nvSpPr>
      <dsp:spPr>
        <a:xfrm>
          <a:off x="3325304" y="499491"/>
          <a:ext cx="2050542" cy="2050542"/>
        </a:xfrm>
        <a:prstGeom prst="roundRect">
          <a:avLst/>
        </a:prstGeom>
        <a:solidFill>
          <a:schemeClr val="accent2">
            <a:shade val="80000"/>
            <a:hueOff val="0"/>
            <a:satOff val="-18738"/>
            <a:lumOff val="123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Academics</a:t>
          </a:r>
          <a:endParaRPr lang="en-CA" sz="2400" kern="1200" dirty="0"/>
        </a:p>
      </dsp:txBody>
      <dsp:txXfrm>
        <a:off x="3425403" y="599590"/>
        <a:ext cx="1850344" cy="1850344"/>
      </dsp:txXfrm>
    </dsp:sp>
    <dsp:sp modelId="{9ECEF696-1B04-4B13-9732-E8B38EB6034D}">
      <dsp:nvSpPr>
        <dsp:cNvPr id="0" name=""/>
        <dsp:cNvSpPr/>
      </dsp:nvSpPr>
      <dsp:spPr>
        <a:xfrm>
          <a:off x="1117028" y="2707767"/>
          <a:ext cx="2050542" cy="205054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Teacher / Student Relationship</a:t>
          </a:r>
          <a:endParaRPr lang="en-CA" sz="2400" kern="1200" dirty="0"/>
        </a:p>
      </dsp:txBody>
      <dsp:txXfrm>
        <a:off x="1217127" y="2807866"/>
        <a:ext cx="1850344" cy="1850344"/>
      </dsp:txXfrm>
    </dsp:sp>
    <dsp:sp modelId="{193E7E2D-928B-4F10-BAEC-E8E56B15922F}">
      <dsp:nvSpPr>
        <dsp:cNvPr id="0" name=""/>
        <dsp:cNvSpPr/>
      </dsp:nvSpPr>
      <dsp:spPr>
        <a:xfrm>
          <a:off x="3325304" y="2707767"/>
          <a:ext cx="2050542" cy="2050542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Resources / Academic Advising</a:t>
          </a:r>
          <a:endParaRPr lang="en-CA" sz="2400" kern="1200" dirty="0"/>
        </a:p>
      </dsp:txBody>
      <dsp:txXfrm>
        <a:off x="3425403" y="2807866"/>
        <a:ext cx="1850344" cy="185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2B29-8B38-4A46-83B1-BE08D4E29D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84D41-64FB-4BD5-99CE-D850CC0D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84D41-64FB-4BD5-99CE-D850CC0D7A9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10C81-D3EB-4FCA-80FA-FFA8E167CE2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98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84D41-64FB-4BD5-99CE-D850CC0D7A9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10C81-D3EB-4FCA-80FA-FFA8E167CE2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42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2995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188518"/>
            <a:ext cx="10058400" cy="50827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4847" y="387313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85EFC0-5AB3-42A2-8876-89EB633D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225719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09605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375EF3-BB0C-4AC7-8280-2A9D54CBA2AB}"/>
              </a:ext>
            </a:extLst>
          </p:cNvPr>
          <p:cNvSpPr txBox="1">
            <a:spLocks/>
          </p:cNvSpPr>
          <p:nvPr userDrawn="1"/>
        </p:nvSpPr>
        <p:spPr>
          <a:xfrm>
            <a:off x="653143" y="6419530"/>
            <a:ext cx="41931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8B1750-97CF-49D8-B5C7-E47AED9E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5543" y="6414960"/>
            <a:ext cx="3229139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84015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96214"/>
            <a:ext cx="10058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941341"/>
            <a:ext cx="9889589" cy="10686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3713869"/>
            <a:ext cx="9889588" cy="10407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DE5EF7-E1FB-491C-8481-F4E940AC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BC1E08-7B4C-4F6E-8557-80AA1A14A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6963" y="1307559"/>
            <a:ext cx="4938712" cy="549373"/>
          </a:xfrm>
        </p:spPr>
        <p:txBody>
          <a:bodyPr/>
          <a:lstStyle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AEC87F-CAE7-4837-BDE4-678699BCE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6963" y="3066509"/>
            <a:ext cx="5121275" cy="548884"/>
          </a:xfrm>
        </p:spPr>
        <p:txBody>
          <a:bodyPr/>
          <a:lstStyle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52D370-4E8F-4DE8-AEC3-CAA85AB7D5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963" y="4824970"/>
            <a:ext cx="9890125" cy="4368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914D2E-5549-4A30-88C5-D04BD3B57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6963" y="5360498"/>
            <a:ext cx="9890125" cy="8572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20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2995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188518"/>
            <a:ext cx="10058400" cy="50827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4847" y="387313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85EFC0-5AB3-42A2-8876-89EB633D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423476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6F9A0D8-B91D-403A-BE08-2109749CCF10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3412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BA5220E-48B8-4572-80B2-CF3732B3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0" name="Picture 9" descr="Carleton University logo">
            <a:extLst>
              <a:ext uri="{FF2B5EF4-FFF2-40B4-BE49-F238E27FC236}">
                <a16:creationId xmlns:a16="http://schemas.microsoft.com/office/drawing/2014/main" id="{F488315F-29EE-4745-AB65-3583E9A82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444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 marL="450850" indent="-273050">
              <a:buFont typeface="Arial" panose="020B0604020202020204" pitchFamily="34" charset="0"/>
              <a:buChar char="•"/>
              <a:defRPr/>
            </a:lvl1pPr>
            <a:lvl2pPr marL="723900" indent="-279400">
              <a:defRPr/>
            </a:lvl2pPr>
            <a:lvl3pPr marL="900113" indent="-277813">
              <a:buFont typeface="Wingdings" panose="05000000000000000000" pitchFamily="2" charset="2"/>
              <a:buChar char="§"/>
              <a:defRPr/>
            </a:lvl3pPr>
            <a:lvl4pPr marL="1255713" indent="-360363">
              <a:buFont typeface="Wingdings" panose="05000000000000000000" pitchFamily="2" charset="2"/>
              <a:buChar char="Ø"/>
              <a:defRPr/>
            </a:lvl4pPr>
            <a:lvl5pPr marL="1528763" indent="-27305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8C60EA-CEC7-44E2-933A-DCB74E6B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6" name="Picture 5" descr="Carleton University logo">
            <a:extLst>
              <a:ext uri="{FF2B5EF4-FFF2-40B4-BE49-F238E27FC236}">
                <a16:creationId xmlns:a16="http://schemas.microsoft.com/office/drawing/2014/main" id="{E38AB405-7DA4-440E-990A-C4ABFB1B6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0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57795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2C4A19A-92B5-4BFC-9D8F-732A5F382248}"/>
              </a:ext>
            </a:extLst>
          </p:cNvPr>
          <p:cNvSpPr txBox="1">
            <a:spLocks/>
          </p:cNvSpPr>
          <p:nvPr userDrawn="1"/>
        </p:nvSpPr>
        <p:spPr>
          <a:xfrm>
            <a:off x="687975" y="6393441"/>
            <a:ext cx="40799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42CEBB-96AA-49ED-9C62-7A809676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1" name="Picture 10" descr="Carleton University logo">
            <a:extLst>
              <a:ext uri="{FF2B5EF4-FFF2-40B4-BE49-F238E27FC236}">
                <a16:creationId xmlns:a16="http://schemas.microsoft.com/office/drawing/2014/main" id="{E35C2BA7-CA93-45DB-98CB-CD40C5015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DE5EF7-E1FB-491C-8481-F4E940AC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104735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7F142D-65DA-4CCC-A444-7F74AC86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379182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5F78D3-363B-4E3C-AE44-15A49380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387034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A498BD-A4A9-46DB-9632-85DBA7286E6D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1322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51FED7A-AA92-44EA-AEA9-241632B8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24326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6F9A0D8-B91D-403A-BE08-2109749CCF10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3412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BA5220E-48B8-4572-80B2-CF3732B3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0" name="Picture 9" descr="Carleton University logo">
            <a:extLst>
              <a:ext uri="{FF2B5EF4-FFF2-40B4-BE49-F238E27FC236}">
                <a16:creationId xmlns:a16="http://schemas.microsoft.com/office/drawing/2014/main" id="{F488315F-29EE-4745-AB65-3583E9A82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8D74746-5572-45E8-9030-A99FA218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5646" y="6414960"/>
            <a:ext cx="4403371" cy="365125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Virtual PMC Make the Cut 2021</a:t>
            </a:r>
          </a:p>
        </p:txBody>
      </p:sp>
    </p:spTree>
    <p:extLst>
      <p:ext uri="{BB962C8B-B14F-4D97-AF65-F5344CB8AC3E}">
        <p14:creationId xmlns:p14="http://schemas.microsoft.com/office/powerpoint/2010/main" val="136154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09605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375EF3-BB0C-4AC7-8280-2A9D54CBA2AB}"/>
              </a:ext>
            </a:extLst>
          </p:cNvPr>
          <p:cNvSpPr txBox="1">
            <a:spLocks/>
          </p:cNvSpPr>
          <p:nvPr userDrawn="1"/>
        </p:nvSpPr>
        <p:spPr>
          <a:xfrm>
            <a:off x="653143" y="6419530"/>
            <a:ext cx="41931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8B1750-97CF-49D8-B5C7-E47AED9E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5543" y="6414960"/>
            <a:ext cx="3229139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2291590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96214"/>
            <a:ext cx="10058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941341"/>
            <a:ext cx="9889589" cy="10686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3713869"/>
            <a:ext cx="9889588" cy="10407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DE5EF7-E1FB-491C-8481-F4E940AC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BC1E08-7B4C-4F6E-8557-80AA1A14A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6963" y="1307559"/>
            <a:ext cx="4938712" cy="549373"/>
          </a:xfrm>
        </p:spPr>
        <p:txBody>
          <a:bodyPr/>
          <a:lstStyle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AEC87F-CAE7-4837-BDE4-678699BCE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6963" y="3066509"/>
            <a:ext cx="5121275" cy="548884"/>
          </a:xfrm>
        </p:spPr>
        <p:txBody>
          <a:bodyPr/>
          <a:lstStyle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52D370-4E8F-4DE8-AEC3-CAA85AB7D5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963" y="4824970"/>
            <a:ext cx="9890125" cy="4368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914D2E-5549-4A30-88C5-D04BD3B57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6963" y="5360498"/>
            <a:ext cx="9890125" cy="8572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498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2995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188518"/>
            <a:ext cx="10058400" cy="50827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4847" y="387313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85EFC0-5AB3-42A2-8876-89EB633D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261395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6F9A0D8-B91D-403A-BE08-2109749CCF10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3412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BA5220E-48B8-4572-80B2-CF3732B3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3534632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604058" cy="842110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46422"/>
            <a:ext cx="9803917" cy="4422672"/>
          </a:xfrm>
        </p:spPr>
        <p:txBody>
          <a:bodyPr/>
          <a:lstStyle>
            <a:lvl1pPr marL="450850" indent="-273050">
              <a:buFont typeface="Arial" panose="020B0604020202020204" pitchFamily="34" charset="0"/>
              <a:buChar char="•"/>
              <a:defRPr/>
            </a:lvl1pPr>
            <a:lvl2pPr marL="723900" indent="-279400">
              <a:defRPr/>
            </a:lvl2pPr>
            <a:lvl3pPr marL="900113" indent="-277813">
              <a:buFont typeface="Wingdings" panose="05000000000000000000" pitchFamily="2" charset="2"/>
              <a:buChar char="§"/>
              <a:defRPr/>
            </a:lvl3pPr>
            <a:lvl4pPr marL="1255713" indent="-360363">
              <a:buFont typeface="Wingdings" panose="05000000000000000000" pitchFamily="2" charset="2"/>
              <a:buChar char="Ø"/>
              <a:defRPr/>
            </a:lvl4pPr>
            <a:lvl5pPr marL="1528763" indent="-27305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8C60EA-CEC7-44E2-933A-DCB74E6B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6" name="Picture 5" descr="Carleton University logo">
            <a:extLst>
              <a:ext uri="{FF2B5EF4-FFF2-40B4-BE49-F238E27FC236}">
                <a16:creationId xmlns:a16="http://schemas.microsoft.com/office/drawing/2014/main" id="{444C679C-70BE-436C-968B-3F008F987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4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2C4A19A-92B5-4BFC-9D8F-732A5F382248}"/>
              </a:ext>
            </a:extLst>
          </p:cNvPr>
          <p:cNvSpPr txBox="1">
            <a:spLocks/>
          </p:cNvSpPr>
          <p:nvPr userDrawn="1"/>
        </p:nvSpPr>
        <p:spPr>
          <a:xfrm>
            <a:off x="687975" y="6393441"/>
            <a:ext cx="40799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42CEBB-96AA-49ED-9C62-7A809676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1" name="Picture 10" descr="Carleton University logo">
            <a:extLst>
              <a:ext uri="{FF2B5EF4-FFF2-40B4-BE49-F238E27FC236}">
                <a16:creationId xmlns:a16="http://schemas.microsoft.com/office/drawing/2014/main" id="{9E9B2613-09B7-4446-934A-DAB2C135E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32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443038"/>
            <a:ext cx="4937760" cy="4426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43038"/>
            <a:ext cx="4937760" cy="44260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DE5EF7-E1FB-491C-8481-F4E940AC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2578532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0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6028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65224"/>
            <a:ext cx="4937760" cy="36953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6028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65224"/>
            <a:ext cx="4937760" cy="36953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7F142D-65DA-4CCC-A444-7F74AC86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1308052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375458" cy="8849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5F78D3-363B-4E3C-AE44-15A49380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334564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 marL="450850" indent="-273050">
              <a:buFont typeface="Arial" panose="020B0604020202020204" pitchFamily="34" charset="0"/>
              <a:buChar char="•"/>
              <a:defRPr/>
            </a:lvl1pPr>
            <a:lvl2pPr marL="723900" indent="-279400">
              <a:defRPr/>
            </a:lvl2pPr>
            <a:lvl3pPr marL="900113" indent="-277813">
              <a:buFont typeface="Wingdings" panose="05000000000000000000" pitchFamily="2" charset="2"/>
              <a:buChar char="§"/>
              <a:defRPr/>
            </a:lvl3pPr>
            <a:lvl4pPr marL="1255713" indent="-360363">
              <a:buFont typeface="Wingdings" panose="05000000000000000000" pitchFamily="2" charset="2"/>
              <a:buChar char="Ø"/>
              <a:defRPr/>
            </a:lvl4pPr>
            <a:lvl5pPr marL="1528763" indent="-27305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8C60EA-CEC7-44E2-933A-DCB74E6B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6" name="Picture 5" descr="Carleton University logo">
            <a:extLst>
              <a:ext uri="{FF2B5EF4-FFF2-40B4-BE49-F238E27FC236}">
                <a16:creationId xmlns:a16="http://schemas.microsoft.com/office/drawing/2014/main" id="{E38AB405-7DA4-440E-990A-C4ABFB1B6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6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A498BD-A4A9-46DB-9632-85DBA7286E6D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1322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51FED7A-AA92-44EA-AEA9-241632B8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2213087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8D74746-5572-45E8-9030-A99FA218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5646" y="6414960"/>
            <a:ext cx="4403371" cy="365125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Virtual PMC Make the Cut 2021</a:t>
            </a:r>
          </a:p>
        </p:txBody>
      </p:sp>
    </p:spTree>
    <p:extLst>
      <p:ext uri="{BB962C8B-B14F-4D97-AF65-F5344CB8AC3E}">
        <p14:creationId xmlns:p14="http://schemas.microsoft.com/office/powerpoint/2010/main" val="343915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09605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375EF3-BB0C-4AC7-8280-2A9D54CBA2AB}"/>
              </a:ext>
            </a:extLst>
          </p:cNvPr>
          <p:cNvSpPr txBox="1">
            <a:spLocks/>
          </p:cNvSpPr>
          <p:nvPr userDrawn="1"/>
        </p:nvSpPr>
        <p:spPr>
          <a:xfrm>
            <a:off x="653143" y="6419530"/>
            <a:ext cx="41931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8B1750-97CF-49D8-B5C7-E47AED9E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5543" y="6414960"/>
            <a:ext cx="3229139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4370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57795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2C4A19A-92B5-4BFC-9D8F-732A5F382248}"/>
              </a:ext>
            </a:extLst>
          </p:cNvPr>
          <p:cNvSpPr txBox="1">
            <a:spLocks/>
          </p:cNvSpPr>
          <p:nvPr userDrawn="1"/>
        </p:nvSpPr>
        <p:spPr>
          <a:xfrm>
            <a:off x="687975" y="6393441"/>
            <a:ext cx="40799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42CEBB-96AA-49ED-9C62-7A809676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1" name="Picture 10" descr="Carleton University logo">
            <a:extLst>
              <a:ext uri="{FF2B5EF4-FFF2-40B4-BE49-F238E27FC236}">
                <a16:creationId xmlns:a16="http://schemas.microsoft.com/office/drawing/2014/main" id="{E35C2BA7-CA93-45DB-98CB-CD40C5015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DE5EF7-E1FB-491C-8481-F4E940AC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412068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7F142D-65DA-4CCC-A444-7F74AC86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77655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5F78D3-363B-4E3C-AE44-15A49380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11162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A498BD-A4A9-46DB-9632-85DBA7286E6D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1322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51FED7A-AA92-44EA-AEA9-241632B8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en-US" dirty="0"/>
              <a:t>MakeTheCUTOttawa.ca</a:t>
            </a:r>
          </a:p>
        </p:txBody>
      </p:sp>
    </p:spTree>
    <p:extLst>
      <p:ext uri="{BB962C8B-B14F-4D97-AF65-F5344CB8AC3E}">
        <p14:creationId xmlns:p14="http://schemas.microsoft.com/office/powerpoint/2010/main" val="34223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8D74746-5572-45E8-9030-A99FA218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5646" y="6414960"/>
            <a:ext cx="4403371" cy="365125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Virtual PMC Make the Cut 2021</a:t>
            </a:r>
          </a:p>
        </p:txBody>
      </p:sp>
    </p:spTree>
    <p:extLst>
      <p:ext uri="{BB962C8B-B14F-4D97-AF65-F5344CB8AC3E}">
        <p14:creationId xmlns:p14="http://schemas.microsoft.com/office/powerpoint/2010/main" val="32908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07788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7A341B-448B-4D97-9822-4C887B0F3A99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367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06983CA-60F3-420D-8B67-73434104F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1" name="Picture 10" descr="Carleton University logo">
            <a:extLst>
              <a:ext uri="{FF2B5EF4-FFF2-40B4-BE49-F238E27FC236}">
                <a16:creationId xmlns:a16="http://schemas.microsoft.com/office/drawing/2014/main" id="{757762BA-C261-4E85-91AC-8216DC0E7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5098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50375"/>
            <a:ext cx="10058400" cy="47187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07788" y="941437"/>
            <a:ext cx="944390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7A341B-448B-4D97-9822-4C887B0F3A99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367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06983CA-60F3-420D-8B67-73434104F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1" name="Picture 10" descr="Carleton University logo">
            <a:extLst>
              <a:ext uri="{FF2B5EF4-FFF2-40B4-BE49-F238E27FC236}">
                <a16:creationId xmlns:a16="http://schemas.microsoft.com/office/drawing/2014/main" id="{757762BA-C261-4E85-91AC-8216DC0E7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632633" cy="842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3137"/>
            <a:ext cx="10058400" cy="44759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50636" y="119491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7A341B-448B-4D97-9822-4C887B0F3A99}"/>
              </a:ext>
            </a:extLst>
          </p:cNvPr>
          <p:cNvSpPr txBox="1">
            <a:spLocks/>
          </p:cNvSpPr>
          <p:nvPr userDrawn="1"/>
        </p:nvSpPr>
        <p:spPr>
          <a:xfrm>
            <a:off x="687976" y="6393441"/>
            <a:ext cx="4367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PMC Make the Cut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06983CA-60F3-420D-8B67-73434104F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9417" y="6414960"/>
            <a:ext cx="3619600" cy="365125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MakeTheCUTOttawa.ca</a:t>
            </a:r>
          </a:p>
        </p:txBody>
      </p:sp>
      <p:pic>
        <p:nvPicPr>
          <p:cNvPr id="11" name="Picture 10" descr="Carleton University logo">
            <a:extLst>
              <a:ext uri="{FF2B5EF4-FFF2-40B4-BE49-F238E27FC236}">
                <a16:creationId xmlns:a16="http://schemas.microsoft.com/office/drawing/2014/main" id="{FB52A0D6-2D48-448E-BA90-EC9F9788045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01197" y="180715"/>
            <a:ext cx="1117820" cy="1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arleton.ca/pmc/registering-with-pmc/documentation-forms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onthemove.com/language-globalization/exclusion-on-camp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cpedia.org/highway-signs/s/student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Virtual PMC </a:t>
            </a:r>
            <a:br>
              <a:rPr lang="en-US" dirty="0"/>
            </a:br>
            <a:r>
              <a:rPr lang="en-US" dirty="0"/>
              <a:t>Make the Cut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981742"/>
            <a:ext cx="10058400" cy="64935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Decision in TRansition</a:t>
            </a:r>
          </a:p>
        </p:txBody>
      </p:sp>
      <p:pic>
        <p:nvPicPr>
          <p:cNvPr id="6" name="Picture 5" descr="Logo for Paul Menton Centre for Students with Disabilities, Carleton University">
            <a:extLst>
              <a:ext uri="{FF2B5EF4-FFF2-40B4-BE49-F238E27FC236}">
                <a16:creationId xmlns:a16="http://schemas.microsoft.com/office/drawing/2014/main" id="{2BC05180-F3BE-411E-99BA-8CCEE2AA7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34" y="4172572"/>
            <a:ext cx="9415291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085F-5CF2-433C-ABA5-96512392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Documentation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6753B8-FE28-4F70-ABDE-E5074DC6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6" y="1232899"/>
            <a:ext cx="10058400" cy="4982966"/>
          </a:xfrm>
        </p:spPr>
        <p:txBody>
          <a:bodyPr>
            <a:normAutofit fontScale="77500" lnSpcReduction="20000"/>
          </a:bodyPr>
          <a:lstStyle/>
          <a:p>
            <a:r>
              <a:rPr lang="en-CA" sz="2800" b="1" dirty="0"/>
              <a:t>I have an </a:t>
            </a:r>
            <a:r>
              <a:rPr lang="en-CA" sz="2800" b="1" i="1" dirty="0"/>
              <a:t>Individual Education Plan (IEP)</a:t>
            </a:r>
            <a:r>
              <a:rPr lang="en-CA" sz="2800" b="1" dirty="0"/>
              <a:t>. Can I use my IEP as documentation?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2800" dirty="0"/>
              <a:t>To access permanent accommodations in post-secondary education, an IEP is not sufficient documentation. Most universities require an assessment of functional limitations to determine how your disability impacts you in the learning environment.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2800" dirty="0"/>
              <a:t>Documentation must be completed by a qualified regulated health professional (e.g. medical doctor, audiologist, psychologist).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b="1" dirty="0"/>
              <a:t>Documentation Forms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The Paul </a:t>
            </a:r>
            <a:r>
              <a:rPr lang="en-CA" sz="2800" dirty="0" err="1"/>
              <a:t>Menton</a:t>
            </a:r>
            <a:r>
              <a:rPr lang="en-CA" sz="2800" dirty="0"/>
              <a:t> Centre (PMC) has developed </a:t>
            </a:r>
            <a:r>
              <a:rPr lang="en-CA" sz="2800" dirty="0">
                <a:hlinkClick r:id="rId2"/>
              </a:rPr>
              <a:t>specific documentation forms for various types of disabilities</a:t>
            </a:r>
            <a:r>
              <a:rPr lang="en-CA" sz="2800" dirty="0"/>
              <a:t>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</a:t>
            </a:r>
            <a:r>
              <a:rPr lang="en-CA" sz="2800" dirty="0" err="1"/>
              <a:t>isit</a:t>
            </a:r>
            <a:r>
              <a:rPr lang="en-CA" sz="2800" dirty="0"/>
              <a:t> DSO websites for information about documentation requirements or schedule an information meeting to review your documentation prior to the start of the academic year.</a:t>
            </a:r>
            <a:endParaRPr lang="en-US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95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51DA-257A-4F1E-82CE-6A2F694B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Academic Accommodations </a:t>
            </a:r>
            <a:br>
              <a:rPr lang="en-CA" dirty="0"/>
            </a:br>
            <a:r>
              <a:rPr lang="en-CA" dirty="0"/>
              <a:t>and Student Support Services </a:t>
            </a:r>
            <a:r>
              <a:rPr lang="en-CA" sz="2400" dirty="0"/>
              <a:t>(1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F0A7-AFE1-468C-B4CE-3CCE48E2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To provide equal opportunity to meet essential course requirements, success is not guaranteed.</a:t>
            </a:r>
          </a:p>
          <a:p>
            <a:pPr lvl="0"/>
            <a:r>
              <a:rPr lang="en-CA" dirty="0"/>
              <a:t>Individualized according to disability-related needs.</a:t>
            </a:r>
          </a:p>
          <a:p>
            <a:pPr lvl="0"/>
            <a:r>
              <a:rPr lang="en-CA" dirty="0"/>
              <a:t>Student’s active engagement in the accommodation process.</a:t>
            </a:r>
          </a:p>
          <a:p>
            <a:pPr lvl="0"/>
            <a:r>
              <a:rPr lang="en-CA" dirty="0"/>
              <a:t>Accommodations are usually formalized in a document issued by the disability service office to your professors.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7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51DA-257A-4F1E-82CE-6A2F694B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Academic Accommodations </a:t>
            </a:r>
            <a:br>
              <a:rPr lang="en-CA" dirty="0"/>
            </a:br>
            <a:r>
              <a:rPr lang="en-CA" dirty="0"/>
              <a:t>and Student Support Services </a:t>
            </a:r>
            <a:r>
              <a:rPr lang="en-CA" sz="2400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F0A7-AFE1-468C-B4CE-3CCE48E2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0031"/>
              </a:buClr>
              <a:buSzTx/>
              <a:buNone/>
            </a:pPr>
            <a:r>
              <a:rPr lang="en-US" sz="2800" b="1" kern="0" dirty="0">
                <a:solidFill>
                  <a:srgbClr val="000000"/>
                </a:solidFill>
                <a:ea typeface="ＭＳ Ｐゴシック"/>
              </a:rPr>
              <a:t>Test/exam accommodations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Extra time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Quiet location 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Computer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Assistive software (reading, voice recognition, screen reading software) </a:t>
            </a:r>
          </a:p>
          <a:p>
            <a:pPr marL="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20031"/>
              </a:buClr>
              <a:buSzTx/>
              <a:buNone/>
            </a:pPr>
            <a:r>
              <a:rPr lang="en-US" sz="2800" b="1" kern="0" dirty="0">
                <a:solidFill>
                  <a:srgbClr val="000000"/>
                </a:solidFill>
                <a:ea typeface="ＭＳ Ｐゴシック"/>
              </a:rPr>
              <a:t>Classroom accommodations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Audio record lectures 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ASL interpreters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8002F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/>
              </a:rPr>
              <a:t>Captioning, computerized note-taking </a:t>
            </a:r>
          </a:p>
        </p:txBody>
      </p:sp>
    </p:spTree>
    <p:extLst>
      <p:ext uri="{BB962C8B-B14F-4D97-AF65-F5344CB8AC3E}">
        <p14:creationId xmlns:p14="http://schemas.microsoft.com/office/powerpoint/2010/main" val="360696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51DA-257A-4F1E-82CE-6A2F694B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Student Support Services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F0A7-AFE1-468C-B4CE-3CCE48E2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Supplemental notes provided by a volunteer peer notetaker</a:t>
            </a:r>
            <a:endParaRPr lang="en-CA" dirty="0"/>
          </a:p>
          <a:p>
            <a:pPr lvl="0"/>
            <a:r>
              <a:rPr lang="en-CA" dirty="0"/>
              <a:t>Individualized learning strategies</a:t>
            </a:r>
          </a:p>
          <a:p>
            <a:pPr lvl="0"/>
            <a:r>
              <a:rPr lang="en-CA" dirty="0"/>
              <a:t>Peer mentoring &amp; transition support</a:t>
            </a:r>
          </a:p>
          <a:p>
            <a:pPr lvl="0"/>
            <a:r>
              <a:rPr lang="en-CA" dirty="0"/>
              <a:t>Disability counselling</a:t>
            </a:r>
          </a:p>
          <a:p>
            <a:pPr lvl="0"/>
            <a:r>
              <a:rPr lang="en-CA" dirty="0"/>
              <a:t>Assistive/learning technology labs</a:t>
            </a:r>
          </a:p>
          <a:p>
            <a:pPr lvl="0"/>
            <a:r>
              <a:rPr lang="en-CA" dirty="0"/>
              <a:t>Assistive technology training </a:t>
            </a:r>
          </a:p>
          <a:p>
            <a:pPr lvl="0"/>
            <a:r>
              <a:rPr lang="en-US" dirty="0"/>
              <a:t>T</a:t>
            </a:r>
            <a:r>
              <a:rPr lang="en-CA" dirty="0" err="1"/>
              <a:t>utoring</a:t>
            </a:r>
            <a:r>
              <a:rPr lang="en-CA" dirty="0"/>
              <a:t> </a:t>
            </a:r>
          </a:p>
          <a:p>
            <a:pPr lvl="0"/>
            <a:r>
              <a:rPr lang="en-US" dirty="0"/>
              <a:t>Employment programs in partnership with career services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925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CA86A4-C89D-4E7D-910F-F01FA7A8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Planning Ahead: Before, During and After</a:t>
            </a:r>
            <a:endParaRPr lang="en-CA" b="1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9921131-DF95-431E-91F9-D560C3A26FA1}"/>
              </a:ext>
            </a:extLst>
          </p:cNvPr>
          <p:cNvSpPr txBox="1">
            <a:spLocks/>
          </p:cNvSpPr>
          <p:nvPr/>
        </p:nvSpPr>
        <p:spPr>
          <a:xfrm>
            <a:off x="963963" y="1052546"/>
            <a:ext cx="4938712" cy="44974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b="1" dirty="0"/>
              <a:t>Before Spring-Summer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359D0F60-E300-4CC8-AB55-319C1FEF9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362023"/>
            <a:ext cx="9889589" cy="16392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kern="0" dirty="0">
                <a:solidFill>
                  <a:sysClr val="windowText" lastClr="000000"/>
                </a:solidFill>
              </a:rPr>
              <a:t>Gather your documentation and review documentation requirements.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kern="0" dirty="0">
                <a:solidFill>
                  <a:sysClr val="windowText" lastClr="000000"/>
                </a:solidFill>
              </a:rPr>
              <a:t>Schedule an information meeting or an intake appointment with a DSO advisor/coordinator.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kern="0" dirty="0">
                <a:solidFill>
                  <a:sysClr val="windowText" lastClr="000000"/>
                </a:solidFill>
              </a:rPr>
              <a:t>Attend open house events or summer transition programs.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kern="0" dirty="0">
                <a:solidFill>
                  <a:sysClr val="windowText" lastClr="000000"/>
                </a:solidFill>
              </a:rPr>
              <a:t>Consider housing arrangements, financial support and how to budget costs/expenses.</a:t>
            </a:r>
            <a:endParaRPr lang="en-CA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1836456-4AED-4197-BABC-525454AF0795}"/>
              </a:ext>
            </a:extLst>
          </p:cNvPr>
          <p:cNvSpPr txBox="1">
            <a:spLocks/>
          </p:cNvSpPr>
          <p:nvPr/>
        </p:nvSpPr>
        <p:spPr>
          <a:xfrm>
            <a:off x="963963" y="3085668"/>
            <a:ext cx="5254275" cy="44974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b="1" dirty="0"/>
              <a:t>During Fall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70F4296E-3C83-4B75-9DA1-4A33556D7809}"/>
              </a:ext>
            </a:extLst>
          </p:cNvPr>
          <p:cNvSpPr txBox="1">
            <a:spLocks/>
          </p:cNvSpPr>
          <p:nvPr/>
        </p:nvSpPr>
        <p:spPr>
          <a:xfrm>
            <a:off x="1097279" y="3421822"/>
            <a:ext cx="9889588" cy="132563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Request accommodations for the fall term.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Understand the accommodation process.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Discuss your accommodation needs with your professors.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Stay in contact with your disability advisor/coordinator.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endParaRPr lang="en-CA" sz="2000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D2902AE-B429-4754-A63E-D85D2E0F8639}"/>
              </a:ext>
            </a:extLst>
          </p:cNvPr>
          <p:cNvSpPr txBox="1">
            <a:spLocks/>
          </p:cNvSpPr>
          <p:nvPr/>
        </p:nvSpPr>
        <p:spPr>
          <a:xfrm>
            <a:off x="963963" y="4831865"/>
            <a:ext cx="10023125" cy="4368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After Fall-Winter</a:t>
            </a:r>
            <a:endParaRPr lang="en-CA" b="1" dirty="0"/>
          </a:p>
          <a:p>
            <a:endParaRPr lang="en-CA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ECFE337-A081-4397-9E37-E893DAB447A6}"/>
              </a:ext>
            </a:extLst>
          </p:cNvPr>
          <p:cNvSpPr txBox="1">
            <a:spLocks/>
          </p:cNvSpPr>
          <p:nvPr/>
        </p:nvSpPr>
        <p:spPr>
          <a:xfrm>
            <a:off x="1096963" y="5147230"/>
            <a:ext cx="9890125" cy="100698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Assess and monitor your academic progress and well-being.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Participate in skill development opportunities to improve coping and academic skills.</a:t>
            </a:r>
            <a:endParaRPr lang="en-CA" sz="2000" kern="0" dirty="0">
              <a:solidFill>
                <a:sysClr val="windowText" lastClr="000000"/>
              </a:solidFill>
            </a:endParaRP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Stay engaged and connect with others.</a:t>
            </a:r>
            <a:endParaRPr lang="en-CA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01EE-FAA2-47A1-9D20-D73BABF7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Self-advocacy - Meaning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6CA3-97FA-4EA2-8535-C4B37254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does it mean?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 Understand your disability and learning profile.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 Express your needs in a way that promotes open communication.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 Understand your responsibility in the accommodation process.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 Explain how an accommodation will address a disability-related need.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 Ask for help.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378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4447-18FD-4BDC-8AAC-73E59698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Self-advocacy Tips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11EAB-071C-4645-882F-C6A3060E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703695" cy="4023360"/>
          </a:xfrm>
        </p:spPr>
        <p:txBody>
          <a:bodyPr/>
          <a:lstStyle/>
          <a:p>
            <a:r>
              <a:rPr lang="en-US" sz="3200" b="1" dirty="0"/>
              <a:t>Tips for being a good self-advocate:</a:t>
            </a:r>
          </a:p>
          <a:p>
            <a:pPr lvl="2"/>
            <a:r>
              <a:rPr lang="en-US" dirty="0"/>
              <a:t>Write down your points beforehand and practice.</a:t>
            </a:r>
          </a:p>
          <a:p>
            <a:pPr lvl="2"/>
            <a:r>
              <a:rPr lang="en-US" dirty="0"/>
              <a:t>Focus on your goal.</a:t>
            </a:r>
          </a:p>
          <a:p>
            <a:pPr lvl="2"/>
            <a:r>
              <a:rPr lang="en-US" dirty="0"/>
              <a:t>Be specific.</a:t>
            </a:r>
          </a:p>
          <a:p>
            <a:pPr lvl="2"/>
            <a:r>
              <a:rPr lang="en-US" dirty="0"/>
              <a:t>Say what action you think should be taken.</a:t>
            </a:r>
          </a:p>
          <a:p>
            <a:pPr lvl="2"/>
            <a:r>
              <a:rPr lang="en-US" dirty="0"/>
              <a:t>Propose solutions when a problem comes up.</a:t>
            </a:r>
          </a:p>
          <a:p>
            <a:pPr lvl="2"/>
            <a:r>
              <a:rPr lang="en-US" dirty="0"/>
              <a:t>Ask questions.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9" name="Picture 8" descr="A group of 5 smiling students with their arms around each other's shoulders">
            <a:extLst>
              <a:ext uri="{FF2B5EF4-FFF2-40B4-BE49-F238E27FC236}">
                <a16:creationId xmlns:a16="http://schemas.microsoft.com/office/drawing/2014/main" id="{5EAC663B-F80D-433A-981F-A425026A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9255" y="2008111"/>
            <a:ext cx="34290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8E7B-DAD4-4FEA-8021-58251D37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2214880" cy="2286000"/>
          </a:xfrm>
        </p:spPr>
        <p:txBody>
          <a:bodyPr>
            <a:normAutofit fontScale="90000"/>
          </a:bodyPr>
          <a:lstStyle/>
          <a:p>
            <a:r>
              <a:rPr lang="en-CA" dirty="0"/>
              <a:t>Differences between High School and University</a:t>
            </a:r>
          </a:p>
        </p:txBody>
      </p:sp>
      <p:graphicFrame>
        <p:nvGraphicFramePr>
          <p:cNvPr id="6" name="Content Placeholder 5" descr="A matrix of 4 squares outlining 4 areas of difference between high school and university: Time/Schedule, Academics, Teacher/Student Relationship, and Resources/Academic Advising.">
            <a:extLst>
              <a:ext uri="{FF2B5EF4-FFF2-40B4-BE49-F238E27FC236}">
                <a16:creationId xmlns:a16="http://schemas.microsoft.com/office/drawing/2014/main" id="{FF1A592A-8CD4-42A8-856A-1F9DE18041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arrow-shaped road sign against a blue sky points to the left with an arrow and the word &quot;Student&quot;">
            <a:extLst>
              <a:ext uri="{FF2B5EF4-FFF2-40B4-BE49-F238E27FC236}">
                <a16:creationId xmlns:a16="http://schemas.microsoft.com/office/drawing/2014/main" id="{2509C35C-3B7F-4E99-9079-331E38B143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9856" y="3321814"/>
            <a:ext cx="3207744" cy="2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5903-C836-4856-A559-9593CD02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208137"/>
          </a:xfrm>
        </p:spPr>
        <p:txBody>
          <a:bodyPr/>
          <a:lstStyle/>
          <a:p>
            <a:r>
              <a:rPr lang="en-US"/>
              <a:t>Session #1: </a:t>
            </a:r>
            <a:br>
              <a:rPr lang="en-US"/>
            </a:br>
            <a:r>
              <a:rPr lang="en-US"/>
              <a:t>Plan </a:t>
            </a:r>
            <a:r>
              <a:rPr lang="en-US" dirty="0"/>
              <a:t>Your Transition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D03AA-79CD-4DDA-BC38-983F80FA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776418"/>
          </a:xfrm>
        </p:spPr>
        <p:txBody>
          <a:bodyPr>
            <a:normAutofit fontScale="25000" lnSpcReduction="20000"/>
          </a:bodyPr>
          <a:lstStyle/>
          <a:p>
            <a:r>
              <a:rPr lang="en-CA" sz="9800" b="1" dirty="0"/>
              <a:t>Sonia Tanguay </a:t>
            </a:r>
          </a:p>
          <a:p>
            <a:r>
              <a:rPr lang="en-CA" sz="9600" dirty="0"/>
              <a:t>Senior Disabilities Coordinator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val="29118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8C52-B52F-4B85-BF23-39CDCDC7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AA37-D2E0-44BA-AC17-6BC518D6B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2"/>
              </a:buClr>
            </a:pPr>
            <a:r>
              <a:rPr lang="en-CA" dirty="0"/>
              <a:t> Plan your transition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 Accommodation process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 Documentation requirements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 Accommodations and support services</a:t>
            </a:r>
          </a:p>
          <a:p>
            <a:pPr>
              <a:buClr>
                <a:schemeClr val="accent2"/>
              </a:buClr>
            </a:pPr>
            <a:r>
              <a:rPr lang="en-CA" dirty="0"/>
              <a:t> Planning ahead </a:t>
            </a:r>
          </a:p>
          <a:p>
            <a:pPr>
              <a:buClr>
                <a:schemeClr val="accent2"/>
              </a:buClr>
            </a:pPr>
            <a:r>
              <a:rPr lang="en-CA" dirty="0"/>
              <a:t> Differences between high school and university</a:t>
            </a:r>
          </a:p>
          <a:p>
            <a:pPr>
              <a:buClr>
                <a:schemeClr val="accent2"/>
              </a:buClr>
            </a:pPr>
            <a:r>
              <a:rPr lang="en-US" dirty="0"/>
              <a:t> Q&amp;A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379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72CC4-930B-4308-A102-42FF7924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99258"/>
            <a:ext cx="10058400" cy="997527"/>
          </a:xfrm>
        </p:spPr>
        <p:txBody>
          <a:bodyPr>
            <a:normAutofit/>
          </a:bodyPr>
          <a:lstStyle/>
          <a:p>
            <a:r>
              <a:rPr lang="en-CA" sz="3200" dirty="0"/>
              <a:t>Audience Poll: "What words come to mind when you think about planning your transition to post-secondary?</a:t>
            </a:r>
          </a:p>
        </p:txBody>
      </p:sp>
      <p:pic>
        <p:nvPicPr>
          <p:cNvPr id="6" name="Picture 5" descr="Audience Poll: &quot;What words come to mind when you think about planning your transition to post-secondary? Results of the poll are blank in this version.">
            <a:extLst>
              <a:ext uri="{FF2B5EF4-FFF2-40B4-BE49-F238E27FC236}">
                <a16:creationId xmlns:a16="http://schemas.microsoft.com/office/drawing/2014/main" id="{39191FE5-A53C-4BCF-9E1E-55F5BDE67B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72CC4-930B-4308-A102-42FF7924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99258"/>
            <a:ext cx="10058400" cy="997527"/>
          </a:xfrm>
        </p:spPr>
        <p:txBody>
          <a:bodyPr>
            <a:normAutofit/>
          </a:bodyPr>
          <a:lstStyle/>
          <a:p>
            <a:r>
              <a:rPr lang="en-CA" sz="3200" dirty="0"/>
              <a:t>Audience Poll Results: "What words come to mind when you think about planning your transition to post-secondary?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BD1F88-A466-496A-934A-27E009F9F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67C3-21B7-453C-B759-535EE8D9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" y="394334"/>
            <a:ext cx="3043982" cy="1520191"/>
          </a:xfrm>
        </p:spPr>
        <p:txBody>
          <a:bodyPr/>
          <a:lstStyle/>
          <a:p>
            <a:r>
              <a:rPr lang="en-US" dirty="0"/>
              <a:t>Plan Your Transition (PYT)</a:t>
            </a:r>
            <a:endParaRPr lang="en-CA" dirty="0"/>
          </a:p>
        </p:txBody>
      </p:sp>
      <p:graphicFrame>
        <p:nvGraphicFramePr>
          <p:cNvPr id="3" name="Diagram 2" descr="a honeycomb shaped diagram of 7 hexagons, with PYT (Plan Your Transition) in the centre, surrounded by hexagons with the following words / phrases: Strengths, Labour Market Trends, Interests, Co-op Programs - Experiential Learning, Weaknesses, and Aptitudes.">
            <a:extLst>
              <a:ext uri="{FF2B5EF4-FFF2-40B4-BE49-F238E27FC236}">
                <a16:creationId xmlns:a16="http://schemas.microsoft.com/office/drawing/2014/main" id="{437FE799-E175-4E98-B0A7-FB1BB8A9250F}"/>
              </a:ext>
            </a:extLst>
          </p:cNvPr>
          <p:cNvGraphicFramePr/>
          <p:nvPr/>
        </p:nvGraphicFramePr>
        <p:xfrm>
          <a:off x="4964112" y="576791"/>
          <a:ext cx="70373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A arrow-shaped road sign against a blue sky points to the left with an arrow and the word &quot;University&quot;">
            <a:extLst>
              <a:ext uri="{FF2B5EF4-FFF2-40B4-BE49-F238E27FC236}">
                <a16:creationId xmlns:a16="http://schemas.microsoft.com/office/drawing/2014/main" id="{B4FA187A-055C-4279-8553-57F36C8DB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" y="2138784"/>
            <a:ext cx="3043982" cy="3043982"/>
          </a:xfrm>
        </p:spPr>
      </p:pic>
    </p:spTree>
    <p:extLst>
      <p:ext uri="{BB962C8B-B14F-4D97-AF65-F5344CB8AC3E}">
        <p14:creationId xmlns:p14="http://schemas.microsoft.com/office/powerpoint/2010/main" val="204425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C1D7-E07F-462E-BF55-8006D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86603"/>
            <a:ext cx="10298430" cy="1450757"/>
          </a:xfrm>
        </p:spPr>
        <p:txBody>
          <a:bodyPr>
            <a:noAutofit/>
          </a:bodyPr>
          <a:lstStyle/>
          <a:p>
            <a:r>
              <a:rPr lang="en-CA" sz="3600" dirty="0"/>
              <a:t>Differences between High School </a:t>
            </a:r>
            <a:br>
              <a:rPr lang="en-CA" sz="3600" dirty="0"/>
            </a:br>
            <a:r>
              <a:rPr lang="en-CA" sz="3600" dirty="0"/>
              <a:t>and Post Secondary: </a:t>
            </a:r>
            <a:br>
              <a:rPr lang="en-CA" sz="3600" dirty="0"/>
            </a:br>
            <a:r>
              <a:rPr lang="en-CA" sz="3600" dirty="0"/>
              <a:t>Legal Framework and Accommodation Process</a:t>
            </a: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B0B2-6FE3-4F1B-A820-A511B056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845734"/>
            <a:ext cx="10558462" cy="4023360"/>
          </a:xfrm>
        </p:spPr>
        <p:txBody>
          <a:bodyPr>
            <a:normAutofit/>
          </a:bodyPr>
          <a:lstStyle/>
          <a:p>
            <a:pPr marL="265113" indent="-265113"/>
            <a:r>
              <a:rPr lang="en-US" b="1" dirty="0">
                <a:solidFill>
                  <a:schemeClr val="accent2"/>
                </a:solidFill>
              </a:rPr>
              <a:t>Access to education for students with disabilities is regulated by: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High School</a:t>
            </a:r>
            <a:r>
              <a:rPr lang="en-US" dirty="0"/>
              <a:t>: Education Act.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722313" algn="l"/>
              </a:tabLst>
            </a:pPr>
            <a:r>
              <a:rPr lang="en-US" b="1" dirty="0"/>
              <a:t>Post-Secondary</a:t>
            </a:r>
            <a:r>
              <a:rPr lang="en-US" dirty="0"/>
              <a:t>: Ontario Human Rights Code (OHRC) and Accessibility for Ontarians with Disabilities Act (AODA).</a:t>
            </a:r>
          </a:p>
          <a:p>
            <a:pPr marL="265113" indent="-265113"/>
            <a:r>
              <a:rPr lang="en-US" b="1" dirty="0">
                <a:solidFill>
                  <a:schemeClr val="accent2"/>
                </a:solidFill>
              </a:rPr>
              <a:t>To show that a student has a disability, they must: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High School</a:t>
            </a:r>
            <a:r>
              <a:rPr lang="en-US" dirty="0"/>
              <a:t>: Have an IEP that is based on a formal diagnosis or an informal identification (no exceptionality).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722313" algn="l"/>
              </a:tabLst>
            </a:pPr>
            <a:r>
              <a:rPr lang="en-US" b="1" dirty="0"/>
              <a:t>Post-Secondary</a:t>
            </a:r>
            <a:r>
              <a:rPr lang="en-US" dirty="0"/>
              <a:t>: Have recent documentation completed by a regulated health professional that confirms functional limitations and a diagnosis.</a:t>
            </a:r>
          </a:p>
        </p:txBody>
      </p:sp>
    </p:spTree>
    <p:extLst>
      <p:ext uri="{BB962C8B-B14F-4D97-AF65-F5344CB8AC3E}">
        <p14:creationId xmlns:p14="http://schemas.microsoft.com/office/powerpoint/2010/main" val="387173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C1D7-E07F-462E-BF55-8006D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86603"/>
            <a:ext cx="10236511" cy="1450757"/>
          </a:xfrm>
        </p:spPr>
        <p:txBody>
          <a:bodyPr>
            <a:noAutofit/>
          </a:bodyPr>
          <a:lstStyle/>
          <a:p>
            <a:r>
              <a:rPr lang="en-CA" sz="3600" dirty="0"/>
              <a:t>Differences between High School </a:t>
            </a:r>
            <a:br>
              <a:rPr lang="en-CA" sz="3600" dirty="0"/>
            </a:br>
            <a:r>
              <a:rPr lang="en-CA" sz="3600" dirty="0"/>
              <a:t>and Post Secondary: </a:t>
            </a:r>
            <a:br>
              <a:rPr lang="en-CA" sz="3600" dirty="0"/>
            </a:br>
            <a:r>
              <a:rPr lang="en-CA" sz="3600" dirty="0"/>
              <a:t>Accommodation Process </a:t>
            </a:r>
            <a:r>
              <a:rPr lang="en-CA" sz="240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B0B2-6FE3-4F1B-A820-A511B056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845734"/>
            <a:ext cx="10710856" cy="4287938"/>
          </a:xfrm>
        </p:spPr>
        <p:txBody>
          <a:bodyPr>
            <a:normAutofit/>
          </a:bodyPr>
          <a:lstStyle/>
          <a:p>
            <a:pPr marL="265113" indent="-265113"/>
            <a:r>
              <a:rPr lang="en-US" b="1" dirty="0">
                <a:solidFill>
                  <a:schemeClr val="accent2"/>
                </a:solidFill>
              </a:rPr>
              <a:t>The decision to disclose your disability to your teachers and professors is made by: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High School: </a:t>
            </a:r>
            <a:r>
              <a:rPr lang="en-US" dirty="0"/>
              <a:t>The parent or guardian (until you are 18).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Post-Secondary</a:t>
            </a:r>
            <a:r>
              <a:rPr lang="en-US" dirty="0"/>
              <a:t>: You, the student.</a:t>
            </a:r>
          </a:p>
          <a:p>
            <a:pPr marL="273050"/>
            <a:r>
              <a:rPr lang="en-US" b="1" dirty="0">
                <a:solidFill>
                  <a:schemeClr val="accent2"/>
                </a:solidFill>
              </a:rPr>
              <a:t>To decide which accommodations students need: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High School</a:t>
            </a:r>
            <a:r>
              <a:rPr lang="en-US" dirty="0"/>
              <a:t>: Teachers can recommend various accommodations to students (often all students with learning difficulties have access to the same accommodations).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Post-Secondary</a:t>
            </a:r>
            <a:r>
              <a:rPr lang="en-US" dirty="0"/>
              <a:t>: Disability Coordinators/Advisors will review your documentation and only choose specific accommodations that meet your learning profile and functional limitations and consider essential course requirements.</a:t>
            </a:r>
          </a:p>
          <a:p>
            <a:pPr marL="444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4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C1D7-E07F-462E-BF55-8006D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286603"/>
            <a:ext cx="10220960" cy="1450757"/>
          </a:xfrm>
        </p:spPr>
        <p:txBody>
          <a:bodyPr>
            <a:noAutofit/>
          </a:bodyPr>
          <a:lstStyle/>
          <a:p>
            <a:r>
              <a:rPr lang="en-CA" sz="3600" dirty="0"/>
              <a:t>Differences between High School </a:t>
            </a:r>
            <a:br>
              <a:rPr lang="en-CA" sz="3600" dirty="0"/>
            </a:br>
            <a:r>
              <a:rPr lang="en-CA" sz="3600" dirty="0"/>
              <a:t>and Post Secondary : </a:t>
            </a:r>
            <a:br>
              <a:rPr lang="en-CA" sz="3600" dirty="0"/>
            </a:br>
            <a:r>
              <a:rPr lang="en-CA" sz="3600" dirty="0"/>
              <a:t>Accommodation Process </a:t>
            </a:r>
            <a:r>
              <a:rPr lang="en-CA" sz="2400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B0B2-6FE3-4F1B-A820-A511B056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1845734"/>
            <a:ext cx="10220960" cy="4023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Who informs teachers of your accommodation needs:</a:t>
            </a:r>
          </a:p>
          <a:p>
            <a:pPr marL="900113">
              <a:buFont typeface="Wingdings" panose="05000000000000000000" pitchFamily="2" charset="2"/>
              <a:buChar char="§"/>
            </a:pPr>
            <a:r>
              <a:rPr lang="en-US" b="1" dirty="0"/>
              <a:t>High School: </a:t>
            </a:r>
            <a:r>
              <a:rPr lang="en-US" dirty="0"/>
              <a:t>The special education teacher provides each classroom teacher with IEPs for all their students.</a:t>
            </a:r>
          </a:p>
          <a:p>
            <a:pPr marL="900113">
              <a:buFont typeface="Wingdings" panose="05000000000000000000" pitchFamily="2" charset="2"/>
              <a:buChar char="§"/>
            </a:pPr>
            <a:r>
              <a:rPr lang="en-US" b="1" dirty="0"/>
              <a:t>Post-Secondary</a:t>
            </a:r>
            <a:r>
              <a:rPr lang="en-US" dirty="0"/>
              <a:t>: The student must request accommodations every term and follow up with professors to make sure accommodation arrangements are made.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66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50380e-0d8b-4dc5-83fd-0650cd22d720"/>
</p:tagLst>
</file>

<file path=ppt/theme/theme1.xml><?xml version="1.0" encoding="utf-8"?>
<a:theme xmlns:a="http://schemas.openxmlformats.org/drawingml/2006/main" name="Retrospect">
  <a:themeElements>
    <a:clrScheme name="Custom 8">
      <a:dk1>
        <a:srgbClr val="000000"/>
      </a:dk1>
      <a:lt1>
        <a:sysClr val="window" lastClr="FFFFFF"/>
      </a:lt1>
      <a:dk2>
        <a:srgbClr val="000000"/>
      </a:dk2>
      <a:lt2>
        <a:srgbClr val="CCDDEA"/>
      </a:lt2>
      <a:accent1>
        <a:srgbClr val="700000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Retrospect">
  <a:themeElements>
    <a:clrScheme name="Custom 8">
      <a:dk1>
        <a:srgbClr val="000000"/>
      </a:dk1>
      <a:lt1>
        <a:sysClr val="window" lastClr="FFFFFF"/>
      </a:lt1>
      <a:dk2>
        <a:srgbClr val="000000"/>
      </a:dk2>
      <a:lt2>
        <a:srgbClr val="CCDDEA"/>
      </a:lt2>
      <a:accent1>
        <a:srgbClr val="700000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Custom 8">
      <a:dk1>
        <a:srgbClr val="000000"/>
      </a:dk1>
      <a:lt1>
        <a:sysClr val="window" lastClr="FFFFFF"/>
      </a:lt1>
      <a:dk2>
        <a:srgbClr val="000000"/>
      </a:dk2>
      <a:lt2>
        <a:srgbClr val="CCDDEA"/>
      </a:lt2>
      <a:accent1>
        <a:srgbClr val="700000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2A8163D51B4439467AFD0ED7E5EE4" ma:contentTypeVersion="14" ma:contentTypeDescription="Create a new document." ma:contentTypeScope="" ma:versionID="6a6d6151059446a0db6c34ec8abf976c">
  <xsd:schema xmlns:xsd="http://www.w3.org/2001/XMLSchema" xmlns:xs="http://www.w3.org/2001/XMLSchema" xmlns:p="http://schemas.microsoft.com/office/2006/metadata/properties" xmlns:ns3="a5a31d7c-4e0b-4499-a39a-cca8ee421f62" xmlns:ns4="8ee3b8bb-9fc3-40bb-9678-14d07a0527d6" targetNamespace="http://schemas.microsoft.com/office/2006/metadata/properties" ma:root="true" ma:fieldsID="4a090cf34f30a64caa7ffd684bb81eb8" ns3:_="" ns4:_="">
    <xsd:import namespace="a5a31d7c-4e0b-4499-a39a-cca8ee421f62"/>
    <xsd:import namespace="8ee3b8bb-9fc3-40bb-9678-14d07a0527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1d7c-4e0b-4499-a39a-cca8ee421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3b8bb-9fc3-40bb-9678-14d07a052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2883E7-9DF4-4B8F-B4FE-7583E7C33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C287B-F595-4FCE-8EC8-4DB6249D3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a31d7c-4e0b-4499-a39a-cca8ee421f62"/>
    <ds:schemaRef ds:uri="8ee3b8bb-9fc3-40bb-9678-14d07a052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0A319-731A-4DCA-ACB0-F6BF71B6B55D}">
  <ds:schemaRefs>
    <ds:schemaRef ds:uri="8ee3b8bb-9fc3-40bb-9678-14d07a0527d6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5a31d7c-4e0b-4499-a39a-cca8ee421f62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46813</TotalTime>
  <Words>889</Words>
  <Application>Microsoft Office PowerPoint</Application>
  <PresentationFormat>Widescreen</PresentationFormat>
  <Paragraphs>107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2_Retrospect</vt:lpstr>
      <vt:lpstr>1_Retrospect</vt:lpstr>
      <vt:lpstr>Virtual PMC  Make the Cut 2021</vt:lpstr>
      <vt:lpstr>Session #1:  Plan Your Transition</vt:lpstr>
      <vt:lpstr>Overview</vt:lpstr>
      <vt:lpstr>Audience Poll: "What words come to mind when you think about planning your transition to post-secondary?</vt:lpstr>
      <vt:lpstr>Audience Poll Results: "What words come to mind when you think about planning your transition to post-secondary?</vt:lpstr>
      <vt:lpstr>Plan Your Transition (PYT)</vt:lpstr>
      <vt:lpstr>Differences between High School  and Post Secondary:  Legal Framework and Accommodation Process</vt:lpstr>
      <vt:lpstr>Differences between High School  and Post Secondary:  Accommodation Process (1 of 2)</vt:lpstr>
      <vt:lpstr>Differences between High School  and Post Secondary :  Accommodation Process (2 of 2)</vt:lpstr>
      <vt:lpstr>Documentation Requirements</vt:lpstr>
      <vt:lpstr>Academic Accommodations  and Student Support Services (1 of 2) </vt:lpstr>
      <vt:lpstr>Academic Accommodations  and Student Support Services (2 of 2)</vt:lpstr>
      <vt:lpstr>Student Support Services</vt:lpstr>
      <vt:lpstr>Planning Ahead: Before, During and After</vt:lpstr>
      <vt:lpstr>Self-advocacy - Meaning</vt:lpstr>
      <vt:lpstr>Self-advocacy Tips</vt:lpstr>
      <vt:lpstr>Differences between High School and University</vt:lpstr>
    </vt:vector>
  </TitlesOfParts>
  <Company>Carleton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The Cut - Fall 2021 - Plan Your Transition to Post-Secondary</dc:title>
  <dc:creator>SoniaTanguay@Cunet.Carleton.Ca</dc:creator>
  <cp:lastModifiedBy>Michael Coady</cp:lastModifiedBy>
  <cp:revision>99</cp:revision>
  <dcterms:created xsi:type="dcterms:W3CDTF">2018-08-21T15:21:18Z</dcterms:created>
  <dcterms:modified xsi:type="dcterms:W3CDTF">2021-12-10T18:02:12Z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0x010100DAB2A8163D51B4439467AFD0ED7E5EE4</vt:lpwstr>
  </property>
</Properties>
</file>