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23"/>
  </p:notesMasterIdLst>
  <p:sldIdLst>
    <p:sldId id="278" r:id="rId5"/>
    <p:sldId id="297" r:id="rId6"/>
    <p:sldId id="479" r:id="rId7"/>
    <p:sldId id="435" r:id="rId8"/>
    <p:sldId id="443" r:id="rId9"/>
    <p:sldId id="444" r:id="rId10"/>
    <p:sldId id="478" r:id="rId11"/>
    <p:sldId id="436" r:id="rId12"/>
    <p:sldId id="380" r:id="rId13"/>
    <p:sldId id="402" r:id="rId14"/>
    <p:sldId id="382" r:id="rId15"/>
    <p:sldId id="440" r:id="rId16"/>
    <p:sldId id="475" r:id="rId17"/>
    <p:sldId id="480" r:id="rId18"/>
    <p:sldId id="474" r:id="rId19"/>
    <p:sldId id="302" r:id="rId20"/>
    <p:sldId id="303" r:id="rId21"/>
    <p:sldId id="279" r:id="rId22"/>
  </p:sldIdLst>
  <p:sldSz cx="9144000" cy="5143500" type="screen16x9"/>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6D6"/>
    <a:srgbClr val="D5D5D5"/>
    <a:srgbClr val="9F9FA1"/>
    <a:srgbClr val="3E4040"/>
    <a:srgbClr val="D73C32"/>
    <a:srgbClr val="FBD2D3"/>
    <a:srgbClr val="E91C24"/>
    <a:srgbClr val="969696"/>
    <a:srgbClr val="1E1E1E"/>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884" autoAdjust="0"/>
  </p:normalViewPr>
  <p:slideViewPr>
    <p:cSldViewPr snapToGrid="0">
      <p:cViewPr varScale="1">
        <p:scale>
          <a:sx n="146" d="100"/>
          <a:sy n="146" d="100"/>
        </p:scale>
        <p:origin x="59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42F2D86D-6893-5343-9561-2E68EE77E17C}" type="datetimeFigureOut">
              <a:rPr lang="en-US" smtClean="0"/>
              <a:t>8/21/2025</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842F4369-76AC-214A-993D-8146C865FA37}" type="slidenum">
              <a:rPr lang="en-US" smtClean="0"/>
              <a:t>‹#›</a:t>
            </a:fld>
            <a:endParaRPr lang="en-US"/>
          </a:p>
        </p:txBody>
      </p:sp>
    </p:spTree>
    <p:extLst>
      <p:ext uri="{BB962C8B-B14F-4D97-AF65-F5344CB8AC3E}">
        <p14:creationId xmlns:p14="http://schemas.microsoft.com/office/powerpoint/2010/main" val="289956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arleton.ca/studentsupport/supporting-our-students/resource-guide-for-mental-health-and-wellnes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AVP student and health and wellness my vision is always</a:t>
            </a:r>
            <a:r>
              <a:rPr lang="en-US" baseline="0" dirty="0"/>
              <a:t> guided by a desire to support student health and well-being</a:t>
            </a:r>
            <a:endParaRPr lang="en-CA" dirty="0"/>
          </a:p>
        </p:txBody>
      </p:sp>
      <p:sp>
        <p:nvSpPr>
          <p:cNvPr id="4" name="Slide Number Placeholder 3"/>
          <p:cNvSpPr>
            <a:spLocks noGrp="1"/>
          </p:cNvSpPr>
          <p:nvPr>
            <p:ph type="sldNum" sz="quarter" idx="10"/>
          </p:nvPr>
        </p:nvSpPr>
        <p:spPr/>
        <p:txBody>
          <a:bodyPr/>
          <a:lstStyle/>
          <a:p>
            <a:fld id="{842F4369-76AC-214A-993D-8146C865FA37}" type="slidenum">
              <a:rPr lang="en-US" smtClean="0"/>
              <a:t>1</a:t>
            </a:fld>
            <a:endParaRPr lang="en-US"/>
          </a:p>
        </p:txBody>
      </p:sp>
    </p:spTree>
    <p:extLst>
      <p:ext uri="{BB962C8B-B14F-4D97-AF65-F5344CB8AC3E}">
        <p14:creationId xmlns:p14="http://schemas.microsoft.com/office/powerpoint/2010/main" val="2546909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Support for all students regardless of faith affiliation</a:t>
            </a:r>
          </a:p>
          <a:p>
            <a:r>
              <a:rPr lang="en-US">
                <a:cs typeface="Calibri"/>
              </a:rPr>
              <a:t>Spirituality website also provides list of spirituality resources </a:t>
            </a:r>
          </a:p>
          <a:p>
            <a:r>
              <a:rPr lang="en-US">
                <a:cs typeface="Calibri"/>
              </a:rPr>
              <a:t>Religious plurality</a:t>
            </a:r>
          </a:p>
        </p:txBody>
      </p:sp>
      <p:sp>
        <p:nvSpPr>
          <p:cNvPr id="4" name="Slide Number Placeholder 3"/>
          <p:cNvSpPr>
            <a:spLocks noGrp="1"/>
          </p:cNvSpPr>
          <p:nvPr>
            <p:ph type="sldNum" sz="quarter" idx="5"/>
          </p:nvPr>
        </p:nvSpPr>
        <p:spPr/>
        <p:txBody>
          <a:bodyPr/>
          <a:lstStyle/>
          <a:p>
            <a:fld id="{842F4369-76AC-214A-993D-8146C865FA37}" type="slidenum">
              <a:rPr lang="en-US" smtClean="0"/>
              <a:t>10</a:t>
            </a:fld>
            <a:endParaRPr lang="en-US"/>
          </a:p>
        </p:txBody>
      </p:sp>
    </p:spTree>
    <p:extLst>
      <p:ext uri="{BB962C8B-B14F-4D97-AF65-F5344CB8AC3E}">
        <p14:creationId xmlns:p14="http://schemas.microsoft.com/office/powerpoint/2010/main" val="1590012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r>
              <a:rPr lang="en-US"/>
              <a:t>Carleton’s in-house Therapy Dog program</a:t>
            </a:r>
          </a:p>
          <a:p>
            <a:pPr marL="171450" indent="-171450">
              <a:buFont typeface="Wingdings" panose="05000000000000000000" pitchFamily="2" charset="2"/>
              <a:buChar char="ü"/>
            </a:pPr>
            <a:endParaRPr lang="en-US"/>
          </a:p>
          <a:p>
            <a:pPr marL="171450" indent="-171450">
              <a:buFont typeface="Wingdings" panose="05000000000000000000" pitchFamily="2" charset="2"/>
              <a:buChar char="ü"/>
            </a:pPr>
            <a:r>
              <a:rPr lang="en-US"/>
              <a:t>The handlers are Carleton staff and faculty members</a:t>
            </a:r>
          </a:p>
          <a:p>
            <a:pPr marL="171450" indent="-171450">
              <a:buFont typeface="Wingdings" panose="05000000000000000000" pitchFamily="2" charset="2"/>
              <a:buChar char="ü"/>
            </a:pPr>
            <a:endParaRPr lang="en-US"/>
          </a:p>
          <a:p>
            <a:pPr marL="171450" indent="-171450">
              <a:buFont typeface="Wingdings" panose="05000000000000000000" pitchFamily="2" charset="2"/>
              <a:buChar char="ü"/>
            </a:pPr>
            <a:r>
              <a:rPr lang="en-US"/>
              <a:t>Weekly office hours and special events</a:t>
            </a:r>
          </a:p>
          <a:p>
            <a:pPr marL="171450" indent="-171450">
              <a:buFont typeface="Wingdings" panose="05000000000000000000" pitchFamily="2" charset="2"/>
              <a:buChar char="ü"/>
            </a:pPr>
            <a:endParaRPr lang="en-US"/>
          </a:p>
          <a:p>
            <a:pPr marL="171450" indent="-171450">
              <a:buFont typeface="Wingdings" panose="05000000000000000000" pitchFamily="2" charset="2"/>
              <a:buChar char="ü"/>
            </a:pPr>
            <a:r>
              <a:rPr lang="en-US"/>
              <a:t>Get those pet cuddles in!</a:t>
            </a:r>
            <a:endParaRPr lang="en-CA"/>
          </a:p>
          <a:p>
            <a:endParaRPr lang="en-US"/>
          </a:p>
        </p:txBody>
      </p:sp>
      <p:sp>
        <p:nvSpPr>
          <p:cNvPr id="4" name="Slide Number Placeholder 3"/>
          <p:cNvSpPr>
            <a:spLocks noGrp="1"/>
          </p:cNvSpPr>
          <p:nvPr>
            <p:ph type="sldNum" sz="quarter" idx="5"/>
          </p:nvPr>
        </p:nvSpPr>
        <p:spPr/>
        <p:txBody>
          <a:bodyPr/>
          <a:lstStyle/>
          <a:p>
            <a:fld id="{842F4369-76AC-214A-993D-8146C865FA37}" type="slidenum">
              <a:rPr lang="en-US" smtClean="0"/>
              <a:t>11</a:t>
            </a:fld>
            <a:endParaRPr lang="en-US"/>
          </a:p>
        </p:txBody>
      </p:sp>
    </p:spTree>
    <p:extLst>
      <p:ext uri="{BB962C8B-B14F-4D97-AF65-F5344CB8AC3E}">
        <p14:creationId xmlns:p14="http://schemas.microsoft.com/office/powerpoint/2010/main" val="3324500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Through a partnership between </a:t>
            </a:r>
            <a:r>
              <a:rPr lang="en-US" sz="1200" dirty="0" err="1"/>
              <a:t>MacOdrum</a:t>
            </a:r>
            <a:r>
              <a:rPr lang="en-US" sz="1200" dirty="0"/>
              <a:t> Library and the Office of the Associate Vice President Student Health and Wellness.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Located at </a:t>
            </a:r>
            <a:r>
              <a:rPr lang="en-US" sz="1200" b="1" dirty="0"/>
              <a:t>204A </a:t>
            </a:r>
            <a:r>
              <a:rPr lang="en-US" sz="1200" b="1" dirty="0" err="1"/>
              <a:t>MacOdrum</a:t>
            </a:r>
            <a:r>
              <a:rPr lang="en-US" sz="1200" b="1" dirty="0"/>
              <a:t> Library</a:t>
            </a:r>
            <a:r>
              <a:rPr lang="en-US" sz="1200" dirty="0"/>
              <a:t>, it is a space for students to learn about resources, connect with our Wellness Coordinator, and decompress during stressful times of the year.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The Wellness Desk is overseen by the Wellness Coordinator as well as a team of dedicated student staff.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You can pop into the Wellness Desk any time during its hours of operation – no appointments necessary! </a:t>
            </a:r>
          </a:p>
          <a:p>
            <a:pPr marL="0" indent="0">
              <a:buFont typeface="Arial" panose="020B0604020202020204" pitchFamily="34" charset="0"/>
              <a:buNone/>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You can chat with the team about what areas you need support on, explore resources with the team, and walk away with services and/or resources to better support you.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You can also register for workshops that are hosted by the Wellness Desk! Available workshops and registrations can be found on the Wellness Website.</a:t>
            </a:r>
          </a:p>
          <a:p>
            <a:endParaRPr lang="en-US" dirty="0"/>
          </a:p>
        </p:txBody>
      </p:sp>
      <p:sp>
        <p:nvSpPr>
          <p:cNvPr id="4" name="Slide Number Placeholder 3"/>
          <p:cNvSpPr>
            <a:spLocks noGrp="1"/>
          </p:cNvSpPr>
          <p:nvPr>
            <p:ph type="sldNum" sz="quarter" idx="5"/>
          </p:nvPr>
        </p:nvSpPr>
        <p:spPr/>
        <p:txBody>
          <a:bodyPr/>
          <a:lstStyle/>
          <a:p>
            <a:fld id="{842F4369-76AC-214A-993D-8146C865FA37}" type="slidenum">
              <a:rPr lang="en-US" smtClean="0"/>
              <a:t>12</a:t>
            </a:fld>
            <a:endParaRPr lang="en-US"/>
          </a:p>
        </p:txBody>
      </p:sp>
    </p:spTree>
    <p:extLst>
      <p:ext uri="{BB962C8B-B14F-4D97-AF65-F5344CB8AC3E}">
        <p14:creationId xmlns:p14="http://schemas.microsoft.com/office/powerpoint/2010/main" val="1775027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Go through wellness navigator</a:t>
            </a:r>
          </a:p>
        </p:txBody>
      </p:sp>
      <p:sp>
        <p:nvSpPr>
          <p:cNvPr id="4" name="Slide Number Placeholder 3"/>
          <p:cNvSpPr>
            <a:spLocks noGrp="1"/>
          </p:cNvSpPr>
          <p:nvPr>
            <p:ph type="sldNum" sz="quarter" idx="5"/>
          </p:nvPr>
        </p:nvSpPr>
        <p:spPr/>
        <p:txBody>
          <a:bodyPr/>
          <a:lstStyle/>
          <a:p>
            <a:fld id="{842F4369-76AC-214A-993D-8146C865FA37}" type="slidenum">
              <a:rPr lang="en-US" smtClean="0"/>
              <a:t>13</a:t>
            </a:fld>
            <a:endParaRPr lang="en-US"/>
          </a:p>
        </p:txBody>
      </p:sp>
    </p:spTree>
    <p:extLst>
      <p:ext uri="{BB962C8B-B14F-4D97-AF65-F5344CB8AC3E}">
        <p14:creationId xmlns:p14="http://schemas.microsoft.com/office/powerpoint/2010/main" val="1502283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https://carleton.ca/studentsupport/supporting-our-students/resource-guide-for-mental-health-and-wellness/</a:t>
            </a:r>
            <a:endParaRPr lang="en-US"/>
          </a:p>
          <a:p>
            <a:endParaRPr lang="en-US">
              <a:cs typeface="Calibri"/>
            </a:endParaRPr>
          </a:p>
          <a:p>
            <a:r>
              <a:rPr lang="en-US">
                <a:cs typeface="Calibri"/>
              </a:rPr>
              <a:t>The continuum provides a helpful visual of looking at the different levels of wellness and their relevant resources </a:t>
            </a:r>
          </a:p>
          <a:p>
            <a:r>
              <a:rPr lang="en-US">
                <a:cs typeface="Calibri"/>
              </a:rPr>
              <a:t>The continuum also encourages emotional literacy as we look to think about how we feel and consider our needs</a:t>
            </a:r>
          </a:p>
        </p:txBody>
      </p:sp>
      <p:sp>
        <p:nvSpPr>
          <p:cNvPr id="4" name="Slide Number Placeholder 3"/>
          <p:cNvSpPr>
            <a:spLocks noGrp="1"/>
          </p:cNvSpPr>
          <p:nvPr>
            <p:ph type="sldNum" sz="quarter" idx="5"/>
          </p:nvPr>
        </p:nvSpPr>
        <p:spPr/>
        <p:txBody>
          <a:bodyPr/>
          <a:lstStyle/>
          <a:p>
            <a:fld id="{842F4369-76AC-214A-993D-8146C865FA37}" type="slidenum">
              <a:rPr lang="en-US" smtClean="0"/>
              <a:t>15</a:t>
            </a:fld>
            <a:endParaRPr lang="en-US"/>
          </a:p>
        </p:txBody>
      </p:sp>
    </p:spTree>
    <p:extLst>
      <p:ext uri="{BB962C8B-B14F-4D97-AF65-F5344CB8AC3E}">
        <p14:creationId xmlns:p14="http://schemas.microsoft.com/office/powerpoint/2010/main" val="2395825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r>
              <a:rPr lang="en-US" dirty="0"/>
              <a:t>When we empower</a:t>
            </a:r>
            <a:r>
              <a:rPr lang="en-US" baseline="0" dirty="0"/>
              <a:t> students and teach them to value, prioritize and advocate for their health and wellness, we help students reach their full potential and build resilience </a:t>
            </a:r>
          </a:p>
          <a:p>
            <a:pPr defTabSz="929579"/>
            <a:r>
              <a:rPr lang="en-US" baseline="0" dirty="0"/>
              <a:t>30/30  complete we will now engage the community in the fall through consultations on creating a new 2026-2030 plan </a:t>
            </a:r>
            <a:endParaRPr lang="en-CA" dirty="0"/>
          </a:p>
          <a:p>
            <a:endParaRPr lang="en-CA" dirty="0"/>
          </a:p>
        </p:txBody>
      </p:sp>
      <p:sp>
        <p:nvSpPr>
          <p:cNvPr id="4" name="Slide Number Placeholder 3"/>
          <p:cNvSpPr>
            <a:spLocks noGrp="1"/>
          </p:cNvSpPr>
          <p:nvPr>
            <p:ph type="sldNum" sz="quarter" idx="10"/>
          </p:nvPr>
        </p:nvSpPr>
        <p:spPr/>
        <p:txBody>
          <a:bodyPr/>
          <a:lstStyle/>
          <a:p>
            <a:fld id="{842F4369-76AC-214A-993D-8146C865FA37}" type="slidenum">
              <a:rPr lang="en-US" smtClean="0"/>
              <a:t>16</a:t>
            </a:fld>
            <a:endParaRPr lang="en-US"/>
          </a:p>
        </p:txBody>
      </p:sp>
    </p:spTree>
    <p:extLst>
      <p:ext uri="{BB962C8B-B14F-4D97-AF65-F5344CB8AC3E}">
        <p14:creationId xmlns:p14="http://schemas.microsoft.com/office/powerpoint/2010/main" val="4153135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42F4369-76AC-214A-993D-8146C865FA37}" type="slidenum">
              <a:rPr lang="en-US" smtClean="0"/>
              <a:t>17</a:t>
            </a:fld>
            <a:endParaRPr lang="en-US"/>
          </a:p>
        </p:txBody>
      </p:sp>
    </p:spTree>
    <p:extLst>
      <p:ext uri="{BB962C8B-B14F-4D97-AF65-F5344CB8AC3E}">
        <p14:creationId xmlns:p14="http://schemas.microsoft.com/office/powerpoint/2010/main" val="1158359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a:t>
            </a:r>
            <a:r>
              <a:rPr lang="en-US" baseline="0" dirty="0"/>
              <a:t> hope is that as our community becomes familiar with the work within my office and the amazing work happening simultaneously within the community and how we can create pathways to help each  other in supporting student health and wellness. </a:t>
            </a:r>
          </a:p>
          <a:p>
            <a:r>
              <a:rPr lang="en-US" baseline="0" dirty="0"/>
              <a:t>Thank you </a:t>
            </a:r>
            <a:endParaRPr lang="en-CA" dirty="0"/>
          </a:p>
        </p:txBody>
      </p:sp>
      <p:sp>
        <p:nvSpPr>
          <p:cNvPr id="4" name="Slide Number Placeholder 3"/>
          <p:cNvSpPr>
            <a:spLocks noGrp="1"/>
          </p:cNvSpPr>
          <p:nvPr>
            <p:ph type="sldNum" sz="quarter" idx="10"/>
          </p:nvPr>
        </p:nvSpPr>
        <p:spPr/>
        <p:txBody>
          <a:bodyPr/>
          <a:lstStyle/>
          <a:p>
            <a:fld id="{842F4369-76AC-214A-993D-8146C865FA37}" type="slidenum">
              <a:rPr lang="en-US" smtClean="0"/>
              <a:t>18</a:t>
            </a:fld>
            <a:endParaRPr lang="en-US"/>
          </a:p>
        </p:txBody>
      </p:sp>
    </p:spTree>
    <p:extLst>
      <p:ext uri="{BB962C8B-B14F-4D97-AF65-F5344CB8AC3E}">
        <p14:creationId xmlns:p14="http://schemas.microsoft.com/office/powerpoint/2010/main" val="2909966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the last 3 years our health and wellness programs have expanded and access to these programs is unprecedented. These areas often work together and independent of each other in supporting our students. </a:t>
            </a:r>
            <a:endParaRPr lang="en-US" dirty="0"/>
          </a:p>
        </p:txBody>
      </p:sp>
      <p:sp>
        <p:nvSpPr>
          <p:cNvPr id="4" name="Slide Number Placeholder 3"/>
          <p:cNvSpPr>
            <a:spLocks noGrp="1"/>
          </p:cNvSpPr>
          <p:nvPr>
            <p:ph type="sldNum" sz="quarter" idx="5"/>
          </p:nvPr>
        </p:nvSpPr>
        <p:spPr/>
        <p:txBody>
          <a:bodyPr/>
          <a:lstStyle/>
          <a:p>
            <a:fld id="{842F4369-76AC-214A-993D-8146C865FA37}" type="slidenum">
              <a:rPr lang="en-US" smtClean="0"/>
              <a:t>2</a:t>
            </a:fld>
            <a:endParaRPr lang="en-US"/>
          </a:p>
        </p:txBody>
      </p:sp>
    </p:spTree>
    <p:extLst>
      <p:ext uri="{BB962C8B-B14F-4D97-AF65-F5344CB8AC3E}">
        <p14:creationId xmlns:p14="http://schemas.microsoft.com/office/powerpoint/2010/main" val="4088766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olidFill>
                  <a:srgbClr val="191919"/>
                </a:solidFill>
                <a:latin typeface="Gotham Narrow SSm B"/>
                <a:ea typeface="Times New Roman" panose="02020603050405020304" pitchFamily="18" charset="0"/>
              </a:rPr>
              <a:t>Students with varying levels of disability can live and study on campus with the assistance of staff who will assist them with activities of daily living such as rising and retiring, toileting, personal hygiene, and dressing.  </a:t>
            </a:r>
          </a:p>
          <a:p>
            <a:endParaRPr lang="en-CA" dirty="0">
              <a:solidFill>
                <a:srgbClr val="191919"/>
              </a:solidFill>
              <a:latin typeface="Gotham Narrow SSm B"/>
              <a:ea typeface="Times New Roman" panose="02020603050405020304" pitchFamily="18" charset="0"/>
            </a:endParaRPr>
          </a:p>
          <a:p>
            <a:r>
              <a:rPr lang="en-CA" dirty="0">
                <a:solidFill>
                  <a:srgbClr val="191919"/>
                </a:solidFill>
                <a:latin typeface="Gotham Narrow SSm B"/>
                <a:ea typeface="Times New Roman" panose="02020603050405020304" pitchFamily="18" charset="0"/>
              </a:rPr>
              <a:t>Attendants also assist with tasks such as laundry, light housekeeping, setting up books and computers, and eating in the cafeteria. Students live in specially designed suites which complement the very accessible nature of the campuses.</a:t>
            </a:r>
            <a:endParaRPr lang="en-CA" dirty="0">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842F4369-76AC-214A-993D-8146C865FA37}" type="slidenum">
              <a:rPr lang="en-US" smtClean="0"/>
              <a:t>3</a:t>
            </a:fld>
            <a:endParaRPr lang="en-US"/>
          </a:p>
        </p:txBody>
      </p:sp>
    </p:spTree>
    <p:extLst>
      <p:ext uri="{BB962C8B-B14F-4D97-AF65-F5344CB8AC3E}">
        <p14:creationId xmlns:p14="http://schemas.microsoft.com/office/powerpoint/2010/main" val="660777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r>
              <a:rPr lang="en-CA">
                <a:latin typeface="Arial"/>
                <a:cs typeface="Arial"/>
              </a:rPr>
              <a:t>Goal is to support students in achieving academic success by working collaboratively with them to overcome barriers, build resilience, and promote wellness</a:t>
            </a:r>
          </a:p>
          <a:p>
            <a:pPr marL="171450" indent="-171450">
              <a:buFont typeface="Wingdings" panose="05000000000000000000" pitchFamily="2" charset="2"/>
              <a:buChar char="ü"/>
            </a:pPr>
            <a:endParaRPr lang="en-CA">
              <a:latin typeface="Arial"/>
              <a:cs typeface="Arial"/>
            </a:endParaRPr>
          </a:p>
          <a:p>
            <a:pPr marL="171450" indent="-171450">
              <a:buFont typeface="Wingdings" panose="05000000000000000000" pitchFamily="2" charset="2"/>
              <a:buChar char="ü"/>
            </a:pPr>
            <a:r>
              <a:rPr lang="en-CA">
                <a:latin typeface="Arial"/>
                <a:cs typeface="Arial"/>
              </a:rPr>
              <a:t>Specialized counsellors: </a:t>
            </a:r>
          </a:p>
          <a:p>
            <a:pPr marL="742950" lvl="1" indent="-285750">
              <a:buFont typeface="Arial" panose="020B0604020202020204" pitchFamily="34" charset="0"/>
              <a:buChar char="•"/>
            </a:pPr>
            <a:r>
              <a:rPr lang="en-CA" sz="1600">
                <a:latin typeface="Arial"/>
                <a:cs typeface="Arial"/>
              </a:rPr>
              <a:t>Indigenous</a:t>
            </a:r>
            <a:endParaRPr lang="en-CA" sz="1600"/>
          </a:p>
          <a:p>
            <a:pPr marL="742950" lvl="1" indent="-285750">
              <a:buFont typeface="Arial" panose="020B0604020202020204" pitchFamily="34" charset="0"/>
              <a:buChar char="•"/>
            </a:pPr>
            <a:r>
              <a:rPr lang="en-CA" sz="1600">
                <a:latin typeface="Arial"/>
                <a:cs typeface="Arial"/>
              </a:rPr>
              <a:t>Sexual Assault and Trauma</a:t>
            </a:r>
            <a:endParaRPr lang="en-CA" sz="1600"/>
          </a:p>
          <a:p>
            <a:pPr marL="742950" lvl="1" indent="-285750">
              <a:buFont typeface="Arial" panose="020B0604020202020204" pitchFamily="34" charset="0"/>
              <a:buChar char="•"/>
            </a:pPr>
            <a:r>
              <a:rPr lang="en-CA" sz="1600">
                <a:latin typeface="Arial"/>
                <a:cs typeface="Arial"/>
              </a:rPr>
              <a:t>Athletic</a:t>
            </a:r>
            <a:endParaRPr lang="en-CA" sz="1600"/>
          </a:p>
          <a:p>
            <a:pPr marL="742950" lvl="1" indent="-285750">
              <a:buFont typeface="Arial" panose="020B0604020202020204" pitchFamily="34" charset="0"/>
              <a:buChar char="•"/>
            </a:pPr>
            <a:r>
              <a:rPr lang="en-CA" sz="1600">
                <a:latin typeface="Arial"/>
                <a:cs typeface="Arial"/>
              </a:rPr>
              <a:t>Racialized</a:t>
            </a:r>
            <a:endParaRPr lang="en-CA" sz="1600"/>
          </a:p>
          <a:p>
            <a:pPr marL="742950" lvl="1" indent="-285750">
              <a:buFont typeface="Arial" panose="020B0604020202020204" pitchFamily="34" charset="0"/>
              <a:buChar char="•"/>
            </a:pPr>
            <a:r>
              <a:rPr lang="en-CA" sz="1600">
                <a:latin typeface="Arial"/>
                <a:cs typeface="Arial"/>
              </a:rPr>
              <a:t>Trans/2SLGBTQ+</a:t>
            </a:r>
            <a:endParaRPr lang="en-CA" sz="1600"/>
          </a:p>
          <a:p>
            <a:pPr marL="742950" lvl="1" indent="-285750">
              <a:buFont typeface="Arial" panose="020B0604020202020204" pitchFamily="34" charset="0"/>
              <a:buChar char="•"/>
            </a:pPr>
            <a:r>
              <a:rPr lang="en-CA" sz="1600">
                <a:latin typeface="Arial"/>
                <a:cs typeface="Arial"/>
              </a:rPr>
              <a:t>International</a:t>
            </a:r>
            <a:endParaRPr lang="en-CA" sz="1600"/>
          </a:p>
          <a:p>
            <a:pPr marL="742950" lvl="1" indent="-285750">
              <a:buFont typeface="Arial" panose="020B0604020202020204" pitchFamily="34" charset="0"/>
              <a:buChar char="•"/>
            </a:pPr>
            <a:r>
              <a:rPr lang="en-CA" sz="1600">
                <a:latin typeface="Arial"/>
                <a:cs typeface="Arial"/>
              </a:rPr>
              <a:t>Graduate</a:t>
            </a:r>
            <a:endParaRPr lang="en-CA" sz="1600"/>
          </a:p>
          <a:p>
            <a:pPr marL="171450" indent="-171450">
              <a:buFont typeface="Wingdings" panose="05000000000000000000" pitchFamily="2" charset="2"/>
              <a:buChar char="ü"/>
            </a:pPr>
            <a:r>
              <a:rPr lang="en-CA">
                <a:latin typeface="Arial"/>
                <a:cs typeface="Arial"/>
              </a:rPr>
              <a:t>Multidisciplinary healthcare facility that provides medical services to Carleton students, faculty, and staff</a:t>
            </a:r>
          </a:p>
          <a:p>
            <a:pPr marL="171450" indent="-171450">
              <a:buFont typeface="Wingdings" panose="05000000000000000000" pitchFamily="2" charset="2"/>
              <a:buChar char="ü"/>
            </a:pPr>
            <a:endParaRPr lang="en-CA">
              <a:latin typeface="Arial"/>
              <a:cs typeface="Arial"/>
            </a:endParaRPr>
          </a:p>
          <a:p>
            <a:pPr marL="285750" indent="-285750">
              <a:buFont typeface="Wingdings" panose="05000000000000000000" pitchFamily="2" charset="2"/>
              <a:buChar char="ü"/>
            </a:pPr>
            <a:r>
              <a:rPr lang="en-CA">
                <a:latin typeface="Arial"/>
                <a:cs typeface="Arial"/>
              </a:rPr>
              <a:t>Located at 2600 CTTC</a:t>
            </a:r>
          </a:p>
          <a:p>
            <a:pPr marL="285750" indent="-285750">
              <a:buFont typeface="Wingdings" panose="05000000000000000000" pitchFamily="2" charset="2"/>
              <a:buChar char="ü"/>
            </a:pPr>
            <a:endParaRPr lang="en-CA">
              <a:latin typeface="Arial"/>
              <a:cs typeface="Arial"/>
            </a:endParaRPr>
          </a:p>
          <a:p>
            <a:pPr marL="285750" indent="-285750">
              <a:buFont typeface="Wingdings" panose="05000000000000000000" pitchFamily="2" charset="2"/>
              <a:buChar char="ü"/>
            </a:pPr>
            <a:r>
              <a:rPr lang="en-CA">
                <a:latin typeface="Arial"/>
                <a:cs typeface="Arial"/>
              </a:rPr>
              <a:t>Monday – Friday, 8:30am – 4:30pm</a:t>
            </a:r>
          </a:p>
          <a:p>
            <a:pPr marL="285750" indent="-285750">
              <a:buFont typeface="Wingdings" panose="05000000000000000000" pitchFamily="2" charset="2"/>
              <a:buChar char="ü"/>
            </a:pPr>
            <a:endParaRPr lang="en-CA"/>
          </a:p>
          <a:p>
            <a:pPr marL="285750" indent="-285750">
              <a:buFont typeface="Wingdings" panose="05000000000000000000" pitchFamily="2" charset="2"/>
              <a:buChar char="ü"/>
            </a:pPr>
            <a:r>
              <a:rPr lang="en-CA">
                <a:latin typeface="Arial"/>
                <a:cs typeface="Arial"/>
              </a:rPr>
              <a:t>Walk-in and appointments as needed</a:t>
            </a:r>
          </a:p>
          <a:p>
            <a:pPr marL="628650" lvl="1" indent="-285750">
              <a:buFont typeface="Arial"/>
              <a:buChar char="•"/>
            </a:pPr>
            <a:r>
              <a:rPr lang="en-CA">
                <a:latin typeface="Arial"/>
                <a:cs typeface="Arial"/>
              </a:rPr>
              <a:t>Appointments suggested for: STI testing, birth control, prescription renewals, and referrals to specialists</a:t>
            </a:r>
          </a:p>
          <a:p>
            <a:endParaRPr lang="en-US"/>
          </a:p>
          <a:p>
            <a:endParaRPr lang="en-US"/>
          </a:p>
        </p:txBody>
      </p:sp>
      <p:sp>
        <p:nvSpPr>
          <p:cNvPr id="4" name="Slide Number Placeholder 3"/>
          <p:cNvSpPr>
            <a:spLocks noGrp="1"/>
          </p:cNvSpPr>
          <p:nvPr>
            <p:ph type="sldNum" sz="quarter" idx="5"/>
          </p:nvPr>
        </p:nvSpPr>
        <p:spPr/>
        <p:txBody>
          <a:bodyPr/>
          <a:lstStyle/>
          <a:p>
            <a:fld id="{842F4369-76AC-214A-993D-8146C865FA37}" type="slidenum">
              <a:rPr lang="en-US" smtClean="0"/>
              <a:t>4</a:t>
            </a:fld>
            <a:endParaRPr lang="en-US"/>
          </a:p>
        </p:txBody>
      </p:sp>
    </p:spTree>
    <p:extLst>
      <p:ext uri="{BB962C8B-B14F-4D97-AF65-F5344CB8AC3E}">
        <p14:creationId xmlns:p14="http://schemas.microsoft.com/office/powerpoint/2010/main" val="2296761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80EA7-CB47-C6B8-3045-4A5C8862FB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AE8CF-69D0-4B3A-EAF2-2712032676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ABC5B2-4330-E16B-3F10-5731A4792297}"/>
              </a:ext>
            </a:extLst>
          </p:cNvPr>
          <p:cNvSpPr>
            <a:spLocks noGrp="1"/>
          </p:cNvSpPr>
          <p:nvPr>
            <p:ph type="body" idx="1"/>
          </p:nvPr>
        </p:nvSpPr>
        <p:spPr/>
        <p:txBody>
          <a:bodyPr/>
          <a:lstStyle/>
          <a:p>
            <a:pPr marL="171450" indent="-171450">
              <a:buFont typeface="Wingdings" panose="05000000000000000000" pitchFamily="2" charset="2"/>
              <a:buChar char="ü"/>
            </a:pPr>
            <a:r>
              <a:rPr lang="en-CA" dirty="0">
                <a:latin typeface="Arial"/>
                <a:cs typeface="Arial"/>
              </a:rPr>
              <a:t>Goal is to support students in achieving academic success by working collaboratively with them to overcome barriers, build resilience, and promote wellness</a:t>
            </a:r>
          </a:p>
          <a:p>
            <a:pPr marL="171450" indent="-171450">
              <a:buFont typeface="Wingdings" panose="05000000000000000000" pitchFamily="2" charset="2"/>
              <a:buChar char="ü"/>
            </a:pPr>
            <a:endParaRPr lang="en-CA" dirty="0">
              <a:latin typeface="Arial"/>
              <a:cs typeface="Arial"/>
            </a:endParaRPr>
          </a:p>
          <a:p>
            <a:pPr marL="171450" indent="-171450">
              <a:buFont typeface="Wingdings" panose="05000000000000000000" pitchFamily="2" charset="2"/>
              <a:buChar char="ü"/>
            </a:pPr>
            <a:r>
              <a:rPr lang="en-CA" dirty="0">
                <a:latin typeface="Arial"/>
                <a:cs typeface="Arial"/>
              </a:rPr>
              <a:t>Specialized counsellors: </a:t>
            </a:r>
          </a:p>
          <a:p>
            <a:pPr marL="742950" lvl="1" indent="-285750">
              <a:buFont typeface="Arial" panose="020B0604020202020204" pitchFamily="34" charset="0"/>
              <a:buChar char="•"/>
            </a:pPr>
            <a:r>
              <a:rPr lang="en-CA" sz="1600" dirty="0">
                <a:latin typeface="Arial"/>
                <a:cs typeface="Arial"/>
              </a:rPr>
              <a:t>Indigenous</a:t>
            </a:r>
            <a:endParaRPr lang="en-CA" sz="1600" dirty="0"/>
          </a:p>
          <a:p>
            <a:pPr marL="742950" lvl="1" indent="-285750">
              <a:buFont typeface="Arial" panose="020B0604020202020204" pitchFamily="34" charset="0"/>
              <a:buChar char="•"/>
            </a:pPr>
            <a:r>
              <a:rPr lang="en-CA" sz="1600" dirty="0">
                <a:latin typeface="Arial"/>
                <a:cs typeface="Arial"/>
              </a:rPr>
              <a:t>Sexual Assault and Trauma</a:t>
            </a:r>
            <a:endParaRPr lang="en-CA" sz="1600" dirty="0"/>
          </a:p>
          <a:p>
            <a:pPr marL="742950" lvl="1" indent="-285750">
              <a:buFont typeface="Arial" panose="020B0604020202020204" pitchFamily="34" charset="0"/>
              <a:buChar char="•"/>
            </a:pPr>
            <a:r>
              <a:rPr lang="en-CA" sz="1600" dirty="0">
                <a:latin typeface="Arial"/>
                <a:cs typeface="Arial"/>
              </a:rPr>
              <a:t>Athletic</a:t>
            </a:r>
            <a:endParaRPr lang="en-CA" sz="1600" dirty="0"/>
          </a:p>
          <a:p>
            <a:pPr marL="742950" lvl="1" indent="-285750">
              <a:buFont typeface="Arial" panose="020B0604020202020204" pitchFamily="34" charset="0"/>
              <a:buChar char="•"/>
            </a:pPr>
            <a:r>
              <a:rPr lang="en-CA" sz="1600" dirty="0">
                <a:latin typeface="Arial"/>
                <a:cs typeface="Arial"/>
              </a:rPr>
              <a:t>Racialized</a:t>
            </a:r>
            <a:endParaRPr lang="en-CA" sz="1600" dirty="0"/>
          </a:p>
          <a:p>
            <a:pPr marL="742950" lvl="1" indent="-285750">
              <a:buFont typeface="Arial" panose="020B0604020202020204" pitchFamily="34" charset="0"/>
              <a:buChar char="•"/>
            </a:pPr>
            <a:r>
              <a:rPr lang="en-CA" sz="1600" dirty="0">
                <a:latin typeface="Arial"/>
                <a:cs typeface="Arial"/>
              </a:rPr>
              <a:t>Trans/2SLGBTQ+</a:t>
            </a:r>
            <a:endParaRPr lang="en-CA" sz="1600" dirty="0"/>
          </a:p>
          <a:p>
            <a:pPr marL="742950" lvl="1" indent="-285750">
              <a:buFont typeface="Arial" panose="020B0604020202020204" pitchFamily="34" charset="0"/>
              <a:buChar char="•"/>
            </a:pPr>
            <a:r>
              <a:rPr lang="en-CA" sz="1600" dirty="0">
                <a:latin typeface="Arial"/>
                <a:cs typeface="Arial"/>
              </a:rPr>
              <a:t>International</a:t>
            </a:r>
            <a:endParaRPr lang="en-CA" sz="1600" dirty="0"/>
          </a:p>
          <a:p>
            <a:pPr marL="742950" lvl="1" indent="-285750">
              <a:buFont typeface="Arial" panose="020B0604020202020204" pitchFamily="34" charset="0"/>
              <a:buChar char="•"/>
            </a:pPr>
            <a:r>
              <a:rPr lang="en-CA" sz="1600" dirty="0">
                <a:latin typeface="Arial"/>
                <a:cs typeface="Arial"/>
              </a:rPr>
              <a:t>Graduate</a:t>
            </a:r>
            <a:endParaRPr lang="en-CA" sz="1600" dirty="0"/>
          </a:p>
          <a:p>
            <a:pPr marL="171450" indent="-171450">
              <a:buFont typeface="Wingdings" panose="05000000000000000000" pitchFamily="2" charset="2"/>
              <a:buChar char="ü"/>
            </a:pPr>
            <a:r>
              <a:rPr lang="en-CA" dirty="0">
                <a:latin typeface="Arial"/>
                <a:cs typeface="Arial"/>
              </a:rPr>
              <a:t>Multidisciplinary healthcare facility that provides medical services to Carleton students, faculty, and staff</a:t>
            </a:r>
          </a:p>
          <a:p>
            <a:pPr marL="171450" indent="-171450">
              <a:buFont typeface="Wingdings" panose="05000000000000000000" pitchFamily="2" charset="2"/>
              <a:buChar char="ü"/>
            </a:pPr>
            <a:endParaRPr lang="en-CA" dirty="0">
              <a:latin typeface="Arial"/>
              <a:cs typeface="Arial"/>
            </a:endParaRPr>
          </a:p>
          <a:p>
            <a:pPr marL="285750" indent="-285750">
              <a:buFont typeface="Wingdings" panose="05000000000000000000" pitchFamily="2" charset="2"/>
              <a:buChar char="ü"/>
            </a:pPr>
            <a:r>
              <a:rPr lang="en-CA" dirty="0">
                <a:latin typeface="Arial"/>
                <a:cs typeface="Arial"/>
              </a:rPr>
              <a:t>Located at 2600 CTTC</a:t>
            </a:r>
          </a:p>
          <a:p>
            <a:pPr marL="285750" indent="-285750">
              <a:buFont typeface="Wingdings" panose="05000000000000000000" pitchFamily="2" charset="2"/>
              <a:buChar char="ü"/>
            </a:pPr>
            <a:endParaRPr lang="en-CA" dirty="0">
              <a:latin typeface="Arial"/>
              <a:cs typeface="Arial"/>
            </a:endParaRPr>
          </a:p>
          <a:p>
            <a:pPr marL="285750" indent="-285750">
              <a:buFont typeface="Wingdings" panose="05000000000000000000" pitchFamily="2" charset="2"/>
              <a:buChar char="ü"/>
            </a:pPr>
            <a:r>
              <a:rPr lang="en-CA" dirty="0">
                <a:latin typeface="Arial"/>
                <a:cs typeface="Arial"/>
              </a:rPr>
              <a:t>Monday – Friday, 8:30am – 4:30pm</a:t>
            </a:r>
          </a:p>
          <a:p>
            <a:pPr marL="285750" indent="-285750">
              <a:buFont typeface="Wingdings" panose="05000000000000000000" pitchFamily="2" charset="2"/>
              <a:buChar char="ü"/>
            </a:pPr>
            <a:endParaRPr lang="en-CA" dirty="0"/>
          </a:p>
          <a:p>
            <a:pPr marL="285750" indent="-285750">
              <a:buFont typeface="Wingdings" panose="05000000000000000000" pitchFamily="2" charset="2"/>
              <a:buChar char="ü"/>
            </a:pPr>
            <a:r>
              <a:rPr lang="en-CA" dirty="0">
                <a:latin typeface="Arial"/>
                <a:cs typeface="Arial"/>
              </a:rPr>
              <a:t>Walk-in and appointments as needed</a:t>
            </a:r>
          </a:p>
          <a:p>
            <a:pPr marL="628650" lvl="1" indent="-285750">
              <a:buFont typeface="Arial"/>
              <a:buChar char="•"/>
            </a:pPr>
            <a:r>
              <a:rPr lang="en-CA" dirty="0">
                <a:latin typeface="Arial"/>
                <a:cs typeface="Arial"/>
              </a:rPr>
              <a:t>Appointments suggested for: STI testing, birth control, prescription renewals, and referrals to specialists</a:t>
            </a:r>
          </a:p>
          <a:p>
            <a:endParaRPr lang="en-US" dirty="0"/>
          </a:p>
          <a:p>
            <a:endParaRPr lang="en-US" dirty="0"/>
          </a:p>
        </p:txBody>
      </p:sp>
      <p:sp>
        <p:nvSpPr>
          <p:cNvPr id="4" name="Slide Number Placeholder 3">
            <a:extLst>
              <a:ext uri="{FF2B5EF4-FFF2-40B4-BE49-F238E27FC236}">
                <a16:creationId xmlns:a16="http://schemas.microsoft.com/office/drawing/2014/main" id="{4CE2E28D-8805-4521-CB1E-D97147B40AA3}"/>
              </a:ext>
            </a:extLst>
          </p:cNvPr>
          <p:cNvSpPr>
            <a:spLocks noGrp="1"/>
          </p:cNvSpPr>
          <p:nvPr>
            <p:ph type="sldNum" sz="quarter" idx="5"/>
          </p:nvPr>
        </p:nvSpPr>
        <p:spPr/>
        <p:txBody>
          <a:bodyPr/>
          <a:lstStyle/>
          <a:p>
            <a:fld id="{842F4369-76AC-214A-993D-8146C865FA37}" type="slidenum">
              <a:rPr lang="en-US" smtClean="0"/>
              <a:t>5</a:t>
            </a:fld>
            <a:endParaRPr lang="en-US"/>
          </a:p>
        </p:txBody>
      </p:sp>
    </p:spTree>
    <p:extLst>
      <p:ext uri="{BB962C8B-B14F-4D97-AF65-F5344CB8AC3E}">
        <p14:creationId xmlns:p14="http://schemas.microsoft.com/office/powerpoint/2010/main" val="715404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DE80D-3F86-C148-9E97-D8C6847B2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EBA88-A6EB-3BD6-5BA0-C2997D38B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16128B-6579-FCF0-737B-3D9A4652B293}"/>
              </a:ext>
            </a:extLst>
          </p:cNvPr>
          <p:cNvSpPr>
            <a:spLocks noGrp="1"/>
          </p:cNvSpPr>
          <p:nvPr>
            <p:ph type="body" idx="1"/>
          </p:nvPr>
        </p:nvSpPr>
        <p:spPr/>
        <p:txBody>
          <a:bodyPr/>
          <a:lstStyle/>
          <a:p>
            <a:r>
              <a:rPr lang="en-US">
                <a:cs typeface="Calibri"/>
              </a:rPr>
              <a:t>Go through wellness navigator</a:t>
            </a:r>
          </a:p>
        </p:txBody>
      </p:sp>
      <p:sp>
        <p:nvSpPr>
          <p:cNvPr id="4" name="Slide Number Placeholder 3">
            <a:extLst>
              <a:ext uri="{FF2B5EF4-FFF2-40B4-BE49-F238E27FC236}">
                <a16:creationId xmlns:a16="http://schemas.microsoft.com/office/drawing/2014/main" id="{536C89A3-4004-0367-C011-AF204603F922}"/>
              </a:ext>
            </a:extLst>
          </p:cNvPr>
          <p:cNvSpPr>
            <a:spLocks noGrp="1"/>
          </p:cNvSpPr>
          <p:nvPr>
            <p:ph type="sldNum" sz="quarter" idx="5"/>
          </p:nvPr>
        </p:nvSpPr>
        <p:spPr/>
        <p:txBody>
          <a:bodyPr/>
          <a:lstStyle/>
          <a:p>
            <a:fld id="{842F4369-76AC-214A-993D-8146C865FA37}" type="slidenum">
              <a:rPr lang="en-US" smtClean="0"/>
              <a:t>6</a:t>
            </a:fld>
            <a:endParaRPr lang="en-US"/>
          </a:p>
        </p:txBody>
      </p:sp>
    </p:spTree>
    <p:extLst>
      <p:ext uri="{BB962C8B-B14F-4D97-AF65-F5344CB8AC3E}">
        <p14:creationId xmlns:p14="http://schemas.microsoft.com/office/powerpoint/2010/main" val="3000654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Char char="o"/>
            </a:pPr>
            <a:r>
              <a:rPr lang="en-US" sz="1200" dirty="0"/>
              <a:t>Students book intake session, demonstrate commitment, sign contract, no shows removed from program</a:t>
            </a:r>
          </a:p>
          <a:p>
            <a:pPr>
              <a:buFont typeface="Courier New" panose="02070309020205020404" pitchFamily="49" charset="0"/>
              <a:buChar char="o"/>
            </a:pPr>
            <a:r>
              <a:rPr lang="en-US" sz="1200" dirty="0"/>
              <a:t> FITA consists of 3 permanent staff members and 8-10 “coordinators” who are masters' students in counselling-related programs fulfilling their program internship requirements</a:t>
            </a:r>
          </a:p>
          <a:p>
            <a:pPr>
              <a:buFont typeface="Courier New" panose="02070309020205020404" pitchFamily="49" charset="0"/>
              <a:buChar char="o"/>
            </a:pPr>
            <a:r>
              <a:rPr lang="en-US" sz="1200" dirty="0"/>
              <a:t> Students meet with their assigned “coordinator” weekly</a:t>
            </a:r>
          </a:p>
          <a:p>
            <a:endParaRPr lang="en-US" dirty="0"/>
          </a:p>
        </p:txBody>
      </p:sp>
      <p:sp>
        <p:nvSpPr>
          <p:cNvPr id="4" name="Slide Number Placeholder 3"/>
          <p:cNvSpPr>
            <a:spLocks noGrp="1"/>
          </p:cNvSpPr>
          <p:nvPr>
            <p:ph type="sldNum" sz="quarter" idx="5"/>
          </p:nvPr>
        </p:nvSpPr>
        <p:spPr/>
        <p:txBody>
          <a:bodyPr/>
          <a:lstStyle/>
          <a:p>
            <a:fld id="{842F4369-76AC-214A-993D-8146C865FA37}" type="slidenum">
              <a:rPr lang="en-US" smtClean="0"/>
              <a:t>7</a:t>
            </a:fld>
            <a:endParaRPr lang="en-US"/>
          </a:p>
        </p:txBody>
      </p:sp>
    </p:spTree>
    <p:extLst>
      <p:ext uri="{BB962C8B-B14F-4D97-AF65-F5344CB8AC3E}">
        <p14:creationId xmlns:p14="http://schemas.microsoft.com/office/powerpoint/2010/main" val="1333975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42F4369-76AC-214A-993D-8146C865FA37}" type="slidenum">
              <a:rPr lang="en-US" smtClean="0"/>
              <a:t>8</a:t>
            </a:fld>
            <a:endParaRPr lang="en-US"/>
          </a:p>
        </p:txBody>
      </p:sp>
    </p:spTree>
    <p:extLst>
      <p:ext uri="{BB962C8B-B14F-4D97-AF65-F5344CB8AC3E}">
        <p14:creationId xmlns:p14="http://schemas.microsoft.com/office/powerpoint/2010/main" val="1637038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ü"/>
            </a:pPr>
            <a:r>
              <a:rPr lang="en-CA" sz="1600" dirty="0">
                <a:latin typeface="Arial"/>
                <a:cs typeface="Arial"/>
              </a:rPr>
              <a:t>A student team led by the Health Promotion Coordinator to increase awareness, knowledge, and skill-building of health-related topics such as;</a:t>
            </a:r>
            <a:endParaRPr lang="en-US" sz="1600" dirty="0"/>
          </a:p>
          <a:p>
            <a:pPr marL="742950" lvl="1" indent="-285750">
              <a:buFont typeface="Arial" panose="020B0604020202020204" pitchFamily="34" charset="0"/>
              <a:buChar char="•"/>
            </a:pPr>
            <a:r>
              <a:rPr lang="en-CA" sz="1600" dirty="0">
                <a:latin typeface="Arial"/>
                <a:cs typeface="Arial"/>
              </a:rPr>
              <a:t>Mental Health </a:t>
            </a:r>
          </a:p>
          <a:p>
            <a:pPr marL="742950" lvl="1" indent="-285750">
              <a:buFont typeface="Arial" panose="020B0604020202020204" pitchFamily="34" charset="0"/>
              <a:buChar char="•"/>
            </a:pPr>
            <a:r>
              <a:rPr lang="en-CA" sz="1600" dirty="0">
                <a:latin typeface="Arial"/>
                <a:cs typeface="Arial"/>
              </a:rPr>
              <a:t>Sexual Health</a:t>
            </a:r>
          </a:p>
          <a:p>
            <a:pPr marL="742950" lvl="1" indent="-285750">
              <a:buFont typeface="Arial" panose="020B0604020202020204" pitchFamily="34" charset="0"/>
              <a:buChar char="•"/>
            </a:pPr>
            <a:r>
              <a:rPr lang="en-CA" sz="1600" dirty="0">
                <a:latin typeface="Arial"/>
                <a:cs typeface="Arial"/>
              </a:rPr>
              <a:t>Healthy Lifestyles (sleep, stress, movement, nutrition)</a:t>
            </a:r>
          </a:p>
          <a:p>
            <a:pPr marL="742950" lvl="1" indent="-285750">
              <a:buFont typeface="Arial" panose="020B0604020202020204" pitchFamily="34" charset="0"/>
              <a:buChar char="•"/>
            </a:pPr>
            <a:r>
              <a:rPr lang="en-CA" sz="1600" dirty="0">
                <a:latin typeface="Arial"/>
                <a:cs typeface="Arial"/>
              </a:rPr>
              <a:t>Substance Use Health</a:t>
            </a:r>
          </a:p>
          <a:p>
            <a:pPr lvl="1"/>
            <a:endParaRPr lang="en-CA" sz="1600" dirty="0">
              <a:latin typeface="Arial"/>
              <a:cs typeface="Arial"/>
            </a:endParaRPr>
          </a:p>
          <a:p>
            <a:pPr marL="285750" indent="-285750">
              <a:buFont typeface="Wingdings" panose="05000000000000000000" pitchFamily="2" charset="2"/>
              <a:buChar char="ü"/>
            </a:pPr>
            <a:r>
              <a:rPr lang="en-CA" sz="1600" dirty="0">
                <a:latin typeface="Arial"/>
                <a:cs typeface="Arial"/>
              </a:rPr>
              <a:t>Health Promotion provides free resources, events, and workshops</a:t>
            </a:r>
          </a:p>
          <a:p>
            <a:pPr marL="285750" indent="-285750">
              <a:buFont typeface="Wingdings" panose="05000000000000000000" pitchFamily="2" charset="2"/>
              <a:buChar char="ü"/>
            </a:pPr>
            <a:endParaRPr lang="en-CA" sz="1600" dirty="0">
              <a:latin typeface="Arial"/>
              <a:cs typeface="Arial"/>
            </a:endParaRPr>
          </a:p>
          <a:p>
            <a:pPr marL="171450" indent="-171450">
              <a:buFont typeface="Wingdings" panose="05000000000000000000" pitchFamily="2" charset="2"/>
              <a:buChar char="ü"/>
            </a:pPr>
            <a:r>
              <a:rPr lang="en-US" sz="1200" dirty="0"/>
              <a:t>Offers opportunities for students to build their own wellness toolbox on subjects such as mental health, sexual health, substance use health, and healthy living choices. </a:t>
            </a:r>
          </a:p>
          <a:p>
            <a:pPr marL="171450" indent="-171450">
              <a:buFont typeface="Wingdings" panose="05000000000000000000" pitchFamily="2" charset="2"/>
              <a:buChar char="ü"/>
            </a:pPr>
            <a:endParaRPr lang="en-US" sz="1200" dirty="0"/>
          </a:p>
          <a:p>
            <a:pPr marL="171450" indent="-171450">
              <a:buFont typeface="Wingdings" panose="05000000000000000000" pitchFamily="2" charset="2"/>
              <a:buChar char="ü"/>
            </a:pPr>
            <a:r>
              <a:rPr lang="en-US" sz="1200" dirty="0"/>
              <a:t>The Health Promotion team is dedicated to making health information clear and accessible to all Carleton students. </a:t>
            </a:r>
          </a:p>
          <a:p>
            <a:pPr marL="171450" indent="-171450">
              <a:buFont typeface="Wingdings" panose="05000000000000000000" pitchFamily="2" charset="2"/>
              <a:buChar char="ü"/>
            </a:pPr>
            <a:endParaRPr lang="en-US" sz="1200" dirty="0"/>
          </a:p>
          <a:p>
            <a:pPr marL="171450" indent="-171450">
              <a:buFont typeface="Wingdings" panose="05000000000000000000" pitchFamily="2" charset="2"/>
              <a:buChar char="ü"/>
            </a:pPr>
            <a:r>
              <a:rPr lang="en-US" sz="1200" dirty="0"/>
              <a:t>The Health Promotion team empowers students to take control over their health by improving knowledge, skills, and awareness in all areas of student wellness. </a:t>
            </a:r>
          </a:p>
          <a:p>
            <a:endParaRPr lang="en-US" dirty="0"/>
          </a:p>
        </p:txBody>
      </p:sp>
      <p:sp>
        <p:nvSpPr>
          <p:cNvPr id="4" name="Slide Number Placeholder 3"/>
          <p:cNvSpPr>
            <a:spLocks noGrp="1"/>
          </p:cNvSpPr>
          <p:nvPr>
            <p:ph type="sldNum" sz="quarter" idx="5"/>
          </p:nvPr>
        </p:nvSpPr>
        <p:spPr/>
        <p:txBody>
          <a:bodyPr/>
          <a:lstStyle/>
          <a:p>
            <a:fld id="{842F4369-76AC-214A-993D-8146C865FA37}" type="slidenum">
              <a:rPr lang="en-US" smtClean="0"/>
              <a:t>9</a:t>
            </a:fld>
            <a:endParaRPr lang="en-US"/>
          </a:p>
        </p:txBody>
      </p:sp>
    </p:spTree>
    <p:extLst>
      <p:ext uri="{BB962C8B-B14F-4D97-AF65-F5344CB8AC3E}">
        <p14:creationId xmlns:p14="http://schemas.microsoft.com/office/powerpoint/2010/main" val="2267910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318D61-AA28-884F-8603-88CE9AA11362}"/>
              </a:ext>
            </a:extLst>
          </p:cNvPr>
          <p:cNvPicPr>
            <a:picLocks noChangeAspect="1"/>
          </p:cNvPicPr>
          <p:nvPr/>
        </p:nvPicPr>
        <p:blipFill>
          <a:blip r:embed="rId2"/>
          <a:srcRect/>
          <a:stretch/>
        </p:blipFill>
        <p:spPr>
          <a:xfrm>
            <a:off x="0" y="0"/>
            <a:ext cx="9144000" cy="5143500"/>
          </a:xfrm>
          <a:prstGeom prst="rect">
            <a:avLst/>
          </a:prstGeom>
        </p:spPr>
      </p:pic>
      <p:pic>
        <p:nvPicPr>
          <p:cNvPr id="7" name="Picture 6">
            <a:extLst>
              <a:ext uri="{FF2B5EF4-FFF2-40B4-BE49-F238E27FC236}">
                <a16:creationId xmlns:a16="http://schemas.microsoft.com/office/drawing/2014/main" id="{963EF1BD-8D0B-7F4B-AD8D-5355F779ED2A}"/>
              </a:ext>
            </a:extLst>
          </p:cNvPr>
          <p:cNvPicPr>
            <a:picLocks noChangeAspect="1"/>
          </p:cNvPicPr>
          <p:nvPr/>
        </p:nvPicPr>
        <p:blipFill>
          <a:blip r:embed="rId3"/>
          <a:stretch>
            <a:fillRect/>
          </a:stretch>
        </p:blipFill>
        <p:spPr>
          <a:xfrm>
            <a:off x="7028030" y="4108174"/>
            <a:ext cx="2115970" cy="1035326"/>
          </a:xfrm>
          <a:prstGeom prst="rect">
            <a:avLst/>
          </a:prstGeom>
        </p:spPr>
      </p:pic>
      <p:pic>
        <p:nvPicPr>
          <p:cNvPr id="8" name="Picture 7">
            <a:extLst>
              <a:ext uri="{FF2B5EF4-FFF2-40B4-BE49-F238E27FC236}">
                <a16:creationId xmlns:a16="http://schemas.microsoft.com/office/drawing/2014/main" id="{F44C9917-AF55-324C-8742-139D2E63A718}"/>
              </a:ext>
            </a:extLst>
          </p:cNvPr>
          <p:cNvPicPr>
            <a:picLocks noChangeAspect="1"/>
          </p:cNvPicPr>
          <p:nvPr userDrawn="1"/>
        </p:nvPicPr>
        <p:blipFill>
          <a:blip r:embed="rId3"/>
          <a:stretch>
            <a:fillRect/>
          </a:stretch>
        </p:blipFill>
        <p:spPr>
          <a:xfrm>
            <a:off x="7028030" y="4108174"/>
            <a:ext cx="2115970" cy="1035326"/>
          </a:xfrm>
          <a:prstGeom prst="rect">
            <a:avLst/>
          </a:prstGeom>
        </p:spPr>
      </p:pic>
      <p:sp>
        <p:nvSpPr>
          <p:cNvPr id="11" name="Title 1">
            <a:extLst>
              <a:ext uri="{FF2B5EF4-FFF2-40B4-BE49-F238E27FC236}">
                <a16:creationId xmlns:a16="http://schemas.microsoft.com/office/drawing/2014/main" id="{50CBDDD8-0ABA-F01D-C333-DE025D597E0A}"/>
              </a:ext>
            </a:extLst>
          </p:cNvPr>
          <p:cNvSpPr>
            <a:spLocks noGrp="1"/>
          </p:cNvSpPr>
          <p:nvPr>
            <p:ph type="ctrTitle"/>
          </p:nvPr>
        </p:nvSpPr>
        <p:spPr>
          <a:xfrm>
            <a:off x="572400" y="816086"/>
            <a:ext cx="5712714" cy="1790700"/>
          </a:xfrm>
        </p:spPr>
        <p:txBody>
          <a:bodyPr lIns="0" tIns="0" rIns="0" bIns="0" anchor="b">
            <a:normAutofit/>
          </a:bodyPr>
          <a:lstStyle>
            <a:lvl1pPr algn="l">
              <a:defRPr sz="3200" b="1"/>
            </a:lvl1pPr>
          </a:lstStyle>
          <a:p>
            <a:r>
              <a:rPr lang="en-US"/>
              <a:t>Click to edit Master title style</a:t>
            </a:r>
          </a:p>
        </p:txBody>
      </p:sp>
      <p:sp>
        <p:nvSpPr>
          <p:cNvPr id="13" name="Subtitle 2">
            <a:extLst>
              <a:ext uri="{FF2B5EF4-FFF2-40B4-BE49-F238E27FC236}">
                <a16:creationId xmlns:a16="http://schemas.microsoft.com/office/drawing/2014/main" id="{6061ED09-2334-CDD8-1B95-BA1575C77C76}"/>
              </a:ext>
            </a:extLst>
          </p:cNvPr>
          <p:cNvSpPr>
            <a:spLocks noGrp="1"/>
          </p:cNvSpPr>
          <p:nvPr>
            <p:ph type="subTitle" idx="1"/>
          </p:nvPr>
        </p:nvSpPr>
        <p:spPr>
          <a:xfrm>
            <a:off x="572400" y="2685098"/>
            <a:ext cx="5712714" cy="1241822"/>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80410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Sub-Head - No Wav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0ABDF25-55E1-8740-9525-1A0949824DF8}"/>
              </a:ext>
            </a:extLst>
          </p:cNvPr>
          <p:cNvPicPr>
            <a:picLocks noChangeAspect="1"/>
          </p:cNvPicPr>
          <p:nvPr/>
        </p:nvPicPr>
        <p:blipFill>
          <a:blip r:embed="rId2"/>
          <a:stretch>
            <a:fillRect/>
          </a:stretch>
        </p:blipFill>
        <p:spPr>
          <a:xfrm>
            <a:off x="7466306" y="4322618"/>
            <a:ext cx="1677694" cy="820882"/>
          </a:xfrm>
          <a:prstGeom prst="rect">
            <a:avLst/>
          </a:prstGeom>
        </p:spPr>
      </p:pic>
      <p:pic>
        <p:nvPicPr>
          <p:cNvPr id="10" name="Picture 9">
            <a:extLst>
              <a:ext uri="{FF2B5EF4-FFF2-40B4-BE49-F238E27FC236}">
                <a16:creationId xmlns:a16="http://schemas.microsoft.com/office/drawing/2014/main" id="{A0ECCC5F-AEF6-D149-86B6-908FB0DB07E3}"/>
              </a:ext>
            </a:extLst>
          </p:cNvPr>
          <p:cNvPicPr>
            <a:picLocks noChangeAspect="1"/>
          </p:cNvPicPr>
          <p:nvPr userDrawn="1"/>
        </p:nvPicPr>
        <p:blipFill>
          <a:blip r:embed="rId2"/>
          <a:stretch>
            <a:fillRect/>
          </a:stretch>
        </p:blipFill>
        <p:spPr>
          <a:xfrm>
            <a:off x="7466306" y="4322618"/>
            <a:ext cx="1677694" cy="820882"/>
          </a:xfrm>
          <a:prstGeom prst="rect">
            <a:avLst/>
          </a:prstGeom>
        </p:spPr>
      </p:pic>
      <p:sp>
        <p:nvSpPr>
          <p:cNvPr id="7" name="Title 1">
            <a:extLst>
              <a:ext uri="{FF2B5EF4-FFF2-40B4-BE49-F238E27FC236}">
                <a16:creationId xmlns:a16="http://schemas.microsoft.com/office/drawing/2014/main" id="{E8CD4D76-E938-C0FE-42AF-118C28DAC013}"/>
              </a:ext>
            </a:extLst>
          </p:cNvPr>
          <p:cNvSpPr>
            <a:spLocks noGrp="1"/>
          </p:cNvSpPr>
          <p:nvPr>
            <p:ph type="title"/>
          </p:nvPr>
        </p:nvSpPr>
        <p:spPr>
          <a:xfrm>
            <a:off x="571499" y="432594"/>
            <a:ext cx="8000008" cy="640832"/>
          </a:xfrm>
        </p:spPr>
        <p:txBody>
          <a:bodyPr lIns="0" tIns="0" rIns="0" bIns="0" anchor="t">
            <a:noAutofit/>
          </a:bodyPr>
          <a:lstStyle>
            <a:lvl1pPr>
              <a:defRPr sz="2400"/>
            </a:lvl1pPr>
          </a:lstStyle>
          <a:p>
            <a:r>
              <a:rPr lang="en-US"/>
              <a:t>Click to edit Master title style</a:t>
            </a:r>
          </a:p>
        </p:txBody>
      </p:sp>
      <p:sp>
        <p:nvSpPr>
          <p:cNvPr id="8" name="Text Placeholder 2">
            <a:extLst>
              <a:ext uri="{FF2B5EF4-FFF2-40B4-BE49-F238E27FC236}">
                <a16:creationId xmlns:a16="http://schemas.microsoft.com/office/drawing/2014/main" id="{B19F14C5-836D-38F0-C562-10D4C0A48BF5}"/>
              </a:ext>
            </a:extLst>
          </p:cNvPr>
          <p:cNvSpPr>
            <a:spLocks noGrp="1"/>
          </p:cNvSpPr>
          <p:nvPr>
            <p:ph type="body" idx="1"/>
          </p:nvPr>
        </p:nvSpPr>
        <p:spPr>
          <a:xfrm>
            <a:off x="571499" y="1074019"/>
            <a:ext cx="8000007" cy="432000"/>
          </a:xfrm>
        </p:spPr>
        <p:txBody>
          <a:bodyPr lIns="0" tIns="0" rIns="0" bIns="0" anchor="t">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9" name="Content Placeholder 3">
            <a:extLst>
              <a:ext uri="{FF2B5EF4-FFF2-40B4-BE49-F238E27FC236}">
                <a16:creationId xmlns:a16="http://schemas.microsoft.com/office/drawing/2014/main" id="{0CB51878-5E70-757A-DBDD-496B01533BF2}"/>
              </a:ext>
            </a:extLst>
          </p:cNvPr>
          <p:cNvSpPr>
            <a:spLocks noGrp="1"/>
          </p:cNvSpPr>
          <p:nvPr>
            <p:ph sz="half" idx="2"/>
          </p:nvPr>
        </p:nvSpPr>
        <p:spPr>
          <a:xfrm>
            <a:off x="571499" y="1598215"/>
            <a:ext cx="8000007" cy="2674965"/>
          </a:xfrm>
        </p:spPr>
        <p:txBody>
          <a:bodyPr lIns="0" tIns="0" rIns="0" bIns="0">
            <a:noAutofit/>
          </a:bodyPr>
          <a:lstStyle>
            <a:lvl1pPr marL="171450" indent="-171450">
              <a:buClr>
                <a:schemeClr val="accent1"/>
              </a:buClr>
              <a:buFont typeface="Arial" panose="020B0604020202020204" pitchFamily="34" charset="0"/>
              <a:buChar char="•"/>
              <a:defRPr sz="1800"/>
            </a:lvl1pPr>
            <a:lvl2pPr marL="514350" indent="-171450">
              <a:buClr>
                <a:schemeClr val="accent1"/>
              </a:buClr>
              <a:buFont typeface="Arial" panose="020B0604020202020204" pitchFamily="34" charset="0"/>
              <a:buChar char="•"/>
              <a:defRPr sz="1800"/>
            </a:lvl2pPr>
            <a:lvl3pPr marL="857250" indent="-171450">
              <a:buClr>
                <a:schemeClr val="accent1"/>
              </a:buClr>
              <a:buFont typeface="Arial" panose="020B0604020202020204" pitchFamily="34" charset="0"/>
              <a:buChar char="•"/>
              <a:defRPr sz="1800"/>
            </a:lvl3pPr>
            <a:lvl4pPr marL="1200150" indent="-171450">
              <a:buClr>
                <a:schemeClr val="accent1"/>
              </a:buClr>
              <a:buFont typeface="Arial" panose="020B0604020202020204" pitchFamily="34" charset="0"/>
              <a:buChar char="•"/>
              <a:defRPr sz="1800"/>
            </a:lvl4pPr>
            <a:lvl5pPr marL="1543050" indent="-171450">
              <a:buClr>
                <a:schemeClr val="accent1"/>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724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ew Sec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8B6336-F657-744C-A4FC-6471C335AF66}"/>
              </a:ext>
            </a:extLst>
          </p:cNvPr>
          <p:cNvPicPr>
            <a:picLocks noChangeAspect="1"/>
          </p:cNvPicPr>
          <p:nvPr userDrawn="1"/>
        </p:nvPicPr>
        <p:blipFill>
          <a:blip r:embed="rId2"/>
          <a:srcRect/>
          <a:stretch/>
        </p:blipFill>
        <p:spPr>
          <a:xfrm>
            <a:off x="0" y="0"/>
            <a:ext cx="9144000" cy="5143500"/>
          </a:xfrm>
          <a:prstGeom prst="rect">
            <a:avLst/>
          </a:prstGeom>
        </p:spPr>
      </p:pic>
      <p:pic>
        <p:nvPicPr>
          <p:cNvPr id="9" name="Picture 8">
            <a:extLst>
              <a:ext uri="{FF2B5EF4-FFF2-40B4-BE49-F238E27FC236}">
                <a16:creationId xmlns:a16="http://schemas.microsoft.com/office/drawing/2014/main" id="{3CDDC454-CEBE-BF44-9F5E-79A5F5000B72}"/>
              </a:ext>
            </a:extLst>
          </p:cNvPr>
          <p:cNvPicPr>
            <a:picLocks noChangeAspect="1"/>
          </p:cNvPicPr>
          <p:nvPr userDrawn="1"/>
        </p:nvPicPr>
        <p:blipFill>
          <a:blip r:embed="rId3"/>
          <a:stretch>
            <a:fillRect/>
          </a:stretch>
        </p:blipFill>
        <p:spPr>
          <a:xfrm>
            <a:off x="7028030" y="4108174"/>
            <a:ext cx="2115970" cy="1035326"/>
          </a:xfrm>
          <a:prstGeom prst="rect">
            <a:avLst/>
          </a:prstGeom>
        </p:spPr>
      </p:pic>
      <p:sp>
        <p:nvSpPr>
          <p:cNvPr id="10" name="Title 1">
            <a:extLst>
              <a:ext uri="{FF2B5EF4-FFF2-40B4-BE49-F238E27FC236}">
                <a16:creationId xmlns:a16="http://schemas.microsoft.com/office/drawing/2014/main" id="{D3DF195C-0123-544A-9FE1-F77D58D7798E}"/>
              </a:ext>
            </a:extLst>
          </p:cNvPr>
          <p:cNvSpPr>
            <a:spLocks noGrp="1"/>
          </p:cNvSpPr>
          <p:nvPr>
            <p:ph type="ctrTitle"/>
          </p:nvPr>
        </p:nvSpPr>
        <p:spPr>
          <a:xfrm>
            <a:off x="572400" y="421148"/>
            <a:ext cx="5712714" cy="1790700"/>
          </a:xfrm>
        </p:spPr>
        <p:txBody>
          <a:bodyPr lIns="0" tIns="0" rIns="0" bIns="0" anchor="b">
            <a:normAutofit/>
          </a:bodyPr>
          <a:lstStyle>
            <a:lvl1pPr algn="l">
              <a:defRPr sz="2800" b="1">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669D0CE7-454F-8B45-AFE8-72DC7B79C1DC}"/>
              </a:ext>
            </a:extLst>
          </p:cNvPr>
          <p:cNvSpPr>
            <a:spLocks noGrp="1"/>
          </p:cNvSpPr>
          <p:nvPr>
            <p:ph type="subTitle" idx="1"/>
          </p:nvPr>
        </p:nvSpPr>
        <p:spPr>
          <a:xfrm>
            <a:off x="572400" y="2280904"/>
            <a:ext cx="5712714" cy="1241822"/>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006757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New Se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77A851-3FA5-3E49-A8C9-477469ED45BE}"/>
              </a:ext>
            </a:extLst>
          </p:cNvPr>
          <p:cNvPicPr>
            <a:picLocks noChangeAspect="1"/>
          </p:cNvPicPr>
          <p:nvPr userDrawn="1"/>
        </p:nvPicPr>
        <p:blipFill>
          <a:blip r:embed="rId2"/>
          <a:srcRect/>
          <a:stretch/>
        </p:blipFill>
        <p:spPr>
          <a:xfrm>
            <a:off x="0" y="0"/>
            <a:ext cx="9144000" cy="5143500"/>
          </a:xfrm>
          <a:prstGeom prst="rect">
            <a:avLst/>
          </a:prstGeom>
        </p:spPr>
      </p:pic>
      <p:sp>
        <p:nvSpPr>
          <p:cNvPr id="10" name="Title 1">
            <a:extLst>
              <a:ext uri="{FF2B5EF4-FFF2-40B4-BE49-F238E27FC236}">
                <a16:creationId xmlns:a16="http://schemas.microsoft.com/office/drawing/2014/main" id="{010B0C93-FD51-3A4E-857B-7D636927F282}"/>
              </a:ext>
            </a:extLst>
          </p:cNvPr>
          <p:cNvSpPr>
            <a:spLocks noGrp="1"/>
          </p:cNvSpPr>
          <p:nvPr>
            <p:ph type="ctrTitle"/>
          </p:nvPr>
        </p:nvSpPr>
        <p:spPr>
          <a:xfrm>
            <a:off x="572400" y="421148"/>
            <a:ext cx="5712714" cy="1790700"/>
          </a:xfrm>
        </p:spPr>
        <p:txBody>
          <a:bodyPr lIns="0" tIns="0" rIns="0" bIns="0" anchor="b">
            <a:normAutofit/>
          </a:bodyPr>
          <a:lstStyle>
            <a:lvl1pPr algn="l">
              <a:defRPr sz="2800" b="1">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AA900B0B-5519-B742-BA4D-9FD1125EAACF}"/>
              </a:ext>
            </a:extLst>
          </p:cNvPr>
          <p:cNvSpPr>
            <a:spLocks noGrp="1"/>
          </p:cNvSpPr>
          <p:nvPr>
            <p:ph type="subTitle" idx="1"/>
          </p:nvPr>
        </p:nvSpPr>
        <p:spPr>
          <a:xfrm>
            <a:off x="572400" y="2280904"/>
            <a:ext cx="5712714" cy="1241822"/>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5">
            <a:extLst>
              <a:ext uri="{FF2B5EF4-FFF2-40B4-BE49-F238E27FC236}">
                <a16:creationId xmlns:a16="http://schemas.microsoft.com/office/drawing/2014/main" id="{F11690E5-33BD-B648-A36E-4CF380D48FA1}"/>
              </a:ext>
            </a:extLst>
          </p:cNvPr>
          <p:cNvPicPr>
            <a:picLocks noChangeAspect="1"/>
          </p:cNvPicPr>
          <p:nvPr userDrawn="1"/>
        </p:nvPicPr>
        <p:blipFill>
          <a:blip r:embed="rId3"/>
          <a:stretch>
            <a:fillRect/>
          </a:stretch>
        </p:blipFill>
        <p:spPr>
          <a:xfrm>
            <a:off x="7028030" y="4108174"/>
            <a:ext cx="2115970" cy="1035326"/>
          </a:xfrm>
          <a:prstGeom prst="rect">
            <a:avLst/>
          </a:prstGeom>
        </p:spPr>
      </p:pic>
    </p:spTree>
    <p:extLst>
      <p:ext uri="{BB962C8B-B14F-4D97-AF65-F5344CB8AC3E}">
        <p14:creationId xmlns:p14="http://schemas.microsoft.com/office/powerpoint/2010/main" val="3908004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l Thank You">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0AB93D99-7BA8-A74A-BFBE-AE69998D07B1}"/>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8" name="Picture 7">
            <a:extLst>
              <a:ext uri="{FF2B5EF4-FFF2-40B4-BE49-F238E27FC236}">
                <a16:creationId xmlns:a16="http://schemas.microsoft.com/office/drawing/2014/main" id="{956EF556-0843-9F49-B24F-0155AC1D426B}"/>
              </a:ext>
            </a:extLst>
          </p:cNvPr>
          <p:cNvPicPr>
            <a:picLocks noChangeAspect="1"/>
          </p:cNvPicPr>
          <p:nvPr userDrawn="1"/>
        </p:nvPicPr>
        <p:blipFill>
          <a:blip r:embed="rId3"/>
          <a:stretch>
            <a:fillRect/>
          </a:stretch>
        </p:blipFill>
        <p:spPr>
          <a:xfrm>
            <a:off x="5732600" y="2525197"/>
            <a:ext cx="2990851" cy="1463398"/>
          </a:xfrm>
          <a:prstGeom prst="rect">
            <a:avLst/>
          </a:prstGeom>
        </p:spPr>
      </p:pic>
      <p:sp>
        <p:nvSpPr>
          <p:cNvPr id="9" name="Title 1">
            <a:extLst>
              <a:ext uri="{FF2B5EF4-FFF2-40B4-BE49-F238E27FC236}">
                <a16:creationId xmlns:a16="http://schemas.microsoft.com/office/drawing/2014/main" id="{E8A62ABC-8BF6-4141-81B1-2579AA5B2935}"/>
              </a:ext>
            </a:extLst>
          </p:cNvPr>
          <p:cNvSpPr>
            <a:spLocks noGrp="1"/>
          </p:cNvSpPr>
          <p:nvPr>
            <p:ph type="title" hasCustomPrompt="1"/>
          </p:nvPr>
        </p:nvSpPr>
        <p:spPr>
          <a:xfrm>
            <a:off x="2319306" y="1286908"/>
            <a:ext cx="5968416" cy="994172"/>
          </a:xfrm>
        </p:spPr>
        <p:txBody>
          <a:bodyPr lIns="0" tIns="0" rIns="0" bIns="0">
            <a:normAutofit/>
          </a:bodyPr>
          <a:lstStyle>
            <a:lvl1pPr algn="r">
              <a:defRPr sz="3600">
                <a:solidFill>
                  <a:schemeClr val="bg1"/>
                </a:solidFill>
              </a:defRPr>
            </a:lvl1pPr>
          </a:lstStyle>
          <a:p>
            <a:r>
              <a:rPr lang="en-US"/>
              <a:t>Thank you!</a:t>
            </a:r>
          </a:p>
        </p:txBody>
      </p:sp>
    </p:spTree>
    <p:extLst>
      <p:ext uri="{BB962C8B-B14F-4D97-AF65-F5344CB8AC3E}">
        <p14:creationId xmlns:p14="http://schemas.microsoft.com/office/powerpoint/2010/main" val="2126999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5CD1AF-403C-F744-9D58-F0FC7A331924}"/>
              </a:ext>
            </a:extLst>
          </p:cNvPr>
          <p:cNvPicPr>
            <a:picLocks noChangeAspect="1"/>
          </p:cNvPicPr>
          <p:nvPr userDrawn="1"/>
        </p:nvPicPr>
        <p:blipFill>
          <a:blip r:embed="rId2"/>
          <a:srcRect/>
          <a:stretch/>
        </p:blipFill>
        <p:spPr>
          <a:xfrm>
            <a:off x="-4138" y="16287"/>
            <a:ext cx="9148138" cy="5143500"/>
          </a:xfrm>
          <a:prstGeom prst="rect">
            <a:avLst/>
          </a:prstGeom>
        </p:spPr>
      </p:pic>
      <p:sp>
        <p:nvSpPr>
          <p:cNvPr id="12" name="Title 1">
            <a:extLst>
              <a:ext uri="{FF2B5EF4-FFF2-40B4-BE49-F238E27FC236}">
                <a16:creationId xmlns:a16="http://schemas.microsoft.com/office/drawing/2014/main" id="{82D04D02-F846-0C4B-99A6-45E417F5EFD7}"/>
              </a:ext>
            </a:extLst>
          </p:cNvPr>
          <p:cNvSpPr>
            <a:spLocks noGrp="1"/>
          </p:cNvSpPr>
          <p:nvPr>
            <p:ph type="ctrTitle"/>
          </p:nvPr>
        </p:nvSpPr>
        <p:spPr>
          <a:xfrm>
            <a:off x="473894" y="1802289"/>
            <a:ext cx="6992411" cy="740857"/>
          </a:xfrm>
        </p:spPr>
        <p:txBody>
          <a:bodyPr lIns="0" tIns="0" rIns="0" bIns="0" anchor="b">
            <a:normAutofit/>
          </a:bodyPr>
          <a:lstStyle>
            <a:lvl1pPr algn="l">
              <a:defRPr sz="3200" b="1"/>
            </a:lvl1pPr>
          </a:lstStyle>
          <a:p>
            <a:r>
              <a:rPr lang="en-US"/>
              <a:t>Click to edit Master title style</a:t>
            </a:r>
          </a:p>
        </p:txBody>
      </p:sp>
      <p:sp>
        <p:nvSpPr>
          <p:cNvPr id="13" name="Subtitle 2">
            <a:extLst>
              <a:ext uri="{FF2B5EF4-FFF2-40B4-BE49-F238E27FC236}">
                <a16:creationId xmlns:a16="http://schemas.microsoft.com/office/drawing/2014/main" id="{2E489BDA-58A5-9D48-933E-BB1CDC1953A8}"/>
              </a:ext>
            </a:extLst>
          </p:cNvPr>
          <p:cNvSpPr>
            <a:spLocks noGrp="1"/>
          </p:cNvSpPr>
          <p:nvPr>
            <p:ph type="subTitle" idx="1"/>
          </p:nvPr>
        </p:nvSpPr>
        <p:spPr>
          <a:xfrm>
            <a:off x="473895" y="2612203"/>
            <a:ext cx="6992410" cy="1140812"/>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9" name="Picture 8">
            <a:extLst>
              <a:ext uri="{FF2B5EF4-FFF2-40B4-BE49-F238E27FC236}">
                <a16:creationId xmlns:a16="http://schemas.microsoft.com/office/drawing/2014/main" id="{259FD060-1D9F-3942-9D31-B3D158FBB29D}"/>
              </a:ext>
            </a:extLst>
          </p:cNvPr>
          <p:cNvPicPr>
            <a:picLocks noChangeAspect="1"/>
          </p:cNvPicPr>
          <p:nvPr userDrawn="1"/>
        </p:nvPicPr>
        <p:blipFill>
          <a:blip r:embed="rId3"/>
          <a:stretch>
            <a:fillRect/>
          </a:stretch>
        </p:blipFill>
        <p:spPr>
          <a:xfrm>
            <a:off x="7466306" y="4322619"/>
            <a:ext cx="1677694" cy="820882"/>
          </a:xfrm>
          <a:prstGeom prst="rect">
            <a:avLst/>
          </a:prstGeom>
        </p:spPr>
      </p:pic>
    </p:spTree>
    <p:extLst>
      <p:ext uri="{BB962C8B-B14F-4D97-AF65-F5344CB8AC3E}">
        <p14:creationId xmlns:p14="http://schemas.microsoft.com/office/powerpoint/2010/main" val="150532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pic>
        <p:nvPicPr>
          <p:cNvPr id="6" name="Picture 5" descr="A red surface with a black background&#10;&#10;Description automatically generated with medium confidence">
            <a:extLst>
              <a:ext uri="{FF2B5EF4-FFF2-40B4-BE49-F238E27FC236}">
                <a16:creationId xmlns:a16="http://schemas.microsoft.com/office/drawing/2014/main" id="{B56F3CAD-7BF3-0042-BA33-8A5869BCA96A}"/>
              </a:ext>
            </a:extLst>
          </p:cNvPr>
          <p:cNvPicPr>
            <a:picLocks noChangeAspect="1"/>
          </p:cNvPicPr>
          <p:nvPr userDrawn="1"/>
        </p:nvPicPr>
        <p:blipFill>
          <a:blip r:embed="rId2"/>
          <a:stretch>
            <a:fillRect/>
          </a:stretch>
        </p:blipFill>
        <p:spPr>
          <a:xfrm>
            <a:off x="0" y="1"/>
            <a:ext cx="9144000" cy="5143500"/>
          </a:xfrm>
          <a:prstGeom prst="rect">
            <a:avLst/>
          </a:prstGeom>
        </p:spPr>
      </p:pic>
      <p:pic>
        <p:nvPicPr>
          <p:cNvPr id="13" name="Picture 12" descr="A red surface with a black background&#10;&#10;Description automatically generated with medium confidence">
            <a:extLst>
              <a:ext uri="{FF2B5EF4-FFF2-40B4-BE49-F238E27FC236}">
                <a16:creationId xmlns:a16="http://schemas.microsoft.com/office/drawing/2014/main" id="{1CCE42D8-5361-9940-B797-FFC03759880E}"/>
              </a:ext>
            </a:extLst>
          </p:cNvPr>
          <p:cNvPicPr>
            <a:picLocks noChangeAspect="1"/>
          </p:cNvPicPr>
          <p:nvPr/>
        </p:nvPicPr>
        <p:blipFill>
          <a:blip r:embed="rId2"/>
          <a:stretch>
            <a:fillRect/>
          </a:stretch>
        </p:blipFill>
        <p:spPr>
          <a:xfrm>
            <a:off x="0" y="7952"/>
            <a:ext cx="9144000" cy="5143500"/>
          </a:xfrm>
          <a:prstGeom prst="rect">
            <a:avLst/>
          </a:prstGeom>
        </p:spPr>
      </p:pic>
      <p:sp>
        <p:nvSpPr>
          <p:cNvPr id="4" name="Content Placeholder 3"/>
          <p:cNvSpPr>
            <a:spLocks noGrp="1"/>
          </p:cNvSpPr>
          <p:nvPr>
            <p:ph sz="half" idx="2"/>
          </p:nvPr>
        </p:nvSpPr>
        <p:spPr>
          <a:xfrm>
            <a:off x="571500" y="1208347"/>
            <a:ext cx="8055666" cy="3118897"/>
          </a:xfrm>
        </p:spPr>
        <p:txBody>
          <a:bodyPr lIns="0" tIns="0" rIns="0" bIns="0">
            <a:noAutofit/>
          </a:bodyPr>
          <a:lstStyle>
            <a:lvl1pPr marL="171450" indent="-171450">
              <a:buClr>
                <a:schemeClr val="accent1"/>
              </a:buClr>
              <a:buFont typeface="Arial" panose="020B0604020202020204" pitchFamily="34" charset="0"/>
              <a:buChar char="•"/>
              <a:defRPr sz="1800"/>
            </a:lvl1pPr>
            <a:lvl2pPr marL="514350" indent="-171450">
              <a:spcBef>
                <a:spcPts val="600"/>
              </a:spcBef>
              <a:buClr>
                <a:schemeClr val="accent1"/>
              </a:buClr>
              <a:buFont typeface="Arial" panose="020B0604020202020204" pitchFamily="34" charset="0"/>
              <a:buChar char="•"/>
              <a:defRPr sz="1800"/>
            </a:lvl2pPr>
            <a:lvl3pPr marL="857250" indent="-171450">
              <a:buClr>
                <a:schemeClr val="accent1"/>
              </a:buClr>
              <a:buFont typeface="Arial" panose="020B0604020202020204" pitchFamily="34" charset="0"/>
              <a:buChar char="•"/>
              <a:defRPr sz="1800"/>
            </a:lvl3pPr>
            <a:lvl4pPr marL="1200150" indent="-171450">
              <a:buClr>
                <a:schemeClr val="accent1"/>
              </a:buClr>
              <a:buFont typeface="Arial" panose="020B0604020202020204" pitchFamily="34" charset="0"/>
              <a:buChar char="•"/>
              <a:defRPr sz="1800"/>
            </a:lvl4pPr>
            <a:lvl5pPr marL="1543050" indent="-171450">
              <a:buClr>
                <a:schemeClr val="accent1"/>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AB64294A-0EB7-ED44-A3E5-F1EF59B87ADA}"/>
              </a:ext>
            </a:extLst>
          </p:cNvPr>
          <p:cNvPicPr>
            <a:picLocks noChangeAspect="1"/>
          </p:cNvPicPr>
          <p:nvPr/>
        </p:nvPicPr>
        <p:blipFill>
          <a:blip r:embed="rId3"/>
          <a:stretch>
            <a:fillRect/>
          </a:stretch>
        </p:blipFill>
        <p:spPr>
          <a:xfrm>
            <a:off x="7466306" y="4322619"/>
            <a:ext cx="1677694" cy="820882"/>
          </a:xfrm>
          <a:prstGeom prst="rect">
            <a:avLst/>
          </a:prstGeom>
        </p:spPr>
      </p:pic>
      <p:sp>
        <p:nvSpPr>
          <p:cNvPr id="2" name="Title 1"/>
          <p:cNvSpPr>
            <a:spLocks noGrp="1"/>
          </p:cNvSpPr>
          <p:nvPr>
            <p:ph type="title"/>
          </p:nvPr>
        </p:nvSpPr>
        <p:spPr>
          <a:xfrm>
            <a:off x="571499" y="432594"/>
            <a:ext cx="8055666" cy="720000"/>
          </a:xfrm>
        </p:spPr>
        <p:txBody>
          <a:bodyPr lIns="0" tIns="0" rIns="0" bIns="0" anchor="t">
            <a:noAutofit/>
          </a:bodyPr>
          <a:lstStyle>
            <a:lvl1pPr>
              <a:defRPr sz="2400"/>
            </a:lvl1pPr>
          </a:lstStyle>
          <a:p>
            <a:r>
              <a:rPr lang="en-US"/>
              <a:t>Click to edit Master title style</a:t>
            </a:r>
          </a:p>
        </p:txBody>
      </p:sp>
      <p:pic>
        <p:nvPicPr>
          <p:cNvPr id="7" name="Picture 6">
            <a:extLst>
              <a:ext uri="{FF2B5EF4-FFF2-40B4-BE49-F238E27FC236}">
                <a16:creationId xmlns:a16="http://schemas.microsoft.com/office/drawing/2014/main" id="{8B63426E-A262-4642-AE65-DD6A1210B85C}"/>
              </a:ext>
            </a:extLst>
          </p:cNvPr>
          <p:cNvPicPr>
            <a:picLocks noChangeAspect="1"/>
          </p:cNvPicPr>
          <p:nvPr userDrawn="1"/>
        </p:nvPicPr>
        <p:blipFill>
          <a:blip r:embed="rId3"/>
          <a:stretch>
            <a:fillRect/>
          </a:stretch>
        </p:blipFill>
        <p:spPr>
          <a:xfrm>
            <a:off x="7466306" y="4322619"/>
            <a:ext cx="1677694" cy="820882"/>
          </a:xfrm>
          <a:prstGeom prst="rect">
            <a:avLst/>
          </a:prstGeom>
        </p:spPr>
      </p:pic>
    </p:spTree>
    <p:extLst>
      <p:ext uri="{BB962C8B-B14F-4D97-AF65-F5344CB8AC3E}">
        <p14:creationId xmlns:p14="http://schemas.microsoft.com/office/powerpoint/2010/main" val="372744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Wave Abov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DFA407-1BDE-3D75-C7CC-870E2B66DEB1}"/>
              </a:ext>
            </a:extLst>
          </p:cNvPr>
          <p:cNvPicPr>
            <a:picLocks noChangeAspect="1"/>
          </p:cNvPicPr>
          <p:nvPr userDrawn="1"/>
        </p:nvPicPr>
        <p:blipFill>
          <a:blip r:embed="rId2"/>
          <a:srcRect/>
          <a:stretch/>
        </p:blipFill>
        <p:spPr>
          <a:xfrm rot="10800000">
            <a:off x="-2" y="0"/>
            <a:ext cx="9144000" cy="5143500"/>
          </a:xfrm>
          <a:prstGeom prst="rect">
            <a:avLst/>
          </a:prstGeom>
        </p:spPr>
      </p:pic>
      <p:sp>
        <p:nvSpPr>
          <p:cNvPr id="4" name="Content Placeholder 3"/>
          <p:cNvSpPr>
            <a:spLocks noGrp="1"/>
          </p:cNvSpPr>
          <p:nvPr>
            <p:ph sz="half" idx="2"/>
          </p:nvPr>
        </p:nvSpPr>
        <p:spPr>
          <a:xfrm>
            <a:off x="571500" y="1542299"/>
            <a:ext cx="8055666" cy="2834655"/>
          </a:xfrm>
        </p:spPr>
        <p:txBody>
          <a:bodyPr lIns="0" tIns="0" rIns="0" bIns="0">
            <a:noAutofit/>
          </a:bodyPr>
          <a:lstStyle>
            <a:lvl1pPr marL="171450" indent="-171450">
              <a:buClr>
                <a:schemeClr val="accent1"/>
              </a:buClr>
              <a:buFont typeface="Arial" panose="020B0604020202020204" pitchFamily="34" charset="0"/>
              <a:buChar char="•"/>
              <a:defRPr sz="1800"/>
            </a:lvl1pPr>
            <a:lvl2pPr marL="514350" indent="-171450">
              <a:spcBef>
                <a:spcPts val="600"/>
              </a:spcBef>
              <a:buClr>
                <a:schemeClr val="accent1"/>
              </a:buClr>
              <a:buFont typeface="Arial" panose="020B0604020202020204" pitchFamily="34" charset="0"/>
              <a:buChar char="•"/>
              <a:defRPr sz="1800"/>
            </a:lvl2pPr>
            <a:lvl3pPr marL="857250" indent="-171450">
              <a:buClr>
                <a:schemeClr val="accent1"/>
              </a:buClr>
              <a:buFont typeface="Arial" panose="020B0604020202020204" pitchFamily="34" charset="0"/>
              <a:buChar char="•"/>
              <a:defRPr sz="1800"/>
            </a:lvl3pPr>
            <a:lvl4pPr marL="1200150" indent="-171450">
              <a:buClr>
                <a:schemeClr val="accent1"/>
              </a:buClr>
              <a:buFont typeface="Arial" panose="020B0604020202020204" pitchFamily="34" charset="0"/>
              <a:buChar char="•"/>
              <a:defRPr sz="1800"/>
            </a:lvl4pPr>
            <a:lvl5pPr marL="1543050" indent="-171450">
              <a:buClr>
                <a:schemeClr val="accent1"/>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AB64294A-0EB7-ED44-A3E5-F1EF59B87ADA}"/>
              </a:ext>
            </a:extLst>
          </p:cNvPr>
          <p:cNvPicPr>
            <a:picLocks noChangeAspect="1"/>
          </p:cNvPicPr>
          <p:nvPr/>
        </p:nvPicPr>
        <p:blipFill>
          <a:blip r:embed="rId3"/>
          <a:stretch>
            <a:fillRect/>
          </a:stretch>
        </p:blipFill>
        <p:spPr>
          <a:xfrm>
            <a:off x="7466306" y="4322619"/>
            <a:ext cx="1677694" cy="820882"/>
          </a:xfrm>
          <a:prstGeom prst="rect">
            <a:avLst/>
          </a:prstGeom>
        </p:spPr>
      </p:pic>
      <p:sp>
        <p:nvSpPr>
          <p:cNvPr id="2" name="Title 1"/>
          <p:cNvSpPr>
            <a:spLocks noGrp="1"/>
          </p:cNvSpPr>
          <p:nvPr>
            <p:ph type="title"/>
          </p:nvPr>
        </p:nvSpPr>
        <p:spPr>
          <a:xfrm>
            <a:off x="571499" y="766546"/>
            <a:ext cx="8055666" cy="720000"/>
          </a:xfrm>
        </p:spPr>
        <p:txBody>
          <a:bodyPr lIns="0" tIns="0" rIns="0" bIns="0" anchor="t">
            <a:noAutofit/>
          </a:bodyPr>
          <a:lstStyle>
            <a:lvl1pPr>
              <a:defRPr sz="2400"/>
            </a:lvl1pPr>
          </a:lstStyle>
          <a:p>
            <a:r>
              <a:rPr lang="en-US"/>
              <a:t>Click to edit Master title style</a:t>
            </a:r>
          </a:p>
        </p:txBody>
      </p:sp>
      <p:pic>
        <p:nvPicPr>
          <p:cNvPr id="9" name="Picture 8">
            <a:extLst>
              <a:ext uri="{FF2B5EF4-FFF2-40B4-BE49-F238E27FC236}">
                <a16:creationId xmlns:a16="http://schemas.microsoft.com/office/drawing/2014/main" id="{C9C94AE2-FD6B-1F82-3196-40A158C215E5}"/>
              </a:ext>
            </a:extLst>
          </p:cNvPr>
          <p:cNvPicPr>
            <a:picLocks noChangeAspect="1"/>
          </p:cNvPicPr>
          <p:nvPr userDrawn="1"/>
        </p:nvPicPr>
        <p:blipFill>
          <a:blip r:embed="rId4"/>
          <a:stretch>
            <a:fillRect/>
          </a:stretch>
        </p:blipFill>
        <p:spPr>
          <a:xfrm>
            <a:off x="7466306" y="4322618"/>
            <a:ext cx="1677694" cy="820882"/>
          </a:xfrm>
          <a:prstGeom prst="rect">
            <a:avLst/>
          </a:prstGeom>
        </p:spPr>
      </p:pic>
    </p:spTree>
    <p:extLst>
      <p:ext uri="{BB962C8B-B14F-4D97-AF65-F5344CB8AC3E}">
        <p14:creationId xmlns:p14="http://schemas.microsoft.com/office/powerpoint/2010/main" val="3624398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Box">
    <p:spTree>
      <p:nvGrpSpPr>
        <p:cNvPr id="1" name=""/>
        <p:cNvGrpSpPr/>
        <p:nvPr/>
      </p:nvGrpSpPr>
      <p:grpSpPr>
        <a:xfrm>
          <a:off x="0" y="0"/>
          <a:ext cx="0" cy="0"/>
          <a:chOff x="0" y="0"/>
          <a:chExt cx="0" cy="0"/>
        </a:xfrm>
      </p:grpSpPr>
      <p:pic>
        <p:nvPicPr>
          <p:cNvPr id="11" name="Picture 10" descr="A red surface with a black background&#10;&#10;Description automatically generated with medium confidence">
            <a:extLst>
              <a:ext uri="{FF2B5EF4-FFF2-40B4-BE49-F238E27FC236}">
                <a16:creationId xmlns:a16="http://schemas.microsoft.com/office/drawing/2014/main" id="{71DAD6E7-F2BA-1747-9462-F567163DF419}"/>
              </a:ext>
            </a:extLst>
          </p:cNvPr>
          <p:cNvPicPr>
            <a:picLocks noChangeAspect="1"/>
          </p:cNvPicPr>
          <p:nvPr/>
        </p:nvPicPr>
        <p:blipFill>
          <a:blip r:embed="rId2"/>
          <a:stretch>
            <a:fillRect/>
          </a:stretch>
        </p:blipFill>
        <p:spPr>
          <a:xfrm>
            <a:off x="0" y="0"/>
            <a:ext cx="9144000" cy="5143500"/>
          </a:xfrm>
          <a:prstGeom prst="rect">
            <a:avLst/>
          </a:prstGeom>
        </p:spPr>
      </p:pic>
      <p:pic>
        <p:nvPicPr>
          <p:cNvPr id="8" name="Picture 7" descr="A red surface with a black background&#10;&#10;Description automatically generated with medium confidence">
            <a:extLst>
              <a:ext uri="{FF2B5EF4-FFF2-40B4-BE49-F238E27FC236}">
                <a16:creationId xmlns:a16="http://schemas.microsoft.com/office/drawing/2014/main" id="{E8AE9AE1-A44A-4D48-B520-62BEEBBC100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4" name="Content Placeholder 3"/>
          <p:cNvSpPr>
            <a:spLocks noGrp="1"/>
          </p:cNvSpPr>
          <p:nvPr>
            <p:ph sz="half" idx="2"/>
          </p:nvPr>
        </p:nvSpPr>
        <p:spPr>
          <a:xfrm>
            <a:off x="572401" y="1306799"/>
            <a:ext cx="4425268" cy="3116710"/>
          </a:xfrm>
        </p:spPr>
        <p:txBody>
          <a:bodyPr lIns="0" tIns="0" rIns="0" bIns="0">
            <a:noAutofit/>
          </a:bodyPr>
          <a:lstStyle>
            <a:lvl1pPr marL="0" indent="0">
              <a:buFontTx/>
              <a:buNone/>
              <a:defRPr sz="1800"/>
            </a:lvl1pPr>
            <a:lvl2pPr marL="342900" indent="0">
              <a:buFontTx/>
              <a:buNone/>
              <a:defRPr sz="1800"/>
            </a:lvl2pPr>
            <a:lvl3pPr marL="685800" indent="0">
              <a:buFontTx/>
              <a:buNone/>
              <a:defRPr sz="1800"/>
            </a:lvl3pPr>
            <a:lvl4pPr marL="1028700" indent="0">
              <a:buFontTx/>
              <a:buNone/>
              <a:defRPr sz="1800"/>
            </a:lvl4pPr>
            <a:lvl5pPr marL="1371600" indent="0">
              <a:buFontTx/>
              <a:buNone/>
              <a:defRPr sz="1800"/>
            </a:lvl5pPr>
          </a:lstStyle>
          <a:p>
            <a:pPr lvl="0"/>
            <a:r>
              <a:rPr lang="en-US"/>
              <a:t>Click to edit Master text styles</a:t>
            </a:r>
          </a:p>
        </p:txBody>
      </p:sp>
      <p:pic>
        <p:nvPicPr>
          <p:cNvPr id="12" name="Picture 11">
            <a:extLst>
              <a:ext uri="{FF2B5EF4-FFF2-40B4-BE49-F238E27FC236}">
                <a16:creationId xmlns:a16="http://schemas.microsoft.com/office/drawing/2014/main" id="{A1A77C94-F7E3-3E47-A799-43D7A9072E55}"/>
              </a:ext>
            </a:extLst>
          </p:cNvPr>
          <p:cNvPicPr>
            <a:picLocks noChangeAspect="1"/>
          </p:cNvPicPr>
          <p:nvPr/>
        </p:nvPicPr>
        <p:blipFill>
          <a:blip r:embed="rId3"/>
          <a:stretch>
            <a:fillRect/>
          </a:stretch>
        </p:blipFill>
        <p:spPr>
          <a:xfrm>
            <a:off x="7466306" y="4322619"/>
            <a:ext cx="1677694" cy="820882"/>
          </a:xfrm>
          <a:prstGeom prst="rect">
            <a:avLst/>
          </a:prstGeom>
        </p:spPr>
      </p:pic>
      <p:sp>
        <p:nvSpPr>
          <p:cNvPr id="2" name="Title 1"/>
          <p:cNvSpPr>
            <a:spLocks noGrp="1"/>
          </p:cNvSpPr>
          <p:nvPr>
            <p:ph type="title"/>
          </p:nvPr>
        </p:nvSpPr>
        <p:spPr>
          <a:xfrm>
            <a:off x="572400" y="432000"/>
            <a:ext cx="7999199" cy="723600"/>
          </a:xfrm>
        </p:spPr>
        <p:txBody>
          <a:bodyPr lIns="0" tIns="0" rIns="0" bIns="0" anchor="t">
            <a:noAutofit/>
          </a:bodyPr>
          <a:lstStyle>
            <a:lvl1pPr>
              <a:defRPr sz="2400"/>
            </a:lvl1pPr>
          </a:lstStyle>
          <a:p>
            <a:r>
              <a:rPr lang="en-US"/>
              <a:t>Click to edit Master title style</a:t>
            </a:r>
          </a:p>
        </p:txBody>
      </p:sp>
      <p:sp>
        <p:nvSpPr>
          <p:cNvPr id="6" name="Content Placeholder 5"/>
          <p:cNvSpPr>
            <a:spLocks noGrp="1"/>
          </p:cNvSpPr>
          <p:nvPr>
            <p:ph sz="quarter" idx="4"/>
          </p:nvPr>
        </p:nvSpPr>
        <p:spPr>
          <a:xfrm>
            <a:off x="5474825" y="1306800"/>
            <a:ext cx="3096774" cy="2376608"/>
          </a:xfrm>
          <a:solidFill>
            <a:srgbClr val="E91C24"/>
          </a:solidFill>
        </p:spPr>
        <p:txBody>
          <a:bodyPr lIns="360000" tIns="360000" rIns="360000" bIns="360000" anchor="ctr">
            <a:noAutofit/>
          </a:bodyPr>
          <a:lstStyle>
            <a:lvl1pPr marL="0" indent="0" algn="l">
              <a:spcBef>
                <a:spcPts val="150"/>
              </a:spcBef>
              <a:buFontTx/>
              <a:buNone/>
              <a:defRPr sz="1800" b="1">
                <a:solidFill>
                  <a:schemeClr val="bg1"/>
                </a:solidFill>
              </a:defRPr>
            </a:lvl1pPr>
            <a:lvl2pPr marL="6350" indent="0">
              <a:tabLst/>
              <a:defRPr>
                <a:solidFill>
                  <a:schemeClr val="bg1"/>
                </a:solidFill>
              </a:defRPr>
            </a:lvl2pPr>
            <a:lvl3pPr marL="6350" indent="0">
              <a:tabLst/>
              <a:defRPr>
                <a:solidFill>
                  <a:schemeClr val="bg1"/>
                </a:solidFill>
              </a:defRPr>
            </a:lvl3pPr>
            <a:lvl4pPr marL="6350" indent="0">
              <a:tabLst/>
              <a:defRPr>
                <a:solidFill>
                  <a:schemeClr val="bg1"/>
                </a:solidFill>
              </a:defRPr>
            </a:lvl4pPr>
            <a:lvl5pPr marL="6350" indent="0">
              <a:tabLst/>
              <a:defRPr>
                <a:solidFill>
                  <a:schemeClr val="bg1"/>
                </a:solidFill>
              </a:defRPr>
            </a:lvl5pPr>
          </a:lstStyle>
          <a:p>
            <a:pPr lvl="0"/>
            <a:r>
              <a:rPr lang="en-US"/>
              <a:t>Click to edit Master text styles</a:t>
            </a:r>
          </a:p>
        </p:txBody>
      </p:sp>
      <p:pic>
        <p:nvPicPr>
          <p:cNvPr id="9" name="Picture 8">
            <a:extLst>
              <a:ext uri="{FF2B5EF4-FFF2-40B4-BE49-F238E27FC236}">
                <a16:creationId xmlns:a16="http://schemas.microsoft.com/office/drawing/2014/main" id="{7975C065-D2BE-C24B-B99D-C1198C6269F9}"/>
              </a:ext>
            </a:extLst>
          </p:cNvPr>
          <p:cNvPicPr>
            <a:picLocks noChangeAspect="1"/>
          </p:cNvPicPr>
          <p:nvPr userDrawn="1"/>
        </p:nvPicPr>
        <p:blipFill>
          <a:blip r:embed="rId3"/>
          <a:stretch>
            <a:fillRect/>
          </a:stretch>
        </p:blipFill>
        <p:spPr>
          <a:xfrm>
            <a:off x="7466306" y="4322619"/>
            <a:ext cx="1677694" cy="820882"/>
          </a:xfrm>
          <a:prstGeom prst="rect">
            <a:avLst/>
          </a:prstGeom>
        </p:spPr>
      </p:pic>
    </p:spTree>
    <p:extLst>
      <p:ext uri="{BB962C8B-B14F-4D97-AF65-F5344CB8AC3E}">
        <p14:creationId xmlns:p14="http://schemas.microsoft.com/office/powerpoint/2010/main" val="213182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Box - Wave Abov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DFA407-1BDE-3D75-C7CC-870E2B66DEB1}"/>
              </a:ext>
            </a:extLst>
          </p:cNvPr>
          <p:cNvPicPr>
            <a:picLocks noChangeAspect="1"/>
          </p:cNvPicPr>
          <p:nvPr userDrawn="1"/>
        </p:nvPicPr>
        <p:blipFill>
          <a:blip r:embed="rId2"/>
          <a:srcRect/>
          <a:stretch/>
        </p:blipFill>
        <p:spPr>
          <a:xfrm rot="10800000">
            <a:off x="-2" y="0"/>
            <a:ext cx="9144000" cy="5143500"/>
          </a:xfrm>
          <a:prstGeom prst="rect">
            <a:avLst/>
          </a:prstGeom>
        </p:spPr>
      </p:pic>
      <p:pic>
        <p:nvPicPr>
          <p:cNvPr id="14" name="Picture 13">
            <a:extLst>
              <a:ext uri="{FF2B5EF4-FFF2-40B4-BE49-F238E27FC236}">
                <a16:creationId xmlns:a16="http://schemas.microsoft.com/office/drawing/2014/main" id="{AB64294A-0EB7-ED44-A3E5-F1EF59B87ADA}"/>
              </a:ext>
            </a:extLst>
          </p:cNvPr>
          <p:cNvPicPr>
            <a:picLocks noChangeAspect="1"/>
          </p:cNvPicPr>
          <p:nvPr/>
        </p:nvPicPr>
        <p:blipFill>
          <a:blip r:embed="rId3"/>
          <a:stretch>
            <a:fillRect/>
          </a:stretch>
        </p:blipFill>
        <p:spPr>
          <a:xfrm>
            <a:off x="7466306" y="4322619"/>
            <a:ext cx="1677694" cy="820882"/>
          </a:xfrm>
          <a:prstGeom prst="rect">
            <a:avLst/>
          </a:prstGeom>
        </p:spPr>
      </p:pic>
      <p:pic>
        <p:nvPicPr>
          <p:cNvPr id="9" name="Picture 8">
            <a:extLst>
              <a:ext uri="{FF2B5EF4-FFF2-40B4-BE49-F238E27FC236}">
                <a16:creationId xmlns:a16="http://schemas.microsoft.com/office/drawing/2014/main" id="{C9C94AE2-FD6B-1F82-3196-40A158C215E5}"/>
              </a:ext>
            </a:extLst>
          </p:cNvPr>
          <p:cNvPicPr>
            <a:picLocks noChangeAspect="1"/>
          </p:cNvPicPr>
          <p:nvPr userDrawn="1"/>
        </p:nvPicPr>
        <p:blipFill>
          <a:blip r:embed="rId4"/>
          <a:stretch>
            <a:fillRect/>
          </a:stretch>
        </p:blipFill>
        <p:spPr>
          <a:xfrm>
            <a:off x="7466306" y="4322618"/>
            <a:ext cx="1677694" cy="820882"/>
          </a:xfrm>
          <a:prstGeom prst="rect">
            <a:avLst/>
          </a:prstGeom>
        </p:spPr>
      </p:pic>
      <p:sp>
        <p:nvSpPr>
          <p:cNvPr id="7" name="Title 1">
            <a:extLst>
              <a:ext uri="{FF2B5EF4-FFF2-40B4-BE49-F238E27FC236}">
                <a16:creationId xmlns:a16="http://schemas.microsoft.com/office/drawing/2014/main" id="{E00B5EC0-FD09-7B35-0E6D-DC0C62DF220C}"/>
              </a:ext>
            </a:extLst>
          </p:cNvPr>
          <p:cNvSpPr>
            <a:spLocks noGrp="1"/>
          </p:cNvSpPr>
          <p:nvPr>
            <p:ph type="title"/>
          </p:nvPr>
        </p:nvSpPr>
        <p:spPr>
          <a:xfrm>
            <a:off x="572400" y="797761"/>
            <a:ext cx="8242679" cy="663703"/>
          </a:xfrm>
        </p:spPr>
        <p:txBody>
          <a:bodyPr lIns="0" tIns="0" rIns="0" bIns="0" anchor="t">
            <a:noAutofit/>
          </a:bodyPr>
          <a:lstStyle>
            <a:lvl1pPr>
              <a:defRPr sz="2400"/>
            </a:lvl1pPr>
          </a:lstStyle>
          <a:p>
            <a:r>
              <a:rPr lang="en-US"/>
              <a:t>Click to edit Master title style</a:t>
            </a:r>
          </a:p>
        </p:txBody>
      </p:sp>
      <p:sp>
        <p:nvSpPr>
          <p:cNvPr id="12" name="Content Placeholder 3">
            <a:extLst>
              <a:ext uri="{FF2B5EF4-FFF2-40B4-BE49-F238E27FC236}">
                <a16:creationId xmlns:a16="http://schemas.microsoft.com/office/drawing/2014/main" id="{182CFFC4-66BE-2AFD-72A5-E6B8F8FF99B3}"/>
              </a:ext>
            </a:extLst>
          </p:cNvPr>
          <p:cNvSpPr>
            <a:spLocks noGrp="1"/>
          </p:cNvSpPr>
          <p:nvPr>
            <p:ph sz="half" idx="2"/>
          </p:nvPr>
        </p:nvSpPr>
        <p:spPr>
          <a:xfrm>
            <a:off x="572401" y="1593050"/>
            <a:ext cx="4425268" cy="3116710"/>
          </a:xfrm>
        </p:spPr>
        <p:txBody>
          <a:bodyPr lIns="0" tIns="0" rIns="0" bIns="0">
            <a:noAutofit/>
          </a:bodyPr>
          <a:lstStyle>
            <a:lvl1pPr marL="0" indent="0">
              <a:buFontTx/>
              <a:buNone/>
              <a:defRPr sz="1800"/>
            </a:lvl1pPr>
            <a:lvl2pPr marL="342900" indent="0">
              <a:buFontTx/>
              <a:buNone/>
              <a:defRPr sz="1800"/>
            </a:lvl2pPr>
            <a:lvl3pPr marL="685800" indent="0">
              <a:buFontTx/>
              <a:buNone/>
              <a:defRPr sz="1800"/>
            </a:lvl3pPr>
            <a:lvl4pPr marL="1028700" indent="0">
              <a:buFontTx/>
              <a:buNone/>
              <a:defRPr sz="1800"/>
            </a:lvl4pPr>
            <a:lvl5pPr marL="1371600" indent="0">
              <a:buFontTx/>
              <a:buNone/>
              <a:defRPr sz="1800"/>
            </a:lvl5pPr>
          </a:lstStyle>
          <a:p>
            <a:pPr lvl="0"/>
            <a:r>
              <a:rPr lang="en-US"/>
              <a:t>Click to edit Master text styles</a:t>
            </a:r>
          </a:p>
        </p:txBody>
      </p:sp>
      <p:sp>
        <p:nvSpPr>
          <p:cNvPr id="13" name="Content Placeholder 5">
            <a:extLst>
              <a:ext uri="{FF2B5EF4-FFF2-40B4-BE49-F238E27FC236}">
                <a16:creationId xmlns:a16="http://schemas.microsoft.com/office/drawing/2014/main" id="{186B4E04-E03C-6E30-02EF-AF7692F14D5B}"/>
              </a:ext>
            </a:extLst>
          </p:cNvPr>
          <p:cNvSpPr>
            <a:spLocks noGrp="1"/>
          </p:cNvSpPr>
          <p:nvPr>
            <p:ph sz="quarter" idx="4"/>
          </p:nvPr>
        </p:nvSpPr>
        <p:spPr>
          <a:xfrm>
            <a:off x="5474825" y="1593051"/>
            <a:ext cx="3340254" cy="2376608"/>
          </a:xfrm>
          <a:solidFill>
            <a:srgbClr val="E91C24"/>
          </a:solidFill>
        </p:spPr>
        <p:txBody>
          <a:bodyPr lIns="360000" tIns="360000" rIns="360000" bIns="360000" anchor="ctr">
            <a:noAutofit/>
          </a:bodyPr>
          <a:lstStyle>
            <a:lvl1pPr marL="0" indent="0" algn="l">
              <a:spcBef>
                <a:spcPts val="150"/>
              </a:spcBef>
              <a:buFontTx/>
              <a:buNone/>
              <a:defRPr sz="1800" b="1">
                <a:solidFill>
                  <a:schemeClr val="bg1"/>
                </a:solidFill>
              </a:defRPr>
            </a:lvl1pPr>
            <a:lvl2pPr marL="6350" indent="0">
              <a:tabLst/>
              <a:defRPr>
                <a:solidFill>
                  <a:schemeClr val="bg1"/>
                </a:solidFill>
              </a:defRPr>
            </a:lvl2pPr>
            <a:lvl3pPr marL="6350" indent="0">
              <a:tabLst/>
              <a:defRPr>
                <a:solidFill>
                  <a:schemeClr val="bg1"/>
                </a:solidFill>
              </a:defRPr>
            </a:lvl3pPr>
            <a:lvl4pPr marL="6350" indent="0">
              <a:tabLst/>
              <a:defRPr>
                <a:solidFill>
                  <a:schemeClr val="bg1"/>
                </a:solidFill>
              </a:defRPr>
            </a:lvl4pPr>
            <a:lvl5pPr marL="6350" indent="0">
              <a:tabLst/>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9978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pic>
        <p:nvPicPr>
          <p:cNvPr id="11" name="Picture 10" descr="A red surface with a black background&#10;&#10;Description automatically generated with medium confidence">
            <a:extLst>
              <a:ext uri="{FF2B5EF4-FFF2-40B4-BE49-F238E27FC236}">
                <a16:creationId xmlns:a16="http://schemas.microsoft.com/office/drawing/2014/main" id="{BD62C7B2-F881-304C-8673-2B7AE442965A}"/>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4" name="Picture 13">
            <a:extLst>
              <a:ext uri="{FF2B5EF4-FFF2-40B4-BE49-F238E27FC236}">
                <a16:creationId xmlns:a16="http://schemas.microsoft.com/office/drawing/2014/main" id="{AB64294A-0EB7-ED44-A3E5-F1EF59B87ADA}"/>
              </a:ext>
            </a:extLst>
          </p:cNvPr>
          <p:cNvPicPr>
            <a:picLocks noChangeAspect="1"/>
          </p:cNvPicPr>
          <p:nvPr/>
        </p:nvPicPr>
        <p:blipFill>
          <a:blip r:embed="rId3"/>
          <a:stretch>
            <a:fillRect/>
          </a:stretch>
        </p:blipFill>
        <p:spPr>
          <a:xfrm>
            <a:off x="7466306" y="4322619"/>
            <a:ext cx="1677694" cy="820882"/>
          </a:xfrm>
          <a:prstGeom prst="rect">
            <a:avLst/>
          </a:prstGeom>
        </p:spPr>
      </p:pic>
      <p:sp>
        <p:nvSpPr>
          <p:cNvPr id="2" name="Title 1"/>
          <p:cNvSpPr>
            <a:spLocks noGrp="1"/>
          </p:cNvSpPr>
          <p:nvPr>
            <p:ph type="title"/>
          </p:nvPr>
        </p:nvSpPr>
        <p:spPr>
          <a:xfrm>
            <a:off x="572401" y="432000"/>
            <a:ext cx="7999200" cy="663703"/>
          </a:xfrm>
        </p:spPr>
        <p:txBody>
          <a:bodyPr lIns="0" tIns="0" rIns="0" bIns="0" anchor="t">
            <a:noAutofit/>
          </a:bodyPr>
          <a:lstStyle>
            <a:lvl1pPr>
              <a:defRPr sz="2400"/>
            </a:lvl1pPr>
          </a:lstStyle>
          <a:p>
            <a:r>
              <a:rPr lang="en-US"/>
              <a:t>Click to edit Master title style</a:t>
            </a:r>
          </a:p>
        </p:txBody>
      </p:sp>
      <p:sp>
        <p:nvSpPr>
          <p:cNvPr id="4" name="Content Placeholder 3"/>
          <p:cNvSpPr>
            <a:spLocks noGrp="1"/>
          </p:cNvSpPr>
          <p:nvPr>
            <p:ph sz="half" idx="2"/>
          </p:nvPr>
        </p:nvSpPr>
        <p:spPr>
          <a:xfrm>
            <a:off x="572400" y="1221827"/>
            <a:ext cx="3716522" cy="3026980"/>
          </a:xfrm>
        </p:spPr>
        <p:txBody>
          <a:bodyPr lIns="0" tIns="0" rIns="0" bIns="0">
            <a:noAutofit/>
          </a:bodyPr>
          <a:lstStyle>
            <a:lvl1pPr marL="171450" indent="-171450">
              <a:buClr>
                <a:srgbClr val="E91C24"/>
              </a:buClr>
              <a:buFont typeface="Arial" panose="020B0604020202020204" pitchFamily="34" charset="0"/>
              <a:buChar char="•"/>
              <a:defRPr sz="1800"/>
            </a:lvl1pPr>
            <a:lvl2pPr marL="514350" indent="-171450">
              <a:buClr>
                <a:srgbClr val="E91C24"/>
              </a:buClr>
              <a:buFont typeface="Arial" panose="020B0604020202020204" pitchFamily="34" charset="0"/>
              <a:buChar char="•"/>
              <a:defRPr sz="1800"/>
            </a:lvl2pPr>
            <a:lvl3pPr marL="857250" indent="-171450">
              <a:buClr>
                <a:srgbClr val="E91C24"/>
              </a:buClr>
              <a:buFont typeface="Arial" panose="020B0604020202020204" pitchFamily="34" charset="0"/>
              <a:buChar char="•"/>
              <a:defRPr sz="1800"/>
            </a:lvl3pPr>
            <a:lvl4pPr marL="1200150" indent="-171450">
              <a:buClr>
                <a:srgbClr val="E91C24"/>
              </a:buClr>
              <a:buFont typeface="Arial" panose="020B0604020202020204" pitchFamily="34" charset="0"/>
              <a:buChar char="•"/>
              <a:defRPr sz="1800"/>
            </a:lvl4pPr>
            <a:lvl5pPr marL="1543050" indent="-171450">
              <a:buClr>
                <a:srgbClr val="E91C24"/>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55079" y="1221827"/>
            <a:ext cx="3716521" cy="3026980"/>
          </a:xfrm>
        </p:spPr>
        <p:txBody>
          <a:bodyPr lIns="0" tIns="0" rIns="0" bIns="0">
            <a:noAutofit/>
          </a:bodyPr>
          <a:lstStyle>
            <a:lvl1pPr>
              <a:buClr>
                <a:srgbClr val="E91C24"/>
              </a:buClr>
              <a:defRPr sz="1800"/>
            </a:lvl1pPr>
            <a:lvl2pPr>
              <a:buClr>
                <a:srgbClr val="E91C24"/>
              </a:buClr>
              <a:defRPr sz="1800"/>
            </a:lvl2pPr>
            <a:lvl3pPr>
              <a:buClr>
                <a:srgbClr val="E91C24"/>
              </a:buClr>
              <a:defRPr sz="1800"/>
            </a:lvl3pPr>
            <a:lvl4pPr>
              <a:buClr>
                <a:srgbClr val="E91C24"/>
              </a:buClr>
              <a:defRPr sz="1800"/>
            </a:lvl4pPr>
            <a:lvl5pPr>
              <a:buClr>
                <a:srgbClr val="E91C24"/>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05F7907-417B-9845-A5F7-7A6C2442283A}"/>
              </a:ext>
            </a:extLst>
          </p:cNvPr>
          <p:cNvPicPr>
            <a:picLocks noChangeAspect="1"/>
          </p:cNvPicPr>
          <p:nvPr userDrawn="1"/>
        </p:nvPicPr>
        <p:blipFill>
          <a:blip r:embed="rId3"/>
          <a:stretch>
            <a:fillRect/>
          </a:stretch>
        </p:blipFill>
        <p:spPr>
          <a:xfrm>
            <a:off x="7466306" y="4322619"/>
            <a:ext cx="1677694" cy="820882"/>
          </a:xfrm>
          <a:prstGeom prst="rect">
            <a:avLst/>
          </a:prstGeom>
        </p:spPr>
      </p:pic>
    </p:spTree>
    <p:extLst>
      <p:ext uri="{BB962C8B-B14F-4D97-AF65-F5344CB8AC3E}">
        <p14:creationId xmlns:p14="http://schemas.microsoft.com/office/powerpoint/2010/main" val="2190962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Wave Abov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DFA407-1BDE-3D75-C7CC-870E2B66DEB1}"/>
              </a:ext>
            </a:extLst>
          </p:cNvPr>
          <p:cNvPicPr>
            <a:picLocks noChangeAspect="1"/>
          </p:cNvPicPr>
          <p:nvPr userDrawn="1"/>
        </p:nvPicPr>
        <p:blipFill>
          <a:blip r:embed="rId2"/>
          <a:srcRect/>
          <a:stretch/>
        </p:blipFill>
        <p:spPr>
          <a:xfrm rot="10800000">
            <a:off x="-2" y="0"/>
            <a:ext cx="9144000" cy="5143500"/>
          </a:xfrm>
          <a:prstGeom prst="rect">
            <a:avLst/>
          </a:prstGeom>
        </p:spPr>
      </p:pic>
      <p:pic>
        <p:nvPicPr>
          <p:cNvPr id="14" name="Picture 13">
            <a:extLst>
              <a:ext uri="{FF2B5EF4-FFF2-40B4-BE49-F238E27FC236}">
                <a16:creationId xmlns:a16="http://schemas.microsoft.com/office/drawing/2014/main" id="{AB64294A-0EB7-ED44-A3E5-F1EF59B87ADA}"/>
              </a:ext>
            </a:extLst>
          </p:cNvPr>
          <p:cNvPicPr>
            <a:picLocks noChangeAspect="1"/>
          </p:cNvPicPr>
          <p:nvPr/>
        </p:nvPicPr>
        <p:blipFill>
          <a:blip r:embed="rId3"/>
          <a:stretch>
            <a:fillRect/>
          </a:stretch>
        </p:blipFill>
        <p:spPr>
          <a:xfrm>
            <a:off x="7466306" y="4322619"/>
            <a:ext cx="1677694" cy="820882"/>
          </a:xfrm>
          <a:prstGeom prst="rect">
            <a:avLst/>
          </a:prstGeom>
        </p:spPr>
      </p:pic>
      <p:pic>
        <p:nvPicPr>
          <p:cNvPr id="9" name="Picture 8">
            <a:extLst>
              <a:ext uri="{FF2B5EF4-FFF2-40B4-BE49-F238E27FC236}">
                <a16:creationId xmlns:a16="http://schemas.microsoft.com/office/drawing/2014/main" id="{C9C94AE2-FD6B-1F82-3196-40A158C215E5}"/>
              </a:ext>
            </a:extLst>
          </p:cNvPr>
          <p:cNvPicPr>
            <a:picLocks noChangeAspect="1"/>
          </p:cNvPicPr>
          <p:nvPr userDrawn="1"/>
        </p:nvPicPr>
        <p:blipFill>
          <a:blip r:embed="rId4"/>
          <a:stretch>
            <a:fillRect/>
          </a:stretch>
        </p:blipFill>
        <p:spPr>
          <a:xfrm>
            <a:off x="7466306" y="4322618"/>
            <a:ext cx="1677694" cy="820882"/>
          </a:xfrm>
          <a:prstGeom prst="rect">
            <a:avLst/>
          </a:prstGeom>
        </p:spPr>
      </p:pic>
      <p:sp>
        <p:nvSpPr>
          <p:cNvPr id="7" name="Title 1">
            <a:extLst>
              <a:ext uri="{FF2B5EF4-FFF2-40B4-BE49-F238E27FC236}">
                <a16:creationId xmlns:a16="http://schemas.microsoft.com/office/drawing/2014/main" id="{E00B5EC0-FD09-7B35-0E6D-DC0C62DF220C}"/>
              </a:ext>
            </a:extLst>
          </p:cNvPr>
          <p:cNvSpPr>
            <a:spLocks noGrp="1"/>
          </p:cNvSpPr>
          <p:nvPr>
            <p:ph type="title"/>
          </p:nvPr>
        </p:nvSpPr>
        <p:spPr>
          <a:xfrm>
            <a:off x="572401" y="797761"/>
            <a:ext cx="7999200" cy="663703"/>
          </a:xfrm>
        </p:spPr>
        <p:txBody>
          <a:bodyPr lIns="0" tIns="0" rIns="0" bIns="0" anchor="t">
            <a:noAutofit/>
          </a:bodyPr>
          <a:lstStyle>
            <a:lvl1pPr>
              <a:defRPr sz="2400"/>
            </a:lvl1pPr>
          </a:lstStyle>
          <a:p>
            <a:r>
              <a:rPr lang="en-US"/>
              <a:t>Click to edit Master title style</a:t>
            </a:r>
          </a:p>
        </p:txBody>
      </p:sp>
      <p:sp>
        <p:nvSpPr>
          <p:cNvPr id="10" name="Content Placeholder 3">
            <a:extLst>
              <a:ext uri="{FF2B5EF4-FFF2-40B4-BE49-F238E27FC236}">
                <a16:creationId xmlns:a16="http://schemas.microsoft.com/office/drawing/2014/main" id="{86B374BF-327C-A1C5-95C4-C9A2DE524A13}"/>
              </a:ext>
            </a:extLst>
          </p:cNvPr>
          <p:cNvSpPr>
            <a:spLocks noGrp="1"/>
          </p:cNvSpPr>
          <p:nvPr>
            <p:ph sz="half" idx="2"/>
          </p:nvPr>
        </p:nvSpPr>
        <p:spPr>
          <a:xfrm>
            <a:off x="572400" y="1587588"/>
            <a:ext cx="3716522" cy="2758151"/>
          </a:xfrm>
        </p:spPr>
        <p:txBody>
          <a:bodyPr lIns="0" tIns="0" rIns="0" bIns="0">
            <a:noAutofit/>
          </a:bodyPr>
          <a:lstStyle>
            <a:lvl1pPr marL="171450" indent="-171450">
              <a:buClr>
                <a:srgbClr val="E91C24"/>
              </a:buClr>
              <a:buFont typeface="Arial" panose="020B0604020202020204" pitchFamily="34" charset="0"/>
              <a:buChar char="•"/>
              <a:defRPr sz="1800"/>
            </a:lvl1pPr>
            <a:lvl2pPr marL="514350" indent="-171450">
              <a:buClr>
                <a:srgbClr val="E91C24"/>
              </a:buClr>
              <a:buFont typeface="Arial" panose="020B0604020202020204" pitchFamily="34" charset="0"/>
              <a:buChar char="•"/>
              <a:defRPr sz="1800"/>
            </a:lvl2pPr>
            <a:lvl3pPr marL="857250" indent="-171450">
              <a:buClr>
                <a:srgbClr val="E91C24"/>
              </a:buClr>
              <a:buFont typeface="Arial" panose="020B0604020202020204" pitchFamily="34" charset="0"/>
              <a:buChar char="•"/>
              <a:defRPr sz="1800"/>
            </a:lvl3pPr>
            <a:lvl4pPr marL="1200150" indent="-171450">
              <a:buClr>
                <a:srgbClr val="E91C24"/>
              </a:buClr>
              <a:buFont typeface="Arial" panose="020B0604020202020204" pitchFamily="34" charset="0"/>
              <a:buChar char="•"/>
              <a:defRPr sz="1800"/>
            </a:lvl4pPr>
            <a:lvl5pPr marL="1543050" indent="-171450">
              <a:buClr>
                <a:srgbClr val="E91C24"/>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a:extLst>
              <a:ext uri="{FF2B5EF4-FFF2-40B4-BE49-F238E27FC236}">
                <a16:creationId xmlns:a16="http://schemas.microsoft.com/office/drawing/2014/main" id="{0A48466F-4618-BC73-3718-4121D1F66C67}"/>
              </a:ext>
            </a:extLst>
          </p:cNvPr>
          <p:cNvSpPr>
            <a:spLocks noGrp="1"/>
          </p:cNvSpPr>
          <p:nvPr>
            <p:ph sz="quarter" idx="4"/>
          </p:nvPr>
        </p:nvSpPr>
        <p:spPr>
          <a:xfrm>
            <a:off x="4855079" y="1587588"/>
            <a:ext cx="3716521" cy="2758151"/>
          </a:xfrm>
        </p:spPr>
        <p:txBody>
          <a:bodyPr lIns="0" tIns="0" rIns="0" bIns="0">
            <a:noAutofit/>
          </a:bodyPr>
          <a:lstStyle>
            <a:lvl1pPr>
              <a:buClr>
                <a:srgbClr val="E91C24"/>
              </a:buClr>
              <a:defRPr sz="1800"/>
            </a:lvl1pPr>
            <a:lvl2pPr>
              <a:buClr>
                <a:srgbClr val="E91C24"/>
              </a:buClr>
              <a:defRPr sz="1800"/>
            </a:lvl2pPr>
            <a:lvl3pPr>
              <a:buClr>
                <a:srgbClr val="E91C24"/>
              </a:buClr>
              <a:defRPr sz="1800"/>
            </a:lvl3pPr>
            <a:lvl4pPr>
              <a:buClr>
                <a:srgbClr val="E91C24"/>
              </a:buClr>
              <a:defRPr sz="1800"/>
            </a:lvl4pPr>
            <a:lvl5pPr>
              <a:buClr>
                <a:srgbClr val="E91C24"/>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75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No Wave">
    <p:spTree>
      <p:nvGrpSpPr>
        <p:cNvPr id="1" name=""/>
        <p:cNvGrpSpPr/>
        <p:nvPr/>
      </p:nvGrpSpPr>
      <p:grpSpPr>
        <a:xfrm>
          <a:off x="0" y="0"/>
          <a:ext cx="0" cy="0"/>
          <a:chOff x="0" y="0"/>
          <a:chExt cx="0" cy="0"/>
        </a:xfrm>
      </p:grpSpPr>
      <p:sp>
        <p:nvSpPr>
          <p:cNvPr id="2" name="Title 1"/>
          <p:cNvSpPr>
            <a:spLocks noGrp="1"/>
          </p:cNvSpPr>
          <p:nvPr>
            <p:ph type="title"/>
          </p:nvPr>
        </p:nvSpPr>
        <p:spPr>
          <a:xfrm>
            <a:off x="572400" y="432000"/>
            <a:ext cx="7999199" cy="671586"/>
          </a:xfrm>
        </p:spPr>
        <p:txBody>
          <a:bodyPr lIns="0" tIns="0" rIns="0" bIns="0" anchor="t">
            <a:noAutofit/>
          </a:bodyPr>
          <a:lstStyle>
            <a:lvl1pPr>
              <a:defRPr sz="2400"/>
            </a:lvl1pPr>
          </a:lstStyle>
          <a:p>
            <a:r>
              <a:rPr lang="en-US"/>
              <a:t>Click to edit Master title style</a:t>
            </a:r>
          </a:p>
        </p:txBody>
      </p:sp>
      <p:sp>
        <p:nvSpPr>
          <p:cNvPr id="4" name="Content Placeholder 3"/>
          <p:cNvSpPr>
            <a:spLocks noGrp="1"/>
          </p:cNvSpPr>
          <p:nvPr>
            <p:ph sz="half" idx="2"/>
          </p:nvPr>
        </p:nvSpPr>
        <p:spPr>
          <a:xfrm>
            <a:off x="572400" y="1213945"/>
            <a:ext cx="3716522" cy="3152356"/>
          </a:xfrm>
        </p:spPr>
        <p:txBody>
          <a:bodyPr lIns="0" tIns="0" rIns="0" bIns="0">
            <a:noAutofit/>
          </a:bodyPr>
          <a:lstStyle>
            <a:lvl1pPr marL="171450" indent="-171450">
              <a:buClr>
                <a:srgbClr val="E91C24"/>
              </a:buClr>
              <a:buFont typeface="Arial" panose="020B0604020202020204" pitchFamily="34" charset="0"/>
              <a:buChar char="•"/>
              <a:defRPr sz="1800"/>
            </a:lvl1pPr>
            <a:lvl2pPr marL="514350" indent="-171450">
              <a:buClr>
                <a:srgbClr val="E91C24"/>
              </a:buClr>
              <a:buFont typeface="Arial" panose="020B0604020202020204" pitchFamily="34" charset="0"/>
              <a:buChar char="•"/>
              <a:defRPr sz="1800"/>
            </a:lvl2pPr>
            <a:lvl3pPr marL="857250" indent="-171450">
              <a:buClr>
                <a:srgbClr val="E91C24"/>
              </a:buClr>
              <a:buFont typeface="Arial" panose="020B0604020202020204" pitchFamily="34" charset="0"/>
              <a:buChar char="•"/>
              <a:defRPr sz="1800"/>
            </a:lvl3pPr>
            <a:lvl4pPr marL="1200150" indent="-171450">
              <a:buClr>
                <a:srgbClr val="E91C24"/>
              </a:buClr>
              <a:buFont typeface="Arial" panose="020B0604020202020204" pitchFamily="34" charset="0"/>
              <a:buChar char="•"/>
              <a:defRPr sz="1800"/>
            </a:lvl4pPr>
            <a:lvl5pPr marL="1543050" indent="-171450">
              <a:buClr>
                <a:srgbClr val="E91C24"/>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55079" y="1213945"/>
            <a:ext cx="3716521" cy="3152356"/>
          </a:xfrm>
        </p:spPr>
        <p:txBody>
          <a:bodyPr lIns="0" tIns="0" rIns="0" bIns="0">
            <a:noAutofit/>
          </a:bodyPr>
          <a:lstStyle>
            <a:lvl1pPr>
              <a:buClr>
                <a:srgbClr val="E91C24"/>
              </a:buClr>
              <a:defRPr sz="1800"/>
            </a:lvl1pPr>
            <a:lvl2pPr>
              <a:buClr>
                <a:srgbClr val="E91C24"/>
              </a:buClr>
              <a:defRPr sz="1800"/>
            </a:lvl2pPr>
            <a:lvl3pPr>
              <a:buClr>
                <a:srgbClr val="E91C24"/>
              </a:buClr>
              <a:defRPr sz="1800"/>
            </a:lvl3pPr>
            <a:lvl4pPr>
              <a:buClr>
                <a:srgbClr val="E91C24"/>
              </a:buClr>
              <a:defRPr sz="1800"/>
            </a:lvl4pPr>
            <a:lvl5pPr>
              <a:buClr>
                <a:srgbClr val="E91C24"/>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30ABDF25-55E1-8740-9525-1A0949824DF8}"/>
              </a:ext>
            </a:extLst>
          </p:cNvPr>
          <p:cNvPicPr>
            <a:picLocks noChangeAspect="1"/>
          </p:cNvPicPr>
          <p:nvPr/>
        </p:nvPicPr>
        <p:blipFill>
          <a:blip r:embed="rId2"/>
          <a:stretch>
            <a:fillRect/>
          </a:stretch>
        </p:blipFill>
        <p:spPr>
          <a:xfrm>
            <a:off x="7466306" y="4322618"/>
            <a:ext cx="1677694" cy="820882"/>
          </a:xfrm>
          <a:prstGeom prst="rect">
            <a:avLst/>
          </a:prstGeom>
        </p:spPr>
      </p:pic>
      <p:pic>
        <p:nvPicPr>
          <p:cNvPr id="10" name="Picture 9">
            <a:extLst>
              <a:ext uri="{FF2B5EF4-FFF2-40B4-BE49-F238E27FC236}">
                <a16:creationId xmlns:a16="http://schemas.microsoft.com/office/drawing/2014/main" id="{A0ECCC5F-AEF6-D149-86B6-908FB0DB07E3}"/>
              </a:ext>
            </a:extLst>
          </p:cNvPr>
          <p:cNvPicPr>
            <a:picLocks noChangeAspect="1"/>
          </p:cNvPicPr>
          <p:nvPr userDrawn="1"/>
        </p:nvPicPr>
        <p:blipFill>
          <a:blip r:embed="rId2"/>
          <a:stretch>
            <a:fillRect/>
          </a:stretch>
        </p:blipFill>
        <p:spPr>
          <a:xfrm>
            <a:off x="7466306" y="4322618"/>
            <a:ext cx="1677694" cy="820882"/>
          </a:xfrm>
          <a:prstGeom prst="rect">
            <a:avLst/>
          </a:prstGeom>
        </p:spPr>
      </p:pic>
    </p:spTree>
    <p:extLst>
      <p:ext uri="{BB962C8B-B14F-4D97-AF65-F5344CB8AC3E}">
        <p14:creationId xmlns:p14="http://schemas.microsoft.com/office/powerpoint/2010/main" val="27606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pic>
        <p:nvPicPr>
          <p:cNvPr id="7" name="Picture 6" descr="A red surface with a black background&#10;&#10;Description automatically generated with medium confidence">
            <a:extLst>
              <a:ext uri="{FF2B5EF4-FFF2-40B4-BE49-F238E27FC236}">
                <a16:creationId xmlns:a16="http://schemas.microsoft.com/office/drawing/2014/main" id="{B49692BE-6321-0E46-9AE2-E491AAD3172B}"/>
              </a:ext>
            </a:extLst>
          </p:cNvPr>
          <p:cNvPicPr>
            <a:picLocks noChangeAspect="1"/>
          </p:cNvPicPr>
          <p:nvPr userDrawn="1"/>
        </p:nvPicPr>
        <p:blipFill>
          <a:blip r:embed="rId2"/>
          <a:stretch>
            <a:fillRect/>
          </a:stretch>
        </p:blipFill>
        <p:spPr>
          <a:xfrm>
            <a:off x="0" y="1"/>
            <a:ext cx="9144000" cy="5143500"/>
          </a:xfrm>
          <a:prstGeom prst="rect">
            <a:avLst/>
          </a:prstGeom>
        </p:spPr>
      </p:pic>
      <p:pic>
        <p:nvPicPr>
          <p:cNvPr id="13" name="Picture 12" descr="A red surface with a black background&#10;&#10;Description automatically generated with medium confidence">
            <a:extLst>
              <a:ext uri="{FF2B5EF4-FFF2-40B4-BE49-F238E27FC236}">
                <a16:creationId xmlns:a16="http://schemas.microsoft.com/office/drawing/2014/main" id="{1CCE42D8-5361-9940-B797-FFC03759880E}"/>
              </a:ext>
            </a:extLst>
          </p:cNvPr>
          <p:cNvPicPr>
            <a:picLocks noChangeAspect="1"/>
          </p:cNvPicPr>
          <p:nvPr/>
        </p:nvPicPr>
        <p:blipFill>
          <a:blip r:embed="rId2"/>
          <a:stretch>
            <a:fillRect/>
          </a:stretch>
        </p:blipFill>
        <p:spPr>
          <a:xfrm>
            <a:off x="0" y="1"/>
            <a:ext cx="9144000" cy="5143500"/>
          </a:xfrm>
          <a:prstGeom prst="rect">
            <a:avLst/>
          </a:prstGeom>
        </p:spPr>
      </p:pic>
      <p:pic>
        <p:nvPicPr>
          <p:cNvPr id="14" name="Picture 13">
            <a:extLst>
              <a:ext uri="{FF2B5EF4-FFF2-40B4-BE49-F238E27FC236}">
                <a16:creationId xmlns:a16="http://schemas.microsoft.com/office/drawing/2014/main" id="{AB64294A-0EB7-ED44-A3E5-F1EF59B87ADA}"/>
              </a:ext>
            </a:extLst>
          </p:cNvPr>
          <p:cNvPicPr>
            <a:picLocks noChangeAspect="1"/>
          </p:cNvPicPr>
          <p:nvPr/>
        </p:nvPicPr>
        <p:blipFill>
          <a:blip r:embed="rId3"/>
          <a:stretch>
            <a:fillRect/>
          </a:stretch>
        </p:blipFill>
        <p:spPr>
          <a:xfrm>
            <a:off x="7466306" y="4322619"/>
            <a:ext cx="1677694" cy="820882"/>
          </a:xfrm>
          <a:prstGeom prst="rect">
            <a:avLst/>
          </a:prstGeom>
        </p:spPr>
      </p:pic>
      <p:sp>
        <p:nvSpPr>
          <p:cNvPr id="2" name="Title 1"/>
          <p:cNvSpPr>
            <a:spLocks noGrp="1"/>
          </p:cNvSpPr>
          <p:nvPr>
            <p:ph type="title"/>
          </p:nvPr>
        </p:nvSpPr>
        <p:spPr>
          <a:xfrm>
            <a:off x="571499" y="432594"/>
            <a:ext cx="8000008" cy="640832"/>
          </a:xfrm>
        </p:spPr>
        <p:txBody>
          <a:bodyPr lIns="0" tIns="0" rIns="0" bIns="0" anchor="t">
            <a:noAutofit/>
          </a:bodyPr>
          <a:lstStyle>
            <a:lvl1pPr>
              <a:defRPr sz="2400"/>
            </a:lvl1pPr>
          </a:lstStyle>
          <a:p>
            <a:r>
              <a:rPr lang="en-US"/>
              <a:t>Click to edit Master title style</a:t>
            </a:r>
          </a:p>
        </p:txBody>
      </p:sp>
      <p:sp>
        <p:nvSpPr>
          <p:cNvPr id="3" name="Text Placeholder 2"/>
          <p:cNvSpPr>
            <a:spLocks noGrp="1"/>
          </p:cNvSpPr>
          <p:nvPr>
            <p:ph type="body" idx="1"/>
          </p:nvPr>
        </p:nvSpPr>
        <p:spPr>
          <a:xfrm>
            <a:off x="571499" y="1074019"/>
            <a:ext cx="8000007" cy="432000"/>
          </a:xfrm>
        </p:spPr>
        <p:txBody>
          <a:bodyPr lIns="0" tIns="0" rIns="0" bIns="0" anchor="t">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71499" y="1598215"/>
            <a:ext cx="8000007" cy="2674965"/>
          </a:xfrm>
        </p:spPr>
        <p:txBody>
          <a:bodyPr lIns="0" tIns="0" rIns="0" bIns="0">
            <a:noAutofit/>
          </a:bodyPr>
          <a:lstStyle>
            <a:lvl1pPr marL="171450" indent="-171450">
              <a:buClr>
                <a:schemeClr val="accent1"/>
              </a:buClr>
              <a:buFont typeface="Arial" panose="020B0604020202020204" pitchFamily="34" charset="0"/>
              <a:buChar char="•"/>
              <a:defRPr sz="1800"/>
            </a:lvl1pPr>
            <a:lvl2pPr marL="514350" indent="-171450">
              <a:buClr>
                <a:schemeClr val="accent1"/>
              </a:buClr>
              <a:buFont typeface="Arial" panose="020B0604020202020204" pitchFamily="34" charset="0"/>
              <a:buChar char="•"/>
              <a:defRPr sz="1800"/>
            </a:lvl2pPr>
            <a:lvl3pPr marL="857250" indent="-171450">
              <a:buClr>
                <a:schemeClr val="accent1"/>
              </a:buClr>
              <a:buFont typeface="Arial" panose="020B0604020202020204" pitchFamily="34" charset="0"/>
              <a:buChar char="•"/>
              <a:defRPr sz="1800"/>
            </a:lvl3pPr>
            <a:lvl4pPr marL="1200150" indent="-171450">
              <a:buClr>
                <a:schemeClr val="accent1"/>
              </a:buClr>
              <a:buFont typeface="Arial" panose="020B0604020202020204" pitchFamily="34" charset="0"/>
              <a:buChar char="•"/>
              <a:defRPr sz="1800"/>
            </a:lvl4pPr>
            <a:lvl5pPr marL="1543050" indent="-171450">
              <a:buClr>
                <a:schemeClr val="accent1"/>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1638433-1023-2B48-8BC8-E864724D79B8}"/>
              </a:ext>
            </a:extLst>
          </p:cNvPr>
          <p:cNvPicPr>
            <a:picLocks noChangeAspect="1"/>
          </p:cNvPicPr>
          <p:nvPr userDrawn="1"/>
        </p:nvPicPr>
        <p:blipFill>
          <a:blip r:embed="rId3"/>
          <a:stretch>
            <a:fillRect/>
          </a:stretch>
        </p:blipFill>
        <p:spPr>
          <a:xfrm>
            <a:off x="7466306" y="4322619"/>
            <a:ext cx="1677694" cy="820882"/>
          </a:xfrm>
          <a:prstGeom prst="rect">
            <a:avLst/>
          </a:prstGeom>
        </p:spPr>
      </p:pic>
    </p:spTree>
    <p:extLst>
      <p:ext uri="{BB962C8B-B14F-4D97-AF65-F5344CB8AC3E}">
        <p14:creationId xmlns:p14="http://schemas.microsoft.com/office/powerpoint/2010/main" val="68254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3150511"/>
      </p:ext>
    </p:extLst>
  </p:cSld>
  <p:clrMap bg1="lt1" tx1="dk1" bg2="lt2" tx2="dk2" accent1="accent1" accent2="accent2" accent3="accent3" accent4="accent4" accent5="accent5" accent6="accent6" hlink="hlink" folHlink="folHlink"/>
  <p:sldLayoutIdLst>
    <p:sldLayoutId id="2147483695" r:id="rId1"/>
    <p:sldLayoutId id="2147483704" r:id="rId2"/>
    <p:sldLayoutId id="2147483730" r:id="rId3"/>
    <p:sldLayoutId id="2147483724" r:id="rId4"/>
    <p:sldLayoutId id="2147483732" r:id="rId5"/>
    <p:sldLayoutId id="2147483726" r:id="rId6"/>
    <p:sldLayoutId id="2147483731" r:id="rId7"/>
    <p:sldLayoutId id="2147483716" r:id="rId8"/>
    <p:sldLayoutId id="2147483703" r:id="rId9"/>
    <p:sldLayoutId id="2147483729" r:id="rId10"/>
    <p:sldLayoutId id="2147483663" r:id="rId11"/>
    <p:sldLayoutId id="2147483664" r:id="rId12"/>
    <p:sldLayoutId id="2147483667" r:id="rId13"/>
    <p:sldLayoutId id="2147483734" r:id="rId14"/>
  </p:sldLayoutIdLst>
  <p:txStyles>
    <p:titleStyle>
      <a:lvl1pPr algn="l" defTabSz="685800" rtl="0" eaLnBrk="1" latinLnBrk="0" hangingPunct="1">
        <a:lnSpc>
          <a:spcPct val="90000"/>
        </a:lnSpc>
        <a:spcBef>
          <a:spcPct val="0"/>
        </a:spcBef>
        <a:buNone/>
        <a:defRPr sz="3300" b="1"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1.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sv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wellness.carleton.ca/navigator"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ellness.carleton.ca/mental-health/resource-guid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0.jpe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9358-B01E-63B0-4A6D-F5C65458370C}"/>
              </a:ext>
            </a:extLst>
          </p:cNvPr>
          <p:cNvSpPr>
            <a:spLocks noGrp="1"/>
          </p:cNvSpPr>
          <p:nvPr>
            <p:ph type="ctrTitle"/>
          </p:nvPr>
        </p:nvSpPr>
        <p:spPr>
          <a:xfrm>
            <a:off x="1597019" y="811884"/>
            <a:ext cx="5712714" cy="1790700"/>
          </a:xfrm>
        </p:spPr>
        <p:txBody>
          <a:bodyPr/>
          <a:lstStyle/>
          <a:p>
            <a:pPr algn="ctr"/>
            <a:r>
              <a:rPr lang="en-US" dirty="0">
                <a:latin typeface="Arial"/>
                <a:cs typeface="Arial"/>
              </a:rPr>
              <a:t>Office of Associate Vice President Student Health and Wellness</a:t>
            </a:r>
          </a:p>
        </p:txBody>
      </p:sp>
    </p:spTree>
    <p:extLst>
      <p:ext uri="{BB962C8B-B14F-4D97-AF65-F5344CB8AC3E}">
        <p14:creationId xmlns:p14="http://schemas.microsoft.com/office/powerpoint/2010/main" val="3908892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121C0-9B5B-0FBF-E288-A161FB2BB25C}"/>
              </a:ext>
            </a:extLst>
          </p:cNvPr>
          <p:cNvSpPr>
            <a:spLocks noGrp="1"/>
          </p:cNvSpPr>
          <p:nvPr>
            <p:ph sz="half" idx="2"/>
          </p:nvPr>
        </p:nvSpPr>
        <p:spPr>
          <a:xfrm>
            <a:off x="614632" y="1919706"/>
            <a:ext cx="5630114" cy="1292684"/>
          </a:xfrm>
        </p:spPr>
        <p:txBody>
          <a:bodyPr vert="horz" lIns="0" tIns="0" rIns="0" bIns="0" rtlCol="0" anchor="t">
            <a:noAutofit/>
          </a:bodyPr>
          <a:lstStyle/>
          <a:p>
            <a:pPr>
              <a:buClr>
                <a:srgbClr val="FF0000"/>
              </a:buClr>
            </a:pPr>
            <a:r>
              <a:rPr lang="en-US">
                <a:latin typeface="Arial"/>
                <a:cs typeface="Arial"/>
              </a:rPr>
              <a:t>Support for exploring and cultivating spiritual wellbeing and identity</a:t>
            </a:r>
          </a:p>
          <a:p>
            <a:pPr>
              <a:buClr>
                <a:srgbClr val="FF0000"/>
              </a:buClr>
            </a:pPr>
            <a:r>
              <a:rPr lang="en-US">
                <a:latin typeface="Arial"/>
                <a:cs typeface="Arial"/>
              </a:rPr>
              <a:t>Welcoming space for all, regardless of faith affiliation </a:t>
            </a:r>
          </a:p>
          <a:p>
            <a:pPr>
              <a:buClr>
                <a:srgbClr val="FF0000"/>
              </a:buClr>
            </a:pPr>
            <a:r>
              <a:rPr lang="en-US">
                <a:latin typeface="Arial"/>
                <a:cs typeface="Arial"/>
              </a:rPr>
              <a:t>Meet the Chaplains by office hours or by appointment</a:t>
            </a:r>
            <a:endParaRPr lang="en-US"/>
          </a:p>
        </p:txBody>
      </p:sp>
      <p:sp>
        <p:nvSpPr>
          <p:cNvPr id="3" name="Title 2">
            <a:extLst>
              <a:ext uri="{FF2B5EF4-FFF2-40B4-BE49-F238E27FC236}">
                <a16:creationId xmlns:a16="http://schemas.microsoft.com/office/drawing/2014/main" id="{07B504E0-5963-F759-7863-A1668CADBF92}"/>
              </a:ext>
            </a:extLst>
          </p:cNvPr>
          <p:cNvSpPr>
            <a:spLocks noGrp="1"/>
          </p:cNvSpPr>
          <p:nvPr>
            <p:ph type="title"/>
          </p:nvPr>
        </p:nvSpPr>
        <p:spPr/>
        <p:txBody>
          <a:bodyPr/>
          <a:lstStyle/>
          <a:p>
            <a:r>
              <a:rPr lang="en-US" b="1">
                <a:latin typeface="Arial"/>
                <a:cs typeface="Arial"/>
              </a:rPr>
              <a:t>Spirituality Centre</a:t>
            </a:r>
            <a:endParaRPr lang="en-US" b="1"/>
          </a:p>
        </p:txBody>
      </p:sp>
      <p:pic>
        <p:nvPicPr>
          <p:cNvPr id="5" name="Picture 4" descr="A yellow rectangle with white background&#10;&#10;Description automatically generated">
            <a:extLst>
              <a:ext uri="{FF2B5EF4-FFF2-40B4-BE49-F238E27FC236}">
                <a16:creationId xmlns:a16="http://schemas.microsoft.com/office/drawing/2014/main" id="{3C3D5DA2-2F4C-DE42-5116-4E2969B8C3C6}"/>
              </a:ext>
            </a:extLst>
          </p:cNvPr>
          <p:cNvPicPr>
            <a:picLocks noChangeAspect="1"/>
          </p:cNvPicPr>
          <p:nvPr/>
        </p:nvPicPr>
        <p:blipFill rotWithShape="1">
          <a:blip r:embed="rId3"/>
          <a:srcRect l="6108" t="28571" r="89903" b="28571"/>
          <a:stretch/>
        </p:blipFill>
        <p:spPr>
          <a:xfrm flipV="1">
            <a:off x="-2153" y="1127955"/>
            <a:ext cx="9144447" cy="185526"/>
          </a:xfrm>
          <a:prstGeom prst="rect">
            <a:avLst/>
          </a:prstGeom>
        </p:spPr>
      </p:pic>
      <p:sp>
        <p:nvSpPr>
          <p:cNvPr id="7" name="TextBox 6">
            <a:extLst>
              <a:ext uri="{FF2B5EF4-FFF2-40B4-BE49-F238E27FC236}">
                <a16:creationId xmlns:a16="http://schemas.microsoft.com/office/drawing/2014/main" id="{45B80C57-076E-A487-64B5-6F33CCCA5C2A}"/>
              </a:ext>
            </a:extLst>
          </p:cNvPr>
          <p:cNvSpPr txBox="1"/>
          <p:nvPr/>
        </p:nvSpPr>
        <p:spPr>
          <a:xfrm>
            <a:off x="868901" y="3548066"/>
            <a:ext cx="4391637" cy="646331"/>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Arial"/>
              </a:rPr>
              <a:t>Website:</a:t>
            </a:r>
            <a:r>
              <a:rPr lang="en-US">
                <a:cs typeface="Arial"/>
              </a:rPr>
              <a:t> </a:t>
            </a:r>
            <a:r>
              <a:rPr lang="en-US">
                <a:ea typeface="+mn-lt"/>
                <a:cs typeface="+mn-lt"/>
              </a:rPr>
              <a:t>wellness.carleton.ca/spirituality</a:t>
            </a:r>
            <a:endParaRPr lang="en-US" sz="2400" err="1">
              <a:ea typeface="+mn-lt"/>
              <a:cs typeface="+mn-lt"/>
            </a:endParaRPr>
          </a:p>
          <a:p>
            <a:r>
              <a:rPr lang="en-US" b="1">
                <a:cs typeface="Arial"/>
              </a:rPr>
              <a:t>Location: </a:t>
            </a:r>
            <a:r>
              <a:rPr lang="en-US">
                <a:cs typeface="Arial"/>
              </a:rPr>
              <a:t>Tory Building T27</a:t>
            </a:r>
          </a:p>
        </p:txBody>
      </p:sp>
      <p:pic>
        <p:nvPicPr>
          <p:cNvPr id="6" name="Picture 5" descr="A logo of a flower&#10;&#10;Description automatically generated">
            <a:extLst>
              <a:ext uri="{FF2B5EF4-FFF2-40B4-BE49-F238E27FC236}">
                <a16:creationId xmlns:a16="http://schemas.microsoft.com/office/drawing/2014/main" id="{148BA442-9879-54C3-B2EB-C681923AD505}"/>
              </a:ext>
            </a:extLst>
          </p:cNvPr>
          <p:cNvPicPr>
            <a:picLocks noChangeAspect="1"/>
          </p:cNvPicPr>
          <p:nvPr/>
        </p:nvPicPr>
        <p:blipFill>
          <a:blip r:embed="rId4"/>
          <a:stretch>
            <a:fillRect/>
          </a:stretch>
        </p:blipFill>
        <p:spPr>
          <a:xfrm>
            <a:off x="6423396" y="1200331"/>
            <a:ext cx="2377706" cy="3114980"/>
          </a:xfrm>
          <a:prstGeom prst="rect">
            <a:avLst/>
          </a:prstGeom>
        </p:spPr>
      </p:pic>
    </p:spTree>
    <p:extLst>
      <p:ext uri="{BB962C8B-B14F-4D97-AF65-F5344CB8AC3E}">
        <p14:creationId xmlns:p14="http://schemas.microsoft.com/office/powerpoint/2010/main" val="12190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yellow rectangle with white background&#10;&#10;Description automatically generated">
            <a:extLst>
              <a:ext uri="{FF2B5EF4-FFF2-40B4-BE49-F238E27FC236}">
                <a16:creationId xmlns:a16="http://schemas.microsoft.com/office/drawing/2014/main" id="{15A66535-453C-8317-9357-D018E3CE053F}"/>
              </a:ext>
            </a:extLst>
          </p:cNvPr>
          <p:cNvPicPr>
            <a:picLocks noChangeAspect="1"/>
          </p:cNvPicPr>
          <p:nvPr/>
        </p:nvPicPr>
        <p:blipFill rotWithShape="1">
          <a:blip r:embed="rId3"/>
          <a:srcRect l="6108" t="28571" r="89903" b="28571"/>
          <a:stretch/>
        </p:blipFill>
        <p:spPr>
          <a:xfrm flipV="1">
            <a:off x="-2153" y="1127955"/>
            <a:ext cx="9144447" cy="185526"/>
          </a:xfrm>
          <a:prstGeom prst="rect">
            <a:avLst/>
          </a:prstGeom>
        </p:spPr>
      </p:pic>
      <p:sp>
        <p:nvSpPr>
          <p:cNvPr id="2" name="Content Placeholder 1">
            <a:extLst>
              <a:ext uri="{FF2B5EF4-FFF2-40B4-BE49-F238E27FC236}">
                <a16:creationId xmlns:a16="http://schemas.microsoft.com/office/drawing/2014/main" id="{15FD6ABF-6794-8EAB-B59F-C69731F6A2AE}"/>
              </a:ext>
            </a:extLst>
          </p:cNvPr>
          <p:cNvSpPr>
            <a:spLocks noGrp="1"/>
          </p:cNvSpPr>
          <p:nvPr>
            <p:ph sz="half" idx="2"/>
          </p:nvPr>
        </p:nvSpPr>
        <p:spPr>
          <a:xfrm>
            <a:off x="571500" y="1542299"/>
            <a:ext cx="3942196" cy="2023923"/>
          </a:xfrm>
        </p:spPr>
        <p:txBody>
          <a:bodyPr vert="horz" lIns="0" tIns="0" rIns="0" bIns="0" rtlCol="0" anchor="t">
            <a:noAutofit/>
          </a:bodyPr>
          <a:lstStyle/>
          <a:p>
            <a:pPr>
              <a:buClr>
                <a:srgbClr val="E91C24"/>
              </a:buClr>
            </a:pPr>
            <a:r>
              <a:rPr lang="en-US" dirty="0">
                <a:latin typeface="Arial"/>
                <a:cs typeface="Arial"/>
              </a:rPr>
              <a:t>Mental health and wellness support</a:t>
            </a:r>
          </a:p>
          <a:p>
            <a:pPr>
              <a:buClr>
                <a:srgbClr val="E91C24"/>
              </a:buClr>
            </a:pPr>
            <a:r>
              <a:rPr lang="en-US" dirty="0">
                <a:latin typeface="Arial"/>
                <a:cs typeface="Arial"/>
              </a:rPr>
              <a:t>Dogs are handled by professional staff and faculty members</a:t>
            </a:r>
          </a:p>
          <a:p>
            <a:pPr>
              <a:buClr>
                <a:srgbClr val="E91C24"/>
              </a:buClr>
            </a:pPr>
            <a:r>
              <a:rPr lang="en-US" dirty="0">
                <a:latin typeface="Arial"/>
                <a:cs typeface="Arial"/>
              </a:rPr>
              <a:t>Handlers work to create welcoming, supportive and low intensity environments</a:t>
            </a:r>
          </a:p>
          <a:p>
            <a:pPr marL="0" indent="0">
              <a:buNone/>
            </a:pPr>
            <a:endParaRPr lang="en-US" dirty="0">
              <a:latin typeface="Arial"/>
              <a:cs typeface="Arial"/>
            </a:endParaRPr>
          </a:p>
        </p:txBody>
      </p:sp>
      <p:sp>
        <p:nvSpPr>
          <p:cNvPr id="3" name="Title 2">
            <a:extLst>
              <a:ext uri="{FF2B5EF4-FFF2-40B4-BE49-F238E27FC236}">
                <a16:creationId xmlns:a16="http://schemas.microsoft.com/office/drawing/2014/main" id="{E2A4A9CB-36DE-FB0D-CA30-B6C2E43CA0E7}"/>
              </a:ext>
            </a:extLst>
          </p:cNvPr>
          <p:cNvSpPr>
            <a:spLocks noGrp="1"/>
          </p:cNvSpPr>
          <p:nvPr>
            <p:ph type="title"/>
          </p:nvPr>
        </p:nvSpPr>
        <p:spPr/>
        <p:txBody>
          <a:bodyPr/>
          <a:lstStyle/>
          <a:p>
            <a:r>
              <a:rPr lang="en-US" b="1">
                <a:latin typeface="Arial"/>
                <a:cs typeface="Arial"/>
              </a:rPr>
              <a:t>Therapy Dogs</a:t>
            </a:r>
            <a:endParaRPr lang="en-US" b="1"/>
          </a:p>
        </p:txBody>
      </p:sp>
      <p:sp>
        <p:nvSpPr>
          <p:cNvPr id="7" name="TextBox 6">
            <a:extLst>
              <a:ext uri="{FF2B5EF4-FFF2-40B4-BE49-F238E27FC236}">
                <a16:creationId xmlns:a16="http://schemas.microsoft.com/office/drawing/2014/main" id="{F448EF41-08AC-4327-E109-1C91742EE06C}"/>
              </a:ext>
            </a:extLst>
          </p:cNvPr>
          <p:cNvSpPr txBox="1"/>
          <p:nvPr/>
        </p:nvSpPr>
        <p:spPr>
          <a:xfrm>
            <a:off x="390964" y="3511008"/>
            <a:ext cx="3282331" cy="954107"/>
          </a:xfrm>
          <a:prstGeom prst="rect">
            <a:avLst/>
          </a:prstGeom>
          <a:ln>
            <a:solidFill>
              <a:srgbClr val="E91C24"/>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Arial" panose="020B0604020202020204" pitchFamily="34" charset="0"/>
                <a:cs typeface="Arial" panose="020B0604020202020204" pitchFamily="34" charset="0"/>
              </a:rPr>
              <a:t>Website: </a:t>
            </a:r>
            <a:r>
              <a:rPr lang="en-US" sz="1400">
                <a:latin typeface="Arial" panose="020B0604020202020204" pitchFamily="34" charset="0"/>
                <a:ea typeface="+mn-lt"/>
                <a:cs typeface="Arial" panose="020B0604020202020204" pitchFamily="34" charset="0"/>
              </a:rPr>
              <a:t>wellness.carleton.ca/mental-health/therapy-dogs</a:t>
            </a:r>
            <a:endParaRPr lang="en-US" sz="1400">
              <a:latin typeface="Arial" panose="020B0604020202020204" pitchFamily="34" charset="0"/>
              <a:cs typeface="Arial" panose="020B0604020202020204" pitchFamily="34" charset="0"/>
            </a:endParaRPr>
          </a:p>
          <a:p>
            <a:r>
              <a:rPr lang="en-US" sz="1400" b="1">
                <a:latin typeface="Arial" panose="020B0604020202020204" pitchFamily="34" charset="0"/>
                <a:cs typeface="Arial" panose="020B0604020202020204" pitchFamily="34" charset="0"/>
              </a:rPr>
              <a:t>Email: </a:t>
            </a:r>
            <a:r>
              <a:rPr lang="en-US" sz="1400">
                <a:latin typeface="Arial" panose="020B0604020202020204" pitchFamily="34" charset="0"/>
                <a:ea typeface="+mn-lt"/>
                <a:cs typeface="Arial" panose="020B0604020202020204" pitchFamily="34" charset="0"/>
              </a:rPr>
              <a:t>wellness@carleton.ca</a:t>
            </a:r>
          </a:p>
          <a:p>
            <a:r>
              <a:rPr lang="en-US" sz="1400" b="1">
                <a:latin typeface="Arial" panose="020B0604020202020204" pitchFamily="34" charset="0"/>
                <a:cs typeface="Arial" panose="020B0604020202020204" pitchFamily="34" charset="0"/>
              </a:rPr>
              <a:t>Location: </a:t>
            </a:r>
            <a:r>
              <a:rPr lang="en-US" sz="1400" i="1">
                <a:latin typeface="Arial" panose="020B0604020202020204" pitchFamily="34" charset="0"/>
                <a:cs typeface="Arial" panose="020B0604020202020204" pitchFamily="34" charset="0"/>
              </a:rPr>
              <a:t>Office hours on website</a:t>
            </a:r>
            <a:endParaRPr lang="en-US" sz="1400">
              <a:latin typeface="Arial" panose="020B0604020202020204" pitchFamily="34" charset="0"/>
              <a:ea typeface="+mn-lt"/>
              <a:cs typeface="Arial" panose="020B0604020202020204" pitchFamily="34" charset="0"/>
            </a:endParaRPr>
          </a:p>
        </p:txBody>
      </p:sp>
      <p:sp>
        <p:nvSpPr>
          <p:cNvPr id="8" name="TextBox 7">
            <a:extLst>
              <a:ext uri="{FF2B5EF4-FFF2-40B4-BE49-F238E27FC236}">
                <a16:creationId xmlns:a16="http://schemas.microsoft.com/office/drawing/2014/main" id="{C2E0836E-4F51-BA8F-5865-E415C31AD348}"/>
              </a:ext>
            </a:extLst>
          </p:cNvPr>
          <p:cNvSpPr txBox="1"/>
          <p:nvPr/>
        </p:nvSpPr>
        <p:spPr>
          <a:xfrm>
            <a:off x="7622955" y="3843219"/>
            <a:ext cx="9104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cs typeface="Arial"/>
              </a:rPr>
              <a:t>Porter</a:t>
            </a:r>
            <a:endParaRPr lang="en-US" sz="1200" b="1"/>
          </a:p>
        </p:txBody>
      </p:sp>
      <p:sp>
        <p:nvSpPr>
          <p:cNvPr id="10" name="TextBox 9">
            <a:extLst>
              <a:ext uri="{FF2B5EF4-FFF2-40B4-BE49-F238E27FC236}">
                <a16:creationId xmlns:a16="http://schemas.microsoft.com/office/drawing/2014/main" id="{A2227B54-3C82-529E-47A1-783B2CE75CD5}"/>
              </a:ext>
            </a:extLst>
          </p:cNvPr>
          <p:cNvSpPr txBox="1"/>
          <p:nvPr/>
        </p:nvSpPr>
        <p:spPr>
          <a:xfrm>
            <a:off x="5573025" y="1446028"/>
            <a:ext cx="92878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Arial"/>
                <a:cs typeface="Arial"/>
              </a:rPr>
              <a:t>Aristotle</a:t>
            </a:r>
          </a:p>
        </p:txBody>
      </p:sp>
      <p:pic>
        <p:nvPicPr>
          <p:cNvPr id="15" name="Graphic 14" descr="Line arrow: Counter-clockwise curve outline">
            <a:extLst>
              <a:ext uri="{FF2B5EF4-FFF2-40B4-BE49-F238E27FC236}">
                <a16:creationId xmlns:a16="http://schemas.microsoft.com/office/drawing/2014/main" id="{789E9AC0-8B93-4B0C-F9DE-45ABE44FC2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260000" flipH="1" flipV="1">
            <a:off x="6103905" y="1589900"/>
            <a:ext cx="687130" cy="627321"/>
          </a:xfrm>
          <a:prstGeom prst="rect">
            <a:avLst/>
          </a:prstGeom>
        </p:spPr>
      </p:pic>
      <p:pic>
        <p:nvPicPr>
          <p:cNvPr id="16" name="Graphic 15" descr="Line arrow: Counter-clockwise curve outline">
            <a:extLst>
              <a:ext uri="{FF2B5EF4-FFF2-40B4-BE49-F238E27FC236}">
                <a16:creationId xmlns:a16="http://schemas.microsoft.com/office/drawing/2014/main" id="{4B1C12DB-B691-E001-CC8F-4CB2FFE991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640000" flipH="1" flipV="1">
            <a:off x="7173804" y="3370853"/>
            <a:ext cx="687130" cy="627321"/>
          </a:xfrm>
          <a:prstGeom prst="rect">
            <a:avLst/>
          </a:prstGeom>
        </p:spPr>
      </p:pic>
      <p:pic>
        <p:nvPicPr>
          <p:cNvPr id="1026" name="Picture 2" descr="A logo with a red circle and black text&#10;&#10;Description automatically generated">
            <a:extLst>
              <a:ext uri="{FF2B5EF4-FFF2-40B4-BE49-F238E27FC236}">
                <a16:creationId xmlns:a16="http://schemas.microsoft.com/office/drawing/2014/main" id="{E0308BC6-65AC-B760-A8EC-13D87A242A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8663" y="3463351"/>
            <a:ext cx="1138643" cy="11386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dog wearing a bow tie&#10;&#10;Description automatically generated">
            <a:extLst>
              <a:ext uri="{FF2B5EF4-FFF2-40B4-BE49-F238E27FC236}">
                <a16:creationId xmlns:a16="http://schemas.microsoft.com/office/drawing/2014/main" id="{4F7639B0-7CFD-D361-4C38-08288ED645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94060" y="1100077"/>
            <a:ext cx="1801332" cy="1796057"/>
          </a:xfrm>
          <a:prstGeom prst="ellipse">
            <a:avLst/>
          </a:prstGeom>
          <a:ln w="63500" cap="rnd">
            <a:solidFill>
              <a:schemeClr val="tx1"/>
            </a:solidFill>
          </a:ln>
          <a:effectLst/>
          <a:scene3d>
            <a:camera prst="orthographicFront"/>
            <a:lightRig rig="contrasting" dir="t">
              <a:rot lat="0" lon="0" rev="3000000"/>
            </a:lightRig>
          </a:scene3d>
          <a:sp3d contourW="7620">
            <a:bevelT w="95250" h="31750"/>
            <a:contourClr>
              <a:srgbClr val="333333"/>
            </a:contourClr>
          </a:sp3d>
        </p:spPr>
      </p:pic>
      <p:pic>
        <p:nvPicPr>
          <p:cNvPr id="13" name="Picture 12" descr="A black dog with a leash&#10;&#10;Description automatically generated">
            <a:extLst>
              <a:ext uri="{FF2B5EF4-FFF2-40B4-BE49-F238E27FC236}">
                <a16:creationId xmlns:a16="http://schemas.microsoft.com/office/drawing/2014/main" id="{EFEEC618-3462-F7FB-AAC5-0D6B28345656}"/>
              </a:ext>
            </a:extLst>
          </p:cNvPr>
          <p:cNvPicPr>
            <a:picLocks noChangeAspect="1"/>
          </p:cNvPicPr>
          <p:nvPr/>
        </p:nvPicPr>
        <p:blipFill>
          <a:blip r:embed="rId8">
            <a:extLst>
              <a:ext uri="{28A0092B-C50C-407E-A947-70E740481C1C}">
                <a14:useLocalDpi xmlns:a14="http://schemas.microsoft.com/office/drawing/2010/main" val="0"/>
              </a:ext>
            </a:extLst>
          </a:blip>
          <a:srcRect l="17003" t="8776" r="30826"/>
          <a:stretch/>
        </p:blipFill>
        <p:spPr>
          <a:xfrm>
            <a:off x="5460063" y="2800360"/>
            <a:ext cx="1751905" cy="20348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2423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EC789-C75B-2ACA-7896-CA6E37D1EFE8}"/>
              </a:ext>
            </a:extLst>
          </p:cNvPr>
          <p:cNvSpPr>
            <a:spLocks noGrp="1"/>
          </p:cNvSpPr>
          <p:nvPr>
            <p:ph type="title"/>
          </p:nvPr>
        </p:nvSpPr>
        <p:spPr>
          <a:xfrm>
            <a:off x="339118" y="697928"/>
            <a:ext cx="8055666" cy="376454"/>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600" dirty="0">
                <a:latin typeface="Arial"/>
                <a:cs typeface="Arial"/>
              </a:rPr>
              <a:t>Wellness Desk</a:t>
            </a:r>
            <a:endParaRPr lang="en-US" sz="2600" dirty="0">
              <a:cs typeface="Arial"/>
            </a:endParaRPr>
          </a:p>
        </p:txBody>
      </p:sp>
      <p:sp>
        <p:nvSpPr>
          <p:cNvPr id="6" name="Rectangle 5">
            <a:extLst>
              <a:ext uri="{FF2B5EF4-FFF2-40B4-BE49-F238E27FC236}">
                <a16:creationId xmlns:a16="http://schemas.microsoft.com/office/drawing/2014/main" id="{8C5FF127-5908-165B-2904-55B57A38A7E8}"/>
              </a:ext>
            </a:extLst>
          </p:cNvPr>
          <p:cNvSpPr/>
          <p:nvPr/>
        </p:nvSpPr>
        <p:spPr>
          <a:xfrm>
            <a:off x="571501" y="4025600"/>
            <a:ext cx="4142698" cy="914400"/>
          </a:xfrm>
          <a:prstGeom prst="rect">
            <a:avLst/>
          </a:prstGeom>
          <a:noFill/>
          <a:ln>
            <a:solidFill>
              <a:srgbClr val="D73C3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600" b="1">
                <a:latin typeface="Arial"/>
                <a:cs typeface="Arial"/>
              </a:rPr>
              <a:t>Online: </a:t>
            </a:r>
            <a:r>
              <a:rPr lang="en-US" sz="1600">
                <a:latin typeface="Arial"/>
                <a:cs typeface="Arial"/>
              </a:rPr>
              <a:t>wellness.carleton.ca/wellness-desk</a:t>
            </a:r>
          </a:p>
          <a:p>
            <a:r>
              <a:rPr lang="en-US" sz="1600" b="1">
                <a:latin typeface="Arial"/>
                <a:cs typeface="Arial"/>
              </a:rPr>
              <a:t>Location:</a:t>
            </a:r>
            <a:r>
              <a:rPr lang="en-US" sz="1600">
                <a:latin typeface="Arial"/>
                <a:cs typeface="Arial"/>
              </a:rPr>
              <a:t> 204A </a:t>
            </a:r>
            <a:r>
              <a:rPr lang="en-US" sz="1600" err="1">
                <a:latin typeface="Arial"/>
                <a:cs typeface="Arial"/>
              </a:rPr>
              <a:t>MacOdrum</a:t>
            </a:r>
            <a:r>
              <a:rPr lang="en-US" sz="1600">
                <a:latin typeface="Arial"/>
                <a:cs typeface="Arial"/>
              </a:rPr>
              <a:t> Library</a:t>
            </a:r>
          </a:p>
          <a:p>
            <a:r>
              <a:rPr lang="en-US" sz="1600" b="1">
                <a:latin typeface="Arial" panose="020B0604020202020204" pitchFamily="34" charset="0"/>
                <a:cs typeface="Arial" panose="020B0604020202020204" pitchFamily="34" charset="0"/>
              </a:rPr>
              <a:t>Email: </a:t>
            </a:r>
            <a:r>
              <a:rPr lang="en-US" sz="1600">
                <a:latin typeface="Arial" panose="020B0604020202020204" pitchFamily="34" charset="0"/>
                <a:cs typeface="Arial" panose="020B0604020202020204" pitchFamily="34" charset="0"/>
              </a:rPr>
              <a:t>wellness@carleton.ca</a:t>
            </a:r>
          </a:p>
        </p:txBody>
      </p:sp>
      <p:pic>
        <p:nvPicPr>
          <p:cNvPr id="2" name="Picture 1" descr="A room with chairs and a table&#10;&#10;Description automatically generated">
            <a:extLst>
              <a:ext uri="{FF2B5EF4-FFF2-40B4-BE49-F238E27FC236}">
                <a16:creationId xmlns:a16="http://schemas.microsoft.com/office/drawing/2014/main" id="{45BF45B5-DB6A-B615-BF0C-6F233883CF6B}"/>
              </a:ext>
            </a:extLst>
          </p:cNvPr>
          <p:cNvPicPr>
            <a:picLocks noChangeAspect="1"/>
          </p:cNvPicPr>
          <p:nvPr/>
        </p:nvPicPr>
        <p:blipFill>
          <a:blip r:embed="rId3"/>
          <a:stretch>
            <a:fillRect/>
          </a:stretch>
        </p:blipFill>
        <p:spPr>
          <a:xfrm>
            <a:off x="6329057" y="1798963"/>
            <a:ext cx="2584963" cy="1547045"/>
          </a:xfrm>
          <a:prstGeom prst="rect">
            <a:avLst/>
          </a:prstGeom>
        </p:spPr>
      </p:pic>
      <p:sp>
        <p:nvSpPr>
          <p:cNvPr id="11" name="Content Placeholder 1">
            <a:extLst>
              <a:ext uri="{FF2B5EF4-FFF2-40B4-BE49-F238E27FC236}">
                <a16:creationId xmlns:a16="http://schemas.microsoft.com/office/drawing/2014/main" id="{6FA5C4FF-9B7C-4346-0E5F-8792AA68BCBC}"/>
              </a:ext>
            </a:extLst>
          </p:cNvPr>
          <p:cNvSpPr>
            <a:spLocks noGrp="1"/>
          </p:cNvSpPr>
          <p:nvPr>
            <p:ph sz="half" idx="2"/>
          </p:nvPr>
        </p:nvSpPr>
        <p:spPr>
          <a:xfrm>
            <a:off x="571501" y="1420628"/>
            <a:ext cx="5320935" cy="1996963"/>
          </a:xfrm>
        </p:spPr>
        <p:txBody>
          <a:bodyPr vert="horz" lIns="0" tIns="0" rIns="0" bIns="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a:buClr>
                <a:srgbClr val="E91C24"/>
              </a:buClr>
              <a:buNone/>
            </a:pPr>
            <a:r>
              <a:rPr lang="en-US" sz="1500" dirty="0">
                <a:latin typeface="Arial"/>
                <a:cs typeface="Arial"/>
              </a:rPr>
              <a:t>Not sure where to start? The </a:t>
            </a:r>
            <a:r>
              <a:rPr lang="en-US" sz="1500" b="1" dirty="0">
                <a:latin typeface="Arial"/>
                <a:cs typeface="Arial"/>
              </a:rPr>
              <a:t>Wellness Desk </a:t>
            </a:r>
            <a:r>
              <a:rPr lang="en-US" sz="1500" dirty="0">
                <a:latin typeface="Arial"/>
                <a:cs typeface="Arial"/>
              </a:rPr>
              <a:t>can help!</a:t>
            </a:r>
            <a:endParaRPr lang="en-US" sz="1500" dirty="0">
              <a:cs typeface="Arial" panose="020B0604020202020204"/>
            </a:endParaRPr>
          </a:p>
          <a:p>
            <a:pPr marL="257175" indent="-257175">
              <a:buClr>
                <a:srgbClr val="E91C24"/>
              </a:buClr>
            </a:pPr>
            <a:r>
              <a:rPr lang="en-US" sz="1500" dirty="0">
                <a:latin typeface="Arial"/>
                <a:cs typeface="Arial"/>
              </a:rPr>
              <a:t>We understand it might be a little overwhelming when trying to find support</a:t>
            </a:r>
            <a:endParaRPr lang="en-US" sz="1500" dirty="0">
              <a:cs typeface="Arial" panose="020B0604020202020204"/>
            </a:endParaRPr>
          </a:p>
          <a:p>
            <a:pPr marL="257175" indent="-257175">
              <a:buClr>
                <a:srgbClr val="E91C24"/>
              </a:buClr>
            </a:pPr>
            <a:r>
              <a:rPr lang="en-US" sz="1500" dirty="0">
                <a:latin typeface="Arial"/>
                <a:cs typeface="Arial"/>
              </a:rPr>
              <a:t>Our team of </a:t>
            </a:r>
            <a:r>
              <a:rPr lang="en-US" sz="1500" b="1" dirty="0">
                <a:latin typeface="Arial"/>
                <a:cs typeface="Arial"/>
              </a:rPr>
              <a:t>Wellness Navigators</a:t>
            </a:r>
            <a:r>
              <a:rPr lang="en-US" sz="1500" dirty="0">
                <a:latin typeface="Arial"/>
                <a:cs typeface="Arial"/>
              </a:rPr>
              <a:t> can help you work through what resources might be of most help for your current situation</a:t>
            </a:r>
            <a:endParaRPr lang="en-US" sz="1500" dirty="0">
              <a:cs typeface="Arial" panose="020B0604020202020204"/>
            </a:endParaRPr>
          </a:p>
          <a:p>
            <a:pPr marL="257175" indent="-257175">
              <a:buClr>
                <a:srgbClr val="E91C24"/>
              </a:buClr>
            </a:pPr>
            <a:r>
              <a:rPr lang="en-US" sz="1500" dirty="0">
                <a:latin typeface="Arial"/>
                <a:cs typeface="Arial"/>
              </a:rPr>
              <a:t>Engage in wellness activities and programming in the space</a:t>
            </a:r>
          </a:p>
          <a:p>
            <a:pPr marL="257175" indent="-257175">
              <a:buClr>
                <a:srgbClr val="E91C24"/>
              </a:buClr>
            </a:pPr>
            <a:r>
              <a:rPr lang="en-US" sz="1500" dirty="0">
                <a:latin typeface="Arial"/>
                <a:cs typeface="Arial"/>
              </a:rPr>
              <a:t>You can pop into the Wellness Desk any time during its hours of operation – no appointments necessary! </a:t>
            </a:r>
            <a:endParaRPr lang="en-US" sz="1500" dirty="0">
              <a:cs typeface="Arial" panose="020B0604020202020204"/>
            </a:endParaRPr>
          </a:p>
          <a:p>
            <a:pPr indent="-170974">
              <a:buClr>
                <a:srgbClr val="E91C24"/>
              </a:buClr>
            </a:pPr>
            <a:endParaRPr lang="en-US" dirty="0">
              <a:cs typeface="Arial" panose="020B0604020202020204"/>
            </a:endParaRPr>
          </a:p>
          <a:p>
            <a:pPr indent="-170974"/>
            <a:endParaRPr lang="en-US" dirty="0">
              <a:cs typeface="Arial" panose="020B0604020202020204"/>
            </a:endParaRPr>
          </a:p>
        </p:txBody>
      </p:sp>
      <p:pic>
        <p:nvPicPr>
          <p:cNvPr id="4" name="Picture 3" descr="A yellow rectangle with white background&#10;&#10;Description automatically generated">
            <a:extLst>
              <a:ext uri="{FF2B5EF4-FFF2-40B4-BE49-F238E27FC236}">
                <a16:creationId xmlns:a16="http://schemas.microsoft.com/office/drawing/2014/main" id="{50433D3E-9A8D-F496-5FE4-027EFCEC891C}"/>
              </a:ext>
            </a:extLst>
          </p:cNvPr>
          <p:cNvPicPr>
            <a:picLocks noChangeAspect="1"/>
          </p:cNvPicPr>
          <p:nvPr/>
        </p:nvPicPr>
        <p:blipFill rotWithShape="1">
          <a:blip r:embed="rId4"/>
          <a:srcRect l="6108" t="28571" r="89903" b="28571"/>
          <a:stretch/>
        </p:blipFill>
        <p:spPr>
          <a:xfrm flipV="1">
            <a:off x="-2153" y="1127955"/>
            <a:ext cx="9144447" cy="185526"/>
          </a:xfrm>
          <a:prstGeom prst="rect">
            <a:avLst/>
          </a:prstGeom>
        </p:spPr>
      </p:pic>
    </p:spTree>
    <p:extLst>
      <p:ext uri="{BB962C8B-B14F-4D97-AF65-F5344CB8AC3E}">
        <p14:creationId xmlns:p14="http://schemas.microsoft.com/office/powerpoint/2010/main" val="1297236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7273DB-17E2-C229-9B48-C6303624D680}"/>
              </a:ext>
            </a:extLst>
          </p:cNvPr>
          <p:cNvSpPr>
            <a:spLocks noGrp="1"/>
          </p:cNvSpPr>
          <p:nvPr>
            <p:ph sz="half" idx="2"/>
          </p:nvPr>
        </p:nvSpPr>
        <p:spPr>
          <a:xfrm>
            <a:off x="572402" y="1306800"/>
            <a:ext cx="4425268" cy="1415501"/>
          </a:xfrm>
        </p:spPr>
        <p:txBody>
          <a:bodyPr vert="horz" lIns="0" tIns="0" rIns="0" bIns="0" rtlCol="0" anchor="t">
            <a:noAutofit/>
          </a:bodyPr>
          <a:lstStyle/>
          <a:p>
            <a:r>
              <a:rPr lang="en-US">
                <a:latin typeface="Arial"/>
                <a:cs typeface="Arial"/>
              </a:rPr>
              <a:t>Online tool designed to provide user a curated list of relevant mental health and wellness resources</a:t>
            </a:r>
          </a:p>
          <a:p>
            <a:r>
              <a:rPr lang="en-US">
                <a:latin typeface="Arial"/>
                <a:cs typeface="Arial"/>
                <a:hlinkClick r:id="rId3"/>
              </a:rPr>
              <a:t>Wellness.carleton.ca/navigator</a:t>
            </a:r>
          </a:p>
        </p:txBody>
      </p:sp>
      <p:sp>
        <p:nvSpPr>
          <p:cNvPr id="3" name="Title 2">
            <a:extLst>
              <a:ext uri="{FF2B5EF4-FFF2-40B4-BE49-F238E27FC236}">
                <a16:creationId xmlns:a16="http://schemas.microsoft.com/office/drawing/2014/main" id="{2102A03D-78F0-DEB9-0DB6-65E76C14439E}"/>
              </a:ext>
            </a:extLst>
          </p:cNvPr>
          <p:cNvSpPr>
            <a:spLocks noGrp="1"/>
          </p:cNvSpPr>
          <p:nvPr>
            <p:ph type="title"/>
          </p:nvPr>
        </p:nvSpPr>
        <p:spPr/>
        <p:txBody>
          <a:bodyPr/>
          <a:lstStyle/>
          <a:p>
            <a:r>
              <a:rPr lang="en-US" b="1">
                <a:latin typeface="Arial"/>
                <a:cs typeface="Arial"/>
              </a:rPr>
              <a:t>Wellness Services Navigator</a:t>
            </a:r>
            <a:endParaRPr lang="en-US" b="1"/>
          </a:p>
        </p:txBody>
      </p:sp>
      <p:sp>
        <p:nvSpPr>
          <p:cNvPr id="4" name="Content Placeholder 3">
            <a:extLst>
              <a:ext uri="{FF2B5EF4-FFF2-40B4-BE49-F238E27FC236}">
                <a16:creationId xmlns:a16="http://schemas.microsoft.com/office/drawing/2014/main" id="{52AEB404-C83E-F5DE-760C-1A83587C7CBB}"/>
              </a:ext>
            </a:extLst>
          </p:cNvPr>
          <p:cNvSpPr>
            <a:spLocks noGrp="1"/>
          </p:cNvSpPr>
          <p:nvPr>
            <p:ph sz="quarter" idx="4"/>
          </p:nvPr>
        </p:nvSpPr>
        <p:spPr>
          <a:xfrm>
            <a:off x="1199484" y="3035469"/>
            <a:ext cx="2369423" cy="1001899"/>
          </a:xfrm>
        </p:spPr>
        <p:txBody>
          <a:bodyPr/>
          <a:lstStyle/>
          <a:p>
            <a:pPr algn="ctr"/>
            <a:r>
              <a:rPr lang="en-US" sz="1600" i="1">
                <a:latin typeface="Arial"/>
                <a:cs typeface="Arial"/>
              </a:rPr>
              <a:t>Not suitable for crisis or urgent support</a:t>
            </a:r>
            <a:endParaRPr lang="en-US" sz="1600" i="1"/>
          </a:p>
        </p:txBody>
      </p:sp>
      <p:pic>
        <p:nvPicPr>
          <p:cNvPr id="6" name="Graphic 5" descr="Magnifying glass outline">
            <a:extLst>
              <a:ext uri="{FF2B5EF4-FFF2-40B4-BE49-F238E27FC236}">
                <a16:creationId xmlns:a16="http://schemas.microsoft.com/office/drawing/2014/main" id="{578F7E92-0312-6571-CE11-E96DD734C3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50202" y="395190"/>
            <a:ext cx="462517" cy="442582"/>
          </a:xfrm>
          <a:prstGeom prst="rect">
            <a:avLst/>
          </a:prstGeom>
        </p:spPr>
      </p:pic>
      <p:pic>
        <p:nvPicPr>
          <p:cNvPr id="8" name="Picture 7">
            <a:extLst>
              <a:ext uri="{FF2B5EF4-FFF2-40B4-BE49-F238E27FC236}">
                <a16:creationId xmlns:a16="http://schemas.microsoft.com/office/drawing/2014/main" id="{312ABE7A-EDEA-80FC-FFDB-9512E3F02D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9089" y="1059588"/>
            <a:ext cx="3865865" cy="2881768"/>
          </a:xfrm>
          <a:prstGeom prst="rect">
            <a:avLst/>
          </a:prstGeom>
        </p:spPr>
      </p:pic>
      <p:sp>
        <p:nvSpPr>
          <p:cNvPr id="14" name="Arrow: Right 13">
            <a:extLst>
              <a:ext uri="{FF2B5EF4-FFF2-40B4-BE49-F238E27FC236}">
                <a16:creationId xmlns:a16="http://schemas.microsoft.com/office/drawing/2014/main" id="{D3582DDA-B8F1-AB65-5B93-C962D4C09FF5}"/>
              </a:ext>
            </a:extLst>
          </p:cNvPr>
          <p:cNvSpPr/>
          <p:nvPr/>
        </p:nvSpPr>
        <p:spPr>
          <a:xfrm>
            <a:off x="3792475" y="2232686"/>
            <a:ext cx="1136615" cy="126467"/>
          </a:xfrm>
          <a:prstGeom prst="rightArrow">
            <a:avLst/>
          </a:prstGeom>
          <a:solidFill>
            <a:srgbClr val="C8DAD7"/>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a:p>
        </p:txBody>
      </p:sp>
    </p:spTree>
    <p:extLst>
      <p:ext uri="{BB962C8B-B14F-4D97-AF65-F5344CB8AC3E}">
        <p14:creationId xmlns:p14="http://schemas.microsoft.com/office/powerpoint/2010/main" val="2117918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6CA1AF3-A871-A1D7-0E5A-FADACE55D853}"/>
              </a:ext>
            </a:extLst>
          </p:cNvPr>
          <p:cNvSpPr>
            <a:spLocks noGrp="1"/>
          </p:cNvSpPr>
          <p:nvPr>
            <p:ph sz="half" idx="2"/>
          </p:nvPr>
        </p:nvSpPr>
        <p:spPr>
          <a:xfrm>
            <a:off x="571500" y="1208347"/>
            <a:ext cx="8055666" cy="3442030"/>
          </a:xfrm>
        </p:spPr>
        <p:txBody>
          <a:bodyPr/>
          <a:lstStyle/>
          <a:p>
            <a:r>
              <a:rPr lang="en-CA" dirty="0"/>
              <a:t>The Student-at Risk-Evaluation Team (SARET) plays a key role in ensuring that these responses are carried out in a timely, compassionate, and effective manner. This policy serves as a guiding framework for the University's approach to supporting students who may be identified as potentially at risk.</a:t>
            </a:r>
          </a:p>
          <a:p>
            <a:endParaRPr lang="en-US" dirty="0"/>
          </a:p>
          <a:p>
            <a:r>
              <a:rPr lang="en-US" dirty="0"/>
              <a:t>A student is considered at risk when such factors hinder their ability to engage with the academic curriculum and/or lead to violations of university policies.</a:t>
            </a:r>
            <a:endParaRPr lang="en-CA" dirty="0"/>
          </a:p>
          <a:p>
            <a:endParaRPr lang="en-US" dirty="0"/>
          </a:p>
          <a:p>
            <a:r>
              <a:rPr lang="en-US" dirty="0"/>
              <a:t>The SARET reviews matters where a student’s actions have caused harm to oneself and/or others—or have the potential to cause—physical, emotional, or psychological harm to the student or to the safety and well-being of the broader university community.</a:t>
            </a:r>
            <a:endParaRPr lang="en-CA" dirty="0"/>
          </a:p>
          <a:p>
            <a:endParaRPr lang="en-CA" dirty="0"/>
          </a:p>
        </p:txBody>
      </p:sp>
      <p:sp>
        <p:nvSpPr>
          <p:cNvPr id="5" name="Title 4">
            <a:extLst>
              <a:ext uri="{FF2B5EF4-FFF2-40B4-BE49-F238E27FC236}">
                <a16:creationId xmlns:a16="http://schemas.microsoft.com/office/drawing/2014/main" id="{51F21CC4-3733-7584-0CDA-F21EADD41C20}"/>
              </a:ext>
            </a:extLst>
          </p:cNvPr>
          <p:cNvSpPr>
            <a:spLocks noGrp="1"/>
          </p:cNvSpPr>
          <p:nvPr>
            <p:ph type="title"/>
          </p:nvPr>
        </p:nvSpPr>
        <p:spPr/>
        <p:txBody>
          <a:bodyPr/>
          <a:lstStyle/>
          <a:p>
            <a:r>
              <a:rPr lang="en-US" dirty="0"/>
              <a:t>SARET</a:t>
            </a:r>
            <a:endParaRPr lang="en-CA" dirty="0"/>
          </a:p>
        </p:txBody>
      </p:sp>
      <p:pic>
        <p:nvPicPr>
          <p:cNvPr id="7" name="Picture 6" descr="A yellow rectangle with white background&#10;&#10;Description automatically generated">
            <a:extLst>
              <a:ext uri="{FF2B5EF4-FFF2-40B4-BE49-F238E27FC236}">
                <a16:creationId xmlns:a16="http://schemas.microsoft.com/office/drawing/2014/main" id="{DD427823-CC7A-2F72-CFEB-53F5257B4DB9}"/>
              </a:ext>
            </a:extLst>
          </p:cNvPr>
          <p:cNvPicPr>
            <a:picLocks noChangeAspect="1"/>
          </p:cNvPicPr>
          <p:nvPr/>
        </p:nvPicPr>
        <p:blipFill rotWithShape="1">
          <a:blip r:embed="rId2"/>
          <a:srcRect l="6108" t="28571" r="89903" b="28571"/>
          <a:stretch/>
        </p:blipFill>
        <p:spPr>
          <a:xfrm flipV="1">
            <a:off x="-447" y="792594"/>
            <a:ext cx="9144447" cy="185526"/>
          </a:xfrm>
          <a:prstGeom prst="rect">
            <a:avLst/>
          </a:prstGeom>
        </p:spPr>
      </p:pic>
    </p:spTree>
    <p:extLst>
      <p:ext uri="{BB962C8B-B14F-4D97-AF65-F5344CB8AC3E}">
        <p14:creationId xmlns:p14="http://schemas.microsoft.com/office/powerpoint/2010/main" val="3634532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CEB756F-3381-46A6-187C-40D604969006}"/>
              </a:ext>
            </a:extLst>
          </p:cNvPr>
          <p:cNvPicPr>
            <a:picLocks noGrp="1" noChangeAspect="1"/>
          </p:cNvPicPr>
          <p:nvPr>
            <p:ph sz="half" idx="2"/>
          </p:nvPr>
        </p:nvPicPr>
        <p:blipFill>
          <a:blip r:embed="rId3"/>
          <a:stretch>
            <a:fillRect/>
          </a:stretch>
        </p:blipFill>
        <p:spPr>
          <a:xfrm>
            <a:off x="571499" y="959015"/>
            <a:ext cx="4581798" cy="3519582"/>
          </a:xfrm>
        </p:spPr>
      </p:pic>
      <p:sp>
        <p:nvSpPr>
          <p:cNvPr id="3" name="Title 2">
            <a:extLst>
              <a:ext uri="{FF2B5EF4-FFF2-40B4-BE49-F238E27FC236}">
                <a16:creationId xmlns:a16="http://schemas.microsoft.com/office/drawing/2014/main" id="{B0106AF6-14A3-FA36-5496-310F09C1E849}"/>
              </a:ext>
            </a:extLst>
          </p:cNvPr>
          <p:cNvSpPr>
            <a:spLocks noGrp="1"/>
          </p:cNvSpPr>
          <p:nvPr>
            <p:ph type="title"/>
          </p:nvPr>
        </p:nvSpPr>
        <p:spPr/>
        <p:txBody>
          <a:bodyPr/>
          <a:lstStyle/>
          <a:p>
            <a:r>
              <a:rPr lang="en-US">
                <a:latin typeface="Arial"/>
                <a:cs typeface="Arial"/>
                <a:hlinkClick r:id="rId4"/>
              </a:rPr>
              <a:t>Resource Guide</a:t>
            </a:r>
            <a:r>
              <a:rPr lang="en-US">
                <a:latin typeface="Arial"/>
                <a:cs typeface="Arial"/>
              </a:rPr>
              <a:t> </a:t>
            </a:r>
            <a:r>
              <a:rPr lang="en-US" b="1">
                <a:latin typeface="Arial"/>
                <a:cs typeface="Arial"/>
              </a:rPr>
              <a:t>for Mental Health and Wellness</a:t>
            </a:r>
            <a:endParaRPr lang="en-US" b="1"/>
          </a:p>
        </p:txBody>
      </p:sp>
      <p:sp>
        <p:nvSpPr>
          <p:cNvPr id="2" name="TextBox 1">
            <a:extLst>
              <a:ext uri="{FF2B5EF4-FFF2-40B4-BE49-F238E27FC236}">
                <a16:creationId xmlns:a16="http://schemas.microsoft.com/office/drawing/2014/main" id="{6F515958-D420-C188-6B36-EC97137A1C78}"/>
              </a:ext>
            </a:extLst>
          </p:cNvPr>
          <p:cNvSpPr txBox="1"/>
          <p:nvPr/>
        </p:nvSpPr>
        <p:spPr>
          <a:xfrm>
            <a:off x="5636623" y="1811034"/>
            <a:ext cx="274320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B050"/>
                </a:solidFill>
                <a:cs typeface="Arial"/>
              </a:rPr>
              <a:t>Thriving on Campus</a:t>
            </a:r>
          </a:p>
          <a:p>
            <a:r>
              <a:rPr lang="en-US" sz="1600" b="1">
                <a:solidFill>
                  <a:srgbClr val="92D050"/>
                </a:solidFill>
                <a:cs typeface="Arial"/>
              </a:rPr>
              <a:t>Everyday Stress</a:t>
            </a:r>
          </a:p>
          <a:p>
            <a:r>
              <a:rPr lang="en-US" sz="1600" b="1">
                <a:solidFill>
                  <a:srgbClr val="F7E40F"/>
                </a:solidFill>
                <a:cs typeface="Arial"/>
              </a:rPr>
              <a:t>Mild Mental Health Concerns</a:t>
            </a:r>
          </a:p>
          <a:p>
            <a:r>
              <a:rPr lang="en-US" sz="1600" b="1">
                <a:solidFill>
                  <a:srgbClr val="F0AA13"/>
                </a:solidFill>
                <a:cs typeface="Arial"/>
              </a:rPr>
              <a:t>Moderate Mental Health Concerns</a:t>
            </a:r>
          </a:p>
          <a:p>
            <a:r>
              <a:rPr lang="en-US" sz="1600" b="1">
                <a:solidFill>
                  <a:srgbClr val="E82E3C"/>
                </a:solidFill>
                <a:cs typeface="Arial"/>
              </a:rPr>
              <a:t>Complex Mental Health Concerns</a:t>
            </a:r>
          </a:p>
        </p:txBody>
      </p:sp>
    </p:spTree>
    <p:extLst>
      <p:ext uri="{BB962C8B-B14F-4D97-AF65-F5344CB8AC3E}">
        <p14:creationId xmlns:p14="http://schemas.microsoft.com/office/powerpoint/2010/main" val="2681061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The Student Mental Health and Wellness Framework(2022-2026) is a guideline intended for our whole community to use in creating, promoting or engaging students in mental health and wellness</a:t>
            </a:r>
          </a:p>
          <a:p>
            <a:endParaRPr lang="en-US" dirty="0"/>
          </a:p>
          <a:p>
            <a:r>
              <a:rPr lang="en-US" dirty="0"/>
              <a:t>Our Areas of Focus include:</a:t>
            </a:r>
          </a:p>
          <a:p>
            <a:pPr lvl="1"/>
            <a:r>
              <a:rPr lang="en-US" dirty="0"/>
              <a:t>Student Engagement (6 recommendations) </a:t>
            </a:r>
          </a:p>
          <a:p>
            <a:pPr lvl="1"/>
            <a:r>
              <a:rPr lang="en-US" dirty="0"/>
              <a:t>Building Skills and Strengthening Resilience (7 recommendations)</a:t>
            </a:r>
          </a:p>
          <a:p>
            <a:pPr lvl="1"/>
            <a:r>
              <a:rPr lang="en-US" dirty="0"/>
              <a:t>Coordinated student support and services (7 recommendations)</a:t>
            </a:r>
          </a:p>
          <a:p>
            <a:pPr lvl="1"/>
            <a:r>
              <a:rPr lang="en-US" dirty="0"/>
              <a:t>Campus culture of wellness (10 recommendations)</a:t>
            </a:r>
          </a:p>
          <a:p>
            <a:endParaRPr lang="en-CA" dirty="0"/>
          </a:p>
        </p:txBody>
      </p:sp>
      <p:sp>
        <p:nvSpPr>
          <p:cNvPr id="3" name="Title 2"/>
          <p:cNvSpPr>
            <a:spLocks noGrp="1"/>
          </p:cNvSpPr>
          <p:nvPr>
            <p:ph type="title"/>
          </p:nvPr>
        </p:nvSpPr>
        <p:spPr/>
        <p:txBody>
          <a:bodyPr/>
          <a:lstStyle/>
          <a:p>
            <a:pPr algn="ctr"/>
            <a:r>
              <a:rPr lang="en-US" dirty="0"/>
              <a:t>SMHF 2022-2026</a:t>
            </a:r>
            <a:endParaRPr lang="en-CA" dirty="0"/>
          </a:p>
        </p:txBody>
      </p:sp>
    </p:spTree>
    <p:extLst>
      <p:ext uri="{BB962C8B-B14F-4D97-AF65-F5344CB8AC3E}">
        <p14:creationId xmlns:p14="http://schemas.microsoft.com/office/powerpoint/2010/main" val="2157700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CA" dirty="0"/>
              <a:t>MOU with CUSA to run Health Promotion collaboratively with them in their wellness space in the </a:t>
            </a:r>
            <a:r>
              <a:rPr lang="en-CA" dirty="0" err="1"/>
              <a:t>Nideyinan</a:t>
            </a:r>
            <a:r>
              <a:rPr lang="en-CA" dirty="0"/>
              <a:t> building.</a:t>
            </a:r>
          </a:p>
          <a:p>
            <a:pPr lvl="0"/>
            <a:r>
              <a:rPr lang="en-CA" dirty="0"/>
              <a:t>“</a:t>
            </a:r>
            <a:r>
              <a:rPr lang="en-CA" dirty="0">
                <a:solidFill>
                  <a:srgbClr val="FF0000"/>
                </a:solidFill>
              </a:rPr>
              <a:t>Rethinking Resilience</a:t>
            </a:r>
            <a:r>
              <a:rPr lang="en-CA" dirty="0"/>
              <a:t>” is an online, interactive, self-paces course using videos, interactive activities, and reflections. This course will be offered as </a:t>
            </a:r>
            <a:r>
              <a:rPr lang="en-CA" b="1" dirty="0"/>
              <a:t>CCR credit</a:t>
            </a:r>
            <a:r>
              <a:rPr lang="en-CA" dirty="0"/>
              <a:t> this Fall/Winter, for any student who wants to take it! </a:t>
            </a:r>
          </a:p>
          <a:p>
            <a:pPr lvl="0"/>
            <a:r>
              <a:rPr lang="en-CA" dirty="0"/>
              <a:t>Development of </a:t>
            </a:r>
            <a:r>
              <a:rPr lang="en-CA" dirty="0">
                <a:solidFill>
                  <a:srgbClr val="FF0000"/>
                </a:solidFill>
              </a:rPr>
              <a:t>faculty/staff toolkit </a:t>
            </a:r>
            <a:r>
              <a:rPr lang="en-CA" dirty="0"/>
              <a:t>that supports you in addressing concerning behaviours or actions by students and gives you the resources and knowledge on who to refer them to for support (</a:t>
            </a:r>
            <a:r>
              <a:rPr lang="en-CA" i="1" dirty="0"/>
              <a:t>Roll out Fall 2025</a:t>
            </a:r>
            <a:r>
              <a:rPr lang="en-CA" dirty="0"/>
              <a:t>)</a:t>
            </a:r>
          </a:p>
          <a:p>
            <a:r>
              <a:rPr lang="en-CA" dirty="0"/>
              <a:t>Increasing group therapies and workshops in an effort to support rising access demands on our support services</a:t>
            </a:r>
          </a:p>
          <a:p>
            <a:pPr marL="0" indent="0">
              <a:buNone/>
            </a:pPr>
            <a:endParaRPr lang="en-US" dirty="0"/>
          </a:p>
          <a:p>
            <a:endParaRPr lang="en-CA" dirty="0"/>
          </a:p>
        </p:txBody>
      </p:sp>
      <p:sp>
        <p:nvSpPr>
          <p:cNvPr id="3" name="Title 2"/>
          <p:cNvSpPr>
            <a:spLocks noGrp="1"/>
          </p:cNvSpPr>
          <p:nvPr>
            <p:ph type="title"/>
          </p:nvPr>
        </p:nvSpPr>
        <p:spPr/>
        <p:txBody>
          <a:bodyPr/>
          <a:lstStyle/>
          <a:p>
            <a:pPr algn="ctr"/>
            <a:r>
              <a:rPr lang="en-US" dirty="0"/>
              <a:t>Upcoming Next Steps and Priorities </a:t>
            </a:r>
            <a:endParaRPr lang="en-CA" dirty="0"/>
          </a:p>
        </p:txBody>
      </p:sp>
    </p:spTree>
    <p:extLst>
      <p:ext uri="{BB962C8B-B14F-4D97-AF65-F5344CB8AC3E}">
        <p14:creationId xmlns:p14="http://schemas.microsoft.com/office/powerpoint/2010/main" val="3777361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A4318-CCA9-53FB-8B6D-B412AA4F30B1}"/>
              </a:ext>
            </a:extLst>
          </p:cNvPr>
          <p:cNvSpPr>
            <a:spLocks noGrp="1"/>
          </p:cNvSpPr>
          <p:nvPr>
            <p:ph type="title"/>
          </p:nvPr>
        </p:nvSpPr>
        <p:spPr/>
        <p:txBody>
          <a:bodyPr/>
          <a:lstStyle/>
          <a:p>
            <a:pPr algn="ctr"/>
            <a:r>
              <a:rPr lang="en-US" dirty="0"/>
              <a:t>Q &amp; A and </a:t>
            </a:r>
            <a:br>
              <a:rPr lang="en-US" dirty="0"/>
            </a:br>
            <a:r>
              <a:rPr lang="en-US" dirty="0"/>
              <a:t>Thank you </a:t>
            </a:r>
          </a:p>
        </p:txBody>
      </p:sp>
    </p:spTree>
    <p:extLst>
      <p:ext uri="{BB962C8B-B14F-4D97-AF65-F5344CB8AC3E}">
        <p14:creationId xmlns:p14="http://schemas.microsoft.com/office/powerpoint/2010/main" val="91401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81582B-1063-7849-8535-BA94445C5721}"/>
              </a:ext>
            </a:extLst>
          </p:cNvPr>
          <p:cNvSpPr>
            <a:spLocks noGrp="1"/>
          </p:cNvSpPr>
          <p:nvPr>
            <p:ph sz="half" idx="2"/>
          </p:nvPr>
        </p:nvSpPr>
        <p:spPr/>
        <p:txBody>
          <a:bodyPr/>
          <a:lstStyle/>
          <a:p>
            <a:pPr>
              <a:buFont typeface="Wingdings" panose="05000000000000000000" pitchFamily="2" charset="2"/>
              <a:buChar char="§"/>
            </a:pPr>
            <a:r>
              <a:rPr lang="en-US" dirty="0"/>
              <a:t>Paul Menton Centre(PMC) for students with disabilities </a:t>
            </a:r>
          </a:p>
          <a:p>
            <a:pPr>
              <a:buFont typeface="Wingdings" panose="05000000000000000000" pitchFamily="2" charset="2"/>
              <a:buChar char="§"/>
            </a:pPr>
            <a:r>
              <a:rPr lang="en-US" dirty="0"/>
              <a:t>Health and Counselling services(HCS)</a:t>
            </a:r>
          </a:p>
          <a:p>
            <a:pPr>
              <a:buFont typeface="Wingdings" panose="05000000000000000000" pitchFamily="2" charset="2"/>
              <a:buChar char="§"/>
            </a:pPr>
            <a:r>
              <a:rPr lang="en-US" dirty="0"/>
              <a:t>From intention to action (FITA) program </a:t>
            </a:r>
          </a:p>
          <a:p>
            <a:pPr>
              <a:buFont typeface="Wingdings" panose="05000000000000000000" pitchFamily="2" charset="2"/>
              <a:buChar char="§"/>
            </a:pPr>
            <a:r>
              <a:rPr lang="en-US" dirty="0"/>
              <a:t>Attendant Care program</a:t>
            </a:r>
          </a:p>
          <a:p>
            <a:pPr>
              <a:buFont typeface="Wingdings" panose="05000000000000000000" pitchFamily="2" charset="2"/>
              <a:buChar char="§"/>
            </a:pPr>
            <a:r>
              <a:rPr lang="en-US" dirty="0"/>
              <a:t>Care and Support Team</a:t>
            </a:r>
          </a:p>
          <a:p>
            <a:pPr>
              <a:buFont typeface="Wingdings" panose="05000000000000000000" pitchFamily="2" charset="2"/>
              <a:buChar char="§"/>
            </a:pPr>
            <a:r>
              <a:rPr lang="en-US" dirty="0"/>
              <a:t>Mental Health Strategies and Initiatives, including Pet Therapy, Health Promotion, Wellness Desk in the Library and Spirituality Centre</a:t>
            </a:r>
          </a:p>
          <a:p>
            <a:pPr>
              <a:buFont typeface="Wingdings" panose="05000000000000000000" pitchFamily="2" charset="2"/>
              <a:buChar char="§"/>
            </a:pPr>
            <a:r>
              <a:rPr lang="en-US" dirty="0"/>
              <a:t>Student at risk evaluation team (SARET)</a:t>
            </a:r>
          </a:p>
          <a:p>
            <a:pPr>
              <a:buFont typeface="Wingdings" panose="05000000000000000000" pitchFamily="2" charset="2"/>
              <a:buChar char="§"/>
            </a:pPr>
            <a:r>
              <a:rPr lang="en-US" dirty="0"/>
              <a:t>Student Mental Health Framework (SMHF)</a:t>
            </a:r>
          </a:p>
        </p:txBody>
      </p:sp>
      <p:sp>
        <p:nvSpPr>
          <p:cNvPr id="2" name="Title 1">
            <a:extLst>
              <a:ext uri="{FF2B5EF4-FFF2-40B4-BE49-F238E27FC236}">
                <a16:creationId xmlns:a16="http://schemas.microsoft.com/office/drawing/2014/main" id="{2EF95711-F5AF-1A48-AE17-D21E9F308135}"/>
              </a:ext>
            </a:extLst>
          </p:cNvPr>
          <p:cNvSpPr>
            <a:spLocks noGrp="1"/>
          </p:cNvSpPr>
          <p:nvPr>
            <p:ph type="title"/>
          </p:nvPr>
        </p:nvSpPr>
        <p:spPr/>
        <p:txBody>
          <a:bodyPr/>
          <a:lstStyle/>
          <a:p>
            <a:pPr algn="ctr"/>
            <a:r>
              <a:rPr lang="en-US" dirty="0"/>
              <a:t>Who we are</a:t>
            </a:r>
          </a:p>
        </p:txBody>
      </p:sp>
    </p:spTree>
    <p:extLst>
      <p:ext uri="{BB962C8B-B14F-4D97-AF65-F5344CB8AC3E}">
        <p14:creationId xmlns:p14="http://schemas.microsoft.com/office/powerpoint/2010/main" val="3555539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831DA6-ECD3-4B9E-B51E-9266142FEB60}"/>
              </a:ext>
            </a:extLst>
          </p:cNvPr>
          <p:cNvSpPr/>
          <p:nvPr/>
        </p:nvSpPr>
        <p:spPr>
          <a:xfrm>
            <a:off x="4707230" y="863590"/>
            <a:ext cx="4347274" cy="2862322"/>
          </a:xfrm>
          <a:prstGeom prst="rect">
            <a:avLst/>
          </a:prstGeom>
        </p:spPr>
        <p:txBody>
          <a:bodyPr wrap="square">
            <a:spAutoFit/>
          </a:bodyPr>
          <a:lstStyle/>
          <a:p>
            <a:pPr>
              <a:spcAft>
                <a:spcPts val="0"/>
              </a:spcAft>
            </a:pPr>
            <a:r>
              <a:rPr lang="en-CA" dirty="0">
                <a:solidFill>
                  <a:srgbClr val="191919"/>
                </a:solidFill>
                <a:latin typeface="Gotham Narrow SSm B"/>
                <a:ea typeface="Times New Roman" panose="02020603050405020304" pitchFamily="18" charset="0"/>
              </a:rPr>
              <a:t>Carleton University offers personal care services, like a long-term care centre but is located on campus in our residence community. </a:t>
            </a:r>
          </a:p>
          <a:p>
            <a:pPr>
              <a:spcAft>
                <a:spcPts val="0"/>
              </a:spcAft>
            </a:pPr>
            <a:endParaRPr lang="en-CA" dirty="0">
              <a:solidFill>
                <a:srgbClr val="191919"/>
              </a:solidFill>
              <a:latin typeface="Gotham Narrow SSm B"/>
              <a:ea typeface="Times New Roman" panose="02020603050405020304" pitchFamily="18" charset="0"/>
            </a:endParaRPr>
          </a:p>
          <a:p>
            <a:pPr>
              <a:spcAft>
                <a:spcPts val="0"/>
              </a:spcAft>
            </a:pPr>
            <a:r>
              <a:rPr lang="en-CA" dirty="0">
                <a:solidFill>
                  <a:srgbClr val="191919"/>
                </a:solidFill>
                <a:latin typeface="Gotham Narrow SSm B"/>
                <a:ea typeface="Times New Roman" panose="02020603050405020304" pitchFamily="18" charset="0"/>
              </a:rPr>
              <a:t>The service operates 24/7 365 at no cost to Ontario students with physical disabilities and is funded from Ontario Health and Long-Term Care.</a:t>
            </a:r>
            <a:endParaRPr lang="en-CA" dirty="0">
              <a:latin typeface="Times New Roman" panose="02020603050405020304" pitchFamily="18" charset="0"/>
              <a:ea typeface="Times New Roman" panose="02020603050405020304" pitchFamily="18" charset="0"/>
            </a:endParaRPr>
          </a:p>
          <a:p>
            <a:pPr>
              <a:spcAft>
                <a:spcPts val="0"/>
              </a:spcAft>
            </a:pPr>
            <a:r>
              <a:rPr lang="en-CA" dirty="0">
                <a:solidFill>
                  <a:srgbClr val="191919"/>
                </a:solidFill>
                <a:latin typeface="Gotham Narrow SSm B"/>
                <a:ea typeface="Times New Roman" panose="02020603050405020304" pitchFamily="18" charset="0"/>
              </a:rPr>
              <a:t> </a:t>
            </a:r>
            <a:endParaRPr lang="en-CA" dirty="0">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A84F36FA-233C-4928-8FA8-503F0A4F0805}"/>
              </a:ext>
            </a:extLst>
          </p:cNvPr>
          <p:cNvPicPr>
            <a:picLocks noChangeAspect="1"/>
          </p:cNvPicPr>
          <p:nvPr/>
        </p:nvPicPr>
        <p:blipFill>
          <a:blip r:embed="rId3"/>
          <a:stretch>
            <a:fillRect/>
          </a:stretch>
        </p:blipFill>
        <p:spPr>
          <a:xfrm>
            <a:off x="505553" y="1648822"/>
            <a:ext cx="3524007" cy="2124845"/>
          </a:xfrm>
          <a:prstGeom prst="rect">
            <a:avLst/>
          </a:prstGeom>
        </p:spPr>
      </p:pic>
      <p:sp>
        <p:nvSpPr>
          <p:cNvPr id="4" name="Title 3">
            <a:extLst>
              <a:ext uri="{FF2B5EF4-FFF2-40B4-BE49-F238E27FC236}">
                <a16:creationId xmlns:a16="http://schemas.microsoft.com/office/drawing/2014/main" id="{E9DBE866-668E-B207-E4E7-14877660EA3F}"/>
              </a:ext>
            </a:extLst>
          </p:cNvPr>
          <p:cNvSpPr>
            <a:spLocks noGrp="1"/>
          </p:cNvSpPr>
          <p:nvPr>
            <p:ph type="title"/>
          </p:nvPr>
        </p:nvSpPr>
        <p:spPr>
          <a:xfrm>
            <a:off x="572400" y="432000"/>
            <a:ext cx="7999199" cy="431590"/>
          </a:xfrm>
        </p:spPr>
        <p:txBody>
          <a:bodyPr/>
          <a:lstStyle/>
          <a:p>
            <a:r>
              <a:rPr lang="en-US" dirty="0"/>
              <a:t>Attendant Care Program </a:t>
            </a:r>
            <a:endParaRPr lang="en-CA" dirty="0"/>
          </a:p>
        </p:txBody>
      </p:sp>
    </p:spTree>
    <p:extLst>
      <p:ext uri="{BB962C8B-B14F-4D97-AF65-F5344CB8AC3E}">
        <p14:creationId xmlns:p14="http://schemas.microsoft.com/office/powerpoint/2010/main" val="276510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yellow rectangle with white background&#10;&#10;Description automatically generated">
            <a:extLst>
              <a:ext uri="{FF2B5EF4-FFF2-40B4-BE49-F238E27FC236}">
                <a16:creationId xmlns:a16="http://schemas.microsoft.com/office/drawing/2014/main" id="{F511F46D-18F4-BD95-5013-B507EF430013}"/>
              </a:ext>
            </a:extLst>
          </p:cNvPr>
          <p:cNvPicPr>
            <a:picLocks noChangeAspect="1"/>
          </p:cNvPicPr>
          <p:nvPr/>
        </p:nvPicPr>
        <p:blipFill rotWithShape="1">
          <a:blip r:embed="rId3"/>
          <a:srcRect l="65282" t="28070" r="6825" b="29739"/>
          <a:stretch/>
        </p:blipFill>
        <p:spPr>
          <a:xfrm>
            <a:off x="1" y="1153033"/>
            <a:ext cx="9143187" cy="172376"/>
          </a:xfrm>
          <a:prstGeom prst="rect">
            <a:avLst/>
          </a:prstGeom>
        </p:spPr>
      </p:pic>
      <p:sp>
        <p:nvSpPr>
          <p:cNvPr id="3" name="Title 2">
            <a:extLst>
              <a:ext uri="{FF2B5EF4-FFF2-40B4-BE49-F238E27FC236}">
                <a16:creationId xmlns:a16="http://schemas.microsoft.com/office/drawing/2014/main" id="{555BBACF-3951-BC07-7820-2BD9B3E7A087}"/>
              </a:ext>
            </a:extLst>
          </p:cNvPr>
          <p:cNvSpPr>
            <a:spLocks noGrp="1"/>
          </p:cNvSpPr>
          <p:nvPr>
            <p:ph type="title"/>
          </p:nvPr>
        </p:nvSpPr>
        <p:spPr>
          <a:xfrm>
            <a:off x="571499" y="766546"/>
            <a:ext cx="8055666" cy="274619"/>
          </a:xfrm>
        </p:spPr>
        <p:txBody>
          <a:bodyPr/>
          <a:lstStyle/>
          <a:p>
            <a:r>
              <a:rPr lang="en-US" b="1" dirty="0">
                <a:latin typeface="Arial"/>
                <a:cs typeface="Arial"/>
              </a:rPr>
              <a:t>Health Clinic Services</a:t>
            </a:r>
            <a:endParaRPr lang="en-US" b="1" dirty="0"/>
          </a:p>
        </p:txBody>
      </p:sp>
      <p:sp>
        <p:nvSpPr>
          <p:cNvPr id="6" name="Content Placeholder 1">
            <a:extLst>
              <a:ext uri="{FF2B5EF4-FFF2-40B4-BE49-F238E27FC236}">
                <a16:creationId xmlns:a16="http://schemas.microsoft.com/office/drawing/2014/main" id="{20C6FC84-5A69-3847-AE87-ABF7FAD1DF77}"/>
              </a:ext>
            </a:extLst>
          </p:cNvPr>
          <p:cNvSpPr txBox="1">
            <a:spLocks/>
          </p:cNvSpPr>
          <p:nvPr/>
        </p:nvSpPr>
        <p:spPr>
          <a:xfrm>
            <a:off x="575972" y="1620927"/>
            <a:ext cx="4023360" cy="1026577"/>
          </a:xfrm>
          <a:prstGeom prst="rect">
            <a:avLst/>
          </a:prstGeom>
        </p:spPr>
        <p:txBody>
          <a:bodyPr vert="horz" lIns="0" tIns="0" rIns="0" bIns="0" rtlCol="0" anchor="t">
            <a:no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E91C24"/>
              </a:buClr>
            </a:pPr>
            <a:r>
              <a:rPr lang="en-US" sz="1500" dirty="0">
                <a:latin typeface="Arial"/>
                <a:cs typeface="Arial"/>
              </a:rPr>
              <a:t>Health Services is a multidisciplinary healthcare facility that provides medical services to Carleton University students, faculty and staff</a:t>
            </a:r>
          </a:p>
          <a:p>
            <a:pPr>
              <a:buClr>
                <a:srgbClr val="E91C24"/>
              </a:buClr>
            </a:pPr>
            <a:r>
              <a:rPr lang="en-US" sz="1500" dirty="0">
                <a:latin typeface="Arial"/>
                <a:cs typeface="Arial"/>
              </a:rPr>
              <a:t>Health Services includes a team of professionally trained patient care coordinators, nurses, lab technician, physicians and psychiatrists</a:t>
            </a:r>
          </a:p>
          <a:p>
            <a:pPr>
              <a:buClr>
                <a:srgbClr val="E91C24"/>
              </a:buClr>
            </a:pPr>
            <a:r>
              <a:rPr lang="en-US" sz="1500" dirty="0">
                <a:latin typeface="Arial"/>
                <a:cs typeface="Arial"/>
              </a:rPr>
              <a:t>Services include access to same-day appointments, primary care appointments, nursing visits and lab testing</a:t>
            </a:r>
          </a:p>
          <a:p>
            <a:pPr>
              <a:buClr>
                <a:srgbClr val="E91C24"/>
              </a:buClr>
            </a:pPr>
            <a:r>
              <a:rPr lang="en-US" sz="1500" dirty="0">
                <a:latin typeface="Arial"/>
                <a:cs typeface="Arial"/>
              </a:rPr>
              <a:t>Types of services and more information can be found on the website</a:t>
            </a:r>
          </a:p>
          <a:p>
            <a:pPr>
              <a:buClr>
                <a:srgbClr val="E91C24"/>
              </a:buClr>
            </a:pPr>
            <a:endParaRPr lang="en-US" sz="1500" dirty="0">
              <a:latin typeface="Arial"/>
              <a:cs typeface="Arial"/>
            </a:endParaRPr>
          </a:p>
          <a:p>
            <a:endParaRPr lang="en-US" dirty="0"/>
          </a:p>
          <a:p>
            <a:endParaRPr lang="en-US" dirty="0"/>
          </a:p>
          <a:p>
            <a:endParaRPr lang="en-US" dirty="0"/>
          </a:p>
        </p:txBody>
      </p:sp>
      <p:sp>
        <p:nvSpPr>
          <p:cNvPr id="8" name="TextBox 7">
            <a:extLst>
              <a:ext uri="{FF2B5EF4-FFF2-40B4-BE49-F238E27FC236}">
                <a16:creationId xmlns:a16="http://schemas.microsoft.com/office/drawing/2014/main" id="{1FD85791-3258-2AE0-29BF-C513CDEFEF80}"/>
              </a:ext>
            </a:extLst>
          </p:cNvPr>
          <p:cNvSpPr txBox="1"/>
          <p:nvPr/>
        </p:nvSpPr>
        <p:spPr>
          <a:xfrm>
            <a:off x="5241636" y="1620927"/>
            <a:ext cx="3538828" cy="2169825"/>
          </a:xfrm>
          <a:prstGeom prst="rect">
            <a:avLst/>
          </a:prstGeom>
          <a:ln>
            <a:solidFill>
              <a:srgbClr val="E91C24"/>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50" b="1" dirty="0">
                <a:latin typeface="Arial" panose="020B0604020202020204" pitchFamily="34" charset="0"/>
                <a:cs typeface="Arial" panose="020B0604020202020204" pitchFamily="34" charset="0"/>
              </a:rPr>
              <a:t>Website:</a:t>
            </a:r>
            <a:r>
              <a:rPr lang="en-US" sz="1350" dirty="0">
                <a:latin typeface="Arial" panose="020B0604020202020204" pitchFamily="34" charset="0"/>
                <a:cs typeface="Arial" panose="020B0604020202020204" pitchFamily="34" charset="0"/>
              </a:rPr>
              <a:t> wellness.carleton.ca/health/health-clinic-services</a:t>
            </a:r>
          </a:p>
          <a:p>
            <a:endParaRPr lang="en-US" sz="1350" dirty="0">
              <a:latin typeface="Arial" panose="020B0604020202020204" pitchFamily="34" charset="0"/>
              <a:cs typeface="Arial" panose="020B0604020202020204" pitchFamily="34" charset="0"/>
            </a:endParaRPr>
          </a:p>
          <a:p>
            <a:r>
              <a:rPr lang="en-US" sz="1350" b="1" dirty="0">
                <a:latin typeface="Arial" panose="020B0604020202020204" pitchFamily="34" charset="0"/>
                <a:cs typeface="Arial" panose="020B0604020202020204" pitchFamily="34" charset="0"/>
              </a:rPr>
              <a:t>Call: </a:t>
            </a:r>
            <a:r>
              <a:rPr lang="en-US" sz="1350" dirty="0">
                <a:latin typeface="Arial" panose="020B0604020202020204" pitchFamily="34" charset="0"/>
                <a:ea typeface="+mn-lt"/>
                <a:cs typeface="Arial" panose="020B0604020202020204" pitchFamily="34" charset="0"/>
              </a:rPr>
              <a:t>613-520-6674 ext. 0 to book an appointment or through the CHR Connect App or CHR Connect Website </a:t>
            </a:r>
          </a:p>
          <a:p>
            <a:endParaRPr lang="en-US" sz="1350" dirty="0">
              <a:latin typeface="Arial" panose="020B0604020202020204" pitchFamily="34" charset="0"/>
              <a:ea typeface="+mn-lt"/>
              <a:cs typeface="Arial" panose="020B0604020202020204" pitchFamily="34" charset="0"/>
            </a:endParaRPr>
          </a:p>
          <a:p>
            <a:r>
              <a:rPr lang="en-US" sz="1350" b="1" dirty="0">
                <a:latin typeface="Arial" panose="020B0604020202020204" pitchFamily="34" charset="0"/>
                <a:cs typeface="Arial" panose="020B0604020202020204" pitchFamily="34" charset="0"/>
              </a:rPr>
              <a:t>Location: </a:t>
            </a:r>
            <a:r>
              <a:rPr lang="en-US" sz="1350" dirty="0">
                <a:latin typeface="Arial" panose="020B0604020202020204" pitchFamily="34" charset="0"/>
                <a:cs typeface="Arial" panose="020B0604020202020204" pitchFamily="34" charset="0"/>
              </a:rPr>
              <a:t>2600 Carleton Technology and Training Centre</a:t>
            </a:r>
          </a:p>
          <a:p>
            <a:r>
              <a:rPr lang="en-US" sz="1350" dirty="0">
                <a:latin typeface="Arial" panose="020B0604020202020204" pitchFamily="34" charset="0"/>
                <a:cs typeface="Arial" panose="020B0604020202020204" pitchFamily="34" charset="0"/>
              </a:rPr>
              <a:t>Monday to Friday 8:30 a.m. to 4:30 p.m.</a:t>
            </a:r>
          </a:p>
        </p:txBody>
      </p:sp>
      <p:pic>
        <p:nvPicPr>
          <p:cNvPr id="9" name="Content Placeholder 5" descr="Stethoscope outline">
            <a:extLst>
              <a:ext uri="{FF2B5EF4-FFF2-40B4-BE49-F238E27FC236}">
                <a16:creationId xmlns:a16="http://schemas.microsoft.com/office/drawing/2014/main" id="{1511E504-B598-4EA0-A58B-2A96140F24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93287" y="1620927"/>
            <a:ext cx="740588" cy="740588"/>
          </a:xfrm>
          <a:prstGeom prst="rect">
            <a:avLst/>
          </a:prstGeom>
        </p:spPr>
      </p:pic>
      <p:sp>
        <p:nvSpPr>
          <p:cNvPr id="11" name="Rectangle 10">
            <a:extLst>
              <a:ext uri="{FF2B5EF4-FFF2-40B4-BE49-F238E27FC236}">
                <a16:creationId xmlns:a16="http://schemas.microsoft.com/office/drawing/2014/main" id="{88E56BB3-1807-226D-3819-A786347333C2}"/>
              </a:ext>
            </a:extLst>
          </p:cNvPr>
          <p:cNvSpPr/>
          <p:nvPr/>
        </p:nvSpPr>
        <p:spPr>
          <a:xfrm>
            <a:off x="7525512" y="4564349"/>
            <a:ext cx="1527048" cy="3797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30510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DBD61-975F-CB09-6BF7-816BD8A59ED0}"/>
            </a:ext>
          </a:extLst>
        </p:cNvPr>
        <p:cNvGrpSpPr/>
        <p:nvPr/>
      </p:nvGrpSpPr>
      <p:grpSpPr>
        <a:xfrm>
          <a:off x="0" y="0"/>
          <a:ext cx="0" cy="0"/>
          <a:chOff x="0" y="0"/>
          <a:chExt cx="0" cy="0"/>
        </a:xfrm>
      </p:grpSpPr>
      <p:pic>
        <p:nvPicPr>
          <p:cNvPr id="7" name="Picture 6" descr="A yellow rectangle with white background&#10;&#10;Description automatically generated">
            <a:extLst>
              <a:ext uri="{FF2B5EF4-FFF2-40B4-BE49-F238E27FC236}">
                <a16:creationId xmlns:a16="http://schemas.microsoft.com/office/drawing/2014/main" id="{142379AB-FA75-6A74-F586-54BB29444C43}"/>
              </a:ext>
            </a:extLst>
          </p:cNvPr>
          <p:cNvPicPr>
            <a:picLocks noChangeAspect="1"/>
          </p:cNvPicPr>
          <p:nvPr/>
        </p:nvPicPr>
        <p:blipFill rotWithShape="1">
          <a:blip r:embed="rId3"/>
          <a:srcRect l="65282" t="28070" r="6825" b="29739"/>
          <a:stretch/>
        </p:blipFill>
        <p:spPr>
          <a:xfrm>
            <a:off x="1" y="1153033"/>
            <a:ext cx="9143187" cy="172376"/>
          </a:xfrm>
          <a:prstGeom prst="rect">
            <a:avLst/>
          </a:prstGeom>
        </p:spPr>
      </p:pic>
      <p:sp>
        <p:nvSpPr>
          <p:cNvPr id="2" name="Content Placeholder 1">
            <a:extLst>
              <a:ext uri="{FF2B5EF4-FFF2-40B4-BE49-F238E27FC236}">
                <a16:creationId xmlns:a16="http://schemas.microsoft.com/office/drawing/2014/main" id="{7CBF9AD1-588F-DBD8-D66C-E66BC8109F60}"/>
              </a:ext>
            </a:extLst>
          </p:cNvPr>
          <p:cNvSpPr>
            <a:spLocks noGrp="1"/>
          </p:cNvSpPr>
          <p:nvPr>
            <p:ph sz="half" idx="2"/>
          </p:nvPr>
        </p:nvSpPr>
        <p:spPr>
          <a:xfrm>
            <a:off x="548640" y="1608501"/>
            <a:ext cx="4023360" cy="1026576"/>
          </a:xfrm>
        </p:spPr>
        <p:txBody>
          <a:bodyPr vert="horz" lIns="0" tIns="0" rIns="0" bIns="0" rtlCol="0" anchor="t">
            <a:noAutofit/>
          </a:bodyPr>
          <a:lstStyle/>
          <a:p>
            <a:pPr>
              <a:buClr>
                <a:srgbClr val="E91C24"/>
              </a:buClr>
            </a:pPr>
            <a:r>
              <a:rPr lang="en-US" sz="1500" dirty="0">
                <a:latin typeface="Arial"/>
                <a:cs typeface="Arial"/>
              </a:rPr>
              <a:t>Counselling Services provides a wide range of accessible mental health services that align with the Stepped Care approach to student wellness</a:t>
            </a:r>
          </a:p>
          <a:p>
            <a:pPr>
              <a:buClr>
                <a:srgbClr val="E91C24"/>
              </a:buClr>
            </a:pPr>
            <a:r>
              <a:rPr lang="en-US" sz="1500" dirty="0">
                <a:latin typeface="Arial"/>
                <a:cs typeface="Arial"/>
              </a:rPr>
              <a:t>Mental health services include Single-Session counselling, brief individual counselling, group counselling, psycho-educational events and programs, workshops, and online resources</a:t>
            </a:r>
          </a:p>
          <a:p>
            <a:pPr>
              <a:buClr>
                <a:srgbClr val="E91C24"/>
              </a:buClr>
            </a:pPr>
            <a:r>
              <a:rPr lang="en-US" sz="1500" dirty="0">
                <a:latin typeface="Arial"/>
                <a:cs typeface="Arial"/>
              </a:rPr>
              <a:t>Counselling Services </a:t>
            </a:r>
            <a:r>
              <a:rPr lang="en-US" sz="1500" b="1" dirty="0">
                <a:latin typeface="Arial"/>
                <a:cs typeface="Arial"/>
              </a:rPr>
              <a:t>does not </a:t>
            </a:r>
            <a:r>
              <a:rPr lang="en-US" sz="1500" dirty="0">
                <a:latin typeface="Arial"/>
                <a:cs typeface="Arial"/>
              </a:rPr>
              <a:t>have the capacity to support students long-term due to the high demand for mental health services</a:t>
            </a:r>
          </a:p>
          <a:p>
            <a:pPr marL="0" indent="0">
              <a:buNone/>
            </a:pPr>
            <a:endParaRPr lang="en-US" sz="1400" dirty="0"/>
          </a:p>
          <a:p>
            <a:pPr lvl="1"/>
            <a:endParaRPr lang="en-US" dirty="0"/>
          </a:p>
        </p:txBody>
      </p:sp>
      <p:sp>
        <p:nvSpPr>
          <p:cNvPr id="3" name="Title 2">
            <a:extLst>
              <a:ext uri="{FF2B5EF4-FFF2-40B4-BE49-F238E27FC236}">
                <a16:creationId xmlns:a16="http://schemas.microsoft.com/office/drawing/2014/main" id="{D6E552E4-9A96-1E13-F4D1-693417CA0BFF}"/>
              </a:ext>
            </a:extLst>
          </p:cNvPr>
          <p:cNvSpPr>
            <a:spLocks noGrp="1"/>
          </p:cNvSpPr>
          <p:nvPr>
            <p:ph type="title"/>
          </p:nvPr>
        </p:nvSpPr>
        <p:spPr>
          <a:xfrm>
            <a:off x="571499" y="766546"/>
            <a:ext cx="8055666" cy="274619"/>
          </a:xfrm>
        </p:spPr>
        <p:txBody>
          <a:bodyPr/>
          <a:lstStyle/>
          <a:p>
            <a:r>
              <a:rPr lang="en-US" b="1" dirty="0">
                <a:latin typeface="Arial"/>
                <a:cs typeface="Arial"/>
              </a:rPr>
              <a:t>Counselling Services</a:t>
            </a:r>
            <a:endParaRPr lang="en-US" b="1" dirty="0"/>
          </a:p>
        </p:txBody>
      </p:sp>
      <p:sp>
        <p:nvSpPr>
          <p:cNvPr id="4" name="TextBox 3">
            <a:extLst>
              <a:ext uri="{FF2B5EF4-FFF2-40B4-BE49-F238E27FC236}">
                <a16:creationId xmlns:a16="http://schemas.microsoft.com/office/drawing/2014/main" id="{A13C526E-4131-9C2C-00B2-887CDCA62842}"/>
              </a:ext>
            </a:extLst>
          </p:cNvPr>
          <p:cNvSpPr txBox="1"/>
          <p:nvPr/>
        </p:nvSpPr>
        <p:spPr>
          <a:xfrm>
            <a:off x="5474771" y="1584798"/>
            <a:ext cx="3481578" cy="2585323"/>
          </a:xfrm>
          <a:prstGeom prst="rect">
            <a:avLst/>
          </a:prstGeom>
          <a:ln>
            <a:solidFill>
              <a:srgbClr val="E91C24"/>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50" b="1" dirty="0">
                <a:solidFill>
                  <a:srgbClr val="000000"/>
                </a:solidFill>
                <a:latin typeface="Arial" panose="020B0604020202020204" pitchFamily="34" charset="0"/>
                <a:cs typeface="Arial" panose="020B0604020202020204" pitchFamily="34" charset="0"/>
              </a:rPr>
              <a:t>Website</a:t>
            </a:r>
            <a:r>
              <a:rPr lang="en-US" sz="1350" dirty="0">
                <a:solidFill>
                  <a:srgbClr val="000000"/>
                </a:solidFill>
                <a:latin typeface="Arial" panose="020B0604020202020204" pitchFamily="34" charset="0"/>
                <a:cs typeface="Arial" panose="020B0604020202020204" pitchFamily="34" charset="0"/>
              </a:rPr>
              <a:t>: </a:t>
            </a:r>
            <a:r>
              <a:rPr lang="en-US" sz="1350" dirty="0">
                <a:latin typeface="Arial" panose="020B0604020202020204" pitchFamily="34" charset="0"/>
                <a:ea typeface="+mn-lt"/>
                <a:cs typeface="Arial" panose="020B0604020202020204" pitchFamily="34" charset="0"/>
              </a:rPr>
              <a:t>wellness.carleton.ca/counselling</a:t>
            </a:r>
          </a:p>
          <a:p>
            <a:endParaRPr lang="en-US" sz="1350" dirty="0">
              <a:latin typeface="Arial" panose="020B0604020202020204" pitchFamily="34" charset="0"/>
              <a:ea typeface="+mn-lt"/>
              <a:cs typeface="Arial" panose="020B0604020202020204" pitchFamily="34" charset="0"/>
            </a:endParaRPr>
          </a:p>
          <a:p>
            <a:r>
              <a:rPr lang="en-US" sz="1350" b="1" dirty="0">
                <a:latin typeface="Arial" panose="020B0604020202020204" pitchFamily="34" charset="0"/>
                <a:cs typeface="Arial" panose="020B0604020202020204" pitchFamily="34" charset="0"/>
              </a:rPr>
              <a:t>Location</a:t>
            </a:r>
            <a:r>
              <a:rPr lang="en-US" sz="1350" dirty="0">
                <a:latin typeface="Arial" panose="020B0604020202020204" pitchFamily="34" charset="0"/>
                <a:cs typeface="Arial" panose="020B0604020202020204" pitchFamily="34" charset="0"/>
              </a:rPr>
              <a:t>: 2500 </a:t>
            </a:r>
            <a:r>
              <a:rPr lang="en-US" sz="1350" dirty="0">
                <a:solidFill>
                  <a:srgbClr val="000000"/>
                </a:solidFill>
                <a:latin typeface="Arial" panose="020B0604020202020204" pitchFamily="34" charset="0"/>
                <a:ea typeface="+mn-lt"/>
                <a:cs typeface="Arial" panose="020B0604020202020204" pitchFamily="34" charset="0"/>
              </a:rPr>
              <a:t>Carleton Technology and Training Centre</a:t>
            </a:r>
          </a:p>
          <a:p>
            <a:endParaRPr lang="en-US" sz="1350" dirty="0">
              <a:solidFill>
                <a:srgbClr val="000000"/>
              </a:solidFill>
              <a:latin typeface="Arial" panose="020B0604020202020204" pitchFamily="34" charset="0"/>
              <a:ea typeface="+mn-lt"/>
              <a:cs typeface="Arial" panose="020B0604020202020204" pitchFamily="34" charset="0"/>
            </a:endParaRPr>
          </a:p>
          <a:p>
            <a:r>
              <a:rPr lang="en-US" sz="1350" b="1" dirty="0">
                <a:latin typeface="Arial"/>
                <a:cs typeface="Arial"/>
              </a:rPr>
              <a:t>Book</a:t>
            </a:r>
            <a:r>
              <a:rPr lang="en-US" sz="1350" dirty="0">
                <a:latin typeface="Arial"/>
                <a:cs typeface="Arial"/>
              </a:rPr>
              <a:t>: through the CHR Connect App or through the CHR Connect website. </a:t>
            </a:r>
          </a:p>
          <a:p>
            <a:endParaRPr lang="en-US" sz="1350" dirty="0">
              <a:latin typeface="Arial"/>
              <a:cs typeface="Arial"/>
            </a:endParaRPr>
          </a:p>
          <a:p>
            <a:r>
              <a:rPr lang="en-US" sz="1350" b="1" dirty="0">
                <a:solidFill>
                  <a:srgbClr val="000000"/>
                </a:solidFill>
                <a:latin typeface="Arial"/>
                <a:ea typeface="+mn-lt"/>
                <a:cs typeface="Arial"/>
              </a:rPr>
              <a:t>Phone: </a:t>
            </a:r>
            <a:r>
              <a:rPr lang="en-CA" sz="1350" dirty="0">
                <a:solidFill>
                  <a:srgbClr val="000000"/>
                </a:solidFill>
                <a:latin typeface="Arial" panose="020B0604020202020204" pitchFamily="34" charset="0"/>
                <a:cs typeface="Arial" panose="020B0604020202020204" pitchFamily="34" charset="0"/>
              </a:rPr>
              <a:t>613-520-6674 ext. 2.</a:t>
            </a:r>
          </a:p>
          <a:p>
            <a:endParaRPr lang="en-CA" sz="1350" dirty="0">
              <a:solidFill>
                <a:srgbClr val="000000"/>
              </a:solidFill>
              <a:latin typeface="Arial" panose="020B0604020202020204" pitchFamily="34" charset="0"/>
              <a:cs typeface="Arial" panose="020B0604020202020204" pitchFamily="34" charset="0"/>
            </a:endParaRPr>
          </a:p>
          <a:p>
            <a:r>
              <a:rPr lang="en-CA" sz="1350" dirty="0">
                <a:solidFill>
                  <a:srgbClr val="000000"/>
                </a:solidFill>
                <a:latin typeface="Arial" panose="020B0604020202020204" pitchFamily="34" charset="0"/>
                <a:ea typeface="+mn-lt"/>
                <a:cs typeface="Arial" panose="020B0604020202020204" pitchFamily="34" charset="0"/>
              </a:rPr>
              <a:t>If you live in Residence, please call </a:t>
            </a:r>
            <a:r>
              <a:rPr lang="en-CA" sz="1350" b="1" dirty="0">
                <a:solidFill>
                  <a:srgbClr val="000000"/>
                </a:solidFill>
                <a:latin typeface="Arial" panose="020B0604020202020204" pitchFamily="34" charset="0"/>
                <a:cs typeface="Arial" panose="020B0604020202020204" pitchFamily="34" charset="0"/>
              </a:rPr>
              <a:t>613-520-2600 ext. 8061</a:t>
            </a:r>
            <a:r>
              <a:rPr lang="en-CA" sz="1350" dirty="0">
                <a:solidFill>
                  <a:srgbClr val="000000"/>
                </a:solidFill>
                <a:latin typeface="Arial" panose="020B0604020202020204" pitchFamily="34" charset="0"/>
                <a:cs typeface="Arial" panose="020B0604020202020204" pitchFamily="34" charset="0"/>
              </a:rPr>
              <a:t> to book a session.</a:t>
            </a:r>
            <a:endParaRPr lang="en-US" sz="1350" dirty="0">
              <a:solidFill>
                <a:srgbClr val="000000"/>
              </a:solidFill>
              <a:latin typeface="Arial" panose="020B0604020202020204" pitchFamily="34" charset="0"/>
              <a:ea typeface="+mn-lt"/>
              <a:cs typeface="Arial" panose="020B0604020202020204" pitchFamily="34" charset="0"/>
            </a:endParaRPr>
          </a:p>
        </p:txBody>
      </p:sp>
      <p:pic>
        <p:nvPicPr>
          <p:cNvPr id="5" name="Graphic 4" descr="Chat outline">
            <a:extLst>
              <a:ext uri="{FF2B5EF4-FFF2-40B4-BE49-F238E27FC236}">
                <a16:creationId xmlns:a16="http://schemas.microsoft.com/office/drawing/2014/main" id="{D70450D8-E719-1603-12D3-E090B6327C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74162" y="1664589"/>
            <a:ext cx="914400" cy="914400"/>
          </a:xfrm>
          <a:prstGeom prst="rect">
            <a:avLst/>
          </a:prstGeom>
        </p:spPr>
      </p:pic>
      <p:sp>
        <p:nvSpPr>
          <p:cNvPr id="11" name="Rectangle 10">
            <a:extLst>
              <a:ext uri="{FF2B5EF4-FFF2-40B4-BE49-F238E27FC236}">
                <a16:creationId xmlns:a16="http://schemas.microsoft.com/office/drawing/2014/main" id="{779A9259-79F4-0E93-8421-6A678EF92A90}"/>
              </a:ext>
            </a:extLst>
          </p:cNvPr>
          <p:cNvSpPr/>
          <p:nvPr/>
        </p:nvSpPr>
        <p:spPr>
          <a:xfrm>
            <a:off x="7525512" y="4564349"/>
            <a:ext cx="1527048" cy="3797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996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798F5-FE44-7186-01BF-485C5EAC143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44B4EB-4922-9B8D-E401-21AB82946147}"/>
              </a:ext>
            </a:extLst>
          </p:cNvPr>
          <p:cNvSpPr>
            <a:spLocks noGrp="1"/>
          </p:cNvSpPr>
          <p:nvPr>
            <p:ph sz="half" idx="2"/>
          </p:nvPr>
        </p:nvSpPr>
        <p:spPr>
          <a:xfrm>
            <a:off x="580500" y="1191695"/>
            <a:ext cx="2920394" cy="583138"/>
          </a:xfrm>
        </p:spPr>
        <p:txBody>
          <a:bodyPr vert="horz" lIns="0" tIns="0" rIns="0" bIns="0" rtlCol="0" anchor="t">
            <a:noAutofit/>
          </a:bodyPr>
          <a:lstStyle/>
          <a:p>
            <a:pPr algn="ctr"/>
            <a:r>
              <a:rPr lang="en-US" b="1" dirty="0">
                <a:solidFill>
                  <a:srgbClr val="C00000"/>
                </a:solidFill>
                <a:latin typeface="Arial"/>
                <a:cs typeface="Arial"/>
              </a:rPr>
              <a:t>Download</a:t>
            </a:r>
            <a:r>
              <a:rPr lang="en-US" dirty="0">
                <a:latin typeface="Arial"/>
                <a:cs typeface="Arial"/>
              </a:rPr>
              <a:t> the </a:t>
            </a:r>
            <a:r>
              <a:rPr lang="en-US" b="1" dirty="0">
                <a:latin typeface="Arial"/>
                <a:cs typeface="Arial"/>
              </a:rPr>
              <a:t>‘TELUS CHR Connect’</a:t>
            </a:r>
            <a:r>
              <a:rPr lang="en-US" dirty="0">
                <a:latin typeface="Arial"/>
                <a:cs typeface="Arial"/>
              </a:rPr>
              <a:t> app</a:t>
            </a:r>
          </a:p>
        </p:txBody>
      </p:sp>
      <p:sp>
        <p:nvSpPr>
          <p:cNvPr id="3" name="Title 2">
            <a:extLst>
              <a:ext uri="{FF2B5EF4-FFF2-40B4-BE49-F238E27FC236}">
                <a16:creationId xmlns:a16="http://schemas.microsoft.com/office/drawing/2014/main" id="{5200C577-532A-B4CF-FF94-6B887DE9B927}"/>
              </a:ext>
            </a:extLst>
          </p:cNvPr>
          <p:cNvSpPr>
            <a:spLocks noGrp="1"/>
          </p:cNvSpPr>
          <p:nvPr>
            <p:ph type="title"/>
          </p:nvPr>
        </p:nvSpPr>
        <p:spPr/>
        <p:txBody>
          <a:bodyPr/>
          <a:lstStyle/>
          <a:p>
            <a:r>
              <a:rPr lang="en-US" b="1" dirty="0">
                <a:latin typeface="Arial"/>
                <a:cs typeface="Arial"/>
              </a:rPr>
              <a:t>Health and Counselling QR Codes</a:t>
            </a:r>
            <a:endParaRPr lang="en-US" b="1" dirty="0"/>
          </a:p>
        </p:txBody>
      </p:sp>
      <p:sp>
        <p:nvSpPr>
          <p:cNvPr id="15" name="Content Placeholder 1">
            <a:extLst>
              <a:ext uri="{FF2B5EF4-FFF2-40B4-BE49-F238E27FC236}">
                <a16:creationId xmlns:a16="http://schemas.microsoft.com/office/drawing/2014/main" id="{BC61EE02-8925-704E-5DBB-BF7021FCE85E}"/>
              </a:ext>
            </a:extLst>
          </p:cNvPr>
          <p:cNvSpPr txBox="1">
            <a:spLocks/>
          </p:cNvSpPr>
          <p:nvPr/>
        </p:nvSpPr>
        <p:spPr>
          <a:xfrm>
            <a:off x="5256167" y="1252657"/>
            <a:ext cx="2920394" cy="58313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377"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3pPr>
            <a:lvl4pPr marL="1371566"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4pPr>
            <a:lvl5pPr marL="1828754"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dirty="0">
                <a:solidFill>
                  <a:srgbClr val="C00000"/>
                </a:solidFill>
                <a:latin typeface="Arial"/>
                <a:cs typeface="Arial"/>
              </a:rPr>
              <a:t>Visit</a:t>
            </a:r>
            <a:r>
              <a:rPr lang="en-US" sz="1800" dirty="0">
                <a:latin typeface="Arial"/>
                <a:cs typeface="Arial"/>
              </a:rPr>
              <a:t> the </a:t>
            </a:r>
            <a:r>
              <a:rPr lang="en-US" sz="1800" b="1" dirty="0">
                <a:latin typeface="Arial"/>
                <a:cs typeface="Arial"/>
              </a:rPr>
              <a:t>HCS Wellness Website</a:t>
            </a:r>
            <a:endParaRPr lang="en-US" sz="1800" dirty="0">
              <a:latin typeface="Arial"/>
              <a:cs typeface="Arial"/>
            </a:endParaRPr>
          </a:p>
        </p:txBody>
      </p:sp>
      <p:pic>
        <p:nvPicPr>
          <p:cNvPr id="17" name="Picture 16" descr="A qr code with a logo&#10;&#10;AI-generated content may be incorrect.">
            <a:extLst>
              <a:ext uri="{FF2B5EF4-FFF2-40B4-BE49-F238E27FC236}">
                <a16:creationId xmlns:a16="http://schemas.microsoft.com/office/drawing/2014/main" id="{36F49942-AF77-1955-D64C-AF39D1229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9165" y="1835795"/>
            <a:ext cx="2473434" cy="2473434"/>
          </a:xfrm>
          <a:prstGeom prst="rect">
            <a:avLst/>
          </a:prstGeom>
        </p:spPr>
      </p:pic>
      <p:sp>
        <p:nvSpPr>
          <p:cNvPr id="18" name="Rectangle 2">
            <a:extLst>
              <a:ext uri="{FF2B5EF4-FFF2-40B4-BE49-F238E27FC236}">
                <a16:creationId xmlns:a16="http://schemas.microsoft.com/office/drawing/2014/main" id="{6138041B-F6F5-F606-0B84-98D63A935BC8}"/>
              </a:ext>
            </a:extLst>
          </p:cNvPr>
          <p:cNvSpPr>
            <a:spLocks noChangeArrowheads="1"/>
          </p:cNvSpPr>
          <p:nvPr/>
        </p:nvSpPr>
        <p:spPr bwMode="auto">
          <a:xfrm>
            <a:off x="1" y="-13849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CA" sz="1350"/>
          </a:p>
        </p:txBody>
      </p:sp>
      <p:pic>
        <p:nvPicPr>
          <p:cNvPr id="20" name="Picture 19" descr="A qr code with a green needle&#10;&#10;AI-generated content may be incorrect.">
            <a:extLst>
              <a:ext uri="{FF2B5EF4-FFF2-40B4-BE49-F238E27FC236}">
                <a16:creationId xmlns:a16="http://schemas.microsoft.com/office/drawing/2014/main" id="{270C6559-1439-2DF2-D087-94671CA7E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102" y="1835794"/>
            <a:ext cx="2603792" cy="2603792"/>
          </a:xfrm>
          <a:prstGeom prst="rect">
            <a:avLst/>
          </a:prstGeom>
        </p:spPr>
      </p:pic>
    </p:spTree>
    <p:extLst>
      <p:ext uri="{BB962C8B-B14F-4D97-AF65-F5344CB8AC3E}">
        <p14:creationId xmlns:p14="http://schemas.microsoft.com/office/powerpoint/2010/main" val="584806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9358-B01E-63B0-4A6D-F5C65458370C}"/>
              </a:ext>
            </a:extLst>
          </p:cNvPr>
          <p:cNvSpPr>
            <a:spLocks noGrp="1"/>
          </p:cNvSpPr>
          <p:nvPr>
            <p:ph type="ctrTitle"/>
          </p:nvPr>
        </p:nvSpPr>
        <p:spPr>
          <a:xfrm>
            <a:off x="1245500" y="133804"/>
            <a:ext cx="6893906" cy="553402"/>
          </a:xfrm>
        </p:spPr>
        <p:txBody>
          <a:bodyPr>
            <a:normAutofit/>
          </a:bodyPr>
          <a:lstStyle/>
          <a:p>
            <a:pPr algn="ctr"/>
            <a:r>
              <a:rPr lang="en-US" sz="2600" dirty="0"/>
              <a:t>From Intention To Action (FITA)</a:t>
            </a:r>
            <a:endParaRPr lang="en-US" sz="2600" dirty="0">
              <a:latin typeface="Arial"/>
              <a:cs typeface="Arial"/>
            </a:endParaRPr>
          </a:p>
        </p:txBody>
      </p:sp>
      <p:sp>
        <p:nvSpPr>
          <p:cNvPr id="3" name="Subtitle 2">
            <a:extLst>
              <a:ext uri="{FF2B5EF4-FFF2-40B4-BE49-F238E27FC236}">
                <a16:creationId xmlns:a16="http://schemas.microsoft.com/office/drawing/2014/main" id="{1F56753C-944E-2237-E351-0F058E5CBD34}"/>
              </a:ext>
            </a:extLst>
          </p:cNvPr>
          <p:cNvSpPr>
            <a:spLocks noGrp="1"/>
          </p:cNvSpPr>
          <p:nvPr>
            <p:ph type="subTitle" idx="1"/>
          </p:nvPr>
        </p:nvSpPr>
        <p:spPr>
          <a:xfrm>
            <a:off x="1125047" y="746201"/>
            <a:ext cx="6893906" cy="620911"/>
          </a:xfrm>
        </p:spPr>
        <p:txBody>
          <a:bodyPr vert="horz" lIns="0" tIns="0" rIns="0" bIns="0" rtlCol="0" anchor="t">
            <a:normAutofit/>
          </a:bodyPr>
          <a:lstStyle/>
          <a:p>
            <a:pPr algn="ctr"/>
            <a:r>
              <a:rPr lang="en-US" sz="1800" dirty="0"/>
              <a:t>T: 613-520-2600 x1028</a:t>
            </a:r>
          </a:p>
          <a:p>
            <a:pPr algn="ctr"/>
            <a:r>
              <a:rPr lang="en-US" sz="1800" dirty="0"/>
              <a:t>E: fitaction@Carleton.ca</a:t>
            </a:r>
          </a:p>
        </p:txBody>
      </p:sp>
      <p:sp>
        <p:nvSpPr>
          <p:cNvPr id="4" name="Slide Number Placeholder 3">
            <a:extLst>
              <a:ext uri="{FF2B5EF4-FFF2-40B4-BE49-F238E27FC236}">
                <a16:creationId xmlns:a16="http://schemas.microsoft.com/office/drawing/2014/main" id="{DEE3D50E-2E2E-8EA9-DD5B-F0F0EA59B92F}"/>
              </a:ext>
            </a:extLst>
          </p:cNvPr>
          <p:cNvSpPr>
            <a:spLocks noGrp="1"/>
          </p:cNvSpPr>
          <p:nvPr>
            <p:ph type="sldNum" sz="quarter" idx="10"/>
          </p:nvPr>
        </p:nvSpPr>
        <p:spPr>
          <a:xfrm>
            <a:off x="3537656" y="4675751"/>
            <a:ext cx="2057400" cy="274637"/>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spc="0" baseline="0">
                <a:solidFill>
                  <a:srgbClr val="E91C24"/>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A4F85B5-676E-9044-9839-DA4F1F4AF237}" type="slidenum">
              <a:rPr lang="en-US" smtClean="0"/>
              <a:pPr/>
              <a:t>7</a:t>
            </a:fld>
            <a:endParaRPr lang="en-US" dirty="0"/>
          </a:p>
        </p:txBody>
      </p:sp>
      <p:sp>
        <p:nvSpPr>
          <p:cNvPr id="5" name="TextBox 4">
            <a:extLst>
              <a:ext uri="{FF2B5EF4-FFF2-40B4-BE49-F238E27FC236}">
                <a16:creationId xmlns:a16="http://schemas.microsoft.com/office/drawing/2014/main" id="{76D456AA-066A-4A2B-945E-0576032CD4A3}"/>
              </a:ext>
            </a:extLst>
          </p:cNvPr>
          <p:cNvSpPr txBox="1"/>
          <p:nvPr/>
        </p:nvSpPr>
        <p:spPr>
          <a:xfrm>
            <a:off x="374453" y="1367112"/>
            <a:ext cx="8636000" cy="2534328"/>
          </a:xfrm>
          <a:prstGeom prst="rect">
            <a:avLst/>
          </a:prstGeom>
          <a:noFill/>
        </p:spPr>
        <p:txBody>
          <a:bodyPr wrap="square" rtlCol="0">
            <a:noAutofit/>
          </a:bodyPr>
          <a:lstStyle/>
          <a:p>
            <a:pPr algn="l"/>
            <a:r>
              <a:rPr lang="en-US" sz="1400" b="1" dirty="0"/>
              <a:t>What is FITA?</a:t>
            </a:r>
            <a:br>
              <a:rPr lang="en-US" sz="1400" dirty="0"/>
            </a:br>
            <a:endParaRPr lang="en-US" sz="1400" dirty="0"/>
          </a:p>
          <a:p>
            <a:pPr marL="285750" indent="-285750">
              <a:buFont typeface="Arial" panose="020B0604020202020204" pitchFamily="34" charset="0"/>
              <a:buChar char="•"/>
            </a:pPr>
            <a:r>
              <a:rPr lang="en-US" sz="1400" dirty="0"/>
              <a:t> Mental health support program with 5-10 sessions of counselling/psychotherapy for registered students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 Three categories of students in the program: Academic Warning, Overwhelmed, or Both</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Typical presenting concerns: anxiety, depression, perfectionism, shame, self-worth/esteem, procrastination, learning disabilities, disordered eating, grief, relational concerns, sexuality, culture, health</a:t>
            </a:r>
          </a:p>
          <a:p>
            <a:pPr>
              <a:buFont typeface="Courier New" panose="02070309020205020404" pitchFamily="49" charset="0"/>
              <a:buChar char="o"/>
            </a:pPr>
            <a:endParaRPr lang="en-US" sz="1400" dirty="0"/>
          </a:p>
        </p:txBody>
      </p:sp>
    </p:spTree>
    <p:extLst>
      <p:ext uri="{BB962C8B-B14F-4D97-AF65-F5344CB8AC3E}">
        <p14:creationId xmlns:p14="http://schemas.microsoft.com/office/powerpoint/2010/main" val="1514802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yellow rectangle with white background&#10;&#10;Description automatically generated">
            <a:extLst>
              <a:ext uri="{FF2B5EF4-FFF2-40B4-BE49-F238E27FC236}">
                <a16:creationId xmlns:a16="http://schemas.microsoft.com/office/drawing/2014/main" id="{F511F46D-18F4-BD95-5013-B507EF430013}"/>
              </a:ext>
            </a:extLst>
          </p:cNvPr>
          <p:cNvPicPr>
            <a:picLocks noChangeAspect="1"/>
          </p:cNvPicPr>
          <p:nvPr/>
        </p:nvPicPr>
        <p:blipFill rotWithShape="1">
          <a:blip r:embed="rId3"/>
          <a:srcRect l="65282" t="28070" r="6825" b="29739"/>
          <a:stretch/>
        </p:blipFill>
        <p:spPr>
          <a:xfrm>
            <a:off x="1" y="1153033"/>
            <a:ext cx="9143187" cy="172376"/>
          </a:xfrm>
          <a:prstGeom prst="rect">
            <a:avLst/>
          </a:prstGeom>
        </p:spPr>
      </p:pic>
      <p:sp>
        <p:nvSpPr>
          <p:cNvPr id="3" name="Title 2">
            <a:extLst>
              <a:ext uri="{FF2B5EF4-FFF2-40B4-BE49-F238E27FC236}">
                <a16:creationId xmlns:a16="http://schemas.microsoft.com/office/drawing/2014/main" id="{555BBACF-3951-BC07-7820-2BD9B3E7A087}"/>
              </a:ext>
            </a:extLst>
          </p:cNvPr>
          <p:cNvSpPr>
            <a:spLocks noGrp="1"/>
          </p:cNvSpPr>
          <p:nvPr>
            <p:ph type="title"/>
          </p:nvPr>
        </p:nvSpPr>
        <p:spPr>
          <a:xfrm>
            <a:off x="571499" y="766546"/>
            <a:ext cx="8055666" cy="558863"/>
          </a:xfrm>
        </p:spPr>
        <p:txBody>
          <a:bodyPr/>
          <a:lstStyle/>
          <a:p>
            <a:r>
              <a:rPr lang="en-US" b="1">
                <a:latin typeface="Arial"/>
                <a:cs typeface="Arial"/>
              </a:rPr>
              <a:t>Care and Support</a:t>
            </a:r>
            <a:endParaRPr lang="en-US" b="1"/>
          </a:p>
        </p:txBody>
      </p:sp>
      <p:sp>
        <p:nvSpPr>
          <p:cNvPr id="4" name="TextBox 3">
            <a:extLst>
              <a:ext uri="{FF2B5EF4-FFF2-40B4-BE49-F238E27FC236}">
                <a16:creationId xmlns:a16="http://schemas.microsoft.com/office/drawing/2014/main" id="{A04F6F99-AA7D-5232-3662-9519393745AA}"/>
              </a:ext>
            </a:extLst>
          </p:cNvPr>
          <p:cNvSpPr txBox="1"/>
          <p:nvPr/>
        </p:nvSpPr>
        <p:spPr>
          <a:xfrm>
            <a:off x="5966786" y="1896421"/>
            <a:ext cx="2847347" cy="1600438"/>
          </a:xfrm>
          <a:prstGeom prst="rect">
            <a:avLst/>
          </a:prstGeom>
          <a:ln>
            <a:solidFill>
              <a:srgbClr val="E91C24"/>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panose="020B0604020202020204" pitchFamily="34" charset="0"/>
                <a:cs typeface="Arial" panose="020B0604020202020204" pitchFamily="34" charset="0"/>
              </a:rPr>
              <a:t>Email</a:t>
            </a:r>
            <a:r>
              <a:rPr lang="en-US" sz="1400" dirty="0">
                <a:latin typeface="Arial" panose="020B0604020202020204" pitchFamily="34" charset="0"/>
                <a:cs typeface="Arial" panose="020B0604020202020204" pitchFamily="34" charset="0"/>
              </a:rPr>
              <a:t>: wellness@carleton.ca</a:t>
            </a:r>
          </a:p>
          <a:p>
            <a:r>
              <a:rPr lang="en-US" sz="1400" b="1" dirty="0">
                <a:latin typeface="Arial" panose="020B0604020202020204" pitchFamily="34" charset="0"/>
                <a:cs typeface="Arial" panose="020B0604020202020204" pitchFamily="34" charset="0"/>
              </a:rPr>
              <a:t>Location</a:t>
            </a:r>
            <a:r>
              <a:rPr lang="en-US" sz="1400" dirty="0">
                <a:latin typeface="Arial" panose="020B0604020202020204" pitchFamily="34" charset="0"/>
                <a:cs typeface="Arial" panose="020B0604020202020204" pitchFamily="34" charset="0"/>
              </a:rPr>
              <a:t>: 3600 </a:t>
            </a:r>
            <a:r>
              <a:rPr lang="en-US" sz="1400" dirty="0">
                <a:solidFill>
                  <a:srgbClr val="000000"/>
                </a:solidFill>
                <a:latin typeface="Arial" panose="020B0604020202020204" pitchFamily="34" charset="0"/>
                <a:ea typeface="+mn-lt"/>
                <a:cs typeface="Arial" panose="020B0604020202020204" pitchFamily="34" charset="0"/>
              </a:rPr>
              <a:t>Carleton Technology and Training Centre</a:t>
            </a:r>
          </a:p>
          <a:p>
            <a:r>
              <a:rPr lang="en-US" sz="1400" b="1" dirty="0">
                <a:solidFill>
                  <a:srgbClr val="000000"/>
                </a:solidFill>
                <a:latin typeface="Arial" panose="020B0604020202020204" pitchFamily="34" charset="0"/>
                <a:cs typeface="Arial" panose="020B0604020202020204" pitchFamily="34" charset="0"/>
              </a:rPr>
              <a:t>Website</a:t>
            </a:r>
            <a:r>
              <a:rPr lang="en-US" sz="1400" dirty="0">
                <a:solidFill>
                  <a:srgbClr val="000000"/>
                </a:solidFill>
                <a:latin typeface="Arial" panose="020B0604020202020204" pitchFamily="34" charset="0"/>
                <a:cs typeface="Arial" panose="020B0604020202020204" pitchFamily="34" charset="0"/>
              </a:rPr>
              <a:t>: wellness.carleton.ca/mental-health/student-care-and-support-team</a:t>
            </a:r>
            <a:endParaRPr lang="en-US" sz="1400" dirty="0">
              <a:latin typeface="Arial" panose="020B0604020202020204" pitchFamily="34" charset="0"/>
              <a:ea typeface="+mn-lt"/>
              <a:cs typeface="Arial" panose="020B0604020202020204" pitchFamily="34" charset="0"/>
            </a:endParaRPr>
          </a:p>
        </p:txBody>
      </p:sp>
      <p:sp>
        <p:nvSpPr>
          <p:cNvPr id="8" name="Content Placeholder 7">
            <a:extLst>
              <a:ext uri="{FF2B5EF4-FFF2-40B4-BE49-F238E27FC236}">
                <a16:creationId xmlns:a16="http://schemas.microsoft.com/office/drawing/2014/main" id="{13963E7A-B9EB-D2F6-5813-4DDDFC013829}"/>
              </a:ext>
            </a:extLst>
          </p:cNvPr>
          <p:cNvSpPr>
            <a:spLocks noGrp="1"/>
          </p:cNvSpPr>
          <p:nvPr>
            <p:ph sz="half" idx="2"/>
          </p:nvPr>
        </p:nvSpPr>
        <p:spPr>
          <a:xfrm>
            <a:off x="329867" y="1400565"/>
            <a:ext cx="5500437" cy="2917406"/>
          </a:xfrm>
        </p:spPr>
        <p:txBody>
          <a:bodyPr/>
          <a:lstStyle/>
          <a:p>
            <a:pPr>
              <a:buClr>
                <a:srgbClr val="FF0000"/>
              </a:buClr>
            </a:pPr>
            <a:r>
              <a:rPr lang="en-US" dirty="0">
                <a:latin typeface="Arial" panose="020B0604020202020204" pitchFamily="34" charset="0"/>
                <a:cs typeface="Arial" panose="020B0604020202020204" pitchFamily="34" charset="0"/>
              </a:rPr>
              <a:t>Case Managers </a:t>
            </a:r>
            <a:r>
              <a:rPr lang="en-CA" dirty="0">
                <a:latin typeface="Arial" panose="020B0604020202020204" pitchFamily="34" charset="0"/>
                <a:cs typeface="Arial" panose="020B0604020202020204" pitchFamily="34" charset="0"/>
              </a:rPr>
              <a:t>work one-on-one with students to </a:t>
            </a:r>
          </a:p>
          <a:p>
            <a:pPr lvl="1">
              <a:buClr>
                <a:srgbClr val="FF0000"/>
              </a:buClr>
            </a:pPr>
            <a:r>
              <a:rPr lang="en-CA" dirty="0">
                <a:latin typeface="Arial" panose="020B0604020202020204" pitchFamily="34" charset="0"/>
                <a:cs typeface="Arial" panose="020B0604020202020204" pitchFamily="34" charset="0"/>
              </a:rPr>
              <a:t>identify and assess their various needs</a:t>
            </a:r>
          </a:p>
          <a:p>
            <a:pPr lvl="1">
              <a:buClr>
                <a:srgbClr val="FF0000"/>
              </a:buClr>
            </a:pPr>
            <a:r>
              <a:rPr lang="en-CA" dirty="0">
                <a:latin typeface="Arial" panose="020B0604020202020204" pitchFamily="34" charset="0"/>
                <a:cs typeface="Arial" panose="020B0604020202020204" pitchFamily="34" charset="0"/>
              </a:rPr>
              <a:t>facilitate access to supports</a:t>
            </a:r>
          </a:p>
          <a:p>
            <a:pPr lvl="1">
              <a:buClr>
                <a:srgbClr val="FF0000"/>
              </a:buClr>
            </a:pPr>
            <a:r>
              <a:rPr lang="en-CA" dirty="0">
                <a:latin typeface="Arial" panose="020B0604020202020204" pitchFamily="34" charset="0"/>
                <a:cs typeface="Arial" panose="020B0604020202020204" pitchFamily="34" charset="0"/>
              </a:rPr>
              <a:t>follow-up with students, as needed</a:t>
            </a:r>
          </a:p>
          <a:p>
            <a:pPr>
              <a:buClr>
                <a:srgbClr val="FF0000"/>
              </a:buClr>
            </a:pPr>
            <a:endParaRPr lang="en-CA" dirty="0">
              <a:latin typeface="Arial" panose="020B0604020202020204" pitchFamily="34" charset="0"/>
              <a:cs typeface="Arial" panose="020B0604020202020204" pitchFamily="34" charset="0"/>
            </a:endParaRPr>
          </a:p>
          <a:p>
            <a:pPr>
              <a:buClr>
                <a:srgbClr val="FF0000"/>
              </a:buClr>
            </a:pPr>
            <a:endParaRPr lang="en-CA" dirty="0"/>
          </a:p>
          <a:p>
            <a:pPr>
              <a:buClr>
                <a:srgbClr val="FF0000"/>
              </a:buClr>
            </a:pPr>
            <a:r>
              <a:rPr lang="en-CA" dirty="0">
                <a:latin typeface="Arial" panose="020B0604020202020204" pitchFamily="34" charset="0"/>
                <a:cs typeface="Arial" panose="020B0604020202020204" pitchFamily="34" charset="0"/>
              </a:rPr>
              <a:t>Students can be referred to the Care and Support team by accessing the online Care Report Form: </a:t>
            </a:r>
            <a:r>
              <a:rPr lang="en-CA" b="1" dirty="0">
                <a:latin typeface="Arial" panose="020B0604020202020204" pitchFamily="34" charset="0"/>
                <a:cs typeface="Arial" panose="020B0604020202020204" pitchFamily="34" charset="0"/>
              </a:rPr>
              <a:t>wellness.carleton.ca/care-report</a:t>
            </a:r>
          </a:p>
        </p:txBody>
      </p:sp>
      <p:pic>
        <p:nvPicPr>
          <p:cNvPr id="11" name="Graphic 10" descr="Handshake outline">
            <a:extLst>
              <a:ext uri="{FF2B5EF4-FFF2-40B4-BE49-F238E27FC236}">
                <a16:creationId xmlns:a16="http://schemas.microsoft.com/office/drawing/2014/main" id="{0225B0CB-1EE0-5644-C1E7-C0CA27B548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59960" y="1896421"/>
            <a:ext cx="914400" cy="862053"/>
          </a:xfrm>
          <a:prstGeom prst="rect">
            <a:avLst/>
          </a:prstGeom>
        </p:spPr>
      </p:pic>
    </p:spTree>
    <p:extLst>
      <p:ext uri="{BB962C8B-B14F-4D97-AF65-F5344CB8AC3E}">
        <p14:creationId xmlns:p14="http://schemas.microsoft.com/office/powerpoint/2010/main" val="1210636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ellphone with text messages&#10;&#10;Description automatically generated">
            <a:extLst>
              <a:ext uri="{FF2B5EF4-FFF2-40B4-BE49-F238E27FC236}">
                <a16:creationId xmlns:a16="http://schemas.microsoft.com/office/drawing/2014/main" id="{6BFB1D27-B8C0-A785-C305-6CE785645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63957" y="1793532"/>
            <a:ext cx="1458074" cy="2313035"/>
          </a:xfrm>
          <a:prstGeom prst="rect">
            <a:avLst/>
          </a:prstGeom>
        </p:spPr>
      </p:pic>
      <p:pic>
        <p:nvPicPr>
          <p:cNvPr id="14" name="Picture 13" descr="A yellow rectangle with white background&#10;&#10;Description automatically generated">
            <a:extLst>
              <a:ext uri="{FF2B5EF4-FFF2-40B4-BE49-F238E27FC236}">
                <a16:creationId xmlns:a16="http://schemas.microsoft.com/office/drawing/2014/main" id="{4B3975C3-B8E8-FEB0-1222-EA6861CAC64A}"/>
              </a:ext>
            </a:extLst>
          </p:cNvPr>
          <p:cNvPicPr>
            <a:picLocks noChangeAspect="1"/>
          </p:cNvPicPr>
          <p:nvPr/>
        </p:nvPicPr>
        <p:blipFill rotWithShape="1">
          <a:blip r:embed="rId4"/>
          <a:srcRect l="6108" t="28571" r="89903" b="28571"/>
          <a:stretch/>
        </p:blipFill>
        <p:spPr>
          <a:xfrm flipV="1">
            <a:off x="-2153" y="1127955"/>
            <a:ext cx="9144447" cy="185526"/>
          </a:xfrm>
          <a:prstGeom prst="rect">
            <a:avLst/>
          </a:prstGeom>
        </p:spPr>
      </p:pic>
      <p:sp>
        <p:nvSpPr>
          <p:cNvPr id="2" name="Content Placeholder 1">
            <a:extLst>
              <a:ext uri="{FF2B5EF4-FFF2-40B4-BE49-F238E27FC236}">
                <a16:creationId xmlns:a16="http://schemas.microsoft.com/office/drawing/2014/main" id="{BBB1591D-B304-6B3C-C15D-4B969ED100A5}"/>
              </a:ext>
            </a:extLst>
          </p:cNvPr>
          <p:cNvSpPr>
            <a:spLocks noGrp="1"/>
          </p:cNvSpPr>
          <p:nvPr>
            <p:ph sz="half" idx="2"/>
          </p:nvPr>
        </p:nvSpPr>
        <p:spPr>
          <a:xfrm>
            <a:off x="572977" y="1510550"/>
            <a:ext cx="4194469" cy="2437941"/>
          </a:xfrm>
        </p:spPr>
        <p:txBody>
          <a:bodyPr vert="horz" lIns="0" tIns="0" rIns="0" bIns="0" rtlCol="0" anchor="t">
            <a:noAutofit/>
          </a:bodyPr>
          <a:lstStyle/>
          <a:p>
            <a:pPr>
              <a:buClr>
                <a:srgbClr val="E91C24"/>
              </a:buClr>
            </a:pPr>
            <a:r>
              <a:rPr lang="en-US" dirty="0">
                <a:latin typeface="Arial"/>
                <a:cs typeface="Arial"/>
              </a:rPr>
              <a:t>The Health Promotion team provides opportunities for students to build "wellness toolbox"</a:t>
            </a:r>
            <a:endParaRPr lang="en-US" dirty="0"/>
          </a:p>
          <a:p>
            <a:pPr lvl="1">
              <a:buClr>
                <a:srgbClr val="E91C24"/>
              </a:buClr>
            </a:pPr>
            <a:r>
              <a:rPr lang="en-US" dirty="0">
                <a:latin typeface="Arial"/>
                <a:cs typeface="Arial"/>
              </a:rPr>
              <a:t>Awareness, knowledge and skills</a:t>
            </a:r>
          </a:p>
          <a:p>
            <a:pPr>
              <a:buClr>
                <a:srgbClr val="E91C24"/>
              </a:buClr>
            </a:pPr>
            <a:r>
              <a:rPr lang="en-US" dirty="0">
                <a:latin typeface="Arial"/>
                <a:cs typeface="Arial"/>
              </a:rPr>
              <a:t>Mental health, sexual health, substance use health and healthy living choices</a:t>
            </a:r>
            <a:endParaRPr lang="en-US" dirty="0"/>
          </a:p>
          <a:p>
            <a:pPr>
              <a:buClr>
                <a:srgbClr val="E91C24"/>
              </a:buClr>
            </a:pPr>
            <a:r>
              <a:rPr lang="en-US" dirty="0">
                <a:latin typeface="Arial"/>
                <a:cs typeface="Arial"/>
              </a:rPr>
              <a:t>Educational content through workshops, events and media </a:t>
            </a:r>
          </a:p>
          <a:p>
            <a:pPr marL="0" indent="0">
              <a:buClr>
                <a:srgbClr val="E91C24"/>
              </a:buClr>
              <a:buNone/>
            </a:pPr>
            <a:endParaRPr lang="en-US" i="1" dirty="0"/>
          </a:p>
        </p:txBody>
      </p:sp>
      <p:sp>
        <p:nvSpPr>
          <p:cNvPr id="3" name="Title 2">
            <a:extLst>
              <a:ext uri="{FF2B5EF4-FFF2-40B4-BE49-F238E27FC236}">
                <a16:creationId xmlns:a16="http://schemas.microsoft.com/office/drawing/2014/main" id="{6A424E21-6C80-5B5E-0D90-99C4B175E6F9}"/>
              </a:ext>
            </a:extLst>
          </p:cNvPr>
          <p:cNvSpPr>
            <a:spLocks noGrp="1"/>
          </p:cNvSpPr>
          <p:nvPr>
            <p:ph type="title"/>
          </p:nvPr>
        </p:nvSpPr>
        <p:spPr>
          <a:xfrm>
            <a:off x="571499" y="766546"/>
            <a:ext cx="7046016" cy="720000"/>
          </a:xfrm>
        </p:spPr>
        <p:txBody>
          <a:bodyPr/>
          <a:lstStyle/>
          <a:p>
            <a:r>
              <a:rPr lang="en-US" b="1">
                <a:latin typeface="Arial"/>
                <a:cs typeface="Arial"/>
              </a:rPr>
              <a:t>Health Promotion</a:t>
            </a:r>
            <a:endParaRPr lang="en-US" b="1"/>
          </a:p>
        </p:txBody>
      </p:sp>
      <p:sp>
        <p:nvSpPr>
          <p:cNvPr id="6" name="Speech Bubble: Oval 5">
            <a:extLst>
              <a:ext uri="{FF2B5EF4-FFF2-40B4-BE49-F238E27FC236}">
                <a16:creationId xmlns:a16="http://schemas.microsoft.com/office/drawing/2014/main" id="{6FE794AB-1274-2D9B-6F49-36E5146F6987}"/>
              </a:ext>
            </a:extLst>
          </p:cNvPr>
          <p:cNvSpPr/>
          <p:nvPr/>
        </p:nvSpPr>
        <p:spPr>
          <a:xfrm>
            <a:off x="6193315" y="1602057"/>
            <a:ext cx="2333732" cy="1232481"/>
          </a:xfrm>
          <a:prstGeom prst="wedgeEllipseCallout">
            <a:avLst>
              <a:gd name="adj1" fmla="val -62558"/>
              <a:gd name="adj2" fmla="val 61416"/>
            </a:avLst>
          </a:prstGeom>
          <a:solidFill>
            <a:srgbClr val="E91C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solidFill>
                  <a:schemeClr val="bg1"/>
                </a:solidFill>
                <a:cs typeface="Arial"/>
              </a:rPr>
              <a:t>Follow </a:t>
            </a:r>
          </a:p>
          <a:p>
            <a:pPr algn="ctr"/>
            <a:r>
              <a:rPr lang="en-US" sz="1350">
                <a:solidFill>
                  <a:schemeClr val="bg1"/>
                </a:solidFill>
                <a:cs typeface="Arial"/>
              </a:rPr>
              <a:t>@Carletonwellness</a:t>
            </a:r>
          </a:p>
        </p:txBody>
      </p:sp>
      <p:pic>
        <p:nvPicPr>
          <p:cNvPr id="7" name="Graphic 6" descr="Run outline">
            <a:extLst>
              <a:ext uri="{FF2B5EF4-FFF2-40B4-BE49-F238E27FC236}">
                <a16:creationId xmlns:a16="http://schemas.microsoft.com/office/drawing/2014/main" id="{4215C7CB-3A2D-2033-07FD-E83CA27EC8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5488" y="4009466"/>
            <a:ext cx="734976" cy="734976"/>
          </a:xfrm>
          <a:prstGeom prst="rect">
            <a:avLst/>
          </a:prstGeom>
        </p:spPr>
      </p:pic>
      <p:pic>
        <p:nvPicPr>
          <p:cNvPr id="8" name="Graphic 7" descr="Meditation outline">
            <a:extLst>
              <a:ext uri="{FF2B5EF4-FFF2-40B4-BE49-F238E27FC236}">
                <a16:creationId xmlns:a16="http://schemas.microsoft.com/office/drawing/2014/main" id="{E68F7B8D-A51A-7C82-6136-8BC08CDAC6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63210" y="3948491"/>
            <a:ext cx="781493" cy="781493"/>
          </a:xfrm>
          <a:prstGeom prst="rect">
            <a:avLst/>
          </a:prstGeom>
        </p:spPr>
      </p:pic>
      <p:pic>
        <p:nvPicPr>
          <p:cNvPr id="9" name="Graphic 8" descr="Food Safety outline">
            <a:extLst>
              <a:ext uri="{FF2B5EF4-FFF2-40B4-BE49-F238E27FC236}">
                <a16:creationId xmlns:a16="http://schemas.microsoft.com/office/drawing/2014/main" id="{5D867AA6-73FC-CDE7-4C21-8DFAD49D8EC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63189" y="3921466"/>
            <a:ext cx="887819" cy="887819"/>
          </a:xfrm>
          <a:prstGeom prst="rect">
            <a:avLst/>
          </a:prstGeom>
        </p:spPr>
      </p:pic>
      <p:pic>
        <p:nvPicPr>
          <p:cNvPr id="11" name="Graphic 10" descr="Heart with pulse outline">
            <a:extLst>
              <a:ext uri="{FF2B5EF4-FFF2-40B4-BE49-F238E27FC236}">
                <a16:creationId xmlns:a16="http://schemas.microsoft.com/office/drawing/2014/main" id="{9BDEE643-3482-B97A-3CBA-712E1FD4D24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64711" y="3986165"/>
            <a:ext cx="914400" cy="914400"/>
          </a:xfrm>
          <a:prstGeom prst="rect">
            <a:avLst/>
          </a:prstGeom>
        </p:spPr>
      </p:pic>
      <p:sp>
        <p:nvSpPr>
          <p:cNvPr id="16" name="TextBox 15">
            <a:extLst>
              <a:ext uri="{FF2B5EF4-FFF2-40B4-BE49-F238E27FC236}">
                <a16:creationId xmlns:a16="http://schemas.microsoft.com/office/drawing/2014/main" id="{4BC479AA-4F99-B556-2E3E-9FE034363FBA}"/>
              </a:ext>
            </a:extLst>
          </p:cNvPr>
          <p:cNvSpPr txBox="1"/>
          <p:nvPr/>
        </p:nvSpPr>
        <p:spPr>
          <a:xfrm>
            <a:off x="6645792" y="3292300"/>
            <a:ext cx="2257251" cy="646331"/>
          </a:xfrm>
          <a:prstGeom prst="rect">
            <a:avLst/>
          </a:prstGeom>
          <a:ln>
            <a:solidFill>
              <a:srgbClr val="E91C24"/>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Arial" panose="020B0604020202020204" pitchFamily="34" charset="0"/>
                <a:cs typeface="Arial" panose="020B0604020202020204" pitchFamily="34" charset="0"/>
              </a:rPr>
              <a:t>Website:</a:t>
            </a:r>
            <a:r>
              <a:rPr lang="en-US" sz="1200">
                <a:latin typeface="Arial" panose="020B0604020202020204" pitchFamily="34" charset="0"/>
                <a:cs typeface="Arial" panose="020B0604020202020204" pitchFamily="34" charset="0"/>
              </a:rPr>
              <a:t> </a:t>
            </a:r>
            <a:r>
              <a:rPr lang="en-US" sz="1200">
                <a:latin typeface="Arial" panose="020B0604020202020204" pitchFamily="34" charset="0"/>
                <a:ea typeface="+mn-lt"/>
                <a:cs typeface="Arial" panose="020B0604020202020204" pitchFamily="34" charset="0"/>
              </a:rPr>
              <a:t>wellness.carleton.ca/health-promotion</a:t>
            </a:r>
            <a:endParaRPr lang="en-US" sz="1200">
              <a:latin typeface="Arial" panose="020B0604020202020204" pitchFamily="34" charset="0"/>
              <a:cs typeface="Arial" panose="020B0604020202020204" pitchFamily="34" charset="0"/>
            </a:endParaRPr>
          </a:p>
          <a:p>
            <a:r>
              <a:rPr lang="en-US" sz="1200" b="1">
                <a:latin typeface="Arial" panose="020B0604020202020204" pitchFamily="34" charset="0"/>
                <a:cs typeface="Arial" panose="020B0604020202020204" pitchFamily="34" charset="0"/>
              </a:rPr>
              <a:t>Email: </a:t>
            </a:r>
            <a:r>
              <a:rPr lang="en-US" sz="1200">
                <a:latin typeface="Arial" panose="020B0604020202020204" pitchFamily="34" charset="0"/>
                <a:ea typeface="+mn-lt"/>
                <a:cs typeface="Arial" panose="020B0604020202020204" pitchFamily="34" charset="0"/>
              </a:rPr>
              <a:t>wellness@carleton.ca</a:t>
            </a:r>
          </a:p>
        </p:txBody>
      </p:sp>
    </p:spTree>
    <p:extLst>
      <p:ext uri="{BB962C8B-B14F-4D97-AF65-F5344CB8AC3E}">
        <p14:creationId xmlns:p14="http://schemas.microsoft.com/office/powerpoint/2010/main" val="3134034597"/>
      </p:ext>
    </p:extLst>
  </p:cSld>
  <p:clrMapOvr>
    <a:masterClrMapping/>
  </p:clrMapOvr>
</p:sld>
</file>

<file path=ppt/theme/theme1.xml><?xml version="1.0" encoding="utf-8"?>
<a:theme xmlns:a="http://schemas.openxmlformats.org/drawingml/2006/main" name="CarletonU">
  <a:themeElements>
    <a:clrScheme name="Carleton Colours">
      <a:dk1>
        <a:srgbClr val="000000"/>
      </a:dk1>
      <a:lt1>
        <a:srgbClr val="FFFFFF"/>
      </a:lt1>
      <a:dk2>
        <a:srgbClr val="414141"/>
      </a:dk2>
      <a:lt2>
        <a:srgbClr val="E7E6E6"/>
      </a:lt2>
      <a:accent1>
        <a:srgbClr val="E91C24"/>
      </a:accent1>
      <a:accent2>
        <a:srgbClr val="A0A0A0"/>
      </a:accent2>
      <a:accent3>
        <a:srgbClr val="FBD2D3"/>
      </a:accent3>
      <a:accent4>
        <a:srgbClr val="D5D5D5"/>
      </a:accent4>
      <a:accent5>
        <a:srgbClr val="038044"/>
      </a:accent5>
      <a:accent6>
        <a:srgbClr val="1166AA"/>
      </a:accent6>
      <a:hlink>
        <a:srgbClr val="003C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defRPr dirty="0"/>
        </a:defPPr>
      </a:lstStyle>
    </a:txDef>
  </a:objectDefaults>
  <a:extraClrSchemeLst/>
  <a:extLst>
    <a:ext uri="{05A4C25C-085E-4340-85A3-A5531E510DB2}">
      <thm15:themeFamily xmlns:thm15="http://schemas.microsoft.com/office/thememl/2012/main" name="CarletonU" id="{2B00C0B3-2EC4-284A-93CF-30C37DD62F9A}" vid="{D942AECA-9F62-C94E-A636-2FCF88DB33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A66EB76829D34FB3B76BCAC7DC632F" ma:contentTypeVersion="13" ma:contentTypeDescription="Create a new document." ma:contentTypeScope="" ma:versionID="0a82978f4d74dac53686195867cef818">
  <xsd:schema xmlns:xsd="http://www.w3.org/2001/XMLSchema" xmlns:xs="http://www.w3.org/2001/XMLSchema" xmlns:p="http://schemas.microsoft.com/office/2006/metadata/properties" xmlns:ns2="e7b193ac-ea41-4509-9747-953194e6ef68" xmlns:ns3="d3179429-d478-498a-b939-9081b8144ee9" targetNamespace="http://schemas.microsoft.com/office/2006/metadata/properties" ma:root="true" ma:fieldsID="b83c460c0fff4abcf76d6cec6512e851" ns2:_="" ns3:_="">
    <xsd:import namespace="e7b193ac-ea41-4509-9747-953194e6ef68"/>
    <xsd:import namespace="d3179429-d478-498a-b939-9081b8144ee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b193ac-ea41-4509-9747-953194e6ef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179429-d478-498a-b939-9081b8144ee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3E414D-2C3E-4C6F-86D2-4340BBD4BED4}">
  <ds:schemaRefs>
    <ds:schemaRef ds:uri="http://purl.org/dc/dcmitype/"/>
    <ds:schemaRef ds:uri="http://purl.org/dc/terms/"/>
    <ds:schemaRef ds:uri="http://schemas.microsoft.com/office/2006/documentManagement/types"/>
    <ds:schemaRef ds:uri="http://schemas.microsoft.com/office/2006/metadata/properties"/>
    <ds:schemaRef ds:uri="http://schemas.microsoft.com/office/infopath/2007/PartnerControls"/>
    <ds:schemaRef ds:uri="d3179429-d478-498a-b939-9081b8144ee9"/>
    <ds:schemaRef ds:uri="http://www.w3.org/XML/1998/namespace"/>
    <ds:schemaRef ds:uri="http://schemas.openxmlformats.org/package/2006/metadata/core-properties"/>
    <ds:schemaRef ds:uri="e7b193ac-ea41-4509-9747-953194e6ef68"/>
    <ds:schemaRef ds:uri="http://purl.org/dc/elements/1.1/"/>
  </ds:schemaRefs>
</ds:datastoreItem>
</file>

<file path=customXml/itemProps2.xml><?xml version="1.0" encoding="utf-8"?>
<ds:datastoreItem xmlns:ds="http://schemas.openxmlformats.org/officeDocument/2006/customXml" ds:itemID="{96FA4971-E3BF-4588-95D7-14206BF726E2}">
  <ds:schemaRefs>
    <ds:schemaRef ds:uri="d3179429-d478-498a-b939-9081b8144ee9"/>
    <ds:schemaRef ds:uri="e7b193ac-ea41-4509-9747-953194e6ef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A3CD22F-9C57-4E07-B755-4A22E5B30C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637</TotalTime>
  <Words>2045</Words>
  <Application>Microsoft Office PowerPoint</Application>
  <PresentationFormat>On-screen Show (16:9)</PresentationFormat>
  <Paragraphs>233</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Courier New</vt:lpstr>
      <vt:lpstr>Gotham Narrow SSm B</vt:lpstr>
      <vt:lpstr>Times New Roman</vt:lpstr>
      <vt:lpstr>Wingdings</vt:lpstr>
      <vt:lpstr>CarletonU</vt:lpstr>
      <vt:lpstr>Office of Associate Vice President Student Health and Wellness</vt:lpstr>
      <vt:lpstr>Who we are</vt:lpstr>
      <vt:lpstr>Attendant Care Program </vt:lpstr>
      <vt:lpstr>Health Clinic Services</vt:lpstr>
      <vt:lpstr>Counselling Services</vt:lpstr>
      <vt:lpstr>Health and Counselling QR Codes</vt:lpstr>
      <vt:lpstr>From Intention To Action (FITA)</vt:lpstr>
      <vt:lpstr>Care and Support</vt:lpstr>
      <vt:lpstr>Health Promotion</vt:lpstr>
      <vt:lpstr>Spirituality Centre</vt:lpstr>
      <vt:lpstr>Therapy Dogs</vt:lpstr>
      <vt:lpstr>Wellness Desk</vt:lpstr>
      <vt:lpstr>Wellness Services Navigator</vt:lpstr>
      <vt:lpstr>SARET</vt:lpstr>
      <vt:lpstr>Resource Guide for Mental Health and Wellness</vt:lpstr>
      <vt:lpstr>SMHF 2022-2026</vt:lpstr>
      <vt:lpstr>Upcoming Next Steps and Priorities </vt:lpstr>
      <vt:lpstr>Q &amp; A and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Ryan</dc:creator>
  <cp:lastModifiedBy>Kristie Tousignant</cp:lastModifiedBy>
  <cp:revision>36</cp:revision>
  <cp:lastPrinted>2023-09-13T17:09:23Z</cp:lastPrinted>
  <dcterms:created xsi:type="dcterms:W3CDTF">2021-06-22T15:43:15Z</dcterms:created>
  <dcterms:modified xsi:type="dcterms:W3CDTF">2025-08-21T17:51:37Z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0x01010098A66EB76829D34FB3B76BCAC7DC632F</vt:lpwstr>
  </property>
</Properties>
</file>