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94" r:id="rId1"/>
  </p:sldMasterIdLst>
  <p:notesMasterIdLst>
    <p:notesMasterId r:id="rId21"/>
  </p:notesMasterIdLst>
  <p:sldIdLst>
    <p:sldId id="278" r:id="rId2"/>
    <p:sldId id="297" r:id="rId3"/>
    <p:sldId id="471" r:id="rId4"/>
    <p:sldId id="435" r:id="rId5"/>
    <p:sldId id="443" r:id="rId6"/>
    <p:sldId id="444" r:id="rId7"/>
    <p:sldId id="478" r:id="rId8"/>
    <p:sldId id="479" r:id="rId9"/>
    <p:sldId id="436" r:id="rId10"/>
    <p:sldId id="483" r:id="rId11"/>
    <p:sldId id="402" r:id="rId12"/>
    <p:sldId id="382" r:id="rId13"/>
    <p:sldId id="440" r:id="rId14"/>
    <p:sldId id="475" r:id="rId15"/>
    <p:sldId id="480" r:id="rId16"/>
    <p:sldId id="481" r:id="rId17"/>
    <p:sldId id="482" r:id="rId18"/>
    <p:sldId id="474" r:id="rId19"/>
    <p:sldId id="279" r:id="rId20"/>
  </p:sldIdLst>
  <p:sldSz cx="9144000" cy="5143500" type="screen16x9"/>
  <p:notesSz cx="6985000" cy="92837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6D6"/>
    <a:srgbClr val="D5D5D5"/>
    <a:srgbClr val="9F9FA1"/>
    <a:srgbClr val="3E4040"/>
    <a:srgbClr val="D73C32"/>
    <a:srgbClr val="FBD2D3"/>
    <a:srgbClr val="E91C24"/>
    <a:srgbClr val="969696"/>
    <a:srgbClr val="1E1E1E"/>
    <a:srgbClr val="5A5A5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84884" autoAdjust="0"/>
  </p:normalViewPr>
  <p:slideViewPr>
    <p:cSldViewPr snapToGrid="0">
      <p:cViewPr varScale="1">
        <p:scale>
          <a:sx n="113" d="100"/>
          <a:sy n="113" d="100"/>
        </p:scale>
        <p:origin x="102" y="5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idx="1"/>
          </p:nvPr>
        </p:nvSpPr>
        <p:spPr>
          <a:xfrm>
            <a:off x="3956550" y="0"/>
            <a:ext cx="3026833" cy="465797"/>
          </a:xfrm>
          <a:prstGeom prst="rect">
            <a:avLst/>
          </a:prstGeom>
        </p:spPr>
        <p:txBody>
          <a:bodyPr vert="horz" lIns="92958" tIns="46479" rIns="92958" bIns="46479" rtlCol="0"/>
          <a:lstStyle>
            <a:lvl1pPr algn="r">
              <a:defRPr sz="1200"/>
            </a:lvl1pPr>
          </a:lstStyle>
          <a:p>
            <a:fld id="{42F2D86D-6893-5343-9561-2E68EE77E17C}" type="datetimeFigureOut">
              <a:rPr lang="en-US" smtClean="0"/>
              <a:t>8/31/2026</a:t>
            </a:fld>
            <a:endParaRPr lang="en-US"/>
          </a:p>
        </p:txBody>
      </p:sp>
      <p:sp>
        <p:nvSpPr>
          <p:cNvPr id="4" name="Slide Image Placeholder 3"/>
          <p:cNvSpPr>
            <a:spLocks noGrp="1" noRot="1" noChangeAspect="1"/>
          </p:cNvSpPr>
          <p:nvPr>
            <p:ph type="sldImg" idx="2"/>
          </p:nvPr>
        </p:nvSpPr>
        <p:spPr>
          <a:xfrm>
            <a:off x="706438" y="1160463"/>
            <a:ext cx="5572125" cy="3133725"/>
          </a:xfrm>
          <a:prstGeom prst="rect">
            <a:avLst/>
          </a:prstGeom>
          <a:noFill/>
          <a:ln w="12700">
            <a:solidFill>
              <a:prstClr val="black"/>
            </a:solidFill>
          </a:ln>
        </p:spPr>
        <p:txBody>
          <a:bodyPr vert="horz" lIns="92958" tIns="46479" rIns="92958" bIns="46479" rtlCol="0" anchor="ctr"/>
          <a:lstStyle/>
          <a:p>
            <a:endParaRPr lang="en-US"/>
          </a:p>
        </p:txBody>
      </p:sp>
      <p:sp>
        <p:nvSpPr>
          <p:cNvPr id="5" name="Notes Placeholder 4"/>
          <p:cNvSpPr>
            <a:spLocks noGrp="1"/>
          </p:cNvSpPr>
          <p:nvPr>
            <p:ph type="body" sz="quarter" idx="3"/>
          </p:nvPr>
        </p:nvSpPr>
        <p:spPr>
          <a:xfrm>
            <a:off x="698500" y="4467781"/>
            <a:ext cx="5588000" cy="3655457"/>
          </a:xfrm>
          <a:prstGeom prst="rect">
            <a:avLst/>
          </a:prstGeom>
        </p:spPr>
        <p:txBody>
          <a:bodyPr vert="horz" lIns="92958" tIns="46479" rIns="92958" bIns="4647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7904"/>
            <a:ext cx="3026833" cy="465796"/>
          </a:xfrm>
          <a:prstGeom prst="rect">
            <a:avLst/>
          </a:prstGeom>
        </p:spPr>
        <p:txBody>
          <a:bodyPr vert="horz" lIns="92958" tIns="46479" rIns="92958" bIns="46479" rtlCol="0" anchor="b"/>
          <a:lstStyle>
            <a:lvl1pPr algn="l">
              <a:defRPr sz="1200"/>
            </a:lvl1pPr>
          </a:lstStyle>
          <a:p>
            <a:endParaRPr lang="en-US"/>
          </a:p>
        </p:txBody>
      </p:sp>
      <p:sp>
        <p:nvSpPr>
          <p:cNvPr id="7" name="Slide Number Placeholder 6"/>
          <p:cNvSpPr>
            <a:spLocks noGrp="1"/>
          </p:cNvSpPr>
          <p:nvPr>
            <p:ph type="sldNum" sz="quarter" idx="5"/>
          </p:nvPr>
        </p:nvSpPr>
        <p:spPr>
          <a:xfrm>
            <a:off x="3956550" y="8817904"/>
            <a:ext cx="3026833" cy="465796"/>
          </a:xfrm>
          <a:prstGeom prst="rect">
            <a:avLst/>
          </a:prstGeom>
        </p:spPr>
        <p:txBody>
          <a:bodyPr vert="horz" lIns="92958" tIns="46479" rIns="92958" bIns="46479" rtlCol="0" anchor="b"/>
          <a:lstStyle>
            <a:lvl1pPr algn="r">
              <a:defRPr sz="1200"/>
            </a:lvl1pPr>
          </a:lstStyle>
          <a:p>
            <a:fld id="{842F4369-76AC-214A-993D-8146C865FA37}" type="slidenum">
              <a:rPr lang="en-US" smtClean="0"/>
              <a:t>‹#›</a:t>
            </a:fld>
            <a:endParaRPr lang="en-US"/>
          </a:p>
        </p:txBody>
      </p:sp>
    </p:spTree>
    <p:extLst>
      <p:ext uri="{BB962C8B-B14F-4D97-AF65-F5344CB8AC3E}">
        <p14:creationId xmlns:p14="http://schemas.microsoft.com/office/powerpoint/2010/main" val="2899568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42F4369-76AC-214A-993D-8146C865FA37}" type="slidenum">
              <a:rPr lang="en-US" smtClean="0"/>
              <a:t>1</a:t>
            </a:fld>
            <a:endParaRPr lang="en-US"/>
          </a:p>
        </p:txBody>
      </p:sp>
    </p:spTree>
    <p:extLst>
      <p:ext uri="{BB962C8B-B14F-4D97-AF65-F5344CB8AC3E}">
        <p14:creationId xmlns:p14="http://schemas.microsoft.com/office/powerpoint/2010/main" val="25469097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2F4369-76AC-214A-993D-8146C865FA37}" type="slidenum">
              <a:rPr lang="en-US" smtClean="0"/>
              <a:t>10</a:t>
            </a:fld>
            <a:endParaRPr lang="en-US"/>
          </a:p>
        </p:txBody>
      </p:sp>
    </p:spTree>
    <p:extLst>
      <p:ext uri="{BB962C8B-B14F-4D97-AF65-F5344CB8AC3E}">
        <p14:creationId xmlns:p14="http://schemas.microsoft.com/office/powerpoint/2010/main" val="22679105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2F4369-76AC-214A-993D-8146C865FA37}" type="slidenum">
              <a:rPr lang="en-US" smtClean="0"/>
              <a:t>11</a:t>
            </a:fld>
            <a:endParaRPr lang="en-US"/>
          </a:p>
        </p:txBody>
      </p:sp>
    </p:spTree>
    <p:extLst>
      <p:ext uri="{BB962C8B-B14F-4D97-AF65-F5344CB8AC3E}">
        <p14:creationId xmlns:p14="http://schemas.microsoft.com/office/powerpoint/2010/main" val="15900122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2F4369-76AC-214A-993D-8146C865FA37}" type="slidenum">
              <a:rPr lang="en-US" smtClean="0"/>
              <a:t>12</a:t>
            </a:fld>
            <a:endParaRPr lang="en-US"/>
          </a:p>
        </p:txBody>
      </p:sp>
    </p:spTree>
    <p:extLst>
      <p:ext uri="{BB962C8B-B14F-4D97-AF65-F5344CB8AC3E}">
        <p14:creationId xmlns:p14="http://schemas.microsoft.com/office/powerpoint/2010/main" val="33245000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2F4369-76AC-214A-993D-8146C865FA37}" type="slidenum">
              <a:rPr lang="en-US" smtClean="0"/>
              <a:t>13</a:t>
            </a:fld>
            <a:endParaRPr lang="en-US"/>
          </a:p>
        </p:txBody>
      </p:sp>
    </p:spTree>
    <p:extLst>
      <p:ext uri="{BB962C8B-B14F-4D97-AF65-F5344CB8AC3E}">
        <p14:creationId xmlns:p14="http://schemas.microsoft.com/office/powerpoint/2010/main" val="177502706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2F4369-76AC-214A-993D-8146C865FA37}" type="slidenum">
              <a:rPr lang="en-US" smtClean="0"/>
              <a:t>14</a:t>
            </a:fld>
            <a:endParaRPr lang="en-US"/>
          </a:p>
        </p:txBody>
      </p:sp>
    </p:spTree>
    <p:extLst>
      <p:ext uri="{BB962C8B-B14F-4D97-AF65-F5344CB8AC3E}">
        <p14:creationId xmlns:p14="http://schemas.microsoft.com/office/powerpoint/2010/main" val="15022833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42F4369-76AC-214A-993D-8146C865FA37}" type="slidenum">
              <a:rPr lang="en-US" smtClean="0"/>
              <a:t>16</a:t>
            </a:fld>
            <a:endParaRPr lang="en-US"/>
          </a:p>
        </p:txBody>
      </p:sp>
    </p:spTree>
    <p:extLst>
      <p:ext uri="{BB962C8B-B14F-4D97-AF65-F5344CB8AC3E}">
        <p14:creationId xmlns:p14="http://schemas.microsoft.com/office/powerpoint/2010/main" val="11583591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42F4369-76AC-214A-993D-8146C865FA37}" type="slidenum">
              <a:rPr lang="en-US" smtClean="0"/>
              <a:t>17</a:t>
            </a:fld>
            <a:endParaRPr lang="en-US"/>
          </a:p>
        </p:txBody>
      </p:sp>
    </p:spTree>
    <p:extLst>
      <p:ext uri="{BB962C8B-B14F-4D97-AF65-F5344CB8AC3E}">
        <p14:creationId xmlns:p14="http://schemas.microsoft.com/office/powerpoint/2010/main" val="330690391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2F4369-76AC-214A-993D-8146C865FA37}" type="slidenum">
              <a:rPr lang="en-US" smtClean="0"/>
              <a:t>18</a:t>
            </a:fld>
            <a:endParaRPr lang="en-US"/>
          </a:p>
        </p:txBody>
      </p:sp>
    </p:spTree>
    <p:extLst>
      <p:ext uri="{BB962C8B-B14F-4D97-AF65-F5344CB8AC3E}">
        <p14:creationId xmlns:p14="http://schemas.microsoft.com/office/powerpoint/2010/main" val="23958255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842F4369-76AC-214A-993D-8146C865FA37}" type="slidenum">
              <a:rPr lang="en-US" smtClean="0"/>
              <a:t>19</a:t>
            </a:fld>
            <a:endParaRPr lang="en-US"/>
          </a:p>
        </p:txBody>
      </p:sp>
    </p:spTree>
    <p:extLst>
      <p:ext uri="{BB962C8B-B14F-4D97-AF65-F5344CB8AC3E}">
        <p14:creationId xmlns:p14="http://schemas.microsoft.com/office/powerpoint/2010/main" val="29099660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2F4369-76AC-214A-993D-8146C865FA37}" type="slidenum">
              <a:rPr lang="en-US" smtClean="0"/>
              <a:t>2</a:t>
            </a:fld>
            <a:endParaRPr lang="en-US"/>
          </a:p>
        </p:txBody>
      </p:sp>
    </p:spTree>
    <p:extLst>
      <p:ext uri="{BB962C8B-B14F-4D97-AF65-F5344CB8AC3E}">
        <p14:creationId xmlns:p14="http://schemas.microsoft.com/office/powerpoint/2010/main" val="4088766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720AD23D-8AF0-4DB5-A794-0AE5A789B4A7}" type="slidenum">
              <a:rPr lang="en-CA" smtClean="0"/>
              <a:t>3</a:t>
            </a:fld>
            <a:endParaRPr lang="en-CA" dirty="0"/>
          </a:p>
        </p:txBody>
      </p:sp>
    </p:spTree>
    <p:extLst>
      <p:ext uri="{BB962C8B-B14F-4D97-AF65-F5344CB8AC3E}">
        <p14:creationId xmlns:p14="http://schemas.microsoft.com/office/powerpoint/2010/main" val="5286135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2F4369-76AC-214A-993D-8146C865FA37}" type="slidenum">
              <a:rPr lang="en-US" smtClean="0"/>
              <a:t>4</a:t>
            </a:fld>
            <a:endParaRPr lang="en-US"/>
          </a:p>
        </p:txBody>
      </p:sp>
    </p:spTree>
    <p:extLst>
      <p:ext uri="{BB962C8B-B14F-4D97-AF65-F5344CB8AC3E}">
        <p14:creationId xmlns:p14="http://schemas.microsoft.com/office/powerpoint/2010/main" val="22967615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A80EA7-CB47-C6B8-3045-4A5C8862FB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8AE8CF-69D0-4B3A-EAF2-27120326768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ABC5B2-4330-E16B-3F10-5731A47922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E2E28D-8805-4521-CB1E-D97147B40AA3}"/>
              </a:ext>
            </a:extLst>
          </p:cNvPr>
          <p:cNvSpPr>
            <a:spLocks noGrp="1"/>
          </p:cNvSpPr>
          <p:nvPr>
            <p:ph type="sldNum" sz="quarter" idx="5"/>
          </p:nvPr>
        </p:nvSpPr>
        <p:spPr/>
        <p:txBody>
          <a:bodyPr/>
          <a:lstStyle/>
          <a:p>
            <a:fld id="{842F4369-76AC-214A-993D-8146C865FA37}" type="slidenum">
              <a:rPr lang="en-US" smtClean="0"/>
              <a:t>5</a:t>
            </a:fld>
            <a:endParaRPr lang="en-US"/>
          </a:p>
        </p:txBody>
      </p:sp>
    </p:spTree>
    <p:extLst>
      <p:ext uri="{BB962C8B-B14F-4D97-AF65-F5344CB8AC3E}">
        <p14:creationId xmlns:p14="http://schemas.microsoft.com/office/powerpoint/2010/main" val="715404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DE80D-3F86-C148-9E97-D8C6847B20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ACEBA88-A6EB-3BD6-5BA0-C2997D38B7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A16128B-6579-FCF0-737B-3D9A4652B293}"/>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36C89A3-4004-0367-C011-AF204603F922}"/>
              </a:ext>
            </a:extLst>
          </p:cNvPr>
          <p:cNvSpPr>
            <a:spLocks noGrp="1"/>
          </p:cNvSpPr>
          <p:nvPr>
            <p:ph type="sldNum" sz="quarter" idx="5"/>
          </p:nvPr>
        </p:nvSpPr>
        <p:spPr/>
        <p:txBody>
          <a:bodyPr/>
          <a:lstStyle/>
          <a:p>
            <a:fld id="{842F4369-76AC-214A-993D-8146C865FA37}" type="slidenum">
              <a:rPr lang="en-US" smtClean="0"/>
              <a:t>6</a:t>
            </a:fld>
            <a:endParaRPr lang="en-US"/>
          </a:p>
        </p:txBody>
      </p:sp>
    </p:spTree>
    <p:extLst>
      <p:ext uri="{BB962C8B-B14F-4D97-AF65-F5344CB8AC3E}">
        <p14:creationId xmlns:p14="http://schemas.microsoft.com/office/powerpoint/2010/main" val="30006545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2F4369-76AC-214A-993D-8146C865FA37}" type="slidenum">
              <a:rPr lang="en-US" smtClean="0"/>
              <a:t>7</a:t>
            </a:fld>
            <a:endParaRPr lang="en-US"/>
          </a:p>
        </p:txBody>
      </p:sp>
    </p:spTree>
    <p:extLst>
      <p:ext uri="{BB962C8B-B14F-4D97-AF65-F5344CB8AC3E}">
        <p14:creationId xmlns:p14="http://schemas.microsoft.com/office/powerpoint/2010/main" val="13339759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fld id="{842F4369-76AC-214A-993D-8146C865FA37}" type="slidenum">
              <a:rPr lang="en-US" smtClean="0"/>
              <a:t>8</a:t>
            </a:fld>
            <a:endParaRPr lang="en-US"/>
          </a:p>
        </p:txBody>
      </p:sp>
    </p:spTree>
    <p:extLst>
      <p:ext uri="{BB962C8B-B14F-4D97-AF65-F5344CB8AC3E}">
        <p14:creationId xmlns:p14="http://schemas.microsoft.com/office/powerpoint/2010/main" val="6607778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5"/>
          </p:nvPr>
        </p:nvSpPr>
        <p:spPr/>
        <p:txBody>
          <a:bodyPr/>
          <a:lstStyle/>
          <a:p>
            <a:fld id="{842F4369-76AC-214A-993D-8146C865FA37}" type="slidenum">
              <a:rPr lang="en-US" smtClean="0"/>
              <a:t>9</a:t>
            </a:fld>
            <a:endParaRPr lang="en-US"/>
          </a:p>
        </p:txBody>
      </p:sp>
    </p:spTree>
    <p:extLst>
      <p:ext uri="{BB962C8B-B14F-4D97-AF65-F5344CB8AC3E}">
        <p14:creationId xmlns:p14="http://schemas.microsoft.com/office/powerpoint/2010/main" val="16370382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E9318D61-AA28-884F-8603-88CE9AA11362}"/>
              </a:ext>
            </a:extLst>
          </p:cNvPr>
          <p:cNvPicPr>
            <a:picLocks noChangeAspect="1"/>
          </p:cNvPicPr>
          <p:nvPr/>
        </p:nvPicPr>
        <p:blipFill>
          <a:blip r:embed="rId2"/>
          <a:srcRect/>
          <a:stretch/>
        </p:blipFill>
        <p:spPr>
          <a:xfrm>
            <a:off x="0" y="0"/>
            <a:ext cx="9144000" cy="5143500"/>
          </a:xfrm>
          <a:prstGeom prst="rect">
            <a:avLst/>
          </a:prstGeom>
        </p:spPr>
      </p:pic>
      <p:pic>
        <p:nvPicPr>
          <p:cNvPr id="7" name="Picture 6">
            <a:extLst>
              <a:ext uri="{FF2B5EF4-FFF2-40B4-BE49-F238E27FC236}">
                <a16:creationId xmlns:a16="http://schemas.microsoft.com/office/drawing/2014/main" id="{963EF1BD-8D0B-7F4B-AD8D-5355F779ED2A}"/>
              </a:ext>
            </a:extLst>
          </p:cNvPr>
          <p:cNvPicPr>
            <a:picLocks noChangeAspect="1"/>
          </p:cNvPicPr>
          <p:nvPr/>
        </p:nvPicPr>
        <p:blipFill>
          <a:blip r:embed="rId3"/>
          <a:stretch>
            <a:fillRect/>
          </a:stretch>
        </p:blipFill>
        <p:spPr>
          <a:xfrm>
            <a:off x="7028030" y="4108174"/>
            <a:ext cx="2115970" cy="1035326"/>
          </a:xfrm>
          <a:prstGeom prst="rect">
            <a:avLst/>
          </a:prstGeom>
        </p:spPr>
      </p:pic>
      <p:pic>
        <p:nvPicPr>
          <p:cNvPr id="8" name="Picture 7">
            <a:extLst>
              <a:ext uri="{FF2B5EF4-FFF2-40B4-BE49-F238E27FC236}">
                <a16:creationId xmlns:a16="http://schemas.microsoft.com/office/drawing/2014/main" id="{F44C9917-AF55-324C-8742-139D2E63A718}"/>
              </a:ext>
            </a:extLst>
          </p:cNvPr>
          <p:cNvPicPr>
            <a:picLocks noChangeAspect="1"/>
          </p:cNvPicPr>
          <p:nvPr userDrawn="1"/>
        </p:nvPicPr>
        <p:blipFill>
          <a:blip r:embed="rId3"/>
          <a:stretch>
            <a:fillRect/>
          </a:stretch>
        </p:blipFill>
        <p:spPr>
          <a:xfrm>
            <a:off x="7028030" y="4108174"/>
            <a:ext cx="2115970" cy="1035326"/>
          </a:xfrm>
          <a:prstGeom prst="rect">
            <a:avLst/>
          </a:prstGeom>
        </p:spPr>
      </p:pic>
      <p:sp>
        <p:nvSpPr>
          <p:cNvPr id="11" name="Title 1">
            <a:extLst>
              <a:ext uri="{FF2B5EF4-FFF2-40B4-BE49-F238E27FC236}">
                <a16:creationId xmlns:a16="http://schemas.microsoft.com/office/drawing/2014/main" id="{50CBDDD8-0ABA-F01D-C333-DE025D597E0A}"/>
              </a:ext>
            </a:extLst>
          </p:cNvPr>
          <p:cNvSpPr>
            <a:spLocks noGrp="1"/>
          </p:cNvSpPr>
          <p:nvPr>
            <p:ph type="ctrTitle"/>
          </p:nvPr>
        </p:nvSpPr>
        <p:spPr>
          <a:xfrm>
            <a:off x="572400" y="816086"/>
            <a:ext cx="5712714" cy="1790700"/>
          </a:xfrm>
        </p:spPr>
        <p:txBody>
          <a:bodyPr lIns="0" tIns="0" rIns="0" bIns="0" anchor="b">
            <a:normAutofit/>
          </a:bodyPr>
          <a:lstStyle>
            <a:lvl1pPr algn="l">
              <a:defRPr sz="3200" b="1"/>
            </a:lvl1pPr>
          </a:lstStyle>
          <a:p>
            <a:r>
              <a:rPr lang="en-US"/>
              <a:t>Click to edit Master title style</a:t>
            </a:r>
          </a:p>
        </p:txBody>
      </p:sp>
      <p:sp>
        <p:nvSpPr>
          <p:cNvPr id="13" name="Subtitle 2">
            <a:extLst>
              <a:ext uri="{FF2B5EF4-FFF2-40B4-BE49-F238E27FC236}">
                <a16:creationId xmlns:a16="http://schemas.microsoft.com/office/drawing/2014/main" id="{6061ED09-2334-CDD8-1B95-BA1575C77C76}"/>
              </a:ext>
            </a:extLst>
          </p:cNvPr>
          <p:cNvSpPr>
            <a:spLocks noGrp="1"/>
          </p:cNvSpPr>
          <p:nvPr>
            <p:ph type="subTitle" idx="1"/>
          </p:nvPr>
        </p:nvSpPr>
        <p:spPr>
          <a:xfrm>
            <a:off x="572400" y="2685098"/>
            <a:ext cx="5712714" cy="1241822"/>
          </a:xfrm>
        </p:spPr>
        <p:txBody>
          <a:bodyPr lIns="0" tIns="0" rIns="0" bIns="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28041016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With Sub-Head - No Wav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0ABDF25-55E1-8740-9525-1A0949824DF8}"/>
              </a:ext>
            </a:extLst>
          </p:cNvPr>
          <p:cNvPicPr>
            <a:picLocks noChangeAspect="1"/>
          </p:cNvPicPr>
          <p:nvPr/>
        </p:nvPicPr>
        <p:blipFill>
          <a:blip r:embed="rId2"/>
          <a:stretch>
            <a:fillRect/>
          </a:stretch>
        </p:blipFill>
        <p:spPr>
          <a:xfrm>
            <a:off x="7466306" y="4322618"/>
            <a:ext cx="1677694" cy="820882"/>
          </a:xfrm>
          <a:prstGeom prst="rect">
            <a:avLst/>
          </a:prstGeom>
        </p:spPr>
      </p:pic>
      <p:pic>
        <p:nvPicPr>
          <p:cNvPr id="10" name="Picture 9">
            <a:extLst>
              <a:ext uri="{FF2B5EF4-FFF2-40B4-BE49-F238E27FC236}">
                <a16:creationId xmlns:a16="http://schemas.microsoft.com/office/drawing/2014/main" id="{A0ECCC5F-AEF6-D149-86B6-908FB0DB07E3}"/>
              </a:ext>
            </a:extLst>
          </p:cNvPr>
          <p:cNvPicPr>
            <a:picLocks noChangeAspect="1"/>
          </p:cNvPicPr>
          <p:nvPr userDrawn="1"/>
        </p:nvPicPr>
        <p:blipFill>
          <a:blip r:embed="rId2"/>
          <a:stretch>
            <a:fillRect/>
          </a:stretch>
        </p:blipFill>
        <p:spPr>
          <a:xfrm>
            <a:off x="7466306" y="4322618"/>
            <a:ext cx="1677694" cy="820882"/>
          </a:xfrm>
          <a:prstGeom prst="rect">
            <a:avLst/>
          </a:prstGeom>
        </p:spPr>
      </p:pic>
      <p:sp>
        <p:nvSpPr>
          <p:cNvPr id="7" name="Title 1">
            <a:extLst>
              <a:ext uri="{FF2B5EF4-FFF2-40B4-BE49-F238E27FC236}">
                <a16:creationId xmlns:a16="http://schemas.microsoft.com/office/drawing/2014/main" id="{E8CD4D76-E938-C0FE-42AF-118C28DAC013}"/>
              </a:ext>
            </a:extLst>
          </p:cNvPr>
          <p:cNvSpPr>
            <a:spLocks noGrp="1"/>
          </p:cNvSpPr>
          <p:nvPr>
            <p:ph type="title"/>
          </p:nvPr>
        </p:nvSpPr>
        <p:spPr>
          <a:xfrm>
            <a:off x="571499" y="432594"/>
            <a:ext cx="8000008" cy="640832"/>
          </a:xfrm>
        </p:spPr>
        <p:txBody>
          <a:bodyPr lIns="0" tIns="0" rIns="0" bIns="0" anchor="t">
            <a:noAutofit/>
          </a:bodyPr>
          <a:lstStyle>
            <a:lvl1pPr>
              <a:defRPr sz="2400"/>
            </a:lvl1pPr>
          </a:lstStyle>
          <a:p>
            <a:r>
              <a:rPr lang="en-US"/>
              <a:t>Click to edit Master title style</a:t>
            </a:r>
          </a:p>
        </p:txBody>
      </p:sp>
      <p:sp>
        <p:nvSpPr>
          <p:cNvPr id="8" name="Text Placeholder 2">
            <a:extLst>
              <a:ext uri="{FF2B5EF4-FFF2-40B4-BE49-F238E27FC236}">
                <a16:creationId xmlns:a16="http://schemas.microsoft.com/office/drawing/2014/main" id="{B19F14C5-836D-38F0-C562-10D4C0A48BF5}"/>
              </a:ext>
            </a:extLst>
          </p:cNvPr>
          <p:cNvSpPr>
            <a:spLocks noGrp="1"/>
          </p:cNvSpPr>
          <p:nvPr>
            <p:ph type="body" idx="1"/>
          </p:nvPr>
        </p:nvSpPr>
        <p:spPr>
          <a:xfrm>
            <a:off x="571499" y="1074019"/>
            <a:ext cx="8000007" cy="432000"/>
          </a:xfrm>
        </p:spPr>
        <p:txBody>
          <a:bodyPr lIns="0" tIns="0" rIns="0" bIns="0" anchor="t">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9" name="Content Placeholder 3">
            <a:extLst>
              <a:ext uri="{FF2B5EF4-FFF2-40B4-BE49-F238E27FC236}">
                <a16:creationId xmlns:a16="http://schemas.microsoft.com/office/drawing/2014/main" id="{0CB51878-5E70-757A-DBDD-496B01533BF2}"/>
              </a:ext>
            </a:extLst>
          </p:cNvPr>
          <p:cNvSpPr>
            <a:spLocks noGrp="1"/>
          </p:cNvSpPr>
          <p:nvPr>
            <p:ph sz="half" idx="2"/>
          </p:nvPr>
        </p:nvSpPr>
        <p:spPr>
          <a:xfrm>
            <a:off x="571499" y="1598215"/>
            <a:ext cx="8000007" cy="2674965"/>
          </a:xfrm>
        </p:spPr>
        <p:txBody>
          <a:bodyPr lIns="0" tIns="0" rIns="0" bIns="0">
            <a:noAutofit/>
          </a:bodyPr>
          <a:lstStyle>
            <a:lvl1pPr marL="171450" indent="-171450">
              <a:buClr>
                <a:schemeClr val="accent1"/>
              </a:buClr>
              <a:buFont typeface="Arial" panose="020B0604020202020204" pitchFamily="34" charset="0"/>
              <a:buChar char="•"/>
              <a:defRPr sz="1800"/>
            </a:lvl1pPr>
            <a:lvl2pPr marL="514350" indent="-171450">
              <a:buClr>
                <a:schemeClr val="accent1"/>
              </a:buClr>
              <a:buFont typeface="Arial" panose="020B0604020202020204" pitchFamily="34" charset="0"/>
              <a:buChar char="•"/>
              <a:defRPr sz="1800"/>
            </a:lvl2pPr>
            <a:lvl3pPr marL="857250" indent="-171450">
              <a:buClr>
                <a:schemeClr val="accent1"/>
              </a:buClr>
              <a:buFont typeface="Arial" panose="020B0604020202020204" pitchFamily="34" charset="0"/>
              <a:buChar char="•"/>
              <a:defRPr sz="1800"/>
            </a:lvl3pPr>
            <a:lvl4pPr marL="1200150" indent="-171450">
              <a:buClr>
                <a:schemeClr val="accent1"/>
              </a:buClr>
              <a:buFont typeface="Arial" panose="020B0604020202020204" pitchFamily="34" charset="0"/>
              <a:buChar char="•"/>
              <a:defRPr sz="1800"/>
            </a:lvl4pPr>
            <a:lvl5pPr marL="1543050" indent="-171450">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9724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New Sec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18B6336-F657-744C-A4FC-6471C335AF66}"/>
              </a:ext>
            </a:extLst>
          </p:cNvPr>
          <p:cNvPicPr>
            <a:picLocks noChangeAspect="1"/>
          </p:cNvPicPr>
          <p:nvPr userDrawn="1"/>
        </p:nvPicPr>
        <p:blipFill>
          <a:blip r:embed="rId2"/>
          <a:srcRect/>
          <a:stretch/>
        </p:blipFill>
        <p:spPr>
          <a:xfrm>
            <a:off x="0" y="0"/>
            <a:ext cx="9144000" cy="5143500"/>
          </a:xfrm>
          <a:prstGeom prst="rect">
            <a:avLst/>
          </a:prstGeom>
        </p:spPr>
      </p:pic>
      <p:pic>
        <p:nvPicPr>
          <p:cNvPr id="9" name="Picture 8">
            <a:extLst>
              <a:ext uri="{FF2B5EF4-FFF2-40B4-BE49-F238E27FC236}">
                <a16:creationId xmlns:a16="http://schemas.microsoft.com/office/drawing/2014/main" id="{3CDDC454-CEBE-BF44-9F5E-79A5F5000B72}"/>
              </a:ext>
            </a:extLst>
          </p:cNvPr>
          <p:cNvPicPr>
            <a:picLocks noChangeAspect="1"/>
          </p:cNvPicPr>
          <p:nvPr userDrawn="1"/>
        </p:nvPicPr>
        <p:blipFill>
          <a:blip r:embed="rId3"/>
          <a:stretch>
            <a:fillRect/>
          </a:stretch>
        </p:blipFill>
        <p:spPr>
          <a:xfrm>
            <a:off x="7028030" y="4108174"/>
            <a:ext cx="2115970" cy="1035326"/>
          </a:xfrm>
          <a:prstGeom prst="rect">
            <a:avLst/>
          </a:prstGeom>
        </p:spPr>
      </p:pic>
      <p:sp>
        <p:nvSpPr>
          <p:cNvPr id="10" name="Title 1">
            <a:extLst>
              <a:ext uri="{FF2B5EF4-FFF2-40B4-BE49-F238E27FC236}">
                <a16:creationId xmlns:a16="http://schemas.microsoft.com/office/drawing/2014/main" id="{D3DF195C-0123-544A-9FE1-F77D58D7798E}"/>
              </a:ext>
            </a:extLst>
          </p:cNvPr>
          <p:cNvSpPr>
            <a:spLocks noGrp="1"/>
          </p:cNvSpPr>
          <p:nvPr>
            <p:ph type="ctrTitle"/>
          </p:nvPr>
        </p:nvSpPr>
        <p:spPr>
          <a:xfrm>
            <a:off x="572400" y="421148"/>
            <a:ext cx="5712714" cy="1790700"/>
          </a:xfrm>
        </p:spPr>
        <p:txBody>
          <a:bodyPr lIns="0" tIns="0" rIns="0" bIns="0" anchor="b">
            <a:normAutofit/>
          </a:bodyPr>
          <a:lstStyle>
            <a:lvl1pPr algn="l">
              <a:defRPr sz="2800" b="1">
                <a:solidFill>
                  <a:schemeClr val="bg1"/>
                </a:solidFill>
              </a:defRPr>
            </a:lvl1pPr>
          </a:lstStyle>
          <a:p>
            <a:r>
              <a:rPr lang="en-US"/>
              <a:t>Click to edit Master title style</a:t>
            </a:r>
          </a:p>
        </p:txBody>
      </p:sp>
      <p:sp>
        <p:nvSpPr>
          <p:cNvPr id="11" name="Subtitle 2">
            <a:extLst>
              <a:ext uri="{FF2B5EF4-FFF2-40B4-BE49-F238E27FC236}">
                <a16:creationId xmlns:a16="http://schemas.microsoft.com/office/drawing/2014/main" id="{669D0CE7-454F-8B45-AFE8-72DC7B79C1DC}"/>
              </a:ext>
            </a:extLst>
          </p:cNvPr>
          <p:cNvSpPr>
            <a:spLocks noGrp="1"/>
          </p:cNvSpPr>
          <p:nvPr>
            <p:ph type="subTitle" idx="1"/>
          </p:nvPr>
        </p:nvSpPr>
        <p:spPr>
          <a:xfrm>
            <a:off x="572400" y="2280904"/>
            <a:ext cx="5712714" cy="1241822"/>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Tree>
    <p:extLst>
      <p:ext uri="{BB962C8B-B14F-4D97-AF65-F5344CB8AC3E}">
        <p14:creationId xmlns:p14="http://schemas.microsoft.com/office/powerpoint/2010/main" val="30067578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New Section">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977A851-3FA5-3E49-A8C9-477469ED45BE}"/>
              </a:ext>
            </a:extLst>
          </p:cNvPr>
          <p:cNvPicPr>
            <a:picLocks noChangeAspect="1"/>
          </p:cNvPicPr>
          <p:nvPr userDrawn="1"/>
        </p:nvPicPr>
        <p:blipFill>
          <a:blip r:embed="rId2"/>
          <a:srcRect/>
          <a:stretch/>
        </p:blipFill>
        <p:spPr>
          <a:xfrm>
            <a:off x="0" y="0"/>
            <a:ext cx="9144000" cy="5143500"/>
          </a:xfrm>
          <a:prstGeom prst="rect">
            <a:avLst/>
          </a:prstGeom>
        </p:spPr>
      </p:pic>
      <p:sp>
        <p:nvSpPr>
          <p:cNvPr id="10" name="Title 1">
            <a:extLst>
              <a:ext uri="{FF2B5EF4-FFF2-40B4-BE49-F238E27FC236}">
                <a16:creationId xmlns:a16="http://schemas.microsoft.com/office/drawing/2014/main" id="{010B0C93-FD51-3A4E-857B-7D636927F282}"/>
              </a:ext>
            </a:extLst>
          </p:cNvPr>
          <p:cNvSpPr>
            <a:spLocks noGrp="1"/>
          </p:cNvSpPr>
          <p:nvPr>
            <p:ph type="ctrTitle"/>
          </p:nvPr>
        </p:nvSpPr>
        <p:spPr>
          <a:xfrm>
            <a:off x="572400" y="421148"/>
            <a:ext cx="5712714" cy="1790700"/>
          </a:xfrm>
        </p:spPr>
        <p:txBody>
          <a:bodyPr lIns="0" tIns="0" rIns="0" bIns="0" anchor="b">
            <a:normAutofit/>
          </a:bodyPr>
          <a:lstStyle>
            <a:lvl1pPr algn="l">
              <a:defRPr sz="2800" b="1">
                <a:solidFill>
                  <a:schemeClr val="bg1"/>
                </a:solidFill>
              </a:defRPr>
            </a:lvl1pPr>
          </a:lstStyle>
          <a:p>
            <a:r>
              <a:rPr lang="en-US"/>
              <a:t>Click to edit Master title style</a:t>
            </a:r>
          </a:p>
        </p:txBody>
      </p:sp>
      <p:sp>
        <p:nvSpPr>
          <p:cNvPr id="11" name="Subtitle 2">
            <a:extLst>
              <a:ext uri="{FF2B5EF4-FFF2-40B4-BE49-F238E27FC236}">
                <a16:creationId xmlns:a16="http://schemas.microsoft.com/office/drawing/2014/main" id="{AA900B0B-5519-B742-BA4D-9FD1125EAACF}"/>
              </a:ext>
            </a:extLst>
          </p:cNvPr>
          <p:cNvSpPr>
            <a:spLocks noGrp="1"/>
          </p:cNvSpPr>
          <p:nvPr>
            <p:ph type="subTitle" idx="1"/>
          </p:nvPr>
        </p:nvSpPr>
        <p:spPr>
          <a:xfrm>
            <a:off x="572400" y="2280904"/>
            <a:ext cx="5712714" cy="1241822"/>
          </a:xfrm>
        </p:spPr>
        <p:txBody>
          <a:bodyPr lIns="0" tIns="0" rIns="0" bIns="0"/>
          <a:lstStyle>
            <a:lvl1pPr marL="0" indent="0" algn="l">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6" name="Picture 5">
            <a:extLst>
              <a:ext uri="{FF2B5EF4-FFF2-40B4-BE49-F238E27FC236}">
                <a16:creationId xmlns:a16="http://schemas.microsoft.com/office/drawing/2014/main" id="{F11690E5-33BD-B648-A36E-4CF380D48FA1}"/>
              </a:ext>
            </a:extLst>
          </p:cNvPr>
          <p:cNvPicPr>
            <a:picLocks noChangeAspect="1"/>
          </p:cNvPicPr>
          <p:nvPr userDrawn="1"/>
        </p:nvPicPr>
        <p:blipFill>
          <a:blip r:embed="rId3"/>
          <a:stretch>
            <a:fillRect/>
          </a:stretch>
        </p:blipFill>
        <p:spPr>
          <a:xfrm>
            <a:off x="7028030" y="4108174"/>
            <a:ext cx="2115970" cy="1035326"/>
          </a:xfrm>
          <a:prstGeom prst="rect">
            <a:avLst/>
          </a:prstGeom>
        </p:spPr>
      </p:pic>
    </p:spTree>
    <p:extLst>
      <p:ext uri="{BB962C8B-B14F-4D97-AF65-F5344CB8AC3E}">
        <p14:creationId xmlns:p14="http://schemas.microsoft.com/office/powerpoint/2010/main" val="39080045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inal Thank You">
    <p:spTree>
      <p:nvGrpSpPr>
        <p:cNvPr id="1" name=""/>
        <p:cNvGrpSpPr/>
        <p:nvPr/>
      </p:nvGrpSpPr>
      <p:grpSpPr>
        <a:xfrm>
          <a:off x="0" y="0"/>
          <a:ext cx="0" cy="0"/>
          <a:chOff x="0" y="0"/>
          <a:chExt cx="0" cy="0"/>
        </a:xfrm>
      </p:grpSpPr>
      <p:pic>
        <p:nvPicPr>
          <p:cNvPr id="7" name="Picture 6" descr="Shape&#10;&#10;Description automatically generated">
            <a:extLst>
              <a:ext uri="{FF2B5EF4-FFF2-40B4-BE49-F238E27FC236}">
                <a16:creationId xmlns:a16="http://schemas.microsoft.com/office/drawing/2014/main" id="{0AB93D99-7BA8-A74A-BFBE-AE69998D07B1}"/>
              </a:ext>
            </a:extLst>
          </p:cNvPr>
          <p:cNvPicPr>
            <a:picLocks noChangeAspect="1"/>
          </p:cNvPicPr>
          <p:nvPr userDrawn="1"/>
        </p:nvPicPr>
        <p:blipFill>
          <a:blip r:embed="rId2"/>
          <a:stretch>
            <a:fillRect/>
          </a:stretch>
        </p:blipFill>
        <p:spPr>
          <a:xfrm>
            <a:off x="0" y="0"/>
            <a:ext cx="9144000" cy="5143500"/>
          </a:xfrm>
          <a:prstGeom prst="rect">
            <a:avLst/>
          </a:prstGeom>
        </p:spPr>
      </p:pic>
      <p:pic>
        <p:nvPicPr>
          <p:cNvPr id="8" name="Picture 7">
            <a:extLst>
              <a:ext uri="{FF2B5EF4-FFF2-40B4-BE49-F238E27FC236}">
                <a16:creationId xmlns:a16="http://schemas.microsoft.com/office/drawing/2014/main" id="{956EF556-0843-9F49-B24F-0155AC1D426B}"/>
              </a:ext>
            </a:extLst>
          </p:cNvPr>
          <p:cNvPicPr>
            <a:picLocks noChangeAspect="1"/>
          </p:cNvPicPr>
          <p:nvPr userDrawn="1"/>
        </p:nvPicPr>
        <p:blipFill>
          <a:blip r:embed="rId3"/>
          <a:stretch>
            <a:fillRect/>
          </a:stretch>
        </p:blipFill>
        <p:spPr>
          <a:xfrm>
            <a:off x="5732600" y="2525197"/>
            <a:ext cx="2990851" cy="1463398"/>
          </a:xfrm>
          <a:prstGeom prst="rect">
            <a:avLst/>
          </a:prstGeom>
        </p:spPr>
      </p:pic>
      <p:sp>
        <p:nvSpPr>
          <p:cNvPr id="9" name="Title 1">
            <a:extLst>
              <a:ext uri="{FF2B5EF4-FFF2-40B4-BE49-F238E27FC236}">
                <a16:creationId xmlns:a16="http://schemas.microsoft.com/office/drawing/2014/main" id="{E8A62ABC-8BF6-4141-81B1-2579AA5B2935}"/>
              </a:ext>
            </a:extLst>
          </p:cNvPr>
          <p:cNvSpPr>
            <a:spLocks noGrp="1"/>
          </p:cNvSpPr>
          <p:nvPr>
            <p:ph type="title" hasCustomPrompt="1"/>
          </p:nvPr>
        </p:nvSpPr>
        <p:spPr>
          <a:xfrm>
            <a:off x="2319306" y="1286908"/>
            <a:ext cx="5968416" cy="994172"/>
          </a:xfrm>
        </p:spPr>
        <p:txBody>
          <a:bodyPr lIns="0" tIns="0" rIns="0" bIns="0">
            <a:normAutofit/>
          </a:bodyPr>
          <a:lstStyle>
            <a:lvl1pPr algn="r">
              <a:defRPr sz="3600">
                <a:solidFill>
                  <a:schemeClr val="bg1"/>
                </a:solidFill>
              </a:defRPr>
            </a:lvl1pPr>
          </a:lstStyle>
          <a:p>
            <a:r>
              <a:rPr lang="en-US"/>
              <a:t>Thank you!</a:t>
            </a:r>
          </a:p>
        </p:txBody>
      </p:sp>
    </p:spTree>
    <p:extLst>
      <p:ext uri="{BB962C8B-B14F-4D97-AF65-F5344CB8AC3E}">
        <p14:creationId xmlns:p14="http://schemas.microsoft.com/office/powerpoint/2010/main" val="21269996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Title Slid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35CD1AF-403C-F744-9D58-F0FC7A331924}"/>
              </a:ext>
            </a:extLst>
          </p:cNvPr>
          <p:cNvPicPr>
            <a:picLocks noChangeAspect="1"/>
          </p:cNvPicPr>
          <p:nvPr userDrawn="1"/>
        </p:nvPicPr>
        <p:blipFill>
          <a:blip r:embed="rId2"/>
          <a:srcRect/>
          <a:stretch/>
        </p:blipFill>
        <p:spPr>
          <a:xfrm>
            <a:off x="-4138" y="16287"/>
            <a:ext cx="9148138" cy="5143500"/>
          </a:xfrm>
          <a:prstGeom prst="rect">
            <a:avLst/>
          </a:prstGeom>
        </p:spPr>
      </p:pic>
      <p:sp>
        <p:nvSpPr>
          <p:cNvPr id="12" name="Title 1">
            <a:extLst>
              <a:ext uri="{FF2B5EF4-FFF2-40B4-BE49-F238E27FC236}">
                <a16:creationId xmlns:a16="http://schemas.microsoft.com/office/drawing/2014/main" id="{82D04D02-F846-0C4B-99A6-45E417F5EFD7}"/>
              </a:ext>
            </a:extLst>
          </p:cNvPr>
          <p:cNvSpPr>
            <a:spLocks noGrp="1"/>
          </p:cNvSpPr>
          <p:nvPr>
            <p:ph type="ctrTitle"/>
          </p:nvPr>
        </p:nvSpPr>
        <p:spPr>
          <a:xfrm>
            <a:off x="473894" y="1802289"/>
            <a:ext cx="6992411" cy="740857"/>
          </a:xfrm>
        </p:spPr>
        <p:txBody>
          <a:bodyPr lIns="0" tIns="0" rIns="0" bIns="0" anchor="b">
            <a:normAutofit/>
          </a:bodyPr>
          <a:lstStyle>
            <a:lvl1pPr algn="l">
              <a:defRPr sz="3200" b="1"/>
            </a:lvl1pPr>
          </a:lstStyle>
          <a:p>
            <a:r>
              <a:rPr lang="en-US"/>
              <a:t>Click to edit Master title style</a:t>
            </a:r>
          </a:p>
        </p:txBody>
      </p:sp>
      <p:sp>
        <p:nvSpPr>
          <p:cNvPr id="13" name="Subtitle 2">
            <a:extLst>
              <a:ext uri="{FF2B5EF4-FFF2-40B4-BE49-F238E27FC236}">
                <a16:creationId xmlns:a16="http://schemas.microsoft.com/office/drawing/2014/main" id="{2E489BDA-58A5-9D48-933E-BB1CDC1953A8}"/>
              </a:ext>
            </a:extLst>
          </p:cNvPr>
          <p:cNvSpPr>
            <a:spLocks noGrp="1"/>
          </p:cNvSpPr>
          <p:nvPr>
            <p:ph type="subTitle" idx="1"/>
          </p:nvPr>
        </p:nvSpPr>
        <p:spPr>
          <a:xfrm>
            <a:off x="473895" y="2612203"/>
            <a:ext cx="6992410" cy="1140812"/>
          </a:xfrm>
        </p:spPr>
        <p:txBody>
          <a:bodyPr lIns="0" tIns="0" rIns="0" bIns="0"/>
          <a:lstStyle>
            <a:lvl1pPr marL="0" indent="0" algn="l">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9" name="Picture 8">
            <a:extLst>
              <a:ext uri="{FF2B5EF4-FFF2-40B4-BE49-F238E27FC236}">
                <a16:creationId xmlns:a16="http://schemas.microsoft.com/office/drawing/2014/main" id="{259FD060-1D9F-3942-9D31-B3D158FBB29D}"/>
              </a:ext>
            </a:extLst>
          </p:cNvPr>
          <p:cNvPicPr>
            <a:picLocks noChangeAspect="1"/>
          </p:cNvPicPr>
          <p:nvPr userDrawn="1"/>
        </p:nvPicPr>
        <p:blipFill>
          <a:blip r:embed="rId3"/>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15053201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New Title Content Slide">
    <p:spTree>
      <p:nvGrpSpPr>
        <p:cNvPr id="1" name=""/>
        <p:cNvGrpSpPr/>
        <p:nvPr/>
      </p:nvGrpSpPr>
      <p:grpSpPr>
        <a:xfrm>
          <a:off x="0" y="0"/>
          <a:ext cx="0" cy="0"/>
          <a:chOff x="0" y="0"/>
          <a:chExt cx="0" cy="0"/>
        </a:xfrm>
      </p:grpSpPr>
      <p:pic>
        <p:nvPicPr>
          <p:cNvPr id="13" name="Picture 12" descr="A red surface with a black background&#10;&#10;Description automatically generated with medium confidence">
            <a:extLst>
              <a:ext uri="{FF2B5EF4-FFF2-40B4-BE49-F238E27FC236}">
                <a16:creationId xmlns:a16="http://schemas.microsoft.com/office/drawing/2014/main" id="{1CCE42D8-5361-9940-B797-FFC03759880E}"/>
              </a:ext>
            </a:extLst>
          </p:cNvPr>
          <p:cNvPicPr>
            <a:picLocks noChangeAspect="1"/>
          </p:cNvPicPr>
          <p:nvPr userDrawn="1"/>
        </p:nvPicPr>
        <p:blipFill>
          <a:blip r:embed="rId2"/>
          <a:stretch>
            <a:fillRect/>
          </a:stretch>
        </p:blipFill>
        <p:spPr>
          <a:xfrm>
            <a:off x="0" y="1"/>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userDrawn="1"/>
        </p:nvPicPr>
        <p:blipFill>
          <a:blip r:embed="rId3"/>
          <a:stretch>
            <a:fillRect/>
          </a:stretch>
        </p:blipFill>
        <p:spPr>
          <a:xfrm>
            <a:off x="7466307" y="4322619"/>
            <a:ext cx="1677694" cy="820882"/>
          </a:xfrm>
          <a:prstGeom prst="rect">
            <a:avLst/>
          </a:prstGeom>
        </p:spPr>
      </p:pic>
      <p:sp>
        <p:nvSpPr>
          <p:cNvPr id="2" name="Title 1"/>
          <p:cNvSpPr>
            <a:spLocks noGrp="1"/>
          </p:cNvSpPr>
          <p:nvPr>
            <p:ph type="title"/>
          </p:nvPr>
        </p:nvSpPr>
        <p:spPr>
          <a:xfrm>
            <a:off x="317325" y="273844"/>
            <a:ext cx="8509349" cy="994172"/>
          </a:xfrm>
        </p:spPr>
        <p:txBody>
          <a:bodyPr lIns="0" tIns="0" rIns="0" bIns="0" anchor="t">
            <a:normAutofit/>
          </a:bodyPr>
          <a:lstStyle>
            <a:lvl1pPr>
              <a:defRPr sz="2400"/>
            </a:lvl1pPr>
          </a:lstStyle>
          <a:p>
            <a:r>
              <a:rPr lang="en-US" dirty="0"/>
              <a:t>Click to edit Master title style</a:t>
            </a:r>
          </a:p>
        </p:txBody>
      </p:sp>
      <p:sp>
        <p:nvSpPr>
          <p:cNvPr id="3" name="Text Placeholder 2"/>
          <p:cNvSpPr>
            <a:spLocks noGrp="1"/>
          </p:cNvSpPr>
          <p:nvPr>
            <p:ph type="body" idx="1"/>
          </p:nvPr>
        </p:nvSpPr>
        <p:spPr>
          <a:xfrm>
            <a:off x="317325" y="1260872"/>
            <a:ext cx="8509348" cy="617934"/>
          </a:xfrm>
        </p:spPr>
        <p:txBody>
          <a:bodyPr lIns="0" tIns="0" rIns="0" bIns="0" anchor="t">
            <a:normAutofit/>
          </a:bodyPr>
          <a:lstStyle>
            <a:lvl1pPr marL="0" indent="0">
              <a:buNone/>
              <a:defRPr sz="1600" b="0">
                <a:solidFill>
                  <a:schemeClr val="tx1"/>
                </a:solidFill>
              </a:defRPr>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317325" y="1923393"/>
            <a:ext cx="8509348" cy="2399226"/>
          </a:xfrm>
        </p:spPr>
        <p:txBody>
          <a:bodyPr lIns="0" tIns="0" rIns="0" bIns="0">
            <a:normAutofit/>
          </a:bodyPr>
          <a:lstStyle>
            <a:lvl1pPr marL="171446" indent="-171446">
              <a:buClr>
                <a:schemeClr val="accent1"/>
              </a:buClr>
              <a:buFont typeface="Arial" panose="020B0604020202020204" pitchFamily="34" charset="0"/>
              <a:buChar char="•"/>
              <a:defRPr sz="1400"/>
            </a:lvl1pPr>
            <a:lvl2pPr marL="514337" indent="-171446">
              <a:buClr>
                <a:schemeClr val="accent1"/>
              </a:buClr>
              <a:buFont typeface="Arial" panose="020B0604020202020204" pitchFamily="34" charset="0"/>
              <a:buChar char="•"/>
              <a:defRPr sz="1400"/>
            </a:lvl2pPr>
            <a:lvl3pPr marL="857228" indent="-171446">
              <a:buClr>
                <a:schemeClr val="accent1"/>
              </a:buClr>
              <a:buFont typeface="Arial" panose="020B0604020202020204" pitchFamily="34" charset="0"/>
              <a:buChar char="•"/>
              <a:defRPr sz="1400"/>
            </a:lvl3pPr>
            <a:lvl4pPr marL="1200120" indent="-171446">
              <a:buClr>
                <a:schemeClr val="accent1"/>
              </a:buClr>
              <a:buFont typeface="Arial" panose="020B0604020202020204" pitchFamily="34" charset="0"/>
              <a:buChar char="•"/>
              <a:defRPr sz="1400"/>
            </a:lvl4pPr>
            <a:lvl5pPr marL="1543012" indent="-171446">
              <a:buClr>
                <a:schemeClr val="accent1"/>
              </a:buClr>
              <a:buFont typeface="Arial" panose="020B0604020202020204" pitchFamily="34" charset="0"/>
              <a:buChar cha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33478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ntent Slide">
    <p:spTree>
      <p:nvGrpSpPr>
        <p:cNvPr id="1" name=""/>
        <p:cNvGrpSpPr/>
        <p:nvPr/>
      </p:nvGrpSpPr>
      <p:grpSpPr>
        <a:xfrm>
          <a:off x="0" y="0"/>
          <a:ext cx="0" cy="0"/>
          <a:chOff x="0" y="0"/>
          <a:chExt cx="0" cy="0"/>
        </a:xfrm>
      </p:grpSpPr>
      <p:pic>
        <p:nvPicPr>
          <p:cNvPr id="6" name="Picture 5" descr="A red surface with a black background&#10;&#10;Description automatically generated with medium confidence">
            <a:extLst>
              <a:ext uri="{FF2B5EF4-FFF2-40B4-BE49-F238E27FC236}">
                <a16:creationId xmlns:a16="http://schemas.microsoft.com/office/drawing/2014/main" id="{B56F3CAD-7BF3-0042-BA33-8A5869BCA96A}"/>
              </a:ext>
            </a:extLst>
          </p:cNvPr>
          <p:cNvPicPr>
            <a:picLocks noChangeAspect="1"/>
          </p:cNvPicPr>
          <p:nvPr userDrawn="1"/>
        </p:nvPicPr>
        <p:blipFill>
          <a:blip r:embed="rId2"/>
          <a:stretch>
            <a:fillRect/>
          </a:stretch>
        </p:blipFill>
        <p:spPr>
          <a:xfrm>
            <a:off x="0" y="1"/>
            <a:ext cx="9144000" cy="5143500"/>
          </a:xfrm>
          <a:prstGeom prst="rect">
            <a:avLst/>
          </a:prstGeom>
        </p:spPr>
      </p:pic>
      <p:pic>
        <p:nvPicPr>
          <p:cNvPr id="13" name="Picture 12" descr="A red surface with a black background&#10;&#10;Description automatically generated with medium confidence">
            <a:extLst>
              <a:ext uri="{FF2B5EF4-FFF2-40B4-BE49-F238E27FC236}">
                <a16:creationId xmlns:a16="http://schemas.microsoft.com/office/drawing/2014/main" id="{1CCE42D8-5361-9940-B797-FFC03759880E}"/>
              </a:ext>
            </a:extLst>
          </p:cNvPr>
          <p:cNvPicPr>
            <a:picLocks noChangeAspect="1"/>
          </p:cNvPicPr>
          <p:nvPr/>
        </p:nvPicPr>
        <p:blipFill>
          <a:blip r:embed="rId2"/>
          <a:stretch>
            <a:fillRect/>
          </a:stretch>
        </p:blipFill>
        <p:spPr>
          <a:xfrm>
            <a:off x="0" y="7952"/>
            <a:ext cx="9144000" cy="5143500"/>
          </a:xfrm>
          <a:prstGeom prst="rect">
            <a:avLst/>
          </a:prstGeom>
        </p:spPr>
      </p:pic>
      <p:sp>
        <p:nvSpPr>
          <p:cNvPr id="4" name="Content Placeholder 3"/>
          <p:cNvSpPr>
            <a:spLocks noGrp="1"/>
          </p:cNvSpPr>
          <p:nvPr>
            <p:ph sz="half" idx="2"/>
          </p:nvPr>
        </p:nvSpPr>
        <p:spPr>
          <a:xfrm>
            <a:off x="571500" y="1208347"/>
            <a:ext cx="8055666" cy="3118897"/>
          </a:xfrm>
        </p:spPr>
        <p:txBody>
          <a:bodyPr lIns="0" tIns="0" rIns="0" bIns="0">
            <a:noAutofit/>
          </a:bodyPr>
          <a:lstStyle>
            <a:lvl1pPr marL="171450" indent="-171450">
              <a:buClr>
                <a:schemeClr val="accent1"/>
              </a:buClr>
              <a:buFont typeface="Arial" panose="020B0604020202020204" pitchFamily="34" charset="0"/>
              <a:buChar char="•"/>
              <a:defRPr sz="1800"/>
            </a:lvl1pPr>
            <a:lvl2pPr marL="514350" indent="-171450">
              <a:spcBef>
                <a:spcPts val="600"/>
              </a:spcBef>
              <a:buClr>
                <a:schemeClr val="accent1"/>
              </a:buClr>
              <a:buFont typeface="Arial" panose="020B0604020202020204" pitchFamily="34" charset="0"/>
              <a:buChar char="•"/>
              <a:defRPr sz="1800"/>
            </a:lvl2pPr>
            <a:lvl3pPr marL="857250" indent="-171450">
              <a:buClr>
                <a:schemeClr val="accent1"/>
              </a:buClr>
              <a:buFont typeface="Arial" panose="020B0604020202020204" pitchFamily="34" charset="0"/>
              <a:buChar char="•"/>
              <a:defRPr sz="1800"/>
            </a:lvl3pPr>
            <a:lvl4pPr marL="1200150" indent="-171450">
              <a:buClr>
                <a:schemeClr val="accent1"/>
              </a:buClr>
              <a:buFont typeface="Arial" panose="020B0604020202020204" pitchFamily="34" charset="0"/>
              <a:buChar char="•"/>
              <a:defRPr sz="1800"/>
            </a:lvl4pPr>
            <a:lvl5pPr marL="1543050" indent="-171450">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6" y="4322619"/>
            <a:ext cx="1677694" cy="820882"/>
          </a:xfrm>
          <a:prstGeom prst="rect">
            <a:avLst/>
          </a:prstGeom>
        </p:spPr>
      </p:pic>
      <p:sp>
        <p:nvSpPr>
          <p:cNvPr id="2" name="Title 1"/>
          <p:cNvSpPr>
            <a:spLocks noGrp="1"/>
          </p:cNvSpPr>
          <p:nvPr>
            <p:ph type="title"/>
          </p:nvPr>
        </p:nvSpPr>
        <p:spPr>
          <a:xfrm>
            <a:off x="571499" y="432594"/>
            <a:ext cx="8055666" cy="720000"/>
          </a:xfrm>
        </p:spPr>
        <p:txBody>
          <a:bodyPr lIns="0" tIns="0" rIns="0" bIns="0" anchor="t">
            <a:noAutofit/>
          </a:bodyPr>
          <a:lstStyle>
            <a:lvl1pPr>
              <a:defRPr sz="2400"/>
            </a:lvl1pPr>
          </a:lstStyle>
          <a:p>
            <a:r>
              <a:rPr lang="en-US"/>
              <a:t>Click to edit Master title style</a:t>
            </a:r>
          </a:p>
        </p:txBody>
      </p:sp>
      <p:pic>
        <p:nvPicPr>
          <p:cNvPr id="7" name="Picture 6">
            <a:extLst>
              <a:ext uri="{FF2B5EF4-FFF2-40B4-BE49-F238E27FC236}">
                <a16:creationId xmlns:a16="http://schemas.microsoft.com/office/drawing/2014/main" id="{8B63426E-A262-4642-AE65-DD6A1210B85C}"/>
              </a:ext>
            </a:extLst>
          </p:cNvPr>
          <p:cNvPicPr>
            <a:picLocks noChangeAspect="1"/>
          </p:cNvPicPr>
          <p:nvPr userDrawn="1"/>
        </p:nvPicPr>
        <p:blipFill>
          <a:blip r:embed="rId3"/>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3727446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ntent Slide -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sp>
        <p:nvSpPr>
          <p:cNvPr id="4" name="Content Placeholder 3"/>
          <p:cNvSpPr>
            <a:spLocks noGrp="1"/>
          </p:cNvSpPr>
          <p:nvPr>
            <p:ph sz="half" idx="2"/>
          </p:nvPr>
        </p:nvSpPr>
        <p:spPr>
          <a:xfrm>
            <a:off x="571500" y="1542299"/>
            <a:ext cx="8055666" cy="2834655"/>
          </a:xfrm>
        </p:spPr>
        <p:txBody>
          <a:bodyPr lIns="0" tIns="0" rIns="0" bIns="0">
            <a:noAutofit/>
          </a:bodyPr>
          <a:lstStyle>
            <a:lvl1pPr marL="171450" indent="-171450">
              <a:buClr>
                <a:schemeClr val="accent1"/>
              </a:buClr>
              <a:buFont typeface="Arial" panose="020B0604020202020204" pitchFamily="34" charset="0"/>
              <a:buChar char="•"/>
              <a:defRPr sz="1800"/>
            </a:lvl1pPr>
            <a:lvl2pPr marL="514350" indent="-171450">
              <a:spcBef>
                <a:spcPts val="600"/>
              </a:spcBef>
              <a:buClr>
                <a:schemeClr val="accent1"/>
              </a:buClr>
              <a:buFont typeface="Arial" panose="020B0604020202020204" pitchFamily="34" charset="0"/>
              <a:buChar char="•"/>
              <a:defRPr sz="1800"/>
            </a:lvl2pPr>
            <a:lvl3pPr marL="857250" indent="-171450">
              <a:buClr>
                <a:schemeClr val="accent1"/>
              </a:buClr>
              <a:buFont typeface="Arial" panose="020B0604020202020204" pitchFamily="34" charset="0"/>
              <a:buChar char="•"/>
              <a:defRPr sz="1800"/>
            </a:lvl3pPr>
            <a:lvl4pPr marL="1200150" indent="-171450">
              <a:buClr>
                <a:schemeClr val="accent1"/>
              </a:buClr>
              <a:buFont typeface="Arial" panose="020B0604020202020204" pitchFamily="34" charset="0"/>
              <a:buChar char="•"/>
              <a:defRPr sz="1800"/>
            </a:lvl4pPr>
            <a:lvl5pPr marL="1543050" indent="-171450">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6" y="4322619"/>
            <a:ext cx="1677694" cy="820882"/>
          </a:xfrm>
          <a:prstGeom prst="rect">
            <a:avLst/>
          </a:prstGeom>
        </p:spPr>
      </p:pic>
      <p:sp>
        <p:nvSpPr>
          <p:cNvPr id="2" name="Title 1"/>
          <p:cNvSpPr>
            <a:spLocks noGrp="1"/>
          </p:cNvSpPr>
          <p:nvPr>
            <p:ph type="title"/>
          </p:nvPr>
        </p:nvSpPr>
        <p:spPr>
          <a:xfrm>
            <a:off x="571499" y="766546"/>
            <a:ext cx="8055666" cy="720000"/>
          </a:xfrm>
        </p:spPr>
        <p:txBody>
          <a:bodyPr lIns="0" tIns="0" rIns="0" bIns="0" anchor="t">
            <a:noAutofit/>
          </a:bodyPr>
          <a:lstStyle>
            <a:lvl1pPr>
              <a:defRPr sz="2400"/>
            </a:lvl1pPr>
          </a:lstStyle>
          <a:p>
            <a:r>
              <a:rPr lang="en-US"/>
              <a:t>Click to edit Master title style</a:t>
            </a:r>
          </a:p>
        </p:txBody>
      </p:sp>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a:stretch>
            <a:fillRect/>
          </a:stretch>
        </p:blipFill>
        <p:spPr>
          <a:xfrm>
            <a:off x="7466306" y="4322618"/>
            <a:ext cx="1677694" cy="820882"/>
          </a:xfrm>
          <a:prstGeom prst="rect">
            <a:avLst/>
          </a:prstGeom>
        </p:spPr>
      </p:pic>
    </p:spTree>
    <p:extLst>
      <p:ext uri="{BB962C8B-B14F-4D97-AF65-F5344CB8AC3E}">
        <p14:creationId xmlns:p14="http://schemas.microsoft.com/office/powerpoint/2010/main" val="36243986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With Box">
    <p:spTree>
      <p:nvGrpSpPr>
        <p:cNvPr id="1" name=""/>
        <p:cNvGrpSpPr/>
        <p:nvPr/>
      </p:nvGrpSpPr>
      <p:grpSpPr>
        <a:xfrm>
          <a:off x="0" y="0"/>
          <a:ext cx="0" cy="0"/>
          <a:chOff x="0" y="0"/>
          <a:chExt cx="0" cy="0"/>
        </a:xfrm>
      </p:grpSpPr>
      <p:pic>
        <p:nvPicPr>
          <p:cNvPr id="11" name="Picture 10" descr="A red surface with a black background&#10;&#10;Description automatically generated with medium confidence">
            <a:extLst>
              <a:ext uri="{FF2B5EF4-FFF2-40B4-BE49-F238E27FC236}">
                <a16:creationId xmlns:a16="http://schemas.microsoft.com/office/drawing/2014/main" id="{71DAD6E7-F2BA-1747-9462-F567163DF419}"/>
              </a:ext>
            </a:extLst>
          </p:cNvPr>
          <p:cNvPicPr>
            <a:picLocks noChangeAspect="1"/>
          </p:cNvPicPr>
          <p:nvPr/>
        </p:nvPicPr>
        <p:blipFill>
          <a:blip r:embed="rId2"/>
          <a:stretch>
            <a:fillRect/>
          </a:stretch>
        </p:blipFill>
        <p:spPr>
          <a:xfrm>
            <a:off x="0" y="0"/>
            <a:ext cx="9144000" cy="5143500"/>
          </a:xfrm>
          <a:prstGeom prst="rect">
            <a:avLst/>
          </a:prstGeom>
        </p:spPr>
      </p:pic>
      <p:pic>
        <p:nvPicPr>
          <p:cNvPr id="8" name="Picture 7" descr="A red surface with a black background&#10;&#10;Description automatically generated with medium confidence">
            <a:extLst>
              <a:ext uri="{FF2B5EF4-FFF2-40B4-BE49-F238E27FC236}">
                <a16:creationId xmlns:a16="http://schemas.microsoft.com/office/drawing/2014/main" id="{E8AE9AE1-A44A-4D48-B520-62BEEBBC100A}"/>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4" name="Content Placeholder 3"/>
          <p:cNvSpPr>
            <a:spLocks noGrp="1"/>
          </p:cNvSpPr>
          <p:nvPr>
            <p:ph sz="half" idx="2"/>
          </p:nvPr>
        </p:nvSpPr>
        <p:spPr>
          <a:xfrm>
            <a:off x="572401" y="1306799"/>
            <a:ext cx="4425268" cy="3116710"/>
          </a:xfrm>
        </p:spPr>
        <p:txBody>
          <a:bodyPr lIns="0" tIns="0" rIns="0" bIns="0">
            <a:noAutofit/>
          </a:bodyPr>
          <a:lstStyle>
            <a:lvl1pPr marL="0" indent="0">
              <a:buFontTx/>
              <a:buNone/>
              <a:defRPr sz="1800"/>
            </a:lvl1pPr>
            <a:lvl2pPr marL="342900" indent="0">
              <a:buFontTx/>
              <a:buNone/>
              <a:defRPr sz="1800"/>
            </a:lvl2pPr>
            <a:lvl3pPr marL="685800" indent="0">
              <a:buFontTx/>
              <a:buNone/>
              <a:defRPr sz="1800"/>
            </a:lvl3pPr>
            <a:lvl4pPr marL="1028700" indent="0">
              <a:buFontTx/>
              <a:buNone/>
              <a:defRPr sz="1800"/>
            </a:lvl4pPr>
            <a:lvl5pPr marL="1371600" indent="0">
              <a:buFontTx/>
              <a:buNone/>
              <a:defRPr sz="1800"/>
            </a:lvl5pPr>
          </a:lstStyle>
          <a:p>
            <a:pPr lvl="0"/>
            <a:r>
              <a:rPr lang="en-US"/>
              <a:t>Click to edit Master text styles</a:t>
            </a:r>
          </a:p>
        </p:txBody>
      </p:sp>
      <p:pic>
        <p:nvPicPr>
          <p:cNvPr id="12" name="Picture 11">
            <a:extLst>
              <a:ext uri="{FF2B5EF4-FFF2-40B4-BE49-F238E27FC236}">
                <a16:creationId xmlns:a16="http://schemas.microsoft.com/office/drawing/2014/main" id="{A1A77C94-F7E3-3E47-A799-43D7A9072E55}"/>
              </a:ext>
            </a:extLst>
          </p:cNvPr>
          <p:cNvPicPr>
            <a:picLocks noChangeAspect="1"/>
          </p:cNvPicPr>
          <p:nvPr/>
        </p:nvPicPr>
        <p:blipFill>
          <a:blip r:embed="rId3"/>
          <a:stretch>
            <a:fillRect/>
          </a:stretch>
        </p:blipFill>
        <p:spPr>
          <a:xfrm>
            <a:off x="7466306" y="4322619"/>
            <a:ext cx="1677694" cy="820882"/>
          </a:xfrm>
          <a:prstGeom prst="rect">
            <a:avLst/>
          </a:prstGeom>
        </p:spPr>
      </p:pic>
      <p:sp>
        <p:nvSpPr>
          <p:cNvPr id="2" name="Title 1"/>
          <p:cNvSpPr>
            <a:spLocks noGrp="1"/>
          </p:cNvSpPr>
          <p:nvPr>
            <p:ph type="title"/>
          </p:nvPr>
        </p:nvSpPr>
        <p:spPr>
          <a:xfrm>
            <a:off x="572400" y="432000"/>
            <a:ext cx="7999199" cy="723600"/>
          </a:xfrm>
        </p:spPr>
        <p:txBody>
          <a:bodyPr lIns="0" tIns="0" rIns="0" bIns="0" anchor="t">
            <a:noAutofit/>
          </a:bodyPr>
          <a:lstStyle>
            <a:lvl1pPr>
              <a:defRPr sz="2400"/>
            </a:lvl1pPr>
          </a:lstStyle>
          <a:p>
            <a:r>
              <a:rPr lang="en-US"/>
              <a:t>Click to edit Master title style</a:t>
            </a:r>
          </a:p>
        </p:txBody>
      </p:sp>
      <p:sp>
        <p:nvSpPr>
          <p:cNvPr id="6" name="Content Placeholder 5"/>
          <p:cNvSpPr>
            <a:spLocks noGrp="1"/>
          </p:cNvSpPr>
          <p:nvPr>
            <p:ph sz="quarter" idx="4"/>
          </p:nvPr>
        </p:nvSpPr>
        <p:spPr>
          <a:xfrm>
            <a:off x="5474825" y="1306800"/>
            <a:ext cx="3096774" cy="2376608"/>
          </a:xfrm>
          <a:solidFill>
            <a:srgbClr val="E91C24"/>
          </a:solidFill>
        </p:spPr>
        <p:txBody>
          <a:bodyPr lIns="360000" tIns="360000" rIns="360000" bIns="360000" anchor="ctr">
            <a:noAutofit/>
          </a:bodyPr>
          <a:lstStyle>
            <a:lvl1pPr marL="0" indent="0" algn="l">
              <a:spcBef>
                <a:spcPts val="150"/>
              </a:spcBef>
              <a:buFontTx/>
              <a:buNone/>
              <a:defRPr sz="1800" b="1">
                <a:solidFill>
                  <a:schemeClr val="bg1"/>
                </a:solidFill>
              </a:defRPr>
            </a:lvl1pPr>
            <a:lvl2pPr marL="6350" indent="0">
              <a:tabLst/>
              <a:defRPr>
                <a:solidFill>
                  <a:schemeClr val="bg1"/>
                </a:solidFill>
              </a:defRPr>
            </a:lvl2pPr>
            <a:lvl3pPr marL="6350" indent="0">
              <a:tabLst/>
              <a:defRPr>
                <a:solidFill>
                  <a:schemeClr val="bg1"/>
                </a:solidFill>
              </a:defRPr>
            </a:lvl3pPr>
            <a:lvl4pPr marL="6350" indent="0">
              <a:tabLst/>
              <a:defRPr>
                <a:solidFill>
                  <a:schemeClr val="bg1"/>
                </a:solidFill>
              </a:defRPr>
            </a:lvl4pPr>
            <a:lvl5pPr marL="6350" indent="0">
              <a:tabLst/>
              <a:defRPr>
                <a:solidFill>
                  <a:schemeClr val="bg1"/>
                </a:solidFill>
              </a:defRPr>
            </a:lvl5pPr>
          </a:lstStyle>
          <a:p>
            <a:pPr lvl="0"/>
            <a:r>
              <a:rPr lang="en-US"/>
              <a:t>Click to edit Master text styles</a:t>
            </a:r>
          </a:p>
        </p:txBody>
      </p:sp>
      <p:pic>
        <p:nvPicPr>
          <p:cNvPr id="9" name="Picture 8">
            <a:extLst>
              <a:ext uri="{FF2B5EF4-FFF2-40B4-BE49-F238E27FC236}">
                <a16:creationId xmlns:a16="http://schemas.microsoft.com/office/drawing/2014/main" id="{7975C065-D2BE-C24B-B99D-C1198C6269F9}"/>
              </a:ext>
            </a:extLst>
          </p:cNvPr>
          <p:cNvPicPr>
            <a:picLocks noChangeAspect="1"/>
          </p:cNvPicPr>
          <p:nvPr userDrawn="1"/>
        </p:nvPicPr>
        <p:blipFill>
          <a:blip r:embed="rId3"/>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2131829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With Box -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6" y="4322619"/>
            <a:ext cx="1677694" cy="820882"/>
          </a:xfrm>
          <a:prstGeom prst="rect">
            <a:avLst/>
          </a:prstGeom>
        </p:spPr>
      </p:pic>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a:stretch>
            <a:fillRect/>
          </a:stretch>
        </p:blipFill>
        <p:spPr>
          <a:xfrm>
            <a:off x="7466306" y="4322618"/>
            <a:ext cx="1677694" cy="820882"/>
          </a:xfrm>
          <a:prstGeom prst="rect">
            <a:avLst/>
          </a:prstGeom>
        </p:spPr>
      </p:pic>
      <p:sp>
        <p:nvSpPr>
          <p:cNvPr id="7" name="Title 1">
            <a:extLst>
              <a:ext uri="{FF2B5EF4-FFF2-40B4-BE49-F238E27FC236}">
                <a16:creationId xmlns:a16="http://schemas.microsoft.com/office/drawing/2014/main" id="{E00B5EC0-FD09-7B35-0E6D-DC0C62DF220C}"/>
              </a:ext>
            </a:extLst>
          </p:cNvPr>
          <p:cNvSpPr>
            <a:spLocks noGrp="1"/>
          </p:cNvSpPr>
          <p:nvPr>
            <p:ph type="title"/>
          </p:nvPr>
        </p:nvSpPr>
        <p:spPr>
          <a:xfrm>
            <a:off x="572400" y="797761"/>
            <a:ext cx="8242679" cy="663703"/>
          </a:xfrm>
        </p:spPr>
        <p:txBody>
          <a:bodyPr lIns="0" tIns="0" rIns="0" bIns="0" anchor="t">
            <a:noAutofit/>
          </a:bodyPr>
          <a:lstStyle>
            <a:lvl1pPr>
              <a:defRPr sz="2400"/>
            </a:lvl1pPr>
          </a:lstStyle>
          <a:p>
            <a:r>
              <a:rPr lang="en-US"/>
              <a:t>Click to edit Master title style</a:t>
            </a:r>
          </a:p>
        </p:txBody>
      </p:sp>
      <p:sp>
        <p:nvSpPr>
          <p:cNvPr id="12" name="Content Placeholder 3">
            <a:extLst>
              <a:ext uri="{FF2B5EF4-FFF2-40B4-BE49-F238E27FC236}">
                <a16:creationId xmlns:a16="http://schemas.microsoft.com/office/drawing/2014/main" id="{182CFFC4-66BE-2AFD-72A5-E6B8F8FF99B3}"/>
              </a:ext>
            </a:extLst>
          </p:cNvPr>
          <p:cNvSpPr>
            <a:spLocks noGrp="1"/>
          </p:cNvSpPr>
          <p:nvPr>
            <p:ph sz="half" idx="2"/>
          </p:nvPr>
        </p:nvSpPr>
        <p:spPr>
          <a:xfrm>
            <a:off x="572401" y="1593050"/>
            <a:ext cx="4425268" cy="3116710"/>
          </a:xfrm>
        </p:spPr>
        <p:txBody>
          <a:bodyPr lIns="0" tIns="0" rIns="0" bIns="0">
            <a:noAutofit/>
          </a:bodyPr>
          <a:lstStyle>
            <a:lvl1pPr marL="0" indent="0">
              <a:buFontTx/>
              <a:buNone/>
              <a:defRPr sz="1800"/>
            </a:lvl1pPr>
            <a:lvl2pPr marL="342900" indent="0">
              <a:buFontTx/>
              <a:buNone/>
              <a:defRPr sz="1800"/>
            </a:lvl2pPr>
            <a:lvl3pPr marL="685800" indent="0">
              <a:buFontTx/>
              <a:buNone/>
              <a:defRPr sz="1800"/>
            </a:lvl3pPr>
            <a:lvl4pPr marL="1028700" indent="0">
              <a:buFontTx/>
              <a:buNone/>
              <a:defRPr sz="1800"/>
            </a:lvl4pPr>
            <a:lvl5pPr marL="1371600" indent="0">
              <a:buFontTx/>
              <a:buNone/>
              <a:defRPr sz="1800"/>
            </a:lvl5pPr>
          </a:lstStyle>
          <a:p>
            <a:pPr lvl="0"/>
            <a:r>
              <a:rPr lang="en-US"/>
              <a:t>Click to edit Master text styles</a:t>
            </a:r>
          </a:p>
        </p:txBody>
      </p:sp>
      <p:sp>
        <p:nvSpPr>
          <p:cNvPr id="13" name="Content Placeholder 5">
            <a:extLst>
              <a:ext uri="{FF2B5EF4-FFF2-40B4-BE49-F238E27FC236}">
                <a16:creationId xmlns:a16="http://schemas.microsoft.com/office/drawing/2014/main" id="{186B4E04-E03C-6E30-02EF-AF7692F14D5B}"/>
              </a:ext>
            </a:extLst>
          </p:cNvPr>
          <p:cNvSpPr>
            <a:spLocks noGrp="1"/>
          </p:cNvSpPr>
          <p:nvPr>
            <p:ph sz="quarter" idx="4"/>
          </p:nvPr>
        </p:nvSpPr>
        <p:spPr>
          <a:xfrm>
            <a:off x="5474825" y="1593051"/>
            <a:ext cx="3340254" cy="2376608"/>
          </a:xfrm>
          <a:solidFill>
            <a:srgbClr val="E91C24"/>
          </a:solidFill>
        </p:spPr>
        <p:txBody>
          <a:bodyPr lIns="360000" tIns="360000" rIns="360000" bIns="360000" anchor="ctr">
            <a:noAutofit/>
          </a:bodyPr>
          <a:lstStyle>
            <a:lvl1pPr marL="0" indent="0" algn="l">
              <a:spcBef>
                <a:spcPts val="150"/>
              </a:spcBef>
              <a:buFontTx/>
              <a:buNone/>
              <a:defRPr sz="1800" b="1">
                <a:solidFill>
                  <a:schemeClr val="bg1"/>
                </a:solidFill>
              </a:defRPr>
            </a:lvl1pPr>
            <a:lvl2pPr marL="6350" indent="0">
              <a:tabLst/>
              <a:defRPr>
                <a:solidFill>
                  <a:schemeClr val="bg1"/>
                </a:solidFill>
              </a:defRPr>
            </a:lvl2pPr>
            <a:lvl3pPr marL="6350" indent="0">
              <a:tabLst/>
              <a:defRPr>
                <a:solidFill>
                  <a:schemeClr val="bg1"/>
                </a:solidFill>
              </a:defRPr>
            </a:lvl3pPr>
            <a:lvl4pPr marL="6350" indent="0">
              <a:tabLst/>
              <a:defRPr>
                <a:solidFill>
                  <a:schemeClr val="bg1"/>
                </a:solidFill>
              </a:defRPr>
            </a:lvl4pPr>
            <a:lvl5pPr marL="6350" indent="0">
              <a:tabLst/>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1997817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pic>
        <p:nvPicPr>
          <p:cNvPr id="11" name="Picture 10" descr="A red surface with a black background&#10;&#10;Description automatically generated with medium confidence">
            <a:extLst>
              <a:ext uri="{FF2B5EF4-FFF2-40B4-BE49-F238E27FC236}">
                <a16:creationId xmlns:a16="http://schemas.microsoft.com/office/drawing/2014/main" id="{BD62C7B2-F881-304C-8673-2B7AE442965A}"/>
              </a:ext>
            </a:extLst>
          </p:cNvPr>
          <p:cNvPicPr>
            <a:picLocks noChangeAspect="1"/>
          </p:cNvPicPr>
          <p:nvPr userDrawn="1"/>
        </p:nvPicPr>
        <p:blipFill>
          <a:blip r:embed="rId2"/>
          <a:stretch>
            <a:fillRect/>
          </a:stretch>
        </p:blipFill>
        <p:spPr>
          <a:xfrm>
            <a:off x="0"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6" y="4322619"/>
            <a:ext cx="1677694" cy="820882"/>
          </a:xfrm>
          <a:prstGeom prst="rect">
            <a:avLst/>
          </a:prstGeom>
        </p:spPr>
      </p:pic>
      <p:sp>
        <p:nvSpPr>
          <p:cNvPr id="2" name="Title 1"/>
          <p:cNvSpPr>
            <a:spLocks noGrp="1"/>
          </p:cNvSpPr>
          <p:nvPr>
            <p:ph type="title"/>
          </p:nvPr>
        </p:nvSpPr>
        <p:spPr>
          <a:xfrm>
            <a:off x="572401" y="432000"/>
            <a:ext cx="7999200" cy="663703"/>
          </a:xfrm>
        </p:spPr>
        <p:txBody>
          <a:bodyPr lIns="0" tIns="0" rIns="0" bIns="0" anchor="t">
            <a:noAutofit/>
          </a:bodyPr>
          <a:lstStyle>
            <a:lvl1pPr>
              <a:defRPr sz="2400"/>
            </a:lvl1pPr>
          </a:lstStyle>
          <a:p>
            <a:r>
              <a:rPr lang="en-US"/>
              <a:t>Click to edit Master title style</a:t>
            </a:r>
          </a:p>
        </p:txBody>
      </p:sp>
      <p:sp>
        <p:nvSpPr>
          <p:cNvPr id="4" name="Content Placeholder 3"/>
          <p:cNvSpPr>
            <a:spLocks noGrp="1"/>
          </p:cNvSpPr>
          <p:nvPr>
            <p:ph sz="half" idx="2"/>
          </p:nvPr>
        </p:nvSpPr>
        <p:spPr>
          <a:xfrm>
            <a:off x="572400" y="1221827"/>
            <a:ext cx="3716522" cy="3026980"/>
          </a:xfrm>
        </p:spPr>
        <p:txBody>
          <a:bodyPr lIns="0" tIns="0" rIns="0" bIns="0">
            <a:noAutofit/>
          </a:bodyPr>
          <a:lstStyle>
            <a:lvl1pPr marL="171450" indent="-171450">
              <a:buClr>
                <a:srgbClr val="E91C24"/>
              </a:buClr>
              <a:buFont typeface="Arial" panose="020B0604020202020204" pitchFamily="34" charset="0"/>
              <a:buChar char="•"/>
              <a:defRPr sz="1800"/>
            </a:lvl1pPr>
            <a:lvl2pPr marL="514350" indent="-171450">
              <a:buClr>
                <a:srgbClr val="E91C24"/>
              </a:buClr>
              <a:buFont typeface="Arial" panose="020B0604020202020204" pitchFamily="34" charset="0"/>
              <a:buChar char="•"/>
              <a:defRPr sz="1800"/>
            </a:lvl2pPr>
            <a:lvl3pPr marL="857250" indent="-171450">
              <a:buClr>
                <a:srgbClr val="E91C24"/>
              </a:buClr>
              <a:buFont typeface="Arial" panose="020B0604020202020204" pitchFamily="34" charset="0"/>
              <a:buChar char="•"/>
              <a:defRPr sz="1800"/>
            </a:lvl3pPr>
            <a:lvl4pPr marL="1200150" indent="-171450">
              <a:buClr>
                <a:srgbClr val="E91C24"/>
              </a:buClr>
              <a:buFont typeface="Arial" panose="020B0604020202020204" pitchFamily="34" charset="0"/>
              <a:buChar char="•"/>
              <a:defRPr sz="1800"/>
            </a:lvl4pPr>
            <a:lvl5pPr marL="1543050" indent="-171450">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55079" y="1221827"/>
            <a:ext cx="3716521" cy="3026980"/>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2" name="Picture 11">
            <a:extLst>
              <a:ext uri="{FF2B5EF4-FFF2-40B4-BE49-F238E27FC236}">
                <a16:creationId xmlns:a16="http://schemas.microsoft.com/office/drawing/2014/main" id="{B05F7907-417B-9845-A5F7-7A6C2442283A}"/>
              </a:ext>
            </a:extLst>
          </p:cNvPr>
          <p:cNvPicPr>
            <a:picLocks noChangeAspect="1"/>
          </p:cNvPicPr>
          <p:nvPr userDrawn="1"/>
        </p:nvPicPr>
        <p:blipFill>
          <a:blip r:embed="rId3"/>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2190962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wo Columns Wave Above">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CDFA407-1BDE-3D75-C7CC-870E2B66DEB1}"/>
              </a:ext>
            </a:extLst>
          </p:cNvPr>
          <p:cNvPicPr>
            <a:picLocks noChangeAspect="1"/>
          </p:cNvPicPr>
          <p:nvPr userDrawn="1"/>
        </p:nvPicPr>
        <p:blipFill>
          <a:blip r:embed="rId2"/>
          <a:srcRect/>
          <a:stretch/>
        </p:blipFill>
        <p:spPr>
          <a:xfrm rot="10800000">
            <a:off x="-2" y="0"/>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6" y="4322619"/>
            <a:ext cx="1677694" cy="820882"/>
          </a:xfrm>
          <a:prstGeom prst="rect">
            <a:avLst/>
          </a:prstGeom>
        </p:spPr>
      </p:pic>
      <p:pic>
        <p:nvPicPr>
          <p:cNvPr id="9" name="Picture 8">
            <a:extLst>
              <a:ext uri="{FF2B5EF4-FFF2-40B4-BE49-F238E27FC236}">
                <a16:creationId xmlns:a16="http://schemas.microsoft.com/office/drawing/2014/main" id="{C9C94AE2-FD6B-1F82-3196-40A158C215E5}"/>
              </a:ext>
            </a:extLst>
          </p:cNvPr>
          <p:cNvPicPr>
            <a:picLocks noChangeAspect="1"/>
          </p:cNvPicPr>
          <p:nvPr userDrawn="1"/>
        </p:nvPicPr>
        <p:blipFill>
          <a:blip r:embed="rId4"/>
          <a:stretch>
            <a:fillRect/>
          </a:stretch>
        </p:blipFill>
        <p:spPr>
          <a:xfrm>
            <a:off x="7466306" y="4322618"/>
            <a:ext cx="1677694" cy="820882"/>
          </a:xfrm>
          <a:prstGeom prst="rect">
            <a:avLst/>
          </a:prstGeom>
        </p:spPr>
      </p:pic>
      <p:sp>
        <p:nvSpPr>
          <p:cNvPr id="7" name="Title 1">
            <a:extLst>
              <a:ext uri="{FF2B5EF4-FFF2-40B4-BE49-F238E27FC236}">
                <a16:creationId xmlns:a16="http://schemas.microsoft.com/office/drawing/2014/main" id="{E00B5EC0-FD09-7B35-0E6D-DC0C62DF220C}"/>
              </a:ext>
            </a:extLst>
          </p:cNvPr>
          <p:cNvSpPr>
            <a:spLocks noGrp="1"/>
          </p:cNvSpPr>
          <p:nvPr>
            <p:ph type="title"/>
          </p:nvPr>
        </p:nvSpPr>
        <p:spPr>
          <a:xfrm>
            <a:off x="572401" y="797761"/>
            <a:ext cx="7999200" cy="663703"/>
          </a:xfrm>
        </p:spPr>
        <p:txBody>
          <a:bodyPr lIns="0" tIns="0" rIns="0" bIns="0" anchor="t">
            <a:noAutofit/>
          </a:bodyPr>
          <a:lstStyle>
            <a:lvl1pPr>
              <a:defRPr sz="2400"/>
            </a:lvl1pPr>
          </a:lstStyle>
          <a:p>
            <a:r>
              <a:rPr lang="en-US"/>
              <a:t>Click to edit Master title style</a:t>
            </a:r>
          </a:p>
        </p:txBody>
      </p:sp>
      <p:sp>
        <p:nvSpPr>
          <p:cNvPr id="10" name="Content Placeholder 3">
            <a:extLst>
              <a:ext uri="{FF2B5EF4-FFF2-40B4-BE49-F238E27FC236}">
                <a16:creationId xmlns:a16="http://schemas.microsoft.com/office/drawing/2014/main" id="{86B374BF-327C-A1C5-95C4-C9A2DE524A13}"/>
              </a:ext>
            </a:extLst>
          </p:cNvPr>
          <p:cNvSpPr>
            <a:spLocks noGrp="1"/>
          </p:cNvSpPr>
          <p:nvPr>
            <p:ph sz="half" idx="2"/>
          </p:nvPr>
        </p:nvSpPr>
        <p:spPr>
          <a:xfrm>
            <a:off x="572400" y="1587588"/>
            <a:ext cx="3716522" cy="2758151"/>
          </a:xfrm>
        </p:spPr>
        <p:txBody>
          <a:bodyPr lIns="0" tIns="0" rIns="0" bIns="0">
            <a:noAutofit/>
          </a:bodyPr>
          <a:lstStyle>
            <a:lvl1pPr marL="171450" indent="-171450">
              <a:buClr>
                <a:srgbClr val="E91C24"/>
              </a:buClr>
              <a:buFont typeface="Arial" panose="020B0604020202020204" pitchFamily="34" charset="0"/>
              <a:buChar char="•"/>
              <a:defRPr sz="1800"/>
            </a:lvl1pPr>
            <a:lvl2pPr marL="514350" indent="-171450">
              <a:buClr>
                <a:srgbClr val="E91C24"/>
              </a:buClr>
              <a:buFont typeface="Arial" panose="020B0604020202020204" pitchFamily="34" charset="0"/>
              <a:buChar char="•"/>
              <a:defRPr sz="1800"/>
            </a:lvl2pPr>
            <a:lvl3pPr marL="857250" indent="-171450">
              <a:buClr>
                <a:srgbClr val="E91C24"/>
              </a:buClr>
              <a:buFont typeface="Arial" panose="020B0604020202020204" pitchFamily="34" charset="0"/>
              <a:buChar char="•"/>
              <a:defRPr sz="1800"/>
            </a:lvl3pPr>
            <a:lvl4pPr marL="1200150" indent="-171450">
              <a:buClr>
                <a:srgbClr val="E91C24"/>
              </a:buClr>
              <a:buFont typeface="Arial" panose="020B0604020202020204" pitchFamily="34" charset="0"/>
              <a:buChar char="•"/>
              <a:defRPr sz="1800"/>
            </a:lvl4pPr>
            <a:lvl5pPr marL="1543050" indent="-171450">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5">
            <a:extLst>
              <a:ext uri="{FF2B5EF4-FFF2-40B4-BE49-F238E27FC236}">
                <a16:creationId xmlns:a16="http://schemas.microsoft.com/office/drawing/2014/main" id="{0A48466F-4618-BC73-3718-4121D1F66C67}"/>
              </a:ext>
            </a:extLst>
          </p:cNvPr>
          <p:cNvSpPr>
            <a:spLocks noGrp="1"/>
          </p:cNvSpPr>
          <p:nvPr>
            <p:ph sz="quarter" idx="4"/>
          </p:nvPr>
        </p:nvSpPr>
        <p:spPr>
          <a:xfrm>
            <a:off x="4855079" y="1587588"/>
            <a:ext cx="3716521" cy="2758151"/>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67522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wo Columns No Wave">
    <p:spTree>
      <p:nvGrpSpPr>
        <p:cNvPr id="1" name=""/>
        <p:cNvGrpSpPr/>
        <p:nvPr/>
      </p:nvGrpSpPr>
      <p:grpSpPr>
        <a:xfrm>
          <a:off x="0" y="0"/>
          <a:ext cx="0" cy="0"/>
          <a:chOff x="0" y="0"/>
          <a:chExt cx="0" cy="0"/>
        </a:xfrm>
      </p:grpSpPr>
      <p:sp>
        <p:nvSpPr>
          <p:cNvPr id="2" name="Title 1"/>
          <p:cNvSpPr>
            <a:spLocks noGrp="1"/>
          </p:cNvSpPr>
          <p:nvPr>
            <p:ph type="title"/>
          </p:nvPr>
        </p:nvSpPr>
        <p:spPr>
          <a:xfrm>
            <a:off x="572400" y="432000"/>
            <a:ext cx="7999199" cy="671586"/>
          </a:xfrm>
        </p:spPr>
        <p:txBody>
          <a:bodyPr lIns="0" tIns="0" rIns="0" bIns="0" anchor="t">
            <a:noAutofit/>
          </a:bodyPr>
          <a:lstStyle>
            <a:lvl1pPr>
              <a:defRPr sz="2400"/>
            </a:lvl1pPr>
          </a:lstStyle>
          <a:p>
            <a:r>
              <a:rPr lang="en-US"/>
              <a:t>Click to edit Master title style</a:t>
            </a:r>
          </a:p>
        </p:txBody>
      </p:sp>
      <p:sp>
        <p:nvSpPr>
          <p:cNvPr id="4" name="Content Placeholder 3"/>
          <p:cNvSpPr>
            <a:spLocks noGrp="1"/>
          </p:cNvSpPr>
          <p:nvPr>
            <p:ph sz="half" idx="2"/>
          </p:nvPr>
        </p:nvSpPr>
        <p:spPr>
          <a:xfrm>
            <a:off x="572400" y="1213945"/>
            <a:ext cx="3716522" cy="3152356"/>
          </a:xfrm>
        </p:spPr>
        <p:txBody>
          <a:bodyPr lIns="0" tIns="0" rIns="0" bIns="0">
            <a:noAutofit/>
          </a:bodyPr>
          <a:lstStyle>
            <a:lvl1pPr marL="171450" indent="-171450">
              <a:buClr>
                <a:srgbClr val="E91C24"/>
              </a:buClr>
              <a:buFont typeface="Arial" panose="020B0604020202020204" pitchFamily="34" charset="0"/>
              <a:buChar char="•"/>
              <a:defRPr sz="1800"/>
            </a:lvl1pPr>
            <a:lvl2pPr marL="514350" indent="-171450">
              <a:buClr>
                <a:srgbClr val="E91C24"/>
              </a:buClr>
              <a:buFont typeface="Arial" panose="020B0604020202020204" pitchFamily="34" charset="0"/>
              <a:buChar char="•"/>
              <a:defRPr sz="1800"/>
            </a:lvl2pPr>
            <a:lvl3pPr marL="857250" indent="-171450">
              <a:buClr>
                <a:srgbClr val="E91C24"/>
              </a:buClr>
              <a:buFont typeface="Arial" panose="020B0604020202020204" pitchFamily="34" charset="0"/>
              <a:buChar char="•"/>
              <a:defRPr sz="1800"/>
            </a:lvl3pPr>
            <a:lvl4pPr marL="1200150" indent="-171450">
              <a:buClr>
                <a:srgbClr val="E91C24"/>
              </a:buClr>
              <a:buFont typeface="Arial" panose="020B0604020202020204" pitchFamily="34" charset="0"/>
              <a:buChar char="•"/>
              <a:defRPr sz="1800"/>
            </a:lvl4pPr>
            <a:lvl5pPr marL="1543050" indent="-171450">
              <a:buClr>
                <a:srgbClr val="E91C24"/>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855079" y="1213945"/>
            <a:ext cx="3716521" cy="3152356"/>
          </a:xfrm>
        </p:spPr>
        <p:txBody>
          <a:bodyPr lIns="0" tIns="0" rIns="0" bIns="0">
            <a:noAutofit/>
          </a:bodyPr>
          <a:lstStyle>
            <a:lvl1pPr>
              <a:buClr>
                <a:srgbClr val="E91C24"/>
              </a:buClr>
              <a:defRPr sz="1800"/>
            </a:lvl1pPr>
            <a:lvl2pPr>
              <a:buClr>
                <a:srgbClr val="E91C24"/>
              </a:buClr>
              <a:defRPr sz="1800"/>
            </a:lvl2pPr>
            <a:lvl3pPr>
              <a:buClr>
                <a:srgbClr val="E91C24"/>
              </a:buClr>
              <a:defRPr sz="1800"/>
            </a:lvl3pPr>
            <a:lvl4pPr>
              <a:buClr>
                <a:srgbClr val="E91C24"/>
              </a:buClr>
              <a:defRPr sz="1800"/>
            </a:lvl4pPr>
            <a:lvl5pPr>
              <a:buClr>
                <a:srgbClr val="E91C24"/>
              </a:buCl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1" name="Picture 10">
            <a:extLst>
              <a:ext uri="{FF2B5EF4-FFF2-40B4-BE49-F238E27FC236}">
                <a16:creationId xmlns:a16="http://schemas.microsoft.com/office/drawing/2014/main" id="{30ABDF25-55E1-8740-9525-1A0949824DF8}"/>
              </a:ext>
            </a:extLst>
          </p:cNvPr>
          <p:cNvPicPr>
            <a:picLocks noChangeAspect="1"/>
          </p:cNvPicPr>
          <p:nvPr/>
        </p:nvPicPr>
        <p:blipFill>
          <a:blip r:embed="rId2"/>
          <a:stretch>
            <a:fillRect/>
          </a:stretch>
        </p:blipFill>
        <p:spPr>
          <a:xfrm>
            <a:off x="7466306" y="4322618"/>
            <a:ext cx="1677694" cy="820882"/>
          </a:xfrm>
          <a:prstGeom prst="rect">
            <a:avLst/>
          </a:prstGeom>
        </p:spPr>
      </p:pic>
      <p:pic>
        <p:nvPicPr>
          <p:cNvPr id="10" name="Picture 9">
            <a:extLst>
              <a:ext uri="{FF2B5EF4-FFF2-40B4-BE49-F238E27FC236}">
                <a16:creationId xmlns:a16="http://schemas.microsoft.com/office/drawing/2014/main" id="{A0ECCC5F-AEF6-D149-86B6-908FB0DB07E3}"/>
              </a:ext>
            </a:extLst>
          </p:cNvPr>
          <p:cNvPicPr>
            <a:picLocks noChangeAspect="1"/>
          </p:cNvPicPr>
          <p:nvPr userDrawn="1"/>
        </p:nvPicPr>
        <p:blipFill>
          <a:blip r:embed="rId2"/>
          <a:stretch>
            <a:fillRect/>
          </a:stretch>
        </p:blipFill>
        <p:spPr>
          <a:xfrm>
            <a:off x="7466306" y="4322618"/>
            <a:ext cx="1677694" cy="820882"/>
          </a:xfrm>
          <a:prstGeom prst="rect">
            <a:avLst/>
          </a:prstGeom>
        </p:spPr>
      </p:pic>
    </p:spTree>
    <p:extLst>
      <p:ext uri="{BB962C8B-B14F-4D97-AF65-F5344CB8AC3E}">
        <p14:creationId xmlns:p14="http://schemas.microsoft.com/office/powerpoint/2010/main" val="276067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 With Sub-Head">
    <p:spTree>
      <p:nvGrpSpPr>
        <p:cNvPr id="1" name=""/>
        <p:cNvGrpSpPr/>
        <p:nvPr/>
      </p:nvGrpSpPr>
      <p:grpSpPr>
        <a:xfrm>
          <a:off x="0" y="0"/>
          <a:ext cx="0" cy="0"/>
          <a:chOff x="0" y="0"/>
          <a:chExt cx="0" cy="0"/>
        </a:xfrm>
      </p:grpSpPr>
      <p:pic>
        <p:nvPicPr>
          <p:cNvPr id="7" name="Picture 6" descr="A red surface with a black background&#10;&#10;Description automatically generated with medium confidence">
            <a:extLst>
              <a:ext uri="{FF2B5EF4-FFF2-40B4-BE49-F238E27FC236}">
                <a16:creationId xmlns:a16="http://schemas.microsoft.com/office/drawing/2014/main" id="{B49692BE-6321-0E46-9AE2-E491AAD3172B}"/>
              </a:ext>
            </a:extLst>
          </p:cNvPr>
          <p:cNvPicPr>
            <a:picLocks noChangeAspect="1"/>
          </p:cNvPicPr>
          <p:nvPr userDrawn="1"/>
        </p:nvPicPr>
        <p:blipFill>
          <a:blip r:embed="rId2"/>
          <a:stretch>
            <a:fillRect/>
          </a:stretch>
        </p:blipFill>
        <p:spPr>
          <a:xfrm>
            <a:off x="0" y="1"/>
            <a:ext cx="9144000" cy="5143500"/>
          </a:xfrm>
          <a:prstGeom prst="rect">
            <a:avLst/>
          </a:prstGeom>
        </p:spPr>
      </p:pic>
      <p:pic>
        <p:nvPicPr>
          <p:cNvPr id="13" name="Picture 12" descr="A red surface with a black background&#10;&#10;Description automatically generated with medium confidence">
            <a:extLst>
              <a:ext uri="{FF2B5EF4-FFF2-40B4-BE49-F238E27FC236}">
                <a16:creationId xmlns:a16="http://schemas.microsoft.com/office/drawing/2014/main" id="{1CCE42D8-5361-9940-B797-FFC03759880E}"/>
              </a:ext>
            </a:extLst>
          </p:cNvPr>
          <p:cNvPicPr>
            <a:picLocks noChangeAspect="1"/>
          </p:cNvPicPr>
          <p:nvPr/>
        </p:nvPicPr>
        <p:blipFill>
          <a:blip r:embed="rId2"/>
          <a:stretch>
            <a:fillRect/>
          </a:stretch>
        </p:blipFill>
        <p:spPr>
          <a:xfrm>
            <a:off x="0" y="1"/>
            <a:ext cx="9144000" cy="5143500"/>
          </a:xfrm>
          <a:prstGeom prst="rect">
            <a:avLst/>
          </a:prstGeom>
        </p:spPr>
      </p:pic>
      <p:pic>
        <p:nvPicPr>
          <p:cNvPr id="14" name="Picture 13">
            <a:extLst>
              <a:ext uri="{FF2B5EF4-FFF2-40B4-BE49-F238E27FC236}">
                <a16:creationId xmlns:a16="http://schemas.microsoft.com/office/drawing/2014/main" id="{AB64294A-0EB7-ED44-A3E5-F1EF59B87ADA}"/>
              </a:ext>
            </a:extLst>
          </p:cNvPr>
          <p:cNvPicPr>
            <a:picLocks noChangeAspect="1"/>
          </p:cNvPicPr>
          <p:nvPr/>
        </p:nvPicPr>
        <p:blipFill>
          <a:blip r:embed="rId3"/>
          <a:stretch>
            <a:fillRect/>
          </a:stretch>
        </p:blipFill>
        <p:spPr>
          <a:xfrm>
            <a:off x="7466306" y="4322619"/>
            <a:ext cx="1677694" cy="820882"/>
          </a:xfrm>
          <a:prstGeom prst="rect">
            <a:avLst/>
          </a:prstGeom>
        </p:spPr>
      </p:pic>
      <p:sp>
        <p:nvSpPr>
          <p:cNvPr id="2" name="Title 1"/>
          <p:cNvSpPr>
            <a:spLocks noGrp="1"/>
          </p:cNvSpPr>
          <p:nvPr>
            <p:ph type="title"/>
          </p:nvPr>
        </p:nvSpPr>
        <p:spPr>
          <a:xfrm>
            <a:off x="571499" y="432594"/>
            <a:ext cx="8000008" cy="640832"/>
          </a:xfrm>
        </p:spPr>
        <p:txBody>
          <a:bodyPr lIns="0" tIns="0" rIns="0" bIns="0" anchor="t">
            <a:noAutofit/>
          </a:bodyPr>
          <a:lstStyle>
            <a:lvl1pPr>
              <a:defRPr sz="2400"/>
            </a:lvl1pPr>
          </a:lstStyle>
          <a:p>
            <a:r>
              <a:rPr lang="en-US"/>
              <a:t>Click to edit Master title style</a:t>
            </a:r>
          </a:p>
        </p:txBody>
      </p:sp>
      <p:sp>
        <p:nvSpPr>
          <p:cNvPr id="3" name="Text Placeholder 2"/>
          <p:cNvSpPr>
            <a:spLocks noGrp="1"/>
          </p:cNvSpPr>
          <p:nvPr>
            <p:ph type="body" idx="1"/>
          </p:nvPr>
        </p:nvSpPr>
        <p:spPr>
          <a:xfrm>
            <a:off x="571499" y="1074019"/>
            <a:ext cx="8000007" cy="432000"/>
          </a:xfrm>
        </p:spPr>
        <p:txBody>
          <a:bodyPr lIns="0" tIns="0" rIns="0" bIns="0" anchor="t">
            <a:noAutofit/>
          </a:bodyPr>
          <a:lstStyle>
            <a:lvl1pPr marL="0" indent="0">
              <a:buNone/>
              <a:defRPr sz="1800" b="0">
                <a:solidFill>
                  <a:schemeClr val="tx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571499" y="1598215"/>
            <a:ext cx="8000007" cy="2674965"/>
          </a:xfrm>
        </p:spPr>
        <p:txBody>
          <a:bodyPr lIns="0" tIns="0" rIns="0" bIns="0">
            <a:noAutofit/>
          </a:bodyPr>
          <a:lstStyle>
            <a:lvl1pPr marL="171450" indent="-171450">
              <a:buClr>
                <a:schemeClr val="accent1"/>
              </a:buClr>
              <a:buFont typeface="Arial" panose="020B0604020202020204" pitchFamily="34" charset="0"/>
              <a:buChar char="•"/>
              <a:defRPr sz="1800"/>
            </a:lvl1pPr>
            <a:lvl2pPr marL="514350" indent="-171450">
              <a:buClr>
                <a:schemeClr val="accent1"/>
              </a:buClr>
              <a:buFont typeface="Arial" panose="020B0604020202020204" pitchFamily="34" charset="0"/>
              <a:buChar char="•"/>
              <a:defRPr sz="1800"/>
            </a:lvl2pPr>
            <a:lvl3pPr marL="857250" indent="-171450">
              <a:buClr>
                <a:schemeClr val="accent1"/>
              </a:buClr>
              <a:buFont typeface="Arial" panose="020B0604020202020204" pitchFamily="34" charset="0"/>
              <a:buChar char="•"/>
              <a:defRPr sz="1800"/>
            </a:lvl3pPr>
            <a:lvl4pPr marL="1200150" indent="-171450">
              <a:buClr>
                <a:schemeClr val="accent1"/>
              </a:buClr>
              <a:buFont typeface="Arial" panose="020B0604020202020204" pitchFamily="34" charset="0"/>
              <a:buChar char="•"/>
              <a:defRPr sz="1800"/>
            </a:lvl4pPr>
            <a:lvl5pPr marL="1543050" indent="-171450">
              <a:buClr>
                <a:schemeClr val="accent1"/>
              </a:buClr>
              <a:buFont typeface="Arial" panose="020B0604020202020204" pitchFamily="34" charset="0"/>
              <a:buChar cha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8" name="Picture 7">
            <a:extLst>
              <a:ext uri="{FF2B5EF4-FFF2-40B4-BE49-F238E27FC236}">
                <a16:creationId xmlns:a16="http://schemas.microsoft.com/office/drawing/2014/main" id="{B1638433-1023-2B48-8BC8-E864724D79B8}"/>
              </a:ext>
            </a:extLst>
          </p:cNvPr>
          <p:cNvPicPr>
            <a:picLocks noChangeAspect="1"/>
          </p:cNvPicPr>
          <p:nvPr userDrawn="1"/>
        </p:nvPicPr>
        <p:blipFill>
          <a:blip r:embed="rId3"/>
          <a:stretch>
            <a:fillRect/>
          </a:stretch>
        </p:blipFill>
        <p:spPr>
          <a:xfrm>
            <a:off x="7466306" y="4322619"/>
            <a:ext cx="1677694" cy="820882"/>
          </a:xfrm>
          <a:prstGeom prst="rect">
            <a:avLst/>
          </a:prstGeom>
        </p:spPr>
      </p:pic>
    </p:spTree>
    <p:extLst>
      <p:ext uri="{BB962C8B-B14F-4D97-AF65-F5344CB8AC3E}">
        <p14:creationId xmlns:p14="http://schemas.microsoft.com/office/powerpoint/2010/main" val="682545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3150511"/>
      </p:ext>
    </p:extLst>
  </p:cSld>
  <p:clrMap bg1="lt1" tx1="dk1" bg2="lt2" tx2="dk2" accent1="accent1" accent2="accent2" accent3="accent3" accent4="accent4" accent5="accent5" accent6="accent6" hlink="hlink" folHlink="folHlink"/>
  <p:sldLayoutIdLst>
    <p:sldLayoutId id="2147483695" r:id="rId1"/>
    <p:sldLayoutId id="2147483704" r:id="rId2"/>
    <p:sldLayoutId id="2147483730" r:id="rId3"/>
    <p:sldLayoutId id="2147483724" r:id="rId4"/>
    <p:sldLayoutId id="2147483732" r:id="rId5"/>
    <p:sldLayoutId id="2147483726" r:id="rId6"/>
    <p:sldLayoutId id="2147483731" r:id="rId7"/>
    <p:sldLayoutId id="2147483716" r:id="rId8"/>
    <p:sldLayoutId id="2147483703" r:id="rId9"/>
    <p:sldLayoutId id="2147483729" r:id="rId10"/>
    <p:sldLayoutId id="2147483663" r:id="rId11"/>
    <p:sldLayoutId id="2147483664" r:id="rId12"/>
    <p:sldLayoutId id="2147483667" r:id="rId13"/>
    <p:sldLayoutId id="2147483734" r:id="rId14"/>
    <p:sldLayoutId id="2147483735" r:id="rId15"/>
  </p:sldLayoutIdLst>
  <p:txStyles>
    <p:titleStyle>
      <a:lvl1pPr algn="l" defTabSz="685800" rtl="0" eaLnBrk="1" latinLnBrk="0" hangingPunct="1">
        <a:lnSpc>
          <a:spcPct val="90000"/>
        </a:lnSpc>
        <a:spcBef>
          <a:spcPct val="0"/>
        </a:spcBef>
        <a:buNone/>
        <a:defRPr sz="3300" b="1" i="0" kern="1200">
          <a:solidFill>
            <a:schemeClr val="tx1"/>
          </a:solidFill>
          <a:latin typeface="Arial" panose="020B0604020202020204" pitchFamily="34" charset="0"/>
          <a:ea typeface="+mj-ea"/>
          <a:cs typeface="Arial" panose="020B0604020202020204" pitchFamily="34" charset="0"/>
        </a:defRPr>
      </a:lvl1pPr>
    </p:titleStyle>
    <p:body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21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375"/>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chemeClr val="accent1"/>
        </a:buClr>
        <a:buFont typeface="Arial" panose="020B0604020202020204" pitchFamily="34" charset="0"/>
        <a:buChar char="•"/>
        <a:defRPr sz="15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chemeClr val="accent1"/>
        </a:buClr>
        <a:buFont typeface="Arial" panose="020B0604020202020204" pitchFamily="34" charset="0"/>
        <a:buChar char="•"/>
        <a:defRPr sz="135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1.sv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23.sv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hyperlink" Target="http://wellness.carleton.ca/navigator"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29.png"/><Relationship Id="rId4" Type="http://schemas.openxmlformats.org/officeDocument/2006/relationships/image" Target="../media/image28.svg"/></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brightspace.carleton.ca/d2l/le/discovery/view/course/392715"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hyperlink" Target="https://wellness.carleton.ca/mental-health/resource-guide/"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13.sv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9358-B01E-63B0-4A6D-F5C65458370C}"/>
              </a:ext>
            </a:extLst>
          </p:cNvPr>
          <p:cNvSpPr>
            <a:spLocks noGrp="1"/>
          </p:cNvSpPr>
          <p:nvPr>
            <p:ph type="ctrTitle"/>
          </p:nvPr>
        </p:nvSpPr>
        <p:spPr>
          <a:xfrm>
            <a:off x="1597019" y="811884"/>
            <a:ext cx="5712714" cy="1790700"/>
          </a:xfrm>
        </p:spPr>
        <p:txBody>
          <a:bodyPr/>
          <a:lstStyle/>
          <a:p>
            <a:pPr algn="ctr"/>
            <a:r>
              <a:rPr lang="en-US" dirty="0">
                <a:latin typeface="Arial"/>
                <a:cs typeface="Arial"/>
              </a:rPr>
              <a:t>Office of Associate Vice President Student Health and Wellness</a:t>
            </a:r>
          </a:p>
        </p:txBody>
      </p:sp>
    </p:spTree>
    <p:extLst>
      <p:ext uri="{BB962C8B-B14F-4D97-AF65-F5344CB8AC3E}">
        <p14:creationId xmlns:p14="http://schemas.microsoft.com/office/powerpoint/2010/main" val="39088924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yellow rectangle with white background&#10;&#10;Description automatically generated">
            <a:extLst>
              <a:ext uri="{FF2B5EF4-FFF2-40B4-BE49-F238E27FC236}">
                <a16:creationId xmlns:a16="http://schemas.microsoft.com/office/drawing/2014/main" id="{4B3975C3-B8E8-FEB0-1222-EA6861CAC64A}"/>
              </a:ext>
            </a:extLst>
          </p:cNvPr>
          <p:cNvPicPr>
            <a:picLocks noChangeAspect="1"/>
          </p:cNvPicPr>
          <p:nvPr/>
        </p:nvPicPr>
        <p:blipFill rotWithShape="1">
          <a:blip r:embed="rId3"/>
          <a:srcRect l="6108" t="28571" r="89903" b="28571"/>
          <a:stretch/>
        </p:blipFill>
        <p:spPr>
          <a:xfrm flipV="1">
            <a:off x="-2153" y="1127955"/>
            <a:ext cx="9144447" cy="185526"/>
          </a:xfrm>
          <a:prstGeom prst="rect">
            <a:avLst/>
          </a:prstGeom>
        </p:spPr>
      </p:pic>
      <p:sp>
        <p:nvSpPr>
          <p:cNvPr id="2" name="Content Placeholder 1">
            <a:extLst>
              <a:ext uri="{FF2B5EF4-FFF2-40B4-BE49-F238E27FC236}">
                <a16:creationId xmlns:a16="http://schemas.microsoft.com/office/drawing/2014/main" id="{BBB1591D-B304-6B3C-C15D-4B969ED100A5}"/>
              </a:ext>
            </a:extLst>
          </p:cNvPr>
          <p:cNvSpPr>
            <a:spLocks noGrp="1"/>
          </p:cNvSpPr>
          <p:nvPr>
            <p:ph sz="half" idx="2"/>
          </p:nvPr>
        </p:nvSpPr>
        <p:spPr>
          <a:xfrm>
            <a:off x="545727" y="1328334"/>
            <a:ext cx="6051016" cy="2681132"/>
          </a:xfrm>
        </p:spPr>
        <p:txBody>
          <a:bodyPr vert="horz" lIns="0" tIns="0" rIns="0" bIns="0" rtlCol="0" anchor="t">
            <a:noAutofit/>
          </a:bodyPr>
          <a:lstStyle/>
          <a:p>
            <a:pPr>
              <a:buClr>
                <a:srgbClr val="E91C24"/>
              </a:buClr>
            </a:pPr>
            <a:r>
              <a:rPr lang="en-US" sz="1400" dirty="0">
                <a:latin typeface="Arial"/>
                <a:cs typeface="Arial"/>
              </a:rPr>
              <a:t>The Health Promotion team provides opportunities for students to build "wellness toolbox"</a:t>
            </a:r>
            <a:endParaRPr lang="en-US" sz="1400" dirty="0"/>
          </a:p>
          <a:p>
            <a:pPr lvl="1">
              <a:buClr>
                <a:srgbClr val="E91C24"/>
              </a:buClr>
            </a:pPr>
            <a:r>
              <a:rPr lang="en-US" sz="1400" dirty="0">
                <a:latin typeface="Arial"/>
                <a:cs typeface="Arial"/>
              </a:rPr>
              <a:t>Awareness, knowledge and skills</a:t>
            </a:r>
          </a:p>
          <a:p>
            <a:pPr>
              <a:buClr>
                <a:srgbClr val="E91C24"/>
              </a:buClr>
            </a:pPr>
            <a:endParaRPr lang="en-US" sz="1400" dirty="0">
              <a:latin typeface="Arial"/>
              <a:cs typeface="Arial"/>
            </a:endParaRPr>
          </a:p>
          <a:p>
            <a:pPr>
              <a:buClr>
                <a:srgbClr val="E91C24"/>
              </a:buClr>
            </a:pPr>
            <a:r>
              <a:rPr lang="en-US" sz="1400" dirty="0">
                <a:latin typeface="Arial"/>
                <a:cs typeface="Arial"/>
              </a:rPr>
              <a:t>Educational content through workshops, events and media at various locations on campus</a:t>
            </a:r>
          </a:p>
          <a:p>
            <a:pPr>
              <a:buClr>
                <a:srgbClr val="E91C24"/>
              </a:buClr>
            </a:pPr>
            <a:r>
              <a:rPr lang="en-CA" sz="1400" dirty="0"/>
              <a:t>CUSA Wellness Centre Staff and Carleton’s Health Promotion Team will be available at the Wellness Centre, Monday through Friday. Students can engage in peer support, skill building opportunities, and health promotion activities in a student-centered environment to increase multiple dimensions of well-being</a:t>
            </a:r>
            <a:r>
              <a:rPr lang="en-CA" dirty="0"/>
              <a:t>. </a:t>
            </a:r>
            <a:r>
              <a:rPr lang="en-CA" sz="1400" b="1" i="1" dirty="0"/>
              <a:t>Grad students are welcome to attend.</a:t>
            </a:r>
            <a:endParaRPr lang="en-US" sz="1400" b="1" i="1" dirty="0">
              <a:latin typeface="Arial"/>
              <a:cs typeface="Arial"/>
            </a:endParaRPr>
          </a:p>
          <a:p>
            <a:pPr marL="0" indent="0">
              <a:buClr>
                <a:srgbClr val="E91C24"/>
              </a:buClr>
              <a:buNone/>
            </a:pPr>
            <a:endParaRPr lang="en-US" i="1" dirty="0"/>
          </a:p>
        </p:txBody>
      </p:sp>
      <p:sp>
        <p:nvSpPr>
          <p:cNvPr id="3" name="Title 2">
            <a:extLst>
              <a:ext uri="{FF2B5EF4-FFF2-40B4-BE49-F238E27FC236}">
                <a16:creationId xmlns:a16="http://schemas.microsoft.com/office/drawing/2014/main" id="{6A424E21-6C80-5B5E-0D90-99C4B175E6F9}"/>
              </a:ext>
            </a:extLst>
          </p:cNvPr>
          <p:cNvSpPr>
            <a:spLocks noGrp="1"/>
          </p:cNvSpPr>
          <p:nvPr>
            <p:ph type="title"/>
          </p:nvPr>
        </p:nvSpPr>
        <p:spPr>
          <a:xfrm>
            <a:off x="571499" y="766546"/>
            <a:ext cx="7046016" cy="720000"/>
          </a:xfrm>
        </p:spPr>
        <p:txBody>
          <a:bodyPr/>
          <a:lstStyle/>
          <a:p>
            <a:r>
              <a:rPr lang="en-US" b="1" dirty="0">
                <a:latin typeface="Arial"/>
                <a:cs typeface="Arial"/>
              </a:rPr>
              <a:t>Health Promotion</a:t>
            </a:r>
            <a:endParaRPr lang="en-US" b="1" dirty="0"/>
          </a:p>
        </p:txBody>
      </p:sp>
      <p:pic>
        <p:nvPicPr>
          <p:cNvPr id="7" name="Graphic 6" descr="Run outline">
            <a:extLst>
              <a:ext uri="{FF2B5EF4-FFF2-40B4-BE49-F238E27FC236}">
                <a16:creationId xmlns:a16="http://schemas.microsoft.com/office/drawing/2014/main" id="{4215C7CB-3A2D-2033-07FD-E83CA27EC85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45792" y="1422389"/>
            <a:ext cx="734976" cy="734976"/>
          </a:xfrm>
          <a:prstGeom prst="rect">
            <a:avLst/>
          </a:prstGeom>
        </p:spPr>
      </p:pic>
      <p:pic>
        <p:nvPicPr>
          <p:cNvPr id="8" name="Graphic 7" descr="Meditation outline">
            <a:extLst>
              <a:ext uri="{FF2B5EF4-FFF2-40B4-BE49-F238E27FC236}">
                <a16:creationId xmlns:a16="http://schemas.microsoft.com/office/drawing/2014/main" id="{E68F7B8D-A51A-7C82-6136-8BC08CDAC66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45792" y="2278153"/>
            <a:ext cx="781493" cy="781493"/>
          </a:xfrm>
          <a:prstGeom prst="rect">
            <a:avLst/>
          </a:prstGeom>
        </p:spPr>
      </p:pic>
      <p:pic>
        <p:nvPicPr>
          <p:cNvPr id="9" name="Graphic 8" descr="Food Safety outline">
            <a:extLst>
              <a:ext uri="{FF2B5EF4-FFF2-40B4-BE49-F238E27FC236}">
                <a16:creationId xmlns:a16="http://schemas.microsoft.com/office/drawing/2014/main" id="{5D867AA6-73FC-CDE7-4C21-8DFAD49D8EC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35090" y="1313481"/>
            <a:ext cx="887819" cy="887819"/>
          </a:xfrm>
          <a:prstGeom prst="rect">
            <a:avLst/>
          </a:prstGeom>
        </p:spPr>
      </p:pic>
      <p:pic>
        <p:nvPicPr>
          <p:cNvPr id="11" name="Graphic 10" descr="Heart with pulse outline">
            <a:extLst>
              <a:ext uri="{FF2B5EF4-FFF2-40B4-BE49-F238E27FC236}">
                <a16:creationId xmlns:a16="http://schemas.microsoft.com/office/drawing/2014/main" id="{9BDEE643-3482-B97A-3CBA-712E1FD4D24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835090" y="2289600"/>
            <a:ext cx="914400" cy="914400"/>
          </a:xfrm>
          <a:prstGeom prst="rect">
            <a:avLst/>
          </a:prstGeom>
        </p:spPr>
      </p:pic>
      <p:sp>
        <p:nvSpPr>
          <p:cNvPr id="16" name="TextBox 15">
            <a:extLst>
              <a:ext uri="{FF2B5EF4-FFF2-40B4-BE49-F238E27FC236}">
                <a16:creationId xmlns:a16="http://schemas.microsoft.com/office/drawing/2014/main" id="{4BC479AA-4F99-B556-2E3E-9FE034363FBA}"/>
              </a:ext>
            </a:extLst>
          </p:cNvPr>
          <p:cNvSpPr txBox="1"/>
          <p:nvPr/>
        </p:nvSpPr>
        <p:spPr>
          <a:xfrm>
            <a:off x="6645792" y="3292300"/>
            <a:ext cx="2257251" cy="646331"/>
          </a:xfrm>
          <a:prstGeom prst="rect">
            <a:avLst/>
          </a:prstGeom>
          <a:ln>
            <a:solidFill>
              <a:srgbClr val="E91C24"/>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latin typeface="Arial" panose="020B0604020202020204" pitchFamily="34" charset="0"/>
                <a:cs typeface="Arial" panose="020B0604020202020204" pitchFamily="34" charset="0"/>
              </a:rPr>
              <a:t>Website:</a:t>
            </a:r>
            <a:r>
              <a:rPr lang="en-US" sz="1200">
                <a:latin typeface="Arial" panose="020B0604020202020204" pitchFamily="34" charset="0"/>
                <a:cs typeface="Arial" panose="020B0604020202020204" pitchFamily="34" charset="0"/>
              </a:rPr>
              <a:t> </a:t>
            </a:r>
            <a:r>
              <a:rPr lang="en-US" sz="1200">
                <a:latin typeface="Arial" panose="020B0604020202020204" pitchFamily="34" charset="0"/>
                <a:ea typeface="+mn-lt"/>
                <a:cs typeface="Arial" panose="020B0604020202020204" pitchFamily="34" charset="0"/>
              </a:rPr>
              <a:t>wellness.carleton.ca/health-promotion</a:t>
            </a:r>
            <a:endParaRPr lang="en-US" sz="1200">
              <a:latin typeface="Arial" panose="020B0604020202020204" pitchFamily="34" charset="0"/>
              <a:cs typeface="Arial" panose="020B0604020202020204" pitchFamily="34" charset="0"/>
            </a:endParaRPr>
          </a:p>
          <a:p>
            <a:r>
              <a:rPr lang="en-US" sz="1200" b="1">
                <a:latin typeface="Arial" panose="020B0604020202020204" pitchFamily="34" charset="0"/>
                <a:cs typeface="Arial" panose="020B0604020202020204" pitchFamily="34" charset="0"/>
              </a:rPr>
              <a:t>Email: </a:t>
            </a:r>
            <a:r>
              <a:rPr lang="en-US" sz="1200">
                <a:latin typeface="Arial" panose="020B0604020202020204" pitchFamily="34" charset="0"/>
                <a:ea typeface="+mn-lt"/>
                <a:cs typeface="Arial" panose="020B0604020202020204" pitchFamily="34" charset="0"/>
              </a:rPr>
              <a:t>wellness@carleton.ca</a:t>
            </a:r>
          </a:p>
        </p:txBody>
      </p:sp>
    </p:spTree>
    <p:extLst>
      <p:ext uri="{BB962C8B-B14F-4D97-AF65-F5344CB8AC3E}">
        <p14:creationId xmlns:p14="http://schemas.microsoft.com/office/powerpoint/2010/main" val="40888224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7E121C0-9B5B-0FBF-E288-A161FB2BB25C}"/>
              </a:ext>
            </a:extLst>
          </p:cNvPr>
          <p:cNvSpPr>
            <a:spLocks noGrp="1"/>
          </p:cNvSpPr>
          <p:nvPr>
            <p:ph sz="half" idx="2"/>
          </p:nvPr>
        </p:nvSpPr>
        <p:spPr>
          <a:xfrm>
            <a:off x="614632" y="1919706"/>
            <a:ext cx="5630114" cy="1292684"/>
          </a:xfrm>
        </p:spPr>
        <p:txBody>
          <a:bodyPr vert="horz" lIns="0" tIns="0" rIns="0" bIns="0" rtlCol="0" anchor="t">
            <a:noAutofit/>
          </a:bodyPr>
          <a:lstStyle/>
          <a:p>
            <a:pPr>
              <a:buClr>
                <a:srgbClr val="FF0000"/>
              </a:buClr>
            </a:pPr>
            <a:r>
              <a:rPr lang="en-US">
                <a:latin typeface="Arial"/>
                <a:cs typeface="Arial"/>
              </a:rPr>
              <a:t>Support for exploring and cultivating spiritual wellbeing and identity</a:t>
            </a:r>
          </a:p>
          <a:p>
            <a:pPr>
              <a:buClr>
                <a:srgbClr val="FF0000"/>
              </a:buClr>
            </a:pPr>
            <a:r>
              <a:rPr lang="en-US">
                <a:latin typeface="Arial"/>
                <a:cs typeface="Arial"/>
              </a:rPr>
              <a:t>Welcoming space for all, regardless of faith affiliation </a:t>
            </a:r>
          </a:p>
          <a:p>
            <a:pPr>
              <a:buClr>
                <a:srgbClr val="FF0000"/>
              </a:buClr>
            </a:pPr>
            <a:r>
              <a:rPr lang="en-US">
                <a:latin typeface="Arial"/>
                <a:cs typeface="Arial"/>
              </a:rPr>
              <a:t>Meet the Chaplains by office hours or by appointment</a:t>
            </a:r>
            <a:endParaRPr lang="en-US"/>
          </a:p>
        </p:txBody>
      </p:sp>
      <p:sp>
        <p:nvSpPr>
          <p:cNvPr id="3" name="Title 2">
            <a:extLst>
              <a:ext uri="{FF2B5EF4-FFF2-40B4-BE49-F238E27FC236}">
                <a16:creationId xmlns:a16="http://schemas.microsoft.com/office/drawing/2014/main" id="{07B504E0-5963-F759-7863-A1668CADBF92}"/>
              </a:ext>
            </a:extLst>
          </p:cNvPr>
          <p:cNvSpPr>
            <a:spLocks noGrp="1"/>
          </p:cNvSpPr>
          <p:nvPr>
            <p:ph type="title"/>
          </p:nvPr>
        </p:nvSpPr>
        <p:spPr/>
        <p:txBody>
          <a:bodyPr/>
          <a:lstStyle/>
          <a:p>
            <a:r>
              <a:rPr lang="en-US" b="1">
                <a:latin typeface="Arial"/>
                <a:cs typeface="Arial"/>
              </a:rPr>
              <a:t>Spirituality Centre</a:t>
            </a:r>
            <a:endParaRPr lang="en-US" b="1"/>
          </a:p>
        </p:txBody>
      </p:sp>
      <p:pic>
        <p:nvPicPr>
          <p:cNvPr id="5" name="Picture 4" descr="A yellow rectangle with white background&#10;&#10;Description automatically generated">
            <a:extLst>
              <a:ext uri="{FF2B5EF4-FFF2-40B4-BE49-F238E27FC236}">
                <a16:creationId xmlns:a16="http://schemas.microsoft.com/office/drawing/2014/main" id="{3C3D5DA2-2F4C-DE42-5116-4E2969B8C3C6}"/>
              </a:ext>
            </a:extLst>
          </p:cNvPr>
          <p:cNvPicPr>
            <a:picLocks noChangeAspect="1"/>
          </p:cNvPicPr>
          <p:nvPr/>
        </p:nvPicPr>
        <p:blipFill rotWithShape="1">
          <a:blip r:embed="rId3"/>
          <a:srcRect l="6108" t="28571" r="89903" b="28571"/>
          <a:stretch/>
        </p:blipFill>
        <p:spPr>
          <a:xfrm flipV="1">
            <a:off x="-2153" y="1127955"/>
            <a:ext cx="9144447" cy="185526"/>
          </a:xfrm>
          <a:prstGeom prst="rect">
            <a:avLst/>
          </a:prstGeom>
        </p:spPr>
      </p:pic>
      <p:sp>
        <p:nvSpPr>
          <p:cNvPr id="7" name="TextBox 6">
            <a:extLst>
              <a:ext uri="{FF2B5EF4-FFF2-40B4-BE49-F238E27FC236}">
                <a16:creationId xmlns:a16="http://schemas.microsoft.com/office/drawing/2014/main" id="{45B80C57-076E-A487-64B5-6F33CCCA5C2A}"/>
              </a:ext>
            </a:extLst>
          </p:cNvPr>
          <p:cNvSpPr txBox="1"/>
          <p:nvPr/>
        </p:nvSpPr>
        <p:spPr>
          <a:xfrm>
            <a:off x="868901" y="3548066"/>
            <a:ext cx="4391637" cy="646331"/>
          </a:xfrm>
          <a:prstGeom prst="rect">
            <a:avLst/>
          </a:prstGeom>
          <a:ln>
            <a:solidFill>
              <a:srgbClr val="FF0000"/>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cs typeface="Arial"/>
              </a:rPr>
              <a:t>Website:</a:t>
            </a:r>
            <a:r>
              <a:rPr lang="en-US">
                <a:cs typeface="Arial"/>
              </a:rPr>
              <a:t> </a:t>
            </a:r>
            <a:r>
              <a:rPr lang="en-US">
                <a:ea typeface="+mn-lt"/>
                <a:cs typeface="+mn-lt"/>
              </a:rPr>
              <a:t>wellness.carleton.ca/spirituality</a:t>
            </a:r>
            <a:endParaRPr lang="en-US" sz="2400" err="1">
              <a:ea typeface="+mn-lt"/>
              <a:cs typeface="+mn-lt"/>
            </a:endParaRPr>
          </a:p>
          <a:p>
            <a:r>
              <a:rPr lang="en-US" b="1">
                <a:cs typeface="Arial"/>
              </a:rPr>
              <a:t>Location: </a:t>
            </a:r>
            <a:r>
              <a:rPr lang="en-US">
                <a:cs typeface="Arial"/>
              </a:rPr>
              <a:t>Tory Building T27</a:t>
            </a:r>
          </a:p>
        </p:txBody>
      </p:sp>
      <p:pic>
        <p:nvPicPr>
          <p:cNvPr id="6" name="Picture 5" descr="A logo of a flower&#10;&#10;Description automatically generated">
            <a:extLst>
              <a:ext uri="{FF2B5EF4-FFF2-40B4-BE49-F238E27FC236}">
                <a16:creationId xmlns:a16="http://schemas.microsoft.com/office/drawing/2014/main" id="{148BA442-9879-54C3-B2EB-C681923AD505}"/>
              </a:ext>
            </a:extLst>
          </p:cNvPr>
          <p:cNvPicPr>
            <a:picLocks noChangeAspect="1"/>
          </p:cNvPicPr>
          <p:nvPr/>
        </p:nvPicPr>
        <p:blipFill>
          <a:blip r:embed="rId4"/>
          <a:stretch>
            <a:fillRect/>
          </a:stretch>
        </p:blipFill>
        <p:spPr>
          <a:xfrm>
            <a:off x="6423396" y="1200331"/>
            <a:ext cx="2377706" cy="3114980"/>
          </a:xfrm>
          <a:prstGeom prst="rect">
            <a:avLst/>
          </a:prstGeom>
        </p:spPr>
      </p:pic>
    </p:spTree>
    <p:extLst>
      <p:ext uri="{BB962C8B-B14F-4D97-AF65-F5344CB8AC3E}">
        <p14:creationId xmlns:p14="http://schemas.microsoft.com/office/powerpoint/2010/main" val="1219034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descr="A yellow rectangle with white background&#10;&#10;Description automatically generated">
            <a:extLst>
              <a:ext uri="{FF2B5EF4-FFF2-40B4-BE49-F238E27FC236}">
                <a16:creationId xmlns:a16="http://schemas.microsoft.com/office/drawing/2014/main" id="{15A66535-453C-8317-9357-D018E3CE053F}"/>
              </a:ext>
            </a:extLst>
          </p:cNvPr>
          <p:cNvPicPr>
            <a:picLocks noChangeAspect="1"/>
          </p:cNvPicPr>
          <p:nvPr/>
        </p:nvPicPr>
        <p:blipFill rotWithShape="1">
          <a:blip r:embed="rId3"/>
          <a:srcRect l="6108" t="28571" r="89903" b="28571"/>
          <a:stretch/>
        </p:blipFill>
        <p:spPr>
          <a:xfrm flipV="1">
            <a:off x="-2153" y="1127955"/>
            <a:ext cx="9144447" cy="185526"/>
          </a:xfrm>
          <a:prstGeom prst="rect">
            <a:avLst/>
          </a:prstGeom>
        </p:spPr>
      </p:pic>
      <p:sp>
        <p:nvSpPr>
          <p:cNvPr id="2" name="Content Placeholder 1">
            <a:extLst>
              <a:ext uri="{FF2B5EF4-FFF2-40B4-BE49-F238E27FC236}">
                <a16:creationId xmlns:a16="http://schemas.microsoft.com/office/drawing/2014/main" id="{15FD6ABF-6794-8EAB-B59F-C69731F6A2AE}"/>
              </a:ext>
            </a:extLst>
          </p:cNvPr>
          <p:cNvSpPr>
            <a:spLocks noGrp="1"/>
          </p:cNvSpPr>
          <p:nvPr>
            <p:ph sz="half" idx="2"/>
          </p:nvPr>
        </p:nvSpPr>
        <p:spPr>
          <a:xfrm>
            <a:off x="571500" y="1542299"/>
            <a:ext cx="3942196" cy="2023923"/>
          </a:xfrm>
        </p:spPr>
        <p:txBody>
          <a:bodyPr vert="horz" lIns="0" tIns="0" rIns="0" bIns="0" rtlCol="0" anchor="t">
            <a:noAutofit/>
          </a:bodyPr>
          <a:lstStyle/>
          <a:p>
            <a:pPr>
              <a:buClr>
                <a:srgbClr val="E91C24"/>
              </a:buClr>
            </a:pPr>
            <a:r>
              <a:rPr lang="en-US" dirty="0">
                <a:latin typeface="Arial"/>
                <a:cs typeface="Arial"/>
              </a:rPr>
              <a:t>Mental health and wellness support</a:t>
            </a:r>
          </a:p>
          <a:p>
            <a:pPr>
              <a:buClr>
                <a:srgbClr val="E91C24"/>
              </a:buClr>
            </a:pPr>
            <a:r>
              <a:rPr lang="en-US" dirty="0">
                <a:latin typeface="Arial"/>
                <a:cs typeface="Arial"/>
              </a:rPr>
              <a:t>Dogs are handled by professional staff and faculty members</a:t>
            </a:r>
          </a:p>
          <a:p>
            <a:pPr>
              <a:buClr>
                <a:srgbClr val="E91C24"/>
              </a:buClr>
            </a:pPr>
            <a:r>
              <a:rPr lang="en-US" dirty="0">
                <a:latin typeface="Arial"/>
                <a:cs typeface="Arial"/>
              </a:rPr>
              <a:t>Handlers work to create welcoming, supportive and low intensity environments</a:t>
            </a:r>
          </a:p>
          <a:p>
            <a:pPr marL="0" indent="0">
              <a:buNone/>
            </a:pPr>
            <a:endParaRPr lang="en-US" dirty="0">
              <a:latin typeface="Arial"/>
              <a:cs typeface="Arial"/>
            </a:endParaRPr>
          </a:p>
        </p:txBody>
      </p:sp>
      <p:sp>
        <p:nvSpPr>
          <p:cNvPr id="3" name="Title 2">
            <a:extLst>
              <a:ext uri="{FF2B5EF4-FFF2-40B4-BE49-F238E27FC236}">
                <a16:creationId xmlns:a16="http://schemas.microsoft.com/office/drawing/2014/main" id="{E2A4A9CB-36DE-FB0D-CA30-B6C2E43CA0E7}"/>
              </a:ext>
            </a:extLst>
          </p:cNvPr>
          <p:cNvSpPr>
            <a:spLocks noGrp="1"/>
          </p:cNvSpPr>
          <p:nvPr>
            <p:ph type="title"/>
          </p:nvPr>
        </p:nvSpPr>
        <p:spPr/>
        <p:txBody>
          <a:bodyPr/>
          <a:lstStyle/>
          <a:p>
            <a:r>
              <a:rPr lang="en-US" b="1">
                <a:latin typeface="Arial"/>
                <a:cs typeface="Arial"/>
              </a:rPr>
              <a:t>Therapy Dogs</a:t>
            </a:r>
            <a:endParaRPr lang="en-US" b="1"/>
          </a:p>
        </p:txBody>
      </p:sp>
      <p:sp>
        <p:nvSpPr>
          <p:cNvPr id="7" name="TextBox 6">
            <a:extLst>
              <a:ext uri="{FF2B5EF4-FFF2-40B4-BE49-F238E27FC236}">
                <a16:creationId xmlns:a16="http://schemas.microsoft.com/office/drawing/2014/main" id="{F448EF41-08AC-4327-E109-1C91742EE06C}"/>
              </a:ext>
            </a:extLst>
          </p:cNvPr>
          <p:cNvSpPr txBox="1"/>
          <p:nvPr/>
        </p:nvSpPr>
        <p:spPr>
          <a:xfrm>
            <a:off x="390964" y="3511008"/>
            <a:ext cx="3282331" cy="954107"/>
          </a:xfrm>
          <a:prstGeom prst="rect">
            <a:avLst/>
          </a:prstGeom>
          <a:ln>
            <a:solidFill>
              <a:srgbClr val="E91C24"/>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a:latin typeface="Arial" panose="020B0604020202020204" pitchFamily="34" charset="0"/>
                <a:cs typeface="Arial" panose="020B0604020202020204" pitchFamily="34" charset="0"/>
              </a:rPr>
              <a:t>Website: </a:t>
            </a:r>
            <a:r>
              <a:rPr lang="en-US" sz="1400">
                <a:latin typeface="Arial" panose="020B0604020202020204" pitchFamily="34" charset="0"/>
                <a:ea typeface="+mn-lt"/>
                <a:cs typeface="Arial" panose="020B0604020202020204" pitchFamily="34" charset="0"/>
              </a:rPr>
              <a:t>wellness.carleton.ca/mental-health/therapy-dogs</a:t>
            </a:r>
            <a:endParaRPr lang="en-US" sz="1400">
              <a:latin typeface="Arial" panose="020B0604020202020204" pitchFamily="34" charset="0"/>
              <a:cs typeface="Arial" panose="020B0604020202020204" pitchFamily="34" charset="0"/>
            </a:endParaRPr>
          </a:p>
          <a:p>
            <a:r>
              <a:rPr lang="en-US" sz="1400" b="1">
                <a:latin typeface="Arial" panose="020B0604020202020204" pitchFamily="34" charset="0"/>
                <a:cs typeface="Arial" panose="020B0604020202020204" pitchFamily="34" charset="0"/>
              </a:rPr>
              <a:t>Email: </a:t>
            </a:r>
            <a:r>
              <a:rPr lang="en-US" sz="1400">
                <a:latin typeface="Arial" panose="020B0604020202020204" pitchFamily="34" charset="0"/>
                <a:ea typeface="+mn-lt"/>
                <a:cs typeface="Arial" panose="020B0604020202020204" pitchFamily="34" charset="0"/>
              </a:rPr>
              <a:t>wellness@carleton.ca</a:t>
            </a:r>
          </a:p>
          <a:p>
            <a:r>
              <a:rPr lang="en-US" sz="1400" b="1">
                <a:latin typeface="Arial" panose="020B0604020202020204" pitchFamily="34" charset="0"/>
                <a:cs typeface="Arial" panose="020B0604020202020204" pitchFamily="34" charset="0"/>
              </a:rPr>
              <a:t>Location: </a:t>
            </a:r>
            <a:r>
              <a:rPr lang="en-US" sz="1400" i="1">
                <a:latin typeface="Arial" panose="020B0604020202020204" pitchFamily="34" charset="0"/>
                <a:cs typeface="Arial" panose="020B0604020202020204" pitchFamily="34" charset="0"/>
              </a:rPr>
              <a:t>Office hours on website</a:t>
            </a:r>
            <a:endParaRPr lang="en-US" sz="1400">
              <a:latin typeface="Arial" panose="020B0604020202020204" pitchFamily="34" charset="0"/>
              <a:ea typeface="+mn-lt"/>
              <a:cs typeface="Arial" panose="020B0604020202020204" pitchFamily="34" charset="0"/>
            </a:endParaRPr>
          </a:p>
        </p:txBody>
      </p:sp>
      <p:sp>
        <p:nvSpPr>
          <p:cNvPr id="8" name="TextBox 7">
            <a:extLst>
              <a:ext uri="{FF2B5EF4-FFF2-40B4-BE49-F238E27FC236}">
                <a16:creationId xmlns:a16="http://schemas.microsoft.com/office/drawing/2014/main" id="{C2E0836E-4F51-BA8F-5865-E415C31AD348}"/>
              </a:ext>
            </a:extLst>
          </p:cNvPr>
          <p:cNvSpPr txBox="1"/>
          <p:nvPr/>
        </p:nvSpPr>
        <p:spPr>
          <a:xfrm>
            <a:off x="7622955" y="3843219"/>
            <a:ext cx="910412"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1200" b="1">
                <a:cs typeface="Arial"/>
              </a:rPr>
              <a:t>Porter</a:t>
            </a:r>
            <a:endParaRPr lang="en-US" sz="1200" b="1"/>
          </a:p>
        </p:txBody>
      </p:sp>
      <p:sp>
        <p:nvSpPr>
          <p:cNvPr id="10" name="TextBox 9">
            <a:extLst>
              <a:ext uri="{FF2B5EF4-FFF2-40B4-BE49-F238E27FC236}">
                <a16:creationId xmlns:a16="http://schemas.microsoft.com/office/drawing/2014/main" id="{A2227B54-3C82-529E-47A1-783B2CE75CD5}"/>
              </a:ext>
            </a:extLst>
          </p:cNvPr>
          <p:cNvSpPr txBox="1"/>
          <p:nvPr/>
        </p:nvSpPr>
        <p:spPr>
          <a:xfrm>
            <a:off x="5573025" y="1446028"/>
            <a:ext cx="928787"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b="1">
                <a:latin typeface="Arial"/>
                <a:cs typeface="Arial"/>
              </a:rPr>
              <a:t>Aristotle</a:t>
            </a:r>
          </a:p>
        </p:txBody>
      </p:sp>
      <p:pic>
        <p:nvPicPr>
          <p:cNvPr id="15" name="Graphic 14" descr="Line arrow: Counter-clockwise curve outline">
            <a:extLst>
              <a:ext uri="{FF2B5EF4-FFF2-40B4-BE49-F238E27FC236}">
                <a16:creationId xmlns:a16="http://schemas.microsoft.com/office/drawing/2014/main" id="{789E9AC0-8B93-4B0C-F9DE-45ABE44FC22A}"/>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19260000" flipH="1" flipV="1">
            <a:off x="6103905" y="1589900"/>
            <a:ext cx="687130" cy="627321"/>
          </a:xfrm>
          <a:prstGeom prst="rect">
            <a:avLst/>
          </a:prstGeom>
        </p:spPr>
      </p:pic>
      <p:pic>
        <p:nvPicPr>
          <p:cNvPr id="16" name="Graphic 15" descr="Line arrow: Counter-clockwise curve outline">
            <a:extLst>
              <a:ext uri="{FF2B5EF4-FFF2-40B4-BE49-F238E27FC236}">
                <a16:creationId xmlns:a16="http://schemas.microsoft.com/office/drawing/2014/main" id="{4B1C12DB-B691-E001-CC8F-4CB2FFE991D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8640000" flipH="1" flipV="1">
            <a:off x="7173804" y="3370853"/>
            <a:ext cx="687130" cy="627321"/>
          </a:xfrm>
          <a:prstGeom prst="rect">
            <a:avLst/>
          </a:prstGeom>
        </p:spPr>
      </p:pic>
      <p:pic>
        <p:nvPicPr>
          <p:cNvPr id="1026" name="Picture 2" descr="A logo with a red circle and black text&#10;&#10;Description automatically generated">
            <a:extLst>
              <a:ext uri="{FF2B5EF4-FFF2-40B4-BE49-F238E27FC236}">
                <a16:creationId xmlns:a16="http://schemas.microsoft.com/office/drawing/2014/main" id="{E0308BC6-65AC-B760-A8EC-13D87A242AC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38663" y="3463351"/>
            <a:ext cx="1138643" cy="113864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dog wearing a bow tie&#10;&#10;Description automatically generated">
            <a:extLst>
              <a:ext uri="{FF2B5EF4-FFF2-40B4-BE49-F238E27FC236}">
                <a16:creationId xmlns:a16="http://schemas.microsoft.com/office/drawing/2014/main" id="{4F7639B0-7CFD-D361-4C38-08288ED645F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794060" y="1100077"/>
            <a:ext cx="1801332" cy="1796057"/>
          </a:xfrm>
          <a:prstGeom prst="ellipse">
            <a:avLst/>
          </a:prstGeom>
          <a:ln w="63500" cap="rnd">
            <a:solidFill>
              <a:schemeClr val="tx1"/>
            </a:solidFill>
          </a:ln>
          <a:effectLst/>
          <a:scene3d>
            <a:camera prst="orthographicFront"/>
            <a:lightRig rig="contrasting" dir="t">
              <a:rot lat="0" lon="0" rev="3000000"/>
            </a:lightRig>
          </a:scene3d>
          <a:sp3d contourW="7620">
            <a:bevelT w="95250" h="31750"/>
            <a:contourClr>
              <a:srgbClr val="333333"/>
            </a:contourClr>
          </a:sp3d>
        </p:spPr>
      </p:pic>
      <p:pic>
        <p:nvPicPr>
          <p:cNvPr id="13" name="Picture 12" descr="A black dog with a leash&#10;&#10;Description automatically generated">
            <a:extLst>
              <a:ext uri="{FF2B5EF4-FFF2-40B4-BE49-F238E27FC236}">
                <a16:creationId xmlns:a16="http://schemas.microsoft.com/office/drawing/2014/main" id="{EFEEC618-3462-F7FB-AAC5-0D6B28345656}"/>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5460063" y="2800360"/>
            <a:ext cx="1751905" cy="203489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624230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9EC789-C75B-2ACA-7896-CA6E37D1EFE8}"/>
              </a:ext>
            </a:extLst>
          </p:cNvPr>
          <p:cNvSpPr>
            <a:spLocks noGrp="1"/>
          </p:cNvSpPr>
          <p:nvPr>
            <p:ph type="title"/>
          </p:nvPr>
        </p:nvSpPr>
        <p:spPr>
          <a:xfrm>
            <a:off x="339118" y="697928"/>
            <a:ext cx="8055666" cy="376454"/>
          </a:xfrm>
        </p:spPr>
        <p:txBody>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2600" dirty="0">
                <a:latin typeface="Arial"/>
                <a:cs typeface="Arial"/>
              </a:rPr>
              <a:t>Wellness Desk</a:t>
            </a:r>
            <a:endParaRPr lang="en-US" sz="2600" dirty="0">
              <a:cs typeface="Arial"/>
            </a:endParaRPr>
          </a:p>
        </p:txBody>
      </p:sp>
      <p:sp>
        <p:nvSpPr>
          <p:cNvPr id="6" name="Rectangle 5">
            <a:extLst>
              <a:ext uri="{FF2B5EF4-FFF2-40B4-BE49-F238E27FC236}">
                <a16:creationId xmlns:a16="http://schemas.microsoft.com/office/drawing/2014/main" id="{8C5FF127-5908-165B-2904-55B57A38A7E8}"/>
              </a:ext>
            </a:extLst>
          </p:cNvPr>
          <p:cNvSpPr/>
          <p:nvPr/>
        </p:nvSpPr>
        <p:spPr>
          <a:xfrm>
            <a:off x="571501" y="4025600"/>
            <a:ext cx="4142698" cy="914400"/>
          </a:xfrm>
          <a:prstGeom prst="rect">
            <a:avLst/>
          </a:prstGeom>
          <a:noFill/>
          <a:ln>
            <a:solidFill>
              <a:srgbClr val="D73C32"/>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r>
              <a:rPr lang="en-US" sz="1600" b="1">
                <a:latin typeface="Arial"/>
                <a:cs typeface="Arial"/>
              </a:rPr>
              <a:t>Online: </a:t>
            </a:r>
            <a:r>
              <a:rPr lang="en-US" sz="1600">
                <a:latin typeface="Arial"/>
                <a:cs typeface="Arial"/>
              </a:rPr>
              <a:t>wellness.carleton.ca/wellness-desk</a:t>
            </a:r>
          </a:p>
          <a:p>
            <a:r>
              <a:rPr lang="en-US" sz="1600" b="1">
                <a:latin typeface="Arial"/>
                <a:cs typeface="Arial"/>
              </a:rPr>
              <a:t>Location:</a:t>
            </a:r>
            <a:r>
              <a:rPr lang="en-US" sz="1600">
                <a:latin typeface="Arial"/>
                <a:cs typeface="Arial"/>
              </a:rPr>
              <a:t> 204A </a:t>
            </a:r>
            <a:r>
              <a:rPr lang="en-US" sz="1600" err="1">
                <a:latin typeface="Arial"/>
                <a:cs typeface="Arial"/>
              </a:rPr>
              <a:t>MacOdrum</a:t>
            </a:r>
            <a:r>
              <a:rPr lang="en-US" sz="1600">
                <a:latin typeface="Arial"/>
                <a:cs typeface="Arial"/>
              </a:rPr>
              <a:t> Library</a:t>
            </a:r>
          </a:p>
          <a:p>
            <a:r>
              <a:rPr lang="en-US" sz="1600" b="1">
                <a:latin typeface="Arial" panose="020B0604020202020204" pitchFamily="34" charset="0"/>
                <a:cs typeface="Arial" panose="020B0604020202020204" pitchFamily="34" charset="0"/>
              </a:rPr>
              <a:t>Email: </a:t>
            </a:r>
            <a:r>
              <a:rPr lang="en-US" sz="1600">
                <a:latin typeface="Arial" panose="020B0604020202020204" pitchFamily="34" charset="0"/>
                <a:cs typeface="Arial" panose="020B0604020202020204" pitchFamily="34" charset="0"/>
              </a:rPr>
              <a:t>wellness@carleton.ca</a:t>
            </a:r>
          </a:p>
        </p:txBody>
      </p:sp>
      <p:pic>
        <p:nvPicPr>
          <p:cNvPr id="2" name="Picture 1" descr="A room with chairs and a table&#10;&#10;Description automatically generated">
            <a:extLst>
              <a:ext uri="{FF2B5EF4-FFF2-40B4-BE49-F238E27FC236}">
                <a16:creationId xmlns:a16="http://schemas.microsoft.com/office/drawing/2014/main" id="{45BF45B5-DB6A-B615-BF0C-6F233883CF6B}"/>
              </a:ext>
            </a:extLst>
          </p:cNvPr>
          <p:cNvPicPr>
            <a:picLocks noChangeAspect="1"/>
          </p:cNvPicPr>
          <p:nvPr/>
        </p:nvPicPr>
        <p:blipFill>
          <a:blip r:embed="rId3"/>
          <a:stretch>
            <a:fillRect/>
          </a:stretch>
        </p:blipFill>
        <p:spPr>
          <a:xfrm>
            <a:off x="6329057" y="1798963"/>
            <a:ext cx="2584963" cy="1547045"/>
          </a:xfrm>
          <a:prstGeom prst="rect">
            <a:avLst/>
          </a:prstGeom>
        </p:spPr>
      </p:pic>
      <p:sp>
        <p:nvSpPr>
          <p:cNvPr id="11" name="Content Placeholder 1">
            <a:extLst>
              <a:ext uri="{FF2B5EF4-FFF2-40B4-BE49-F238E27FC236}">
                <a16:creationId xmlns:a16="http://schemas.microsoft.com/office/drawing/2014/main" id="{6FA5C4FF-9B7C-4346-0E5F-8792AA68BCBC}"/>
              </a:ext>
            </a:extLst>
          </p:cNvPr>
          <p:cNvSpPr>
            <a:spLocks noGrp="1"/>
          </p:cNvSpPr>
          <p:nvPr>
            <p:ph sz="half" idx="2"/>
          </p:nvPr>
        </p:nvSpPr>
        <p:spPr>
          <a:xfrm>
            <a:off x="571501" y="1420628"/>
            <a:ext cx="5320935" cy="1996963"/>
          </a:xfrm>
        </p:spPr>
        <p:txBody>
          <a:bodyPr vert="horz" lIns="0" tIns="0" rIns="0" bIns="0" rtlCol="0" anchor="t">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indent="0">
              <a:buClr>
                <a:srgbClr val="E91C24"/>
              </a:buClr>
              <a:buNone/>
            </a:pPr>
            <a:r>
              <a:rPr lang="en-US" sz="1500" dirty="0">
                <a:latin typeface="Arial"/>
                <a:cs typeface="Arial"/>
              </a:rPr>
              <a:t>Not sure where to start? The </a:t>
            </a:r>
            <a:r>
              <a:rPr lang="en-US" sz="1500" b="1" dirty="0">
                <a:latin typeface="Arial"/>
                <a:cs typeface="Arial"/>
              </a:rPr>
              <a:t>Wellness Desk </a:t>
            </a:r>
            <a:r>
              <a:rPr lang="en-US" sz="1500" dirty="0">
                <a:latin typeface="Arial"/>
                <a:cs typeface="Arial"/>
              </a:rPr>
              <a:t>can help!</a:t>
            </a:r>
            <a:endParaRPr lang="en-US" sz="1500" dirty="0">
              <a:cs typeface="Arial" panose="020B0604020202020204"/>
            </a:endParaRPr>
          </a:p>
          <a:p>
            <a:pPr marL="257175" indent="-257175">
              <a:buClr>
                <a:srgbClr val="E91C24"/>
              </a:buClr>
            </a:pPr>
            <a:r>
              <a:rPr lang="en-US" sz="1500" dirty="0">
                <a:latin typeface="Arial"/>
                <a:cs typeface="Arial"/>
              </a:rPr>
              <a:t>We understand it might be a little overwhelming when trying to find support</a:t>
            </a:r>
            <a:endParaRPr lang="en-US" sz="1500" dirty="0">
              <a:cs typeface="Arial" panose="020B0604020202020204"/>
            </a:endParaRPr>
          </a:p>
          <a:p>
            <a:pPr marL="257175" indent="-257175">
              <a:buClr>
                <a:srgbClr val="E91C24"/>
              </a:buClr>
            </a:pPr>
            <a:r>
              <a:rPr lang="en-US" sz="1500" dirty="0">
                <a:latin typeface="Arial"/>
                <a:cs typeface="Arial"/>
              </a:rPr>
              <a:t>Our team of </a:t>
            </a:r>
            <a:r>
              <a:rPr lang="en-US" sz="1500" b="1" dirty="0">
                <a:latin typeface="Arial"/>
                <a:cs typeface="Arial"/>
              </a:rPr>
              <a:t>Wellness Navigators</a:t>
            </a:r>
            <a:r>
              <a:rPr lang="en-US" sz="1500" dirty="0">
                <a:latin typeface="Arial"/>
                <a:cs typeface="Arial"/>
              </a:rPr>
              <a:t> can help you work through what resources might be of most help for your current situation</a:t>
            </a:r>
            <a:endParaRPr lang="en-US" sz="1500" dirty="0">
              <a:cs typeface="Arial" panose="020B0604020202020204"/>
            </a:endParaRPr>
          </a:p>
          <a:p>
            <a:pPr marL="257175" indent="-257175">
              <a:buClr>
                <a:srgbClr val="E91C24"/>
              </a:buClr>
            </a:pPr>
            <a:r>
              <a:rPr lang="en-US" sz="1500" dirty="0">
                <a:latin typeface="Arial"/>
                <a:cs typeface="Arial"/>
              </a:rPr>
              <a:t>Engage in wellness activities and programming in the space</a:t>
            </a:r>
          </a:p>
          <a:p>
            <a:pPr marL="257175" indent="-257175">
              <a:buClr>
                <a:srgbClr val="E91C24"/>
              </a:buClr>
            </a:pPr>
            <a:r>
              <a:rPr lang="en-US" sz="1500" dirty="0">
                <a:latin typeface="Arial"/>
                <a:cs typeface="Arial"/>
              </a:rPr>
              <a:t>You can pop into the Wellness Desk any time during its hours of operation – no appointments necessary! </a:t>
            </a:r>
            <a:endParaRPr lang="en-US" sz="1500" dirty="0">
              <a:cs typeface="Arial" panose="020B0604020202020204"/>
            </a:endParaRPr>
          </a:p>
          <a:p>
            <a:pPr indent="-170974">
              <a:buClr>
                <a:srgbClr val="E91C24"/>
              </a:buClr>
            </a:pPr>
            <a:endParaRPr lang="en-US" dirty="0">
              <a:cs typeface="Arial" panose="020B0604020202020204"/>
            </a:endParaRPr>
          </a:p>
          <a:p>
            <a:pPr indent="-170974"/>
            <a:endParaRPr lang="en-US" dirty="0">
              <a:cs typeface="Arial" panose="020B0604020202020204"/>
            </a:endParaRPr>
          </a:p>
        </p:txBody>
      </p:sp>
      <p:pic>
        <p:nvPicPr>
          <p:cNvPr id="4" name="Picture 3" descr="A yellow rectangle with white background&#10;&#10;Description automatically generated">
            <a:extLst>
              <a:ext uri="{FF2B5EF4-FFF2-40B4-BE49-F238E27FC236}">
                <a16:creationId xmlns:a16="http://schemas.microsoft.com/office/drawing/2014/main" id="{50433D3E-9A8D-F496-5FE4-027EFCEC891C}"/>
              </a:ext>
            </a:extLst>
          </p:cNvPr>
          <p:cNvPicPr>
            <a:picLocks noChangeAspect="1"/>
          </p:cNvPicPr>
          <p:nvPr/>
        </p:nvPicPr>
        <p:blipFill rotWithShape="1">
          <a:blip r:embed="rId4"/>
          <a:srcRect l="6108" t="28571" r="89903" b="28571"/>
          <a:stretch/>
        </p:blipFill>
        <p:spPr>
          <a:xfrm flipV="1">
            <a:off x="-2153" y="1127955"/>
            <a:ext cx="9144447" cy="185526"/>
          </a:xfrm>
          <a:prstGeom prst="rect">
            <a:avLst/>
          </a:prstGeom>
        </p:spPr>
      </p:pic>
    </p:spTree>
    <p:extLst>
      <p:ext uri="{BB962C8B-B14F-4D97-AF65-F5344CB8AC3E}">
        <p14:creationId xmlns:p14="http://schemas.microsoft.com/office/powerpoint/2010/main" val="1297236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87273DB-17E2-C229-9B48-C6303624D680}"/>
              </a:ext>
            </a:extLst>
          </p:cNvPr>
          <p:cNvSpPr>
            <a:spLocks noGrp="1"/>
          </p:cNvSpPr>
          <p:nvPr>
            <p:ph sz="half" idx="2"/>
          </p:nvPr>
        </p:nvSpPr>
        <p:spPr>
          <a:xfrm>
            <a:off x="572402" y="1306800"/>
            <a:ext cx="4425268" cy="1415501"/>
          </a:xfrm>
        </p:spPr>
        <p:txBody>
          <a:bodyPr vert="horz" lIns="0" tIns="0" rIns="0" bIns="0" rtlCol="0" anchor="t">
            <a:noAutofit/>
          </a:bodyPr>
          <a:lstStyle/>
          <a:p>
            <a:r>
              <a:rPr lang="en-US">
                <a:latin typeface="Arial"/>
                <a:cs typeface="Arial"/>
              </a:rPr>
              <a:t>Online tool designed to provide user a curated list of relevant mental health and wellness resources</a:t>
            </a:r>
          </a:p>
          <a:p>
            <a:r>
              <a:rPr lang="en-US">
                <a:latin typeface="Arial"/>
                <a:cs typeface="Arial"/>
                <a:hlinkClick r:id="rId3"/>
              </a:rPr>
              <a:t>Wellness.carleton.ca/navigator</a:t>
            </a:r>
          </a:p>
        </p:txBody>
      </p:sp>
      <p:sp>
        <p:nvSpPr>
          <p:cNvPr id="3" name="Title 2">
            <a:extLst>
              <a:ext uri="{FF2B5EF4-FFF2-40B4-BE49-F238E27FC236}">
                <a16:creationId xmlns:a16="http://schemas.microsoft.com/office/drawing/2014/main" id="{2102A03D-78F0-DEB9-0DB6-65E76C14439E}"/>
              </a:ext>
            </a:extLst>
          </p:cNvPr>
          <p:cNvSpPr>
            <a:spLocks noGrp="1"/>
          </p:cNvSpPr>
          <p:nvPr>
            <p:ph type="title"/>
          </p:nvPr>
        </p:nvSpPr>
        <p:spPr/>
        <p:txBody>
          <a:bodyPr/>
          <a:lstStyle/>
          <a:p>
            <a:r>
              <a:rPr lang="en-US" b="1">
                <a:latin typeface="Arial"/>
                <a:cs typeface="Arial"/>
              </a:rPr>
              <a:t>Wellness Services Navigator</a:t>
            </a:r>
            <a:endParaRPr lang="en-US" b="1"/>
          </a:p>
        </p:txBody>
      </p:sp>
      <p:sp>
        <p:nvSpPr>
          <p:cNvPr id="4" name="Content Placeholder 3">
            <a:extLst>
              <a:ext uri="{FF2B5EF4-FFF2-40B4-BE49-F238E27FC236}">
                <a16:creationId xmlns:a16="http://schemas.microsoft.com/office/drawing/2014/main" id="{52AEB404-C83E-F5DE-760C-1A83587C7CBB}"/>
              </a:ext>
            </a:extLst>
          </p:cNvPr>
          <p:cNvSpPr>
            <a:spLocks noGrp="1"/>
          </p:cNvSpPr>
          <p:nvPr>
            <p:ph sz="quarter" idx="4"/>
          </p:nvPr>
        </p:nvSpPr>
        <p:spPr>
          <a:xfrm>
            <a:off x="1199484" y="3035469"/>
            <a:ext cx="2369423" cy="1001899"/>
          </a:xfrm>
        </p:spPr>
        <p:txBody>
          <a:bodyPr/>
          <a:lstStyle/>
          <a:p>
            <a:pPr algn="ctr"/>
            <a:r>
              <a:rPr lang="en-US" sz="1600" i="1">
                <a:latin typeface="Arial"/>
                <a:cs typeface="Arial"/>
              </a:rPr>
              <a:t>Not suitable for crisis or urgent support</a:t>
            </a:r>
            <a:endParaRPr lang="en-US" sz="1600" i="1"/>
          </a:p>
        </p:txBody>
      </p:sp>
      <p:pic>
        <p:nvPicPr>
          <p:cNvPr id="6" name="Graphic 5" descr="Magnifying glass outline">
            <a:extLst>
              <a:ext uri="{FF2B5EF4-FFF2-40B4-BE49-F238E27FC236}">
                <a16:creationId xmlns:a16="http://schemas.microsoft.com/office/drawing/2014/main" id="{578F7E92-0312-6571-CE11-E96DD734C37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50202" y="395190"/>
            <a:ext cx="462517" cy="442582"/>
          </a:xfrm>
          <a:prstGeom prst="rect">
            <a:avLst/>
          </a:prstGeom>
        </p:spPr>
      </p:pic>
      <p:pic>
        <p:nvPicPr>
          <p:cNvPr id="8" name="Picture 7">
            <a:extLst>
              <a:ext uri="{FF2B5EF4-FFF2-40B4-BE49-F238E27FC236}">
                <a16:creationId xmlns:a16="http://schemas.microsoft.com/office/drawing/2014/main" id="{312ABE7A-EDEA-80FC-FFDB-9512E3F02D0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29089" y="1059588"/>
            <a:ext cx="3865865" cy="2881768"/>
          </a:xfrm>
          <a:prstGeom prst="rect">
            <a:avLst/>
          </a:prstGeom>
        </p:spPr>
      </p:pic>
      <p:sp>
        <p:nvSpPr>
          <p:cNvPr id="14" name="Arrow: Right 13">
            <a:extLst>
              <a:ext uri="{FF2B5EF4-FFF2-40B4-BE49-F238E27FC236}">
                <a16:creationId xmlns:a16="http://schemas.microsoft.com/office/drawing/2014/main" id="{D3582DDA-B8F1-AB65-5B93-C962D4C09FF5}"/>
              </a:ext>
            </a:extLst>
          </p:cNvPr>
          <p:cNvSpPr/>
          <p:nvPr/>
        </p:nvSpPr>
        <p:spPr>
          <a:xfrm>
            <a:off x="3792475" y="2232686"/>
            <a:ext cx="1136615" cy="126467"/>
          </a:xfrm>
          <a:prstGeom prst="rightArrow">
            <a:avLst/>
          </a:prstGeom>
          <a:solidFill>
            <a:srgbClr val="C8DAD7"/>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sz="1350"/>
          </a:p>
        </p:txBody>
      </p:sp>
    </p:spTree>
    <p:extLst>
      <p:ext uri="{BB962C8B-B14F-4D97-AF65-F5344CB8AC3E}">
        <p14:creationId xmlns:p14="http://schemas.microsoft.com/office/powerpoint/2010/main" val="21179181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66CA1AF3-A871-A1D7-0E5A-FADACE55D853}"/>
              </a:ext>
            </a:extLst>
          </p:cNvPr>
          <p:cNvSpPr>
            <a:spLocks noGrp="1"/>
          </p:cNvSpPr>
          <p:nvPr>
            <p:ph sz="half" idx="2"/>
          </p:nvPr>
        </p:nvSpPr>
        <p:spPr>
          <a:xfrm>
            <a:off x="571500" y="1208347"/>
            <a:ext cx="8055666" cy="3442030"/>
          </a:xfrm>
        </p:spPr>
        <p:txBody>
          <a:bodyPr/>
          <a:lstStyle/>
          <a:p>
            <a:r>
              <a:rPr lang="en-CA" dirty="0"/>
              <a:t>The Student-at Risk-Evaluation Team (SARET) plays a key role in ensuring that these responses are carried out in a timely, compassionate, and effective manner. This policy serves as a guiding framework for the University's approach to supporting students who may be identified as potentially at risk.</a:t>
            </a:r>
          </a:p>
          <a:p>
            <a:endParaRPr lang="en-US" dirty="0"/>
          </a:p>
          <a:p>
            <a:r>
              <a:rPr lang="en-US" dirty="0"/>
              <a:t>A student is considered at risk when such factors hinder their ability to engage with the academic curriculum and/or lead to violations of university policies.</a:t>
            </a:r>
            <a:endParaRPr lang="en-CA" dirty="0"/>
          </a:p>
          <a:p>
            <a:endParaRPr lang="en-US" dirty="0"/>
          </a:p>
          <a:p>
            <a:r>
              <a:rPr lang="en-US" dirty="0"/>
              <a:t>The SARET reviews matters where a student’s actions have caused harm to oneself and/or others—or have the potential to cause—physical, emotional, or psychological harm to the student or to the safety and well-being of the broader university community.</a:t>
            </a:r>
            <a:endParaRPr lang="en-CA" dirty="0"/>
          </a:p>
          <a:p>
            <a:endParaRPr lang="en-CA" dirty="0"/>
          </a:p>
        </p:txBody>
      </p:sp>
      <p:sp>
        <p:nvSpPr>
          <p:cNvPr id="5" name="Title 4">
            <a:extLst>
              <a:ext uri="{FF2B5EF4-FFF2-40B4-BE49-F238E27FC236}">
                <a16:creationId xmlns:a16="http://schemas.microsoft.com/office/drawing/2014/main" id="{51F21CC4-3733-7584-0CDA-F21EADD41C20}"/>
              </a:ext>
            </a:extLst>
          </p:cNvPr>
          <p:cNvSpPr>
            <a:spLocks noGrp="1"/>
          </p:cNvSpPr>
          <p:nvPr>
            <p:ph type="title"/>
          </p:nvPr>
        </p:nvSpPr>
        <p:spPr/>
        <p:txBody>
          <a:bodyPr/>
          <a:lstStyle/>
          <a:p>
            <a:r>
              <a:rPr lang="en-US" dirty="0"/>
              <a:t>SARET</a:t>
            </a:r>
            <a:endParaRPr lang="en-CA" dirty="0"/>
          </a:p>
        </p:txBody>
      </p:sp>
      <p:pic>
        <p:nvPicPr>
          <p:cNvPr id="7" name="Picture 6" descr="A yellow rectangle with white background&#10;&#10;Description automatically generated">
            <a:extLst>
              <a:ext uri="{FF2B5EF4-FFF2-40B4-BE49-F238E27FC236}">
                <a16:creationId xmlns:a16="http://schemas.microsoft.com/office/drawing/2014/main" id="{DD427823-CC7A-2F72-CFEB-53F5257B4DB9}"/>
              </a:ext>
            </a:extLst>
          </p:cNvPr>
          <p:cNvPicPr>
            <a:picLocks noChangeAspect="1"/>
          </p:cNvPicPr>
          <p:nvPr/>
        </p:nvPicPr>
        <p:blipFill rotWithShape="1">
          <a:blip r:embed="rId2"/>
          <a:srcRect l="6108" t="28571" r="89903" b="28571"/>
          <a:stretch/>
        </p:blipFill>
        <p:spPr>
          <a:xfrm flipV="1">
            <a:off x="27108" y="786095"/>
            <a:ext cx="9144447" cy="185526"/>
          </a:xfrm>
          <a:prstGeom prst="rect">
            <a:avLst/>
          </a:prstGeom>
        </p:spPr>
      </p:pic>
    </p:spTree>
    <p:extLst>
      <p:ext uri="{BB962C8B-B14F-4D97-AF65-F5344CB8AC3E}">
        <p14:creationId xmlns:p14="http://schemas.microsoft.com/office/powerpoint/2010/main" val="3634532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a:xfrm>
            <a:off x="636814" y="1012301"/>
            <a:ext cx="8055666" cy="3419740"/>
          </a:xfrm>
        </p:spPr>
        <p:txBody>
          <a:bodyPr/>
          <a:lstStyle/>
          <a:p>
            <a:pPr lvl="0"/>
            <a:r>
              <a:rPr lang="en-CA" dirty="0"/>
              <a:t>“</a:t>
            </a:r>
            <a:r>
              <a:rPr lang="en-CA" dirty="0">
                <a:solidFill>
                  <a:srgbClr val="FF0000"/>
                </a:solidFill>
              </a:rPr>
              <a:t>Rethinking Resilience</a:t>
            </a:r>
            <a:r>
              <a:rPr lang="en-CA" dirty="0"/>
              <a:t>” is an online, interactive, self-paces course using videos, interactive activities, and reflections. This course will be offered as </a:t>
            </a:r>
            <a:r>
              <a:rPr lang="en-CA" b="1" dirty="0"/>
              <a:t>CCR credit</a:t>
            </a:r>
            <a:r>
              <a:rPr lang="en-CA" dirty="0"/>
              <a:t>, for any student who wants to take it! </a:t>
            </a:r>
          </a:p>
          <a:p>
            <a:endParaRPr lang="en-CA" dirty="0"/>
          </a:p>
          <a:p>
            <a:r>
              <a:rPr lang="en-CA" dirty="0"/>
              <a:t>Complete the module to earn CCR credit and boost both your well-being and your résumé. </a:t>
            </a:r>
          </a:p>
          <a:p>
            <a:endParaRPr lang="en-CA" dirty="0"/>
          </a:p>
          <a:p>
            <a:r>
              <a:rPr lang="en-CA" dirty="0"/>
              <a:t>Rethinking Resilience Module is discoverable! </a:t>
            </a:r>
            <a:r>
              <a:rPr lang="en-CA" dirty="0">
                <a:hlinkClick r:id="rId3"/>
              </a:rPr>
              <a:t>https://brightspace.carleton.ca/d2l/le/discovery/view/course/392715</a:t>
            </a:r>
            <a:endParaRPr lang="en-CA" dirty="0"/>
          </a:p>
          <a:p>
            <a:r>
              <a:rPr lang="en-CA" dirty="0"/>
              <a:t>If you go to Brightspace -&gt; Discover --&gt; Rethinking resilience, you should be able to find it. </a:t>
            </a:r>
            <a:endParaRPr lang="en-US" dirty="0"/>
          </a:p>
          <a:p>
            <a:endParaRPr lang="en-CA" dirty="0"/>
          </a:p>
        </p:txBody>
      </p:sp>
      <p:sp>
        <p:nvSpPr>
          <p:cNvPr id="3" name="Title 2"/>
          <p:cNvSpPr>
            <a:spLocks noGrp="1"/>
          </p:cNvSpPr>
          <p:nvPr>
            <p:ph type="title"/>
          </p:nvPr>
        </p:nvSpPr>
        <p:spPr/>
        <p:txBody>
          <a:bodyPr/>
          <a:lstStyle/>
          <a:p>
            <a:pPr algn="ctr"/>
            <a:r>
              <a:rPr lang="en-US" dirty="0"/>
              <a:t>Great Resource</a:t>
            </a:r>
            <a:endParaRPr lang="en-CA" dirty="0"/>
          </a:p>
        </p:txBody>
      </p:sp>
    </p:spTree>
    <p:extLst>
      <p:ext uri="{BB962C8B-B14F-4D97-AF65-F5344CB8AC3E}">
        <p14:creationId xmlns:p14="http://schemas.microsoft.com/office/powerpoint/2010/main" val="2278463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2"/>
          </p:nvPr>
        </p:nvSpPr>
        <p:spPr/>
        <p:txBody>
          <a:bodyPr/>
          <a:lstStyle/>
          <a:p>
            <a:r>
              <a:rPr lang="en-US" dirty="0"/>
              <a:t>The Student Mental Health and Wellness Framework(2022-2026) is a guideline intended for our whole community to use in creating, promoting or engaging students in mental health and wellness</a:t>
            </a:r>
          </a:p>
          <a:p>
            <a:r>
              <a:rPr lang="en-US" dirty="0"/>
              <a:t>Our Areas of Focus include:</a:t>
            </a:r>
          </a:p>
          <a:p>
            <a:pPr lvl="1"/>
            <a:r>
              <a:rPr lang="en-US" dirty="0"/>
              <a:t>Student Engagement (6 recommendations) </a:t>
            </a:r>
          </a:p>
          <a:p>
            <a:pPr lvl="1"/>
            <a:r>
              <a:rPr lang="en-US" dirty="0"/>
              <a:t>Building Skills and Strengthening Resilience (7 recommendations)</a:t>
            </a:r>
          </a:p>
          <a:p>
            <a:pPr lvl="1"/>
            <a:r>
              <a:rPr lang="en-US" dirty="0"/>
              <a:t>Coordinated student support and services (7 recommendations)</a:t>
            </a:r>
          </a:p>
          <a:p>
            <a:pPr lvl="1"/>
            <a:r>
              <a:rPr lang="en-US" dirty="0"/>
              <a:t>Campus culture of wellness (10 recommendations)</a:t>
            </a:r>
          </a:p>
          <a:p>
            <a:r>
              <a:rPr lang="en-CA" dirty="0"/>
              <a:t>This fall we are embarking on our new Framework that will take us through to 2031</a:t>
            </a:r>
          </a:p>
        </p:txBody>
      </p:sp>
      <p:sp>
        <p:nvSpPr>
          <p:cNvPr id="3" name="Title 2"/>
          <p:cNvSpPr>
            <a:spLocks noGrp="1"/>
          </p:cNvSpPr>
          <p:nvPr>
            <p:ph type="title"/>
          </p:nvPr>
        </p:nvSpPr>
        <p:spPr/>
        <p:txBody>
          <a:bodyPr/>
          <a:lstStyle/>
          <a:p>
            <a:pPr algn="ctr"/>
            <a:r>
              <a:rPr lang="en-US" dirty="0"/>
              <a:t>SMHF 2022-2026</a:t>
            </a:r>
            <a:endParaRPr lang="en-CA" dirty="0"/>
          </a:p>
        </p:txBody>
      </p:sp>
    </p:spTree>
    <p:extLst>
      <p:ext uri="{BB962C8B-B14F-4D97-AF65-F5344CB8AC3E}">
        <p14:creationId xmlns:p14="http://schemas.microsoft.com/office/powerpoint/2010/main" val="16810240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ACEB756F-3381-46A6-187C-40D604969006}"/>
              </a:ext>
            </a:extLst>
          </p:cNvPr>
          <p:cNvPicPr>
            <a:picLocks noGrp="1" noChangeAspect="1"/>
          </p:cNvPicPr>
          <p:nvPr>
            <p:ph sz="half" idx="2"/>
          </p:nvPr>
        </p:nvPicPr>
        <p:blipFill>
          <a:blip r:embed="rId3"/>
          <a:stretch>
            <a:fillRect/>
          </a:stretch>
        </p:blipFill>
        <p:spPr>
          <a:xfrm>
            <a:off x="571499" y="959015"/>
            <a:ext cx="4581798" cy="3519582"/>
          </a:xfrm>
        </p:spPr>
      </p:pic>
      <p:sp>
        <p:nvSpPr>
          <p:cNvPr id="3" name="Title 2">
            <a:extLst>
              <a:ext uri="{FF2B5EF4-FFF2-40B4-BE49-F238E27FC236}">
                <a16:creationId xmlns:a16="http://schemas.microsoft.com/office/drawing/2014/main" id="{B0106AF6-14A3-FA36-5496-310F09C1E849}"/>
              </a:ext>
            </a:extLst>
          </p:cNvPr>
          <p:cNvSpPr>
            <a:spLocks noGrp="1"/>
          </p:cNvSpPr>
          <p:nvPr>
            <p:ph type="title"/>
          </p:nvPr>
        </p:nvSpPr>
        <p:spPr/>
        <p:txBody>
          <a:bodyPr/>
          <a:lstStyle/>
          <a:p>
            <a:r>
              <a:rPr lang="en-US">
                <a:latin typeface="Arial"/>
                <a:cs typeface="Arial"/>
                <a:hlinkClick r:id="rId4"/>
              </a:rPr>
              <a:t>Resource Guide</a:t>
            </a:r>
            <a:r>
              <a:rPr lang="en-US">
                <a:latin typeface="Arial"/>
                <a:cs typeface="Arial"/>
              </a:rPr>
              <a:t> </a:t>
            </a:r>
            <a:r>
              <a:rPr lang="en-US" b="1">
                <a:latin typeface="Arial"/>
                <a:cs typeface="Arial"/>
              </a:rPr>
              <a:t>for Mental Health and Wellness</a:t>
            </a:r>
            <a:endParaRPr lang="en-US" b="1"/>
          </a:p>
        </p:txBody>
      </p:sp>
      <p:sp>
        <p:nvSpPr>
          <p:cNvPr id="2" name="TextBox 1">
            <a:extLst>
              <a:ext uri="{FF2B5EF4-FFF2-40B4-BE49-F238E27FC236}">
                <a16:creationId xmlns:a16="http://schemas.microsoft.com/office/drawing/2014/main" id="{6F515958-D420-C188-6B36-EC97137A1C78}"/>
              </a:ext>
            </a:extLst>
          </p:cNvPr>
          <p:cNvSpPr txBox="1"/>
          <p:nvPr/>
        </p:nvSpPr>
        <p:spPr>
          <a:xfrm>
            <a:off x="5636623" y="1811034"/>
            <a:ext cx="2743200" cy="206210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600" b="1">
                <a:solidFill>
                  <a:srgbClr val="00B050"/>
                </a:solidFill>
                <a:cs typeface="Arial"/>
              </a:rPr>
              <a:t>Thriving on Campus</a:t>
            </a:r>
          </a:p>
          <a:p>
            <a:r>
              <a:rPr lang="en-US" sz="1600" b="1">
                <a:solidFill>
                  <a:srgbClr val="92D050"/>
                </a:solidFill>
                <a:cs typeface="Arial"/>
              </a:rPr>
              <a:t>Everyday Stress</a:t>
            </a:r>
          </a:p>
          <a:p>
            <a:r>
              <a:rPr lang="en-US" sz="1600" b="1">
                <a:solidFill>
                  <a:srgbClr val="F7E40F"/>
                </a:solidFill>
                <a:cs typeface="Arial"/>
              </a:rPr>
              <a:t>Mild Mental Health Concerns</a:t>
            </a:r>
          </a:p>
          <a:p>
            <a:r>
              <a:rPr lang="en-US" sz="1600" b="1">
                <a:solidFill>
                  <a:srgbClr val="F0AA13"/>
                </a:solidFill>
                <a:cs typeface="Arial"/>
              </a:rPr>
              <a:t>Moderate Mental Health Concerns</a:t>
            </a:r>
          </a:p>
          <a:p>
            <a:r>
              <a:rPr lang="en-US" sz="1600" b="1">
                <a:solidFill>
                  <a:srgbClr val="E82E3C"/>
                </a:solidFill>
                <a:cs typeface="Arial"/>
              </a:rPr>
              <a:t>Complex Mental Health Concerns</a:t>
            </a:r>
          </a:p>
        </p:txBody>
      </p:sp>
    </p:spTree>
    <p:extLst>
      <p:ext uri="{BB962C8B-B14F-4D97-AF65-F5344CB8AC3E}">
        <p14:creationId xmlns:p14="http://schemas.microsoft.com/office/powerpoint/2010/main" val="2681061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BA4318-CCA9-53FB-8B6D-B412AA4F30B1}"/>
              </a:ext>
            </a:extLst>
          </p:cNvPr>
          <p:cNvSpPr>
            <a:spLocks noGrp="1"/>
          </p:cNvSpPr>
          <p:nvPr>
            <p:ph type="title"/>
          </p:nvPr>
        </p:nvSpPr>
        <p:spPr/>
        <p:txBody>
          <a:bodyPr/>
          <a:lstStyle/>
          <a:p>
            <a:pPr algn="ctr"/>
            <a:r>
              <a:rPr lang="en-US" dirty="0"/>
              <a:t>Q &amp; A and </a:t>
            </a:r>
            <a:br>
              <a:rPr lang="en-US" dirty="0"/>
            </a:br>
            <a:r>
              <a:rPr lang="en-US" dirty="0"/>
              <a:t>Thank you </a:t>
            </a:r>
          </a:p>
        </p:txBody>
      </p:sp>
    </p:spTree>
    <p:extLst>
      <p:ext uri="{BB962C8B-B14F-4D97-AF65-F5344CB8AC3E}">
        <p14:creationId xmlns:p14="http://schemas.microsoft.com/office/powerpoint/2010/main" val="9140113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7A81582B-1063-7849-8535-BA94445C5721}"/>
              </a:ext>
            </a:extLst>
          </p:cNvPr>
          <p:cNvSpPr>
            <a:spLocks noGrp="1"/>
          </p:cNvSpPr>
          <p:nvPr>
            <p:ph sz="half" idx="2"/>
          </p:nvPr>
        </p:nvSpPr>
        <p:spPr/>
        <p:txBody>
          <a:bodyPr/>
          <a:lstStyle/>
          <a:p>
            <a:pPr>
              <a:buFont typeface="Wingdings" panose="05000000000000000000" pitchFamily="2" charset="2"/>
              <a:buChar char="§"/>
            </a:pPr>
            <a:r>
              <a:rPr lang="en-US" dirty="0"/>
              <a:t>Paul Menton Centre(PMC) for students with disabilities </a:t>
            </a:r>
          </a:p>
          <a:p>
            <a:pPr>
              <a:buFont typeface="Wingdings" panose="05000000000000000000" pitchFamily="2" charset="2"/>
              <a:buChar char="§"/>
            </a:pPr>
            <a:r>
              <a:rPr lang="en-US" dirty="0"/>
              <a:t>Health and Counselling services(HCS)</a:t>
            </a:r>
          </a:p>
          <a:p>
            <a:pPr>
              <a:buFont typeface="Wingdings" panose="05000000000000000000" pitchFamily="2" charset="2"/>
              <a:buChar char="§"/>
            </a:pPr>
            <a:r>
              <a:rPr lang="en-US" dirty="0"/>
              <a:t>From intention to action (FITA) program </a:t>
            </a:r>
          </a:p>
          <a:p>
            <a:pPr>
              <a:buFont typeface="Wingdings" panose="05000000000000000000" pitchFamily="2" charset="2"/>
              <a:buChar char="§"/>
            </a:pPr>
            <a:r>
              <a:rPr lang="en-US" dirty="0"/>
              <a:t>Attendant Care program</a:t>
            </a:r>
          </a:p>
          <a:p>
            <a:pPr>
              <a:buFont typeface="Wingdings" panose="05000000000000000000" pitchFamily="2" charset="2"/>
              <a:buChar char="§"/>
            </a:pPr>
            <a:r>
              <a:rPr lang="en-US" dirty="0"/>
              <a:t>Care and Support Team</a:t>
            </a:r>
          </a:p>
          <a:p>
            <a:pPr>
              <a:buFont typeface="Wingdings" panose="05000000000000000000" pitchFamily="2" charset="2"/>
              <a:buChar char="§"/>
            </a:pPr>
            <a:r>
              <a:rPr lang="en-US" dirty="0"/>
              <a:t>Mental Health Strategies and Initiatives, including Pet Therapy, Health Promotion, Wellness Desk in the Library and Spirituality Centre</a:t>
            </a:r>
          </a:p>
          <a:p>
            <a:pPr>
              <a:buFont typeface="Wingdings" panose="05000000000000000000" pitchFamily="2" charset="2"/>
              <a:buChar char="§"/>
            </a:pPr>
            <a:r>
              <a:rPr lang="en-US" dirty="0"/>
              <a:t>Student at risk evaluation team (SARET)</a:t>
            </a:r>
          </a:p>
          <a:p>
            <a:pPr>
              <a:buFont typeface="Wingdings" panose="05000000000000000000" pitchFamily="2" charset="2"/>
              <a:buChar char="§"/>
            </a:pPr>
            <a:r>
              <a:rPr lang="en-US" dirty="0"/>
              <a:t>Student Mental Health Framework (SMHF)</a:t>
            </a:r>
          </a:p>
        </p:txBody>
      </p:sp>
      <p:sp>
        <p:nvSpPr>
          <p:cNvPr id="2" name="Title 1">
            <a:extLst>
              <a:ext uri="{FF2B5EF4-FFF2-40B4-BE49-F238E27FC236}">
                <a16:creationId xmlns:a16="http://schemas.microsoft.com/office/drawing/2014/main" id="{2EF95711-F5AF-1A48-AE17-D21E9F308135}"/>
              </a:ext>
            </a:extLst>
          </p:cNvPr>
          <p:cNvSpPr>
            <a:spLocks noGrp="1"/>
          </p:cNvSpPr>
          <p:nvPr>
            <p:ph type="title"/>
          </p:nvPr>
        </p:nvSpPr>
        <p:spPr/>
        <p:txBody>
          <a:bodyPr/>
          <a:lstStyle/>
          <a:p>
            <a:pPr algn="ctr"/>
            <a:r>
              <a:rPr lang="en-US" dirty="0"/>
              <a:t>Who we are</a:t>
            </a:r>
          </a:p>
        </p:txBody>
      </p:sp>
    </p:spTree>
    <p:extLst>
      <p:ext uri="{BB962C8B-B14F-4D97-AF65-F5344CB8AC3E}">
        <p14:creationId xmlns:p14="http://schemas.microsoft.com/office/powerpoint/2010/main" val="35555393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C1DD2-5AF2-4168-A83F-1F6DCD7A26DF}"/>
              </a:ext>
            </a:extLst>
          </p:cNvPr>
          <p:cNvSpPr>
            <a:spLocks noGrp="1"/>
          </p:cNvSpPr>
          <p:nvPr>
            <p:ph type="title"/>
          </p:nvPr>
        </p:nvSpPr>
        <p:spPr>
          <a:xfrm>
            <a:off x="317326" y="557341"/>
            <a:ext cx="8509349" cy="316556"/>
          </a:xfrm>
        </p:spPr>
        <p:txBody>
          <a:bodyPr>
            <a:noAutofit/>
          </a:bodyPr>
          <a:lstStyle/>
          <a:p>
            <a:r>
              <a:rPr lang="en-US" dirty="0"/>
              <a:t>PMC’s Mandate &amp; Core Functions </a:t>
            </a:r>
            <a:endParaRPr lang="en-CA" dirty="0"/>
          </a:p>
        </p:txBody>
      </p:sp>
      <p:pic>
        <p:nvPicPr>
          <p:cNvPr id="5" name="Content Placeholder 4">
            <a:extLst>
              <a:ext uri="{FF2B5EF4-FFF2-40B4-BE49-F238E27FC236}">
                <a16:creationId xmlns:a16="http://schemas.microsoft.com/office/drawing/2014/main" id="{DD31C8C6-3B36-4E4C-9EAD-0D39706D2354}"/>
              </a:ext>
            </a:extLst>
          </p:cNvPr>
          <p:cNvPicPr>
            <a:picLocks noGrp="1" noChangeAspect="1"/>
          </p:cNvPicPr>
          <p:nvPr>
            <p:ph sz="half" idx="2"/>
          </p:nvPr>
        </p:nvPicPr>
        <p:blipFill>
          <a:blip r:embed="rId3"/>
          <a:stretch>
            <a:fillRect/>
          </a:stretch>
        </p:blipFill>
        <p:spPr>
          <a:xfrm>
            <a:off x="237601" y="1029327"/>
            <a:ext cx="2707200" cy="3240274"/>
          </a:xfrm>
          <a:prstGeom prst="rect">
            <a:avLst/>
          </a:prstGeom>
          <a:ln>
            <a:noFill/>
          </a:ln>
          <a:effectLst>
            <a:outerShdw blurRad="292100" dist="139700" dir="2700000" algn="tl" rotWithShape="0">
              <a:srgbClr val="333333">
                <a:alpha val="65000"/>
              </a:srgbClr>
            </a:outerShdw>
          </a:effectLst>
        </p:spPr>
      </p:pic>
      <p:sp>
        <p:nvSpPr>
          <p:cNvPr id="6" name="TextBox 5">
            <a:extLst>
              <a:ext uri="{FF2B5EF4-FFF2-40B4-BE49-F238E27FC236}">
                <a16:creationId xmlns:a16="http://schemas.microsoft.com/office/drawing/2014/main" id="{0DA38782-E8AF-480E-96A3-F89053BB384F}"/>
              </a:ext>
            </a:extLst>
          </p:cNvPr>
          <p:cNvSpPr txBox="1"/>
          <p:nvPr/>
        </p:nvSpPr>
        <p:spPr>
          <a:xfrm>
            <a:off x="2944800" y="1279088"/>
            <a:ext cx="5788800" cy="3416320"/>
          </a:xfrm>
          <a:prstGeom prst="rect">
            <a:avLst/>
          </a:prstGeom>
          <a:noFill/>
        </p:spPr>
        <p:txBody>
          <a:bodyPr wrap="square" rtlCol="0">
            <a:spAutoFit/>
          </a:bodyPr>
          <a:lstStyle/>
          <a:p>
            <a:pPr marL="342892" indent="-342892">
              <a:buFont typeface="+mj-lt"/>
              <a:buAutoNum type="arabicPeriod"/>
            </a:pPr>
            <a:r>
              <a:rPr lang="en-CA" dirty="0"/>
              <a:t>Provide </a:t>
            </a:r>
            <a:r>
              <a:rPr lang="en-CA" dirty="0">
                <a:solidFill>
                  <a:srgbClr val="FF0000"/>
                </a:solidFill>
              </a:rPr>
              <a:t>individualized disability accommodations and support services </a:t>
            </a:r>
            <a:r>
              <a:rPr lang="en-CA" dirty="0"/>
              <a:t>while maintaining academic standards.</a:t>
            </a:r>
          </a:p>
          <a:p>
            <a:pPr marL="342892" indent="-342892">
              <a:buFont typeface="+mj-lt"/>
              <a:buAutoNum type="arabicPeriod"/>
            </a:pPr>
            <a:endParaRPr lang="en-CA" dirty="0"/>
          </a:p>
          <a:p>
            <a:pPr marL="342892" indent="-342892">
              <a:buFont typeface="+mj-lt"/>
              <a:buAutoNum type="arabicPeriod"/>
            </a:pPr>
            <a:r>
              <a:rPr lang="en-CA" dirty="0"/>
              <a:t>Provide </a:t>
            </a:r>
            <a:r>
              <a:rPr lang="en-CA" dirty="0">
                <a:solidFill>
                  <a:srgbClr val="FF0000"/>
                </a:solidFill>
              </a:rPr>
              <a:t>skills building opportunities </a:t>
            </a:r>
            <a:r>
              <a:rPr lang="en-CA" dirty="0"/>
              <a:t>to foster independence and resilience in university and beyond.</a:t>
            </a:r>
          </a:p>
          <a:p>
            <a:pPr marL="342892" indent="-342892">
              <a:buFont typeface="+mj-lt"/>
              <a:buAutoNum type="arabicPeriod"/>
            </a:pPr>
            <a:endParaRPr lang="en-CA" dirty="0"/>
          </a:p>
          <a:p>
            <a:pPr marL="342892" indent="-342892">
              <a:buFont typeface="+mj-lt"/>
              <a:buAutoNum type="arabicPeriod"/>
            </a:pPr>
            <a:r>
              <a:rPr lang="en-CA" dirty="0"/>
              <a:t>Foster </a:t>
            </a:r>
            <a:r>
              <a:rPr lang="en-CA" dirty="0">
                <a:solidFill>
                  <a:srgbClr val="FF0000"/>
                </a:solidFill>
              </a:rPr>
              <a:t>integration and connection </a:t>
            </a:r>
            <a:r>
              <a:rPr lang="en-CA" dirty="0"/>
              <a:t>to the greater-Carleton community by working with campus partners to build capacity to support students with disabilities.</a:t>
            </a:r>
          </a:p>
        </p:txBody>
      </p:sp>
    </p:spTree>
    <p:extLst>
      <p:ext uri="{BB962C8B-B14F-4D97-AF65-F5344CB8AC3E}">
        <p14:creationId xmlns:p14="http://schemas.microsoft.com/office/powerpoint/2010/main" val="15719479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yellow rectangle with white background&#10;&#10;Description automatically generated">
            <a:extLst>
              <a:ext uri="{FF2B5EF4-FFF2-40B4-BE49-F238E27FC236}">
                <a16:creationId xmlns:a16="http://schemas.microsoft.com/office/drawing/2014/main" id="{F511F46D-18F4-BD95-5013-B507EF430013}"/>
              </a:ext>
            </a:extLst>
          </p:cNvPr>
          <p:cNvPicPr>
            <a:picLocks noChangeAspect="1"/>
          </p:cNvPicPr>
          <p:nvPr/>
        </p:nvPicPr>
        <p:blipFill rotWithShape="1">
          <a:blip r:embed="rId3"/>
          <a:srcRect l="65282" t="28070" r="6825" b="29739"/>
          <a:stretch/>
        </p:blipFill>
        <p:spPr>
          <a:xfrm>
            <a:off x="1" y="1153033"/>
            <a:ext cx="9143187" cy="172376"/>
          </a:xfrm>
          <a:prstGeom prst="rect">
            <a:avLst/>
          </a:prstGeom>
        </p:spPr>
      </p:pic>
      <p:sp>
        <p:nvSpPr>
          <p:cNvPr id="3" name="Title 2">
            <a:extLst>
              <a:ext uri="{FF2B5EF4-FFF2-40B4-BE49-F238E27FC236}">
                <a16:creationId xmlns:a16="http://schemas.microsoft.com/office/drawing/2014/main" id="{555BBACF-3951-BC07-7820-2BD9B3E7A087}"/>
              </a:ext>
            </a:extLst>
          </p:cNvPr>
          <p:cNvSpPr>
            <a:spLocks noGrp="1"/>
          </p:cNvSpPr>
          <p:nvPr>
            <p:ph type="title"/>
          </p:nvPr>
        </p:nvSpPr>
        <p:spPr>
          <a:xfrm>
            <a:off x="571499" y="766546"/>
            <a:ext cx="8055666" cy="274619"/>
          </a:xfrm>
        </p:spPr>
        <p:txBody>
          <a:bodyPr/>
          <a:lstStyle/>
          <a:p>
            <a:r>
              <a:rPr lang="en-US" b="1" dirty="0">
                <a:latin typeface="Arial"/>
                <a:cs typeface="Arial"/>
              </a:rPr>
              <a:t>Health Clinic Services</a:t>
            </a:r>
            <a:endParaRPr lang="en-US" b="1" dirty="0"/>
          </a:p>
        </p:txBody>
      </p:sp>
      <p:sp>
        <p:nvSpPr>
          <p:cNvPr id="6" name="Content Placeholder 1">
            <a:extLst>
              <a:ext uri="{FF2B5EF4-FFF2-40B4-BE49-F238E27FC236}">
                <a16:creationId xmlns:a16="http://schemas.microsoft.com/office/drawing/2014/main" id="{20C6FC84-5A69-3847-AE87-ABF7FAD1DF77}"/>
              </a:ext>
            </a:extLst>
          </p:cNvPr>
          <p:cNvSpPr txBox="1">
            <a:spLocks/>
          </p:cNvSpPr>
          <p:nvPr/>
        </p:nvSpPr>
        <p:spPr>
          <a:xfrm>
            <a:off x="575972" y="1620927"/>
            <a:ext cx="4023360" cy="1026577"/>
          </a:xfrm>
          <a:prstGeom prst="rect">
            <a:avLst/>
          </a:prstGeom>
        </p:spPr>
        <p:txBody>
          <a:bodyPr vert="horz" lIns="0" tIns="0" rIns="0" bIns="0" rtlCol="0" anchor="t">
            <a:noAutofit/>
          </a:bodyPr>
          <a:lstStyle>
            <a:lvl1pPr marL="171450" indent="-171450" algn="l" defTabSz="685800" rtl="0" eaLnBrk="1" latinLnBrk="0" hangingPunct="1">
              <a:lnSpc>
                <a:spcPct val="90000"/>
              </a:lnSpc>
              <a:spcBef>
                <a:spcPts val="750"/>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1pPr>
            <a:lvl2pPr marL="514350" indent="-171450" algn="l" defTabSz="6858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857250" indent="-171450" algn="l" defTabSz="685800" rtl="0" eaLnBrk="1" latinLnBrk="0" hangingPunct="1">
              <a:lnSpc>
                <a:spcPct val="90000"/>
              </a:lnSpc>
              <a:spcBef>
                <a:spcPts val="375"/>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3pPr>
            <a:lvl4pPr marL="1200150" indent="-171450" algn="l" defTabSz="685800" rtl="0" eaLnBrk="1" latinLnBrk="0" hangingPunct="1">
              <a:lnSpc>
                <a:spcPct val="90000"/>
              </a:lnSpc>
              <a:spcBef>
                <a:spcPts val="375"/>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1543050" indent="-171450" algn="l" defTabSz="685800" rtl="0" eaLnBrk="1" latinLnBrk="0" hangingPunct="1">
              <a:lnSpc>
                <a:spcPct val="90000"/>
              </a:lnSpc>
              <a:spcBef>
                <a:spcPts val="375"/>
              </a:spcBef>
              <a:buClr>
                <a:schemeClr val="accent1"/>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Clr>
                <a:srgbClr val="E91C24"/>
              </a:buClr>
            </a:pPr>
            <a:r>
              <a:rPr lang="en-US" sz="1500" dirty="0">
                <a:latin typeface="Arial"/>
                <a:cs typeface="Arial"/>
              </a:rPr>
              <a:t>Health Services is a multidisciplinary healthcare facility that provides medical services to Carleton University students, faculty and staff</a:t>
            </a:r>
          </a:p>
          <a:p>
            <a:pPr>
              <a:buClr>
                <a:srgbClr val="E91C24"/>
              </a:buClr>
            </a:pPr>
            <a:r>
              <a:rPr lang="en-US" sz="1500" dirty="0">
                <a:latin typeface="Arial"/>
                <a:cs typeface="Arial"/>
              </a:rPr>
              <a:t>Health Services includes a team of professionally trained patient care coordinators, nurses, lab technician, physicians and psychiatrists</a:t>
            </a:r>
          </a:p>
          <a:p>
            <a:pPr>
              <a:buClr>
                <a:srgbClr val="E91C24"/>
              </a:buClr>
            </a:pPr>
            <a:r>
              <a:rPr lang="en-US" sz="1500" dirty="0">
                <a:latin typeface="Arial"/>
                <a:cs typeface="Arial"/>
              </a:rPr>
              <a:t>Services include access to same-day appointments, primary care appointments, nursing visits and lab testing</a:t>
            </a:r>
          </a:p>
          <a:p>
            <a:pPr>
              <a:buClr>
                <a:srgbClr val="E91C24"/>
              </a:buClr>
            </a:pPr>
            <a:r>
              <a:rPr lang="en-US" sz="1500" dirty="0">
                <a:latin typeface="Arial"/>
                <a:cs typeface="Arial"/>
              </a:rPr>
              <a:t>Types of services and more information can be found on the website</a:t>
            </a:r>
          </a:p>
          <a:p>
            <a:pPr>
              <a:buClr>
                <a:srgbClr val="E91C24"/>
              </a:buClr>
            </a:pPr>
            <a:endParaRPr lang="en-US" sz="1500" dirty="0">
              <a:latin typeface="Arial"/>
              <a:cs typeface="Arial"/>
            </a:endParaRPr>
          </a:p>
          <a:p>
            <a:endParaRPr lang="en-US" dirty="0"/>
          </a:p>
          <a:p>
            <a:endParaRPr lang="en-US" dirty="0"/>
          </a:p>
          <a:p>
            <a:endParaRPr lang="en-US" dirty="0"/>
          </a:p>
        </p:txBody>
      </p:sp>
      <p:sp>
        <p:nvSpPr>
          <p:cNvPr id="8" name="TextBox 7">
            <a:extLst>
              <a:ext uri="{FF2B5EF4-FFF2-40B4-BE49-F238E27FC236}">
                <a16:creationId xmlns:a16="http://schemas.microsoft.com/office/drawing/2014/main" id="{1FD85791-3258-2AE0-29BF-C513CDEFEF80}"/>
              </a:ext>
            </a:extLst>
          </p:cNvPr>
          <p:cNvSpPr txBox="1"/>
          <p:nvPr/>
        </p:nvSpPr>
        <p:spPr>
          <a:xfrm>
            <a:off x="5241636" y="1620927"/>
            <a:ext cx="3538828" cy="2169825"/>
          </a:xfrm>
          <a:prstGeom prst="rect">
            <a:avLst/>
          </a:prstGeom>
          <a:ln>
            <a:solidFill>
              <a:srgbClr val="E91C24"/>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50" b="1" dirty="0">
                <a:latin typeface="Arial" panose="020B0604020202020204" pitchFamily="34" charset="0"/>
                <a:cs typeface="Arial" panose="020B0604020202020204" pitchFamily="34" charset="0"/>
              </a:rPr>
              <a:t>Website:</a:t>
            </a:r>
            <a:r>
              <a:rPr lang="en-US" sz="1350" dirty="0">
                <a:latin typeface="Arial" panose="020B0604020202020204" pitchFamily="34" charset="0"/>
                <a:cs typeface="Arial" panose="020B0604020202020204" pitchFamily="34" charset="0"/>
              </a:rPr>
              <a:t> wellness.carleton.ca/health/health-clinic-services</a:t>
            </a:r>
          </a:p>
          <a:p>
            <a:endParaRPr lang="en-US" sz="1350" dirty="0">
              <a:latin typeface="Arial" panose="020B0604020202020204" pitchFamily="34" charset="0"/>
              <a:cs typeface="Arial" panose="020B0604020202020204" pitchFamily="34" charset="0"/>
            </a:endParaRPr>
          </a:p>
          <a:p>
            <a:r>
              <a:rPr lang="en-US" sz="1350" b="1" dirty="0">
                <a:latin typeface="Arial" panose="020B0604020202020204" pitchFamily="34" charset="0"/>
                <a:cs typeface="Arial" panose="020B0604020202020204" pitchFamily="34" charset="0"/>
              </a:rPr>
              <a:t>Call: </a:t>
            </a:r>
            <a:r>
              <a:rPr lang="en-US" sz="1350" dirty="0">
                <a:latin typeface="Arial" panose="020B0604020202020204" pitchFamily="34" charset="0"/>
                <a:ea typeface="+mn-lt"/>
                <a:cs typeface="Arial" panose="020B0604020202020204" pitchFamily="34" charset="0"/>
              </a:rPr>
              <a:t>613-520-6674 ext. 0 to book an appointment or through the </a:t>
            </a:r>
            <a:r>
              <a:rPr lang="en-US" sz="1350" dirty="0" err="1">
                <a:latin typeface="Arial" panose="020B0604020202020204" pitchFamily="34" charset="0"/>
                <a:ea typeface="+mn-lt"/>
                <a:cs typeface="Arial" panose="020B0604020202020204" pitchFamily="34" charset="0"/>
              </a:rPr>
              <a:t>Telus</a:t>
            </a:r>
            <a:r>
              <a:rPr lang="en-US" sz="1350" dirty="0">
                <a:latin typeface="Arial" panose="020B0604020202020204" pitchFamily="34" charset="0"/>
                <a:ea typeface="+mn-lt"/>
                <a:cs typeface="Arial" panose="020B0604020202020204" pitchFamily="34" charset="0"/>
              </a:rPr>
              <a:t> Health Connect App or Website </a:t>
            </a:r>
          </a:p>
          <a:p>
            <a:endParaRPr lang="en-US" sz="1350" dirty="0">
              <a:latin typeface="Arial" panose="020B0604020202020204" pitchFamily="34" charset="0"/>
              <a:ea typeface="+mn-lt"/>
              <a:cs typeface="Arial" panose="020B0604020202020204" pitchFamily="34" charset="0"/>
            </a:endParaRPr>
          </a:p>
          <a:p>
            <a:r>
              <a:rPr lang="en-US" sz="1350" b="1" dirty="0">
                <a:latin typeface="Arial" panose="020B0604020202020204" pitchFamily="34" charset="0"/>
                <a:cs typeface="Arial" panose="020B0604020202020204" pitchFamily="34" charset="0"/>
              </a:rPr>
              <a:t>Location: </a:t>
            </a:r>
            <a:r>
              <a:rPr lang="en-US" sz="1350" dirty="0">
                <a:latin typeface="Arial" panose="020B0604020202020204" pitchFamily="34" charset="0"/>
                <a:cs typeface="Arial" panose="020B0604020202020204" pitchFamily="34" charset="0"/>
              </a:rPr>
              <a:t>2600 Carleton Technology and Training Centre</a:t>
            </a:r>
          </a:p>
          <a:p>
            <a:r>
              <a:rPr lang="en-US" sz="1350" dirty="0">
                <a:latin typeface="Arial" panose="020B0604020202020204" pitchFamily="34" charset="0"/>
                <a:cs typeface="Arial" panose="020B0604020202020204" pitchFamily="34" charset="0"/>
              </a:rPr>
              <a:t>Monday to Friday 8:30 a.m. to 4:30 p.m.</a:t>
            </a:r>
          </a:p>
        </p:txBody>
      </p:sp>
      <p:pic>
        <p:nvPicPr>
          <p:cNvPr id="9" name="Content Placeholder 5" descr="Stethoscope outline">
            <a:extLst>
              <a:ext uri="{FF2B5EF4-FFF2-40B4-BE49-F238E27FC236}">
                <a16:creationId xmlns:a16="http://schemas.microsoft.com/office/drawing/2014/main" id="{1511E504-B598-4EA0-A58B-2A96140F24F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93287" y="1620927"/>
            <a:ext cx="740588" cy="740588"/>
          </a:xfrm>
          <a:prstGeom prst="rect">
            <a:avLst/>
          </a:prstGeom>
        </p:spPr>
      </p:pic>
      <p:sp>
        <p:nvSpPr>
          <p:cNvPr id="11" name="Rectangle 10">
            <a:extLst>
              <a:ext uri="{FF2B5EF4-FFF2-40B4-BE49-F238E27FC236}">
                <a16:creationId xmlns:a16="http://schemas.microsoft.com/office/drawing/2014/main" id="{88E56BB3-1807-226D-3819-A786347333C2}"/>
              </a:ext>
            </a:extLst>
          </p:cNvPr>
          <p:cNvSpPr/>
          <p:nvPr/>
        </p:nvSpPr>
        <p:spPr>
          <a:xfrm>
            <a:off x="7525512" y="4564349"/>
            <a:ext cx="1527048" cy="379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430510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DBD61-975F-CB09-6BF7-816BD8A59ED0}"/>
            </a:ext>
          </a:extLst>
        </p:cNvPr>
        <p:cNvGrpSpPr/>
        <p:nvPr/>
      </p:nvGrpSpPr>
      <p:grpSpPr>
        <a:xfrm>
          <a:off x="0" y="0"/>
          <a:ext cx="0" cy="0"/>
          <a:chOff x="0" y="0"/>
          <a:chExt cx="0" cy="0"/>
        </a:xfrm>
      </p:grpSpPr>
      <p:pic>
        <p:nvPicPr>
          <p:cNvPr id="7" name="Picture 6" descr="A yellow rectangle with white background&#10;&#10;Description automatically generated">
            <a:extLst>
              <a:ext uri="{FF2B5EF4-FFF2-40B4-BE49-F238E27FC236}">
                <a16:creationId xmlns:a16="http://schemas.microsoft.com/office/drawing/2014/main" id="{142379AB-FA75-6A74-F586-54BB29444C43}"/>
              </a:ext>
            </a:extLst>
          </p:cNvPr>
          <p:cNvPicPr>
            <a:picLocks noChangeAspect="1"/>
          </p:cNvPicPr>
          <p:nvPr/>
        </p:nvPicPr>
        <p:blipFill rotWithShape="1">
          <a:blip r:embed="rId3"/>
          <a:srcRect l="65282" t="28070" r="6825" b="29739"/>
          <a:stretch/>
        </p:blipFill>
        <p:spPr>
          <a:xfrm>
            <a:off x="1" y="1153033"/>
            <a:ext cx="9143187" cy="172376"/>
          </a:xfrm>
          <a:prstGeom prst="rect">
            <a:avLst/>
          </a:prstGeom>
        </p:spPr>
      </p:pic>
      <p:sp>
        <p:nvSpPr>
          <p:cNvPr id="2" name="Content Placeholder 1">
            <a:extLst>
              <a:ext uri="{FF2B5EF4-FFF2-40B4-BE49-F238E27FC236}">
                <a16:creationId xmlns:a16="http://schemas.microsoft.com/office/drawing/2014/main" id="{7CBF9AD1-588F-DBD8-D66C-E66BC8109F60}"/>
              </a:ext>
            </a:extLst>
          </p:cNvPr>
          <p:cNvSpPr>
            <a:spLocks noGrp="1"/>
          </p:cNvSpPr>
          <p:nvPr>
            <p:ph sz="half" idx="2"/>
          </p:nvPr>
        </p:nvSpPr>
        <p:spPr>
          <a:xfrm>
            <a:off x="548640" y="1608501"/>
            <a:ext cx="4023360" cy="1026576"/>
          </a:xfrm>
        </p:spPr>
        <p:txBody>
          <a:bodyPr vert="horz" lIns="0" tIns="0" rIns="0" bIns="0" rtlCol="0" anchor="t">
            <a:noAutofit/>
          </a:bodyPr>
          <a:lstStyle/>
          <a:p>
            <a:pPr>
              <a:buClr>
                <a:srgbClr val="E91C24"/>
              </a:buClr>
            </a:pPr>
            <a:r>
              <a:rPr lang="en-US" sz="1500" dirty="0">
                <a:latin typeface="Arial"/>
                <a:cs typeface="Arial"/>
              </a:rPr>
              <a:t>Counselling Services provides a wide range of accessible mental health services that align with the Stepped Care approach to student wellness</a:t>
            </a:r>
          </a:p>
          <a:p>
            <a:pPr>
              <a:buClr>
                <a:srgbClr val="E91C24"/>
              </a:buClr>
            </a:pPr>
            <a:r>
              <a:rPr lang="en-US" sz="1500" dirty="0">
                <a:latin typeface="Arial"/>
                <a:cs typeface="Arial"/>
              </a:rPr>
              <a:t>Mental health services include Single-Session counselling, brief individual counselling, group counselling, psycho-educational events and programs, workshops, and online resources</a:t>
            </a:r>
          </a:p>
          <a:p>
            <a:pPr>
              <a:buClr>
                <a:srgbClr val="E91C24"/>
              </a:buClr>
            </a:pPr>
            <a:r>
              <a:rPr lang="en-US" sz="1500" dirty="0">
                <a:latin typeface="Arial"/>
                <a:cs typeface="Arial"/>
              </a:rPr>
              <a:t>Counselling Services </a:t>
            </a:r>
            <a:r>
              <a:rPr lang="en-US" sz="1500" b="1" dirty="0">
                <a:latin typeface="Arial"/>
                <a:cs typeface="Arial"/>
              </a:rPr>
              <a:t>does not </a:t>
            </a:r>
            <a:r>
              <a:rPr lang="en-US" sz="1500" dirty="0">
                <a:latin typeface="Arial"/>
                <a:cs typeface="Arial"/>
              </a:rPr>
              <a:t>have the capacity to support students long-term due to the high demand for mental health services</a:t>
            </a:r>
          </a:p>
          <a:p>
            <a:pPr marL="0" indent="0">
              <a:buNone/>
            </a:pPr>
            <a:endParaRPr lang="en-US" sz="1400" dirty="0"/>
          </a:p>
          <a:p>
            <a:pPr lvl="1"/>
            <a:endParaRPr lang="en-US" dirty="0"/>
          </a:p>
        </p:txBody>
      </p:sp>
      <p:sp>
        <p:nvSpPr>
          <p:cNvPr id="3" name="Title 2">
            <a:extLst>
              <a:ext uri="{FF2B5EF4-FFF2-40B4-BE49-F238E27FC236}">
                <a16:creationId xmlns:a16="http://schemas.microsoft.com/office/drawing/2014/main" id="{D6E552E4-9A96-1E13-F4D1-693417CA0BFF}"/>
              </a:ext>
            </a:extLst>
          </p:cNvPr>
          <p:cNvSpPr>
            <a:spLocks noGrp="1"/>
          </p:cNvSpPr>
          <p:nvPr>
            <p:ph type="title"/>
          </p:nvPr>
        </p:nvSpPr>
        <p:spPr>
          <a:xfrm>
            <a:off x="571499" y="766546"/>
            <a:ext cx="8055666" cy="274619"/>
          </a:xfrm>
        </p:spPr>
        <p:txBody>
          <a:bodyPr/>
          <a:lstStyle/>
          <a:p>
            <a:r>
              <a:rPr lang="en-US" b="1" dirty="0">
                <a:latin typeface="Arial"/>
                <a:cs typeface="Arial"/>
              </a:rPr>
              <a:t>Counselling Services</a:t>
            </a:r>
            <a:endParaRPr lang="en-US" b="1" dirty="0"/>
          </a:p>
        </p:txBody>
      </p:sp>
      <p:sp>
        <p:nvSpPr>
          <p:cNvPr id="4" name="TextBox 3">
            <a:extLst>
              <a:ext uri="{FF2B5EF4-FFF2-40B4-BE49-F238E27FC236}">
                <a16:creationId xmlns:a16="http://schemas.microsoft.com/office/drawing/2014/main" id="{A13C526E-4131-9C2C-00B2-887CDCA62842}"/>
              </a:ext>
            </a:extLst>
          </p:cNvPr>
          <p:cNvSpPr txBox="1"/>
          <p:nvPr/>
        </p:nvSpPr>
        <p:spPr>
          <a:xfrm>
            <a:off x="5474771" y="1584798"/>
            <a:ext cx="3481578" cy="2585323"/>
          </a:xfrm>
          <a:prstGeom prst="rect">
            <a:avLst/>
          </a:prstGeom>
          <a:ln>
            <a:solidFill>
              <a:srgbClr val="E91C24"/>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350" b="1" dirty="0">
                <a:solidFill>
                  <a:srgbClr val="000000"/>
                </a:solidFill>
                <a:latin typeface="Arial" panose="020B0604020202020204" pitchFamily="34" charset="0"/>
                <a:cs typeface="Arial" panose="020B0604020202020204" pitchFamily="34" charset="0"/>
              </a:rPr>
              <a:t>Website</a:t>
            </a:r>
            <a:r>
              <a:rPr lang="en-US" sz="1350" dirty="0">
                <a:solidFill>
                  <a:srgbClr val="000000"/>
                </a:solidFill>
                <a:latin typeface="Arial" panose="020B0604020202020204" pitchFamily="34" charset="0"/>
                <a:cs typeface="Arial" panose="020B0604020202020204" pitchFamily="34" charset="0"/>
              </a:rPr>
              <a:t>: </a:t>
            </a:r>
            <a:r>
              <a:rPr lang="en-US" sz="1350" dirty="0">
                <a:latin typeface="Arial" panose="020B0604020202020204" pitchFamily="34" charset="0"/>
                <a:ea typeface="+mn-lt"/>
                <a:cs typeface="Arial" panose="020B0604020202020204" pitchFamily="34" charset="0"/>
              </a:rPr>
              <a:t>wellness.carleton.ca/counselling</a:t>
            </a:r>
          </a:p>
          <a:p>
            <a:endParaRPr lang="en-US" sz="1350" dirty="0">
              <a:latin typeface="Arial" panose="020B0604020202020204" pitchFamily="34" charset="0"/>
              <a:ea typeface="+mn-lt"/>
              <a:cs typeface="Arial" panose="020B0604020202020204" pitchFamily="34" charset="0"/>
            </a:endParaRPr>
          </a:p>
          <a:p>
            <a:r>
              <a:rPr lang="en-US" sz="1350" b="1" dirty="0">
                <a:latin typeface="Arial" panose="020B0604020202020204" pitchFamily="34" charset="0"/>
                <a:cs typeface="Arial" panose="020B0604020202020204" pitchFamily="34" charset="0"/>
              </a:rPr>
              <a:t>Location</a:t>
            </a:r>
            <a:r>
              <a:rPr lang="en-US" sz="1350" dirty="0">
                <a:latin typeface="Arial" panose="020B0604020202020204" pitchFamily="34" charset="0"/>
                <a:cs typeface="Arial" panose="020B0604020202020204" pitchFamily="34" charset="0"/>
              </a:rPr>
              <a:t>: 2500 </a:t>
            </a:r>
            <a:r>
              <a:rPr lang="en-US" sz="1350" dirty="0">
                <a:solidFill>
                  <a:srgbClr val="000000"/>
                </a:solidFill>
                <a:latin typeface="Arial" panose="020B0604020202020204" pitchFamily="34" charset="0"/>
                <a:ea typeface="+mn-lt"/>
                <a:cs typeface="Arial" panose="020B0604020202020204" pitchFamily="34" charset="0"/>
              </a:rPr>
              <a:t>Carleton Technology and Training Centre</a:t>
            </a:r>
          </a:p>
          <a:p>
            <a:endParaRPr lang="en-US" sz="1350" dirty="0">
              <a:solidFill>
                <a:srgbClr val="000000"/>
              </a:solidFill>
              <a:latin typeface="Arial" panose="020B0604020202020204" pitchFamily="34" charset="0"/>
              <a:ea typeface="+mn-lt"/>
              <a:cs typeface="Arial" panose="020B0604020202020204" pitchFamily="34" charset="0"/>
            </a:endParaRPr>
          </a:p>
          <a:p>
            <a:r>
              <a:rPr lang="en-US" sz="1350" b="1" dirty="0">
                <a:latin typeface="Arial"/>
                <a:cs typeface="Arial"/>
              </a:rPr>
              <a:t>Book</a:t>
            </a:r>
            <a:r>
              <a:rPr lang="en-US" sz="1350" dirty="0">
                <a:latin typeface="Arial"/>
                <a:cs typeface="Arial"/>
              </a:rPr>
              <a:t>: through the </a:t>
            </a:r>
            <a:r>
              <a:rPr lang="en-US" sz="1350" dirty="0" err="1">
                <a:latin typeface="Arial"/>
                <a:cs typeface="Arial"/>
              </a:rPr>
              <a:t>Telus</a:t>
            </a:r>
            <a:r>
              <a:rPr lang="en-US" sz="1350" dirty="0">
                <a:latin typeface="Arial"/>
                <a:cs typeface="Arial"/>
              </a:rPr>
              <a:t> Health Connect App or website. </a:t>
            </a:r>
          </a:p>
          <a:p>
            <a:endParaRPr lang="en-US" sz="1350" dirty="0">
              <a:latin typeface="Arial"/>
              <a:cs typeface="Arial"/>
            </a:endParaRPr>
          </a:p>
          <a:p>
            <a:r>
              <a:rPr lang="en-US" sz="1350" b="1" dirty="0">
                <a:solidFill>
                  <a:srgbClr val="000000"/>
                </a:solidFill>
                <a:latin typeface="Arial"/>
                <a:ea typeface="+mn-lt"/>
                <a:cs typeface="Arial"/>
              </a:rPr>
              <a:t>Phone: </a:t>
            </a:r>
            <a:r>
              <a:rPr lang="en-CA" sz="1350" dirty="0">
                <a:solidFill>
                  <a:srgbClr val="000000"/>
                </a:solidFill>
                <a:latin typeface="Arial" panose="020B0604020202020204" pitchFamily="34" charset="0"/>
                <a:cs typeface="Arial" panose="020B0604020202020204" pitchFamily="34" charset="0"/>
              </a:rPr>
              <a:t>613-520-6674 ext. 2.</a:t>
            </a:r>
          </a:p>
          <a:p>
            <a:endParaRPr lang="en-CA" sz="1350" dirty="0">
              <a:solidFill>
                <a:srgbClr val="000000"/>
              </a:solidFill>
              <a:latin typeface="Arial" panose="020B0604020202020204" pitchFamily="34" charset="0"/>
              <a:cs typeface="Arial" panose="020B0604020202020204" pitchFamily="34" charset="0"/>
            </a:endParaRPr>
          </a:p>
          <a:p>
            <a:r>
              <a:rPr lang="en-CA" sz="1350" dirty="0">
                <a:solidFill>
                  <a:srgbClr val="000000"/>
                </a:solidFill>
                <a:latin typeface="Arial" panose="020B0604020202020204" pitchFamily="34" charset="0"/>
                <a:ea typeface="+mn-lt"/>
                <a:cs typeface="Arial" panose="020B0604020202020204" pitchFamily="34" charset="0"/>
              </a:rPr>
              <a:t>If you live in Residence, please call </a:t>
            </a:r>
            <a:r>
              <a:rPr lang="en-CA" sz="1350" b="1" dirty="0">
                <a:solidFill>
                  <a:srgbClr val="000000"/>
                </a:solidFill>
                <a:latin typeface="Arial" panose="020B0604020202020204" pitchFamily="34" charset="0"/>
                <a:cs typeface="Arial" panose="020B0604020202020204" pitchFamily="34" charset="0"/>
              </a:rPr>
              <a:t>613-520-2600 ext. 8061</a:t>
            </a:r>
            <a:r>
              <a:rPr lang="en-CA" sz="1350" dirty="0">
                <a:solidFill>
                  <a:srgbClr val="000000"/>
                </a:solidFill>
                <a:latin typeface="Arial" panose="020B0604020202020204" pitchFamily="34" charset="0"/>
                <a:cs typeface="Arial" panose="020B0604020202020204" pitchFamily="34" charset="0"/>
              </a:rPr>
              <a:t> to book a session.</a:t>
            </a:r>
            <a:endParaRPr lang="en-US" sz="1350" dirty="0">
              <a:solidFill>
                <a:srgbClr val="000000"/>
              </a:solidFill>
              <a:latin typeface="Arial" panose="020B0604020202020204" pitchFamily="34" charset="0"/>
              <a:ea typeface="+mn-lt"/>
              <a:cs typeface="Arial" panose="020B0604020202020204" pitchFamily="34" charset="0"/>
            </a:endParaRPr>
          </a:p>
        </p:txBody>
      </p:sp>
      <p:pic>
        <p:nvPicPr>
          <p:cNvPr id="5" name="Graphic 4" descr="Chat outline">
            <a:extLst>
              <a:ext uri="{FF2B5EF4-FFF2-40B4-BE49-F238E27FC236}">
                <a16:creationId xmlns:a16="http://schemas.microsoft.com/office/drawing/2014/main" id="{D70450D8-E719-1603-12D3-E090B6327CD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374162" y="1664589"/>
            <a:ext cx="914400" cy="914400"/>
          </a:xfrm>
          <a:prstGeom prst="rect">
            <a:avLst/>
          </a:prstGeom>
        </p:spPr>
      </p:pic>
      <p:sp>
        <p:nvSpPr>
          <p:cNvPr id="11" name="Rectangle 10">
            <a:extLst>
              <a:ext uri="{FF2B5EF4-FFF2-40B4-BE49-F238E27FC236}">
                <a16:creationId xmlns:a16="http://schemas.microsoft.com/office/drawing/2014/main" id="{779A9259-79F4-0E93-8421-6A678EF92A90}"/>
              </a:ext>
            </a:extLst>
          </p:cNvPr>
          <p:cNvSpPr/>
          <p:nvPr/>
        </p:nvSpPr>
        <p:spPr>
          <a:xfrm>
            <a:off x="7525512" y="4564349"/>
            <a:ext cx="1527048" cy="3797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099645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9798F5-FE44-7186-01BF-485C5EAC143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A44B4EB-4922-9B8D-E401-21AB82946147}"/>
              </a:ext>
            </a:extLst>
          </p:cNvPr>
          <p:cNvSpPr>
            <a:spLocks noGrp="1"/>
          </p:cNvSpPr>
          <p:nvPr>
            <p:ph sz="half" idx="2"/>
          </p:nvPr>
        </p:nvSpPr>
        <p:spPr>
          <a:xfrm>
            <a:off x="580500" y="1191695"/>
            <a:ext cx="2920394" cy="583138"/>
          </a:xfrm>
        </p:spPr>
        <p:txBody>
          <a:bodyPr vert="horz" lIns="0" tIns="0" rIns="0" bIns="0" rtlCol="0" anchor="t">
            <a:noAutofit/>
          </a:bodyPr>
          <a:lstStyle/>
          <a:p>
            <a:pPr algn="ctr"/>
            <a:r>
              <a:rPr lang="en-US" b="1" dirty="0">
                <a:solidFill>
                  <a:srgbClr val="C00000"/>
                </a:solidFill>
                <a:latin typeface="Arial"/>
                <a:cs typeface="Arial"/>
              </a:rPr>
              <a:t>Download</a:t>
            </a:r>
            <a:r>
              <a:rPr lang="en-US" dirty="0">
                <a:latin typeface="Arial"/>
                <a:cs typeface="Arial"/>
              </a:rPr>
              <a:t> the </a:t>
            </a:r>
            <a:r>
              <a:rPr lang="en-US" b="1" dirty="0">
                <a:latin typeface="Arial"/>
                <a:cs typeface="Arial"/>
              </a:rPr>
              <a:t>‘TELUS Health Connect’</a:t>
            </a:r>
            <a:r>
              <a:rPr lang="en-US" dirty="0">
                <a:latin typeface="Arial"/>
                <a:cs typeface="Arial"/>
              </a:rPr>
              <a:t> app</a:t>
            </a:r>
          </a:p>
        </p:txBody>
      </p:sp>
      <p:sp>
        <p:nvSpPr>
          <p:cNvPr id="3" name="Title 2">
            <a:extLst>
              <a:ext uri="{FF2B5EF4-FFF2-40B4-BE49-F238E27FC236}">
                <a16:creationId xmlns:a16="http://schemas.microsoft.com/office/drawing/2014/main" id="{5200C577-532A-B4CF-FF94-6B887DE9B927}"/>
              </a:ext>
            </a:extLst>
          </p:cNvPr>
          <p:cNvSpPr>
            <a:spLocks noGrp="1"/>
          </p:cNvSpPr>
          <p:nvPr>
            <p:ph type="title"/>
          </p:nvPr>
        </p:nvSpPr>
        <p:spPr/>
        <p:txBody>
          <a:bodyPr/>
          <a:lstStyle/>
          <a:p>
            <a:r>
              <a:rPr lang="en-US" b="1" dirty="0">
                <a:latin typeface="Arial"/>
                <a:cs typeface="Arial"/>
              </a:rPr>
              <a:t>Health and Counselling QR Codes</a:t>
            </a:r>
            <a:endParaRPr lang="en-US" b="1" dirty="0"/>
          </a:p>
        </p:txBody>
      </p:sp>
      <p:sp>
        <p:nvSpPr>
          <p:cNvPr id="15" name="Content Placeholder 1">
            <a:extLst>
              <a:ext uri="{FF2B5EF4-FFF2-40B4-BE49-F238E27FC236}">
                <a16:creationId xmlns:a16="http://schemas.microsoft.com/office/drawing/2014/main" id="{BC61EE02-8925-704E-5DBB-BF7021FCE85E}"/>
              </a:ext>
            </a:extLst>
          </p:cNvPr>
          <p:cNvSpPr txBox="1">
            <a:spLocks/>
          </p:cNvSpPr>
          <p:nvPr/>
        </p:nvSpPr>
        <p:spPr>
          <a:xfrm>
            <a:off x="5256167" y="1252657"/>
            <a:ext cx="2920394" cy="583138"/>
          </a:xfrm>
          <a:prstGeom prst="rect">
            <a:avLst/>
          </a:prstGeom>
        </p:spPr>
        <p:txBody>
          <a:bodyPr vert="horz" lIns="0" tIns="0" rIns="0" bIns="0" rtlCol="0" anchor="t">
            <a:noAutofit/>
          </a:bodyPr>
          <a:lstStyle>
            <a:lvl1pPr marL="0" indent="0" algn="l" defTabSz="914400" rtl="0" eaLnBrk="1" latinLnBrk="0" hangingPunct="1">
              <a:lnSpc>
                <a:spcPct val="90000"/>
              </a:lnSpc>
              <a:spcBef>
                <a:spcPts val="1000"/>
              </a:spcBef>
              <a:buFontTx/>
              <a:buNone/>
              <a:defRPr sz="2400" kern="1200">
                <a:solidFill>
                  <a:schemeClr val="tx1"/>
                </a:solidFill>
                <a:latin typeface="+mn-lt"/>
                <a:ea typeface="+mn-ea"/>
                <a:cs typeface="+mn-cs"/>
              </a:defRPr>
            </a:lvl1pPr>
            <a:lvl2pPr marL="457189"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914377"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3pPr>
            <a:lvl4pPr marL="1371566"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4pPr>
            <a:lvl5pPr marL="1828754" indent="0" algn="l" defTabSz="914400" rtl="0" eaLnBrk="1" latinLnBrk="0" hangingPunct="1">
              <a:lnSpc>
                <a:spcPct val="90000"/>
              </a:lnSpc>
              <a:spcBef>
                <a:spcPts val="500"/>
              </a:spcBef>
              <a:buFontTx/>
              <a:buNone/>
              <a:defRPr sz="2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b="1" dirty="0">
                <a:solidFill>
                  <a:srgbClr val="C00000"/>
                </a:solidFill>
                <a:latin typeface="Arial"/>
                <a:cs typeface="Arial"/>
              </a:rPr>
              <a:t>Visit</a:t>
            </a:r>
            <a:r>
              <a:rPr lang="en-US" sz="1800" dirty="0">
                <a:latin typeface="Arial"/>
                <a:cs typeface="Arial"/>
              </a:rPr>
              <a:t> the </a:t>
            </a:r>
            <a:r>
              <a:rPr lang="en-US" sz="1800" b="1" dirty="0">
                <a:latin typeface="Arial"/>
                <a:cs typeface="Arial"/>
              </a:rPr>
              <a:t>HCS Wellness Website</a:t>
            </a:r>
            <a:endParaRPr lang="en-US" sz="1800" dirty="0">
              <a:latin typeface="Arial"/>
              <a:cs typeface="Arial"/>
            </a:endParaRPr>
          </a:p>
        </p:txBody>
      </p:sp>
      <p:pic>
        <p:nvPicPr>
          <p:cNvPr id="17" name="Picture 16" descr="A qr code with a logo&#10;&#10;AI-generated content may be incorrect.">
            <a:extLst>
              <a:ext uri="{FF2B5EF4-FFF2-40B4-BE49-F238E27FC236}">
                <a16:creationId xmlns:a16="http://schemas.microsoft.com/office/drawing/2014/main" id="{36F49942-AF77-1955-D64C-AF39D1229F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9165" y="1835795"/>
            <a:ext cx="2473434" cy="2473434"/>
          </a:xfrm>
          <a:prstGeom prst="rect">
            <a:avLst/>
          </a:prstGeom>
        </p:spPr>
      </p:pic>
      <p:sp>
        <p:nvSpPr>
          <p:cNvPr id="18" name="Rectangle 2">
            <a:extLst>
              <a:ext uri="{FF2B5EF4-FFF2-40B4-BE49-F238E27FC236}">
                <a16:creationId xmlns:a16="http://schemas.microsoft.com/office/drawing/2014/main" id="{6138041B-F6F5-F606-0B84-98D63A935BC8}"/>
              </a:ext>
            </a:extLst>
          </p:cNvPr>
          <p:cNvSpPr>
            <a:spLocks noChangeArrowheads="1"/>
          </p:cNvSpPr>
          <p:nvPr/>
        </p:nvSpPr>
        <p:spPr bwMode="auto">
          <a:xfrm>
            <a:off x="1" y="-138499"/>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en-CA" sz="1350"/>
          </a:p>
        </p:txBody>
      </p:sp>
      <p:pic>
        <p:nvPicPr>
          <p:cNvPr id="20" name="Picture 19" descr="A qr code with a green needle&#10;&#10;AI-generated content may be incorrect.">
            <a:extLst>
              <a:ext uri="{FF2B5EF4-FFF2-40B4-BE49-F238E27FC236}">
                <a16:creationId xmlns:a16="http://schemas.microsoft.com/office/drawing/2014/main" id="{270C6559-1439-2DF2-D087-94671CA7E05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97102" y="1835794"/>
            <a:ext cx="2603792" cy="2603792"/>
          </a:xfrm>
          <a:prstGeom prst="rect">
            <a:avLst/>
          </a:prstGeom>
        </p:spPr>
      </p:pic>
    </p:spTree>
    <p:extLst>
      <p:ext uri="{BB962C8B-B14F-4D97-AF65-F5344CB8AC3E}">
        <p14:creationId xmlns:p14="http://schemas.microsoft.com/office/powerpoint/2010/main" val="5848061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9358-B01E-63B0-4A6D-F5C65458370C}"/>
              </a:ext>
            </a:extLst>
          </p:cNvPr>
          <p:cNvSpPr>
            <a:spLocks noGrp="1"/>
          </p:cNvSpPr>
          <p:nvPr>
            <p:ph type="ctrTitle"/>
          </p:nvPr>
        </p:nvSpPr>
        <p:spPr>
          <a:xfrm>
            <a:off x="1245500" y="133804"/>
            <a:ext cx="6893906" cy="553402"/>
          </a:xfrm>
        </p:spPr>
        <p:txBody>
          <a:bodyPr>
            <a:normAutofit/>
          </a:bodyPr>
          <a:lstStyle/>
          <a:p>
            <a:pPr algn="ctr"/>
            <a:r>
              <a:rPr lang="en-US" sz="2600" dirty="0"/>
              <a:t>From Intention To Action (FITA)</a:t>
            </a:r>
            <a:endParaRPr lang="en-US" sz="2600" dirty="0">
              <a:latin typeface="Arial"/>
              <a:cs typeface="Arial"/>
            </a:endParaRPr>
          </a:p>
        </p:txBody>
      </p:sp>
      <p:sp>
        <p:nvSpPr>
          <p:cNvPr id="3" name="Subtitle 2">
            <a:extLst>
              <a:ext uri="{FF2B5EF4-FFF2-40B4-BE49-F238E27FC236}">
                <a16:creationId xmlns:a16="http://schemas.microsoft.com/office/drawing/2014/main" id="{1F56753C-944E-2237-E351-0F058E5CBD34}"/>
              </a:ext>
            </a:extLst>
          </p:cNvPr>
          <p:cNvSpPr>
            <a:spLocks noGrp="1"/>
          </p:cNvSpPr>
          <p:nvPr>
            <p:ph type="subTitle" idx="1"/>
          </p:nvPr>
        </p:nvSpPr>
        <p:spPr>
          <a:xfrm>
            <a:off x="1125047" y="746201"/>
            <a:ext cx="6893906" cy="620911"/>
          </a:xfrm>
        </p:spPr>
        <p:txBody>
          <a:bodyPr vert="horz" lIns="0" tIns="0" rIns="0" bIns="0" rtlCol="0" anchor="t">
            <a:normAutofit/>
          </a:bodyPr>
          <a:lstStyle/>
          <a:p>
            <a:pPr algn="ctr"/>
            <a:r>
              <a:rPr lang="en-US" sz="1800" dirty="0"/>
              <a:t>T: 613-520-2600 x1028</a:t>
            </a:r>
          </a:p>
          <a:p>
            <a:pPr algn="ctr"/>
            <a:r>
              <a:rPr lang="en-US" sz="1800" dirty="0"/>
              <a:t>E: fitaction@Carleton.ca</a:t>
            </a:r>
          </a:p>
        </p:txBody>
      </p:sp>
      <p:sp>
        <p:nvSpPr>
          <p:cNvPr id="4" name="Slide Number Placeholder 3">
            <a:extLst>
              <a:ext uri="{FF2B5EF4-FFF2-40B4-BE49-F238E27FC236}">
                <a16:creationId xmlns:a16="http://schemas.microsoft.com/office/drawing/2014/main" id="{DEE3D50E-2E2E-8EA9-DD5B-F0F0EA59B92F}"/>
              </a:ext>
            </a:extLst>
          </p:cNvPr>
          <p:cNvSpPr>
            <a:spLocks noGrp="1"/>
          </p:cNvSpPr>
          <p:nvPr>
            <p:ph type="sldNum" sz="quarter" idx="10"/>
          </p:nvPr>
        </p:nvSpPr>
        <p:spPr>
          <a:xfrm>
            <a:off x="3537656" y="4675751"/>
            <a:ext cx="2057400" cy="274637"/>
          </a:xfrm>
          <a:prstGeom prst="rect">
            <a:avLst/>
          </a:prstGeom>
        </p:spPr>
        <p:txBody>
          <a:bodyPr vert="horz" lIns="91440" tIns="45720" rIns="91440" bIns="45720" rtlCol="0" anchor="ctr"/>
          <a:lstStyle>
            <a:defPPr>
              <a:defRPr lang="en-US"/>
            </a:defPPr>
            <a:lvl1pPr marL="0" algn="ctr" defTabSz="457200" rtl="0" eaLnBrk="1" latinLnBrk="0" hangingPunct="1">
              <a:defRPr sz="1400" b="1" kern="1200" spc="0" baseline="0">
                <a:solidFill>
                  <a:srgbClr val="E91C24"/>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A4F85B5-676E-9044-9839-DA4F1F4AF237}" type="slidenum">
              <a:rPr lang="en-US" smtClean="0"/>
              <a:pPr/>
              <a:t>7</a:t>
            </a:fld>
            <a:endParaRPr lang="en-US" dirty="0"/>
          </a:p>
        </p:txBody>
      </p:sp>
      <p:sp>
        <p:nvSpPr>
          <p:cNvPr id="5" name="TextBox 4">
            <a:extLst>
              <a:ext uri="{FF2B5EF4-FFF2-40B4-BE49-F238E27FC236}">
                <a16:creationId xmlns:a16="http://schemas.microsoft.com/office/drawing/2014/main" id="{76D456AA-066A-4A2B-945E-0576032CD4A3}"/>
              </a:ext>
            </a:extLst>
          </p:cNvPr>
          <p:cNvSpPr txBox="1"/>
          <p:nvPr/>
        </p:nvSpPr>
        <p:spPr>
          <a:xfrm>
            <a:off x="374453" y="1367112"/>
            <a:ext cx="8636000" cy="2534328"/>
          </a:xfrm>
          <a:prstGeom prst="rect">
            <a:avLst/>
          </a:prstGeom>
          <a:noFill/>
        </p:spPr>
        <p:txBody>
          <a:bodyPr wrap="square" rtlCol="0">
            <a:noAutofit/>
          </a:bodyPr>
          <a:lstStyle/>
          <a:p>
            <a:pPr algn="l"/>
            <a:r>
              <a:rPr lang="en-US" sz="1400" b="1" dirty="0"/>
              <a:t>What is FITA?</a:t>
            </a:r>
            <a:br>
              <a:rPr lang="en-US" sz="1400" dirty="0"/>
            </a:br>
            <a:endParaRPr lang="en-US" sz="1400" dirty="0"/>
          </a:p>
          <a:p>
            <a:pPr marL="285750" indent="-285750">
              <a:buFont typeface="Arial" panose="020B0604020202020204" pitchFamily="34" charset="0"/>
              <a:buChar char="•"/>
            </a:pPr>
            <a:r>
              <a:rPr lang="en-US" sz="1400" dirty="0"/>
              <a:t> Mental health support program with 5-10 sessions of counselling/psychotherapy for registered students</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 Three categories of students in the program: Academic Warning, Overwhelmed, or Both</a:t>
            </a:r>
          </a:p>
          <a:p>
            <a:pPr marL="285750" indent="-285750">
              <a:buFont typeface="Arial" panose="020B0604020202020204" pitchFamily="34" charset="0"/>
              <a:buChar char="•"/>
            </a:pPr>
            <a:endParaRPr lang="en-US" sz="1400" dirty="0"/>
          </a:p>
          <a:p>
            <a:pPr marL="285750" indent="-285750">
              <a:buFont typeface="Arial" panose="020B0604020202020204" pitchFamily="34" charset="0"/>
              <a:buChar char="•"/>
            </a:pPr>
            <a:r>
              <a:rPr lang="en-US" sz="1400" dirty="0"/>
              <a:t>Typical presenting concerns: anxiety, depression, perfectionism, shame, self-worth/esteem, procrastination, learning disabilities, disordered eating, grief, relational concerns, sexuality, culture, health</a:t>
            </a:r>
          </a:p>
          <a:p>
            <a:pPr>
              <a:buFont typeface="Courier New" panose="02070309020205020404" pitchFamily="49" charset="0"/>
              <a:buChar char="o"/>
            </a:pPr>
            <a:endParaRPr lang="en-US" sz="1400" dirty="0"/>
          </a:p>
        </p:txBody>
      </p:sp>
    </p:spTree>
    <p:extLst>
      <p:ext uri="{BB962C8B-B14F-4D97-AF65-F5344CB8AC3E}">
        <p14:creationId xmlns:p14="http://schemas.microsoft.com/office/powerpoint/2010/main" val="15148022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9831DA6-ECD3-4B9E-B51E-9266142FEB60}"/>
              </a:ext>
            </a:extLst>
          </p:cNvPr>
          <p:cNvSpPr/>
          <p:nvPr/>
        </p:nvSpPr>
        <p:spPr>
          <a:xfrm>
            <a:off x="4707230" y="863590"/>
            <a:ext cx="4347274" cy="2862322"/>
          </a:xfrm>
          <a:prstGeom prst="rect">
            <a:avLst/>
          </a:prstGeom>
        </p:spPr>
        <p:txBody>
          <a:bodyPr wrap="square">
            <a:spAutoFit/>
          </a:bodyPr>
          <a:lstStyle/>
          <a:p>
            <a:pPr>
              <a:spcAft>
                <a:spcPts val="0"/>
              </a:spcAft>
            </a:pPr>
            <a:r>
              <a:rPr lang="en-CA" dirty="0">
                <a:solidFill>
                  <a:srgbClr val="191919"/>
                </a:solidFill>
                <a:latin typeface="Gotham Narrow SSm B"/>
                <a:ea typeface="Times New Roman" panose="02020603050405020304" pitchFamily="18" charset="0"/>
              </a:rPr>
              <a:t>Carleton University offers personal care services, like a long-term care centre but is located on campus in our residence community. </a:t>
            </a:r>
          </a:p>
          <a:p>
            <a:pPr>
              <a:spcAft>
                <a:spcPts val="0"/>
              </a:spcAft>
            </a:pPr>
            <a:endParaRPr lang="en-CA" dirty="0">
              <a:solidFill>
                <a:srgbClr val="191919"/>
              </a:solidFill>
              <a:latin typeface="Gotham Narrow SSm B"/>
              <a:ea typeface="Times New Roman" panose="02020603050405020304" pitchFamily="18" charset="0"/>
            </a:endParaRPr>
          </a:p>
          <a:p>
            <a:pPr>
              <a:spcAft>
                <a:spcPts val="0"/>
              </a:spcAft>
            </a:pPr>
            <a:r>
              <a:rPr lang="en-CA" dirty="0">
                <a:solidFill>
                  <a:srgbClr val="191919"/>
                </a:solidFill>
                <a:latin typeface="Gotham Narrow SSm B"/>
                <a:ea typeface="Times New Roman" panose="02020603050405020304" pitchFamily="18" charset="0"/>
              </a:rPr>
              <a:t>The service operates 24/7 365 at no cost to Ontario students with physical disabilities and is funded from Ontario Health and Long-Term Care.</a:t>
            </a:r>
            <a:endParaRPr lang="en-CA" dirty="0">
              <a:latin typeface="Times New Roman" panose="02020603050405020304" pitchFamily="18" charset="0"/>
              <a:ea typeface="Times New Roman" panose="02020603050405020304" pitchFamily="18" charset="0"/>
            </a:endParaRPr>
          </a:p>
          <a:p>
            <a:pPr>
              <a:spcAft>
                <a:spcPts val="0"/>
              </a:spcAft>
            </a:pPr>
            <a:r>
              <a:rPr lang="en-CA" dirty="0">
                <a:solidFill>
                  <a:srgbClr val="191919"/>
                </a:solidFill>
                <a:latin typeface="Gotham Narrow SSm B"/>
                <a:ea typeface="Times New Roman" panose="02020603050405020304" pitchFamily="18" charset="0"/>
              </a:rPr>
              <a:t> </a:t>
            </a:r>
            <a:endParaRPr lang="en-CA" dirty="0">
              <a:latin typeface="Times New Roman" panose="02020603050405020304" pitchFamily="18" charset="0"/>
              <a:ea typeface="Times New Roman" panose="02020603050405020304" pitchFamily="18" charset="0"/>
            </a:endParaRPr>
          </a:p>
        </p:txBody>
      </p:sp>
      <p:pic>
        <p:nvPicPr>
          <p:cNvPr id="3" name="Picture 2">
            <a:extLst>
              <a:ext uri="{FF2B5EF4-FFF2-40B4-BE49-F238E27FC236}">
                <a16:creationId xmlns:a16="http://schemas.microsoft.com/office/drawing/2014/main" id="{A84F36FA-233C-4928-8FA8-503F0A4F0805}"/>
              </a:ext>
            </a:extLst>
          </p:cNvPr>
          <p:cNvPicPr>
            <a:picLocks noChangeAspect="1"/>
          </p:cNvPicPr>
          <p:nvPr/>
        </p:nvPicPr>
        <p:blipFill>
          <a:blip r:embed="rId3"/>
          <a:stretch>
            <a:fillRect/>
          </a:stretch>
        </p:blipFill>
        <p:spPr>
          <a:xfrm>
            <a:off x="505553" y="1648822"/>
            <a:ext cx="3524007" cy="2124845"/>
          </a:xfrm>
          <a:prstGeom prst="rect">
            <a:avLst/>
          </a:prstGeom>
        </p:spPr>
      </p:pic>
      <p:sp>
        <p:nvSpPr>
          <p:cNvPr id="4" name="Title 3">
            <a:extLst>
              <a:ext uri="{FF2B5EF4-FFF2-40B4-BE49-F238E27FC236}">
                <a16:creationId xmlns:a16="http://schemas.microsoft.com/office/drawing/2014/main" id="{E9DBE866-668E-B207-E4E7-14877660EA3F}"/>
              </a:ext>
            </a:extLst>
          </p:cNvPr>
          <p:cNvSpPr>
            <a:spLocks noGrp="1"/>
          </p:cNvSpPr>
          <p:nvPr>
            <p:ph type="title"/>
          </p:nvPr>
        </p:nvSpPr>
        <p:spPr>
          <a:xfrm>
            <a:off x="572400" y="432000"/>
            <a:ext cx="7999199" cy="431590"/>
          </a:xfrm>
        </p:spPr>
        <p:txBody>
          <a:bodyPr/>
          <a:lstStyle/>
          <a:p>
            <a:r>
              <a:rPr lang="en-US" dirty="0"/>
              <a:t>Attendant Care Program </a:t>
            </a:r>
            <a:endParaRPr lang="en-CA" dirty="0"/>
          </a:p>
        </p:txBody>
      </p:sp>
    </p:spTree>
    <p:extLst>
      <p:ext uri="{BB962C8B-B14F-4D97-AF65-F5344CB8AC3E}">
        <p14:creationId xmlns:p14="http://schemas.microsoft.com/office/powerpoint/2010/main" val="2765106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yellow rectangle with white background&#10;&#10;Description automatically generated">
            <a:extLst>
              <a:ext uri="{FF2B5EF4-FFF2-40B4-BE49-F238E27FC236}">
                <a16:creationId xmlns:a16="http://schemas.microsoft.com/office/drawing/2014/main" id="{F511F46D-18F4-BD95-5013-B507EF430013}"/>
              </a:ext>
            </a:extLst>
          </p:cNvPr>
          <p:cNvPicPr>
            <a:picLocks noChangeAspect="1"/>
          </p:cNvPicPr>
          <p:nvPr/>
        </p:nvPicPr>
        <p:blipFill rotWithShape="1">
          <a:blip r:embed="rId3"/>
          <a:srcRect l="65282" t="28070" r="6825" b="29739"/>
          <a:stretch/>
        </p:blipFill>
        <p:spPr>
          <a:xfrm>
            <a:off x="1" y="1153033"/>
            <a:ext cx="9143187" cy="172376"/>
          </a:xfrm>
          <a:prstGeom prst="rect">
            <a:avLst/>
          </a:prstGeom>
        </p:spPr>
      </p:pic>
      <p:sp>
        <p:nvSpPr>
          <p:cNvPr id="3" name="Title 2">
            <a:extLst>
              <a:ext uri="{FF2B5EF4-FFF2-40B4-BE49-F238E27FC236}">
                <a16:creationId xmlns:a16="http://schemas.microsoft.com/office/drawing/2014/main" id="{555BBACF-3951-BC07-7820-2BD9B3E7A087}"/>
              </a:ext>
            </a:extLst>
          </p:cNvPr>
          <p:cNvSpPr>
            <a:spLocks noGrp="1"/>
          </p:cNvSpPr>
          <p:nvPr>
            <p:ph type="title"/>
          </p:nvPr>
        </p:nvSpPr>
        <p:spPr>
          <a:xfrm>
            <a:off x="571499" y="766546"/>
            <a:ext cx="8055666" cy="558863"/>
          </a:xfrm>
        </p:spPr>
        <p:txBody>
          <a:bodyPr/>
          <a:lstStyle/>
          <a:p>
            <a:r>
              <a:rPr lang="en-US" b="1">
                <a:latin typeface="Arial"/>
                <a:cs typeface="Arial"/>
              </a:rPr>
              <a:t>Care and Support</a:t>
            </a:r>
            <a:endParaRPr lang="en-US" b="1"/>
          </a:p>
        </p:txBody>
      </p:sp>
      <p:sp>
        <p:nvSpPr>
          <p:cNvPr id="4" name="TextBox 3">
            <a:extLst>
              <a:ext uri="{FF2B5EF4-FFF2-40B4-BE49-F238E27FC236}">
                <a16:creationId xmlns:a16="http://schemas.microsoft.com/office/drawing/2014/main" id="{A04F6F99-AA7D-5232-3662-9519393745AA}"/>
              </a:ext>
            </a:extLst>
          </p:cNvPr>
          <p:cNvSpPr txBox="1"/>
          <p:nvPr/>
        </p:nvSpPr>
        <p:spPr>
          <a:xfrm>
            <a:off x="5966786" y="1896421"/>
            <a:ext cx="2847347" cy="1600438"/>
          </a:xfrm>
          <a:prstGeom prst="rect">
            <a:avLst/>
          </a:prstGeom>
          <a:ln>
            <a:solidFill>
              <a:srgbClr val="E91C24"/>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latin typeface="Arial" panose="020B0604020202020204" pitchFamily="34" charset="0"/>
                <a:cs typeface="Arial" panose="020B0604020202020204" pitchFamily="34" charset="0"/>
              </a:rPr>
              <a:t>Email</a:t>
            </a:r>
            <a:r>
              <a:rPr lang="en-US" sz="1400" dirty="0">
                <a:latin typeface="Arial" panose="020B0604020202020204" pitchFamily="34" charset="0"/>
                <a:cs typeface="Arial" panose="020B0604020202020204" pitchFamily="34" charset="0"/>
              </a:rPr>
              <a:t>: wellness@carleton.ca</a:t>
            </a:r>
          </a:p>
          <a:p>
            <a:r>
              <a:rPr lang="en-US" sz="1400" b="1" dirty="0">
                <a:latin typeface="Arial" panose="020B0604020202020204" pitchFamily="34" charset="0"/>
                <a:cs typeface="Arial" panose="020B0604020202020204" pitchFamily="34" charset="0"/>
              </a:rPr>
              <a:t>Location</a:t>
            </a:r>
            <a:r>
              <a:rPr lang="en-US" sz="1400" dirty="0">
                <a:latin typeface="Arial" panose="020B0604020202020204" pitchFamily="34" charset="0"/>
                <a:cs typeface="Arial" panose="020B0604020202020204" pitchFamily="34" charset="0"/>
              </a:rPr>
              <a:t>: 3600 </a:t>
            </a:r>
            <a:r>
              <a:rPr lang="en-US" sz="1400" dirty="0">
                <a:solidFill>
                  <a:srgbClr val="000000"/>
                </a:solidFill>
                <a:latin typeface="Arial" panose="020B0604020202020204" pitchFamily="34" charset="0"/>
                <a:ea typeface="+mn-lt"/>
                <a:cs typeface="Arial" panose="020B0604020202020204" pitchFamily="34" charset="0"/>
              </a:rPr>
              <a:t>Carleton Technology and Training Centre</a:t>
            </a:r>
          </a:p>
          <a:p>
            <a:r>
              <a:rPr lang="en-US" sz="1400" b="1" dirty="0">
                <a:solidFill>
                  <a:srgbClr val="000000"/>
                </a:solidFill>
                <a:latin typeface="Arial" panose="020B0604020202020204" pitchFamily="34" charset="0"/>
                <a:cs typeface="Arial" panose="020B0604020202020204" pitchFamily="34" charset="0"/>
              </a:rPr>
              <a:t>Website</a:t>
            </a:r>
            <a:r>
              <a:rPr lang="en-US" sz="1400" dirty="0">
                <a:solidFill>
                  <a:srgbClr val="000000"/>
                </a:solidFill>
                <a:latin typeface="Arial" panose="020B0604020202020204" pitchFamily="34" charset="0"/>
                <a:cs typeface="Arial" panose="020B0604020202020204" pitchFamily="34" charset="0"/>
              </a:rPr>
              <a:t>: wellness.carleton.ca/mental-health/student-care-and-support-team</a:t>
            </a:r>
            <a:endParaRPr lang="en-US" sz="1400" dirty="0">
              <a:latin typeface="Arial" panose="020B0604020202020204" pitchFamily="34" charset="0"/>
              <a:ea typeface="+mn-lt"/>
              <a:cs typeface="Arial" panose="020B0604020202020204" pitchFamily="34" charset="0"/>
            </a:endParaRPr>
          </a:p>
        </p:txBody>
      </p:sp>
      <p:sp>
        <p:nvSpPr>
          <p:cNvPr id="8" name="Content Placeholder 7">
            <a:extLst>
              <a:ext uri="{FF2B5EF4-FFF2-40B4-BE49-F238E27FC236}">
                <a16:creationId xmlns:a16="http://schemas.microsoft.com/office/drawing/2014/main" id="{13963E7A-B9EB-D2F6-5813-4DDDFC013829}"/>
              </a:ext>
            </a:extLst>
          </p:cNvPr>
          <p:cNvSpPr>
            <a:spLocks noGrp="1"/>
          </p:cNvSpPr>
          <p:nvPr>
            <p:ph sz="half" idx="2"/>
          </p:nvPr>
        </p:nvSpPr>
        <p:spPr>
          <a:xfrm>
            <a:off x="329867" y="1400565"/>
            <a:ext cx="5500437" cy="2917406"/>
          </a:xfrm>
        </p:spPr>
        <p:txBody>
          <a:bodyPr/>
          <a:lstStyle/>
          <a:p>
            <a:pPr>
              <a:buClr>
                <a:srgbClr val="FF0000"/>
              </a:buClr>
            </a:pPr>
            <a:r>
              <a:rPr lang="en-US" dirty="0">
                <a:latin typeface="Arial" panose="020B0604020202020204" pitchFamily="34" charset="0"/>
                <a:cs typeface="Arial" panose="020B0604020202020204" pitchFamily="34" charset="0"/>
              </a:rPr>
              <a:t>Case Managers </a:t>
            </a:r>
            <a:r>
              <a:rPr lang="en-CA" dirty="0">
                <a:latin typeface="Arial" panose="020B0604020202020204" pitchFamily="34" charset="0"/>
                <a:cs typeface="Arial" panose="020B0604020202020204" pitchFamily="34" charset="0"/>
              </a:rPr>
              <a:t>work one-on-one with students to </a:t>
            </a:r>
          </a:p>
          <a:p>
            <a:pPr lvl="1">
              <a:buClr>
                <a:srgbClr val="FF0000"/>
              </a:buClr>
            </a:pPr>
            <a:r>
              <a:rPr lang="en-CA" dirty="0">
                <a:latin typeface="Arial" panose="020B0604020202020204" pitchFamily="34" charset="0"/>
                <a:cs typeface="Arial" panose="020B0604020202020204" pitchFamily="34" charset="0"/>
              </a:rPr>
              <a:t>identify and assess their various needs</a:t>
            </a:r>
          </a:p>
          <a:p>
            <a:pPr lvl="1">
              <a:buClr>
                <a:srgbClr val="FF0000"/>
              </a:buClr>
            </a:pPr>
            <a:r>
              <a:rPr lang="en-CA" dirty="0">
                <a:latin typeface="Arial" panose="020B0604020202020204" pitchFamily="34" charset="0"/>
                <a:cs typeface="Arial" panose="020B0604020202020204" pitchFamily="34" charset="0"/>
              </a:rPr>
              <a:t>facilitate access to supports</a:t>
            </a:r>
          </a:p>
          <a:p>
            <a:pPr lvl="1">
              <a:buClr>
                <a:srgbClr val="FF0000"/>
              </a:buClr>
            </a:pPr>
            <a:r>
              <a:rPr lang="en-CA" dirty="0">
                <a:latin typeface="Arial" panose="020B0604020202020204" pitchFamily="34" charset="0"/>
                <a:cs typeface="Arial" panose="020B0604020202020204" pitchFamily="34" charset="0"/>
              </a:rPr>
              <a:t>follow-up with students, as needed</a:t>
            </a:r>
          </a:p>
          <a:p>
            <a:pPr>
              <a:buClr>
                <a:srgbClr val="FF0000"/>
              </a:buClr>
            </a:pPr>
            <a:endParaRPr lang="en-CA" dirty="0">
              <a:latin typeface="Arial" panose="020B0604020202020204" pitchFamily="34" charset="0"/>
              <a:cs typeface="Arial" panose="020B0604020202020204" pitchFamily="34" charset="0"/>
            </a:endParaRPr>
          </a:p>
          <a:p>
            <a:pPr>
              <a:buClr>
                <a:srgbClr val="FF0000"/>
              </a:buClr>
            </a:pPr>
            <a:endParaRPr lang="en-CA" dirty="0"/>
          </a:p>
          <a:p>
            <a:pPr>
              <a:buClr>
                <a:srgbClr val="FF0000"/>
              </a:buClr>
            </a:pPr>
            <a:r>
              <a:rPr lang="en-CA" dirty="0">
                <a:latin typeface="Arial" panose="020B0604020202020204" pitchFamily="34" charset="0"/>
                <a:cs typeface="Arial" panose="020B0604020202020204" pitchFamily="34" charset="0"/>
              </a:rPr>
              <a:t>Students can be referred to the Care and Support team by accessing the online Care Report Form: </a:t>
            </a:r>
            <a:r>
              <a:rPr lang="en-CA" b="1" dirty="0">
                <a:latin typeface="Arial" panose="020B0604020202020204" pitchFamily="34" charset="0"/>
                <a:cs typeface="Arial" panose="020B0604020202020204" pitchFamily="34" charset="0"/>
              </a:rPr>
              <a:t>wellness.carleton.ca/care-report</a:t>
            </a:r>
          </a:p>
        </p:txBody>
      </p:sp>
      <p:pic>
        <p:nvPicPr>
          <p:cNvPr id="11" name="Graphic 10" descr="Handshake outline">
            <a:extLst>
              <a:ext uri="{FF2B5EF4-FFF2-40B4-BE49-F238E27FC236}">
                <a16:creationId xmlns:a16="http://schemas.microsoft.com/office/drawing/2014/main" id="{0225B0CB-1EE0-5644-C1E7-C0CA27B5481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59960" y="1896421"/>
            <a:ext cx="914400" cy="862053"/>
          </a:xfrm>
          <a:prstGeom prst="rect">
            <a:avLst/>
          </a:prstGeom>
        </p:spPr>
      </p:pic>
    </p:spTree>
    <p:extLst>
      <p:ext uri="{BB962C8B-B14F-4D97-AF65-F5344CB8AC3E}">
        <p14:creationId xmlns:p14="http://schemas.microsoft.com/office/powerpoint/2010/main" val="1210636068"/>
      </p:ext>
    </p:extLst>
  </p:cSld>
  <p:clrMapOvr>
    <a:masterClrMapping/>
  </p:clrMapOvr>
</p:sld>
</file>

<file path=ppt/theme/theme1.xml><?xml version="1.0" encoding="utf-8"?>
<a:theme xmlns:a="http://schemas.openxmlformats.org/drawingml/2006/main" name="CarletonU">
  <a:themeElements>
    <a:clrScheme name="Carleton Colours">
      <a:dk1>
        <a:srgbClr val="000000"/>
      </a:dk1>
      <a:lt1>
        <a:srgbClr val="FFFFFF"/>
      </a:lt1>
      <a:dk2>
        <a:srgbClr val="414141"/>
      </a:dk2>
      <a:lt2>
        <a:srgbClr val="E7E6E6"/>
      </a:lt2>
      <a:accent1>
        <a:srgbClr val="E91C24"/>
      </a:accent1>
      <a:accent2>
        <a:srgbClr val="A0A0A0"/>
      </a:accent2>
      <a:accent3>
        <a:srgbClr val="FBD2D3"/>
      </a:accent3>
      <a:accent4>
        <a:srgbClr val="D5D5D5"/>
      </a:accent4>
      <a:accent5>
        <a:srgbClr val="038044"/>
      </a:accent5>
      <a:accent6>
        <a:srgbClr val="1166AA"/>
      </a:accent6>
      <a:hlink>
        <a:srgbClr val="003C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lgn="l">
          <a:defRPr dirty="0"/>
        </a:defPPr>
      </a:lstStyle>
    </a:txDef>
  </a:objectDefaults>
  <a:extraClrSchemeLst/>
  <a:extLst>
    <a:ext uri="{05A4C25C-085E-4340-85A3-A5531E510DB2}">
      <thm15:themeFamily xmlns:thm15="http://schemas.microsoft.com/office/thememl/2012/main" name="CarletonU" id="{2B00C0B3-2EC4-284A-93CF-30C37DD62F9A}" vid="{D942AECA-9F62-C94E-A636-2FCF88DB33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1304</Words>
  <Application>Microsoft Office PowerPoint</Application>
  <PresentationFormat>On-screen Show (16:9)</PresentationFormat>
  <Paragraphs>153</Paragraphs>
  <Slides>19</Slides>
  <Notes>18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Calibri</vt:lpstr>
      <vt:lpstr>Courier New</vt:lpstr>
      <vt:lpstr>Gotham Narrow SSm B</vt:lpstr>
      <vt:lpstr>Times New Roman</vt:lpstr>
      <vt:lpstr>Wingdings</vt:lpstr>
      <vt:lpstr>CarletonU</vt:lpstr>
      <vt:lpstr>Office of Associate Vice President Student Health and Wellness</vt:lpstr>
      <vt:lpstr>Who we are</vt:lpstr>
      <vt:lpstr>PMC’s Mandate &amp; Core Functions </vt:lpstr>
      <vt:lpstr>Health Clinic Services</vt:lpstr>
      <vt:lpstr>Counselling Services</vt:lpstr>
      <vt:lpstr>Health and Counselling QR Codes</vt:lpstr>
      <vt:lpstr>From Intention To Action (FITA)</vt:lpstr>
      <vt:lpstr>Attendant Care Program </vt:lpstr>
      <vt:lpstr>Care and Support</vt:lpstr>
      <vt:lpstr>Health Promotion</vt:lpstr>
      <vt:lpstr>Spirituality Centre</vt:lpstr>
      <vt:lpstr>Therapy Dogs</vt:lpstr>
      <vt:lpstr>Wellness Desk</vt:lpstr>
      <vt:lpstr>Wellness Services Navigator</vt:lpstr>
      <vt:lpstr>SARET</vt:lpstr>
      <vt:lpstr>Great Resource</vt:lpstr>
      <vt:lpstr>SMHF 2022-2026</vt:lpstr>
      <vt:lpstr>Resource Guide for Mental Health and Wellness</vt:lpstr>
      <vt:lpstr>Q &amp; A and  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2026-08-31T17:27:29Z</dcterms:created>
  <dcterms:modified xsi:type="dcterms:W3CDTF">2026-08-31T17:28:15Z</dcterms:modified>
</cp:coreProperties>
</file>