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71" r:id="rId7"/>
    <p:sldId id="261" r:id="rId8"/>
    <p:sldId id="268" r:id="rId9"/>
    <p:sldId id="264" r:id="rId10"/>
    <p:sldId id="270" r:id="rId11"/>
    <p:sldId id="266" r:id="rId12"/>
    <p:sldId id="267" r:id="rId13"/>
    <p:sldId id="260" r:id="rId14"/>
    <p:sldId id="265" r:id="rId15"/>
    <p:sldId id="263"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25D54-D7A4-4BA7-96D8-F00765CD2BE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47F1456-B4C8-47E0-98DB-64F45D8BE038}">
      <dgm:prSet phldrT="[Text]"/>
      <dgm:spPr/>
      <dgm:t>
        <a:bodyPr/>
        <a:lstStyle/>
        <a:p>
          <a:r>
            <a:rPr lang="en-US" dirty="0" smtClean="0"/>
            <a:t>Encourage Supervisor to submit PDF Appointment Form</a:t>
          </a:r>
          <a:endParaRPr lang="en-US" dirty="0"/>
        </a:p>
      </dgm:t>
    </dgm:pt>
    <dgm:pt modelId="{D64AEE8D-469B-4841-B54D-AA113077C2CC}" type="parTrans" cxnId="{AD2253BA-8636-4909-98A2-352B5FAEECCB}">
      <dgm:prSet/>
      <dgm:spPr/>
      <dgm:t>
        <a:bodyPr/>
        <a:lstStyle/>
        <a:p>
          <a:endParaRPr lang="en-US"/>
        </a:p>
      </dgm:t>
    </dgm:pt>
    <dgm:pt modelId="{7CBC75A6-E16D-4B82-99D3-50CB9BE360B6}" type="sibTrans" cxnId="{AD2253BA-8636-4909-98A2-352B5FAEECCB}">
      <dgm:prSet/>
      <dgm:spPr/>
      <dgm:t>
        <a:bodyPr/>
        <a:lstStyle/>
        <a:p>
          <a:endParaRPr lang="en-US"/>
        </a:p>
      </dgm:t>
    </dgm:pt>
    <dgm:pt modelId="{4F988EF4-FA98-4425-891B-FE68CEFC0DCC}">
      <dgm:prSet phldrT="[Text]"/>
      <dgm:spPr/>
      <dgm:t>
        <a:bodyPr/>
        <a:lstStyle/>
        <a:p>
          <a:r>
            <a:rPr lang="en-US" dirty="0" smtClean="0"/>
            <a:t>PDF Coordinator submits new Offer of Employment with IRCC</a:t>
          </a:r>
          <a:endParaRPr lang="en-US" dirty="0"/>
        </a:p>
      </dgm:t>
    </dgm:pt>
    <dgm:pt modelId="{1467B407-C90C-48E2-8FC2-449761DF209D}" type="parTrans" cxnId="{ACE42526-2801-4690-9D92-7E45C6ECD570}">
      <dgm:prSet/>
      <dgm:spPr/>
      <dgm:t>
        <a:bodyPr/>
        <a:lstStyle/>
        <a:p>
          <a:endParaRPr lang="en-US"/>
        </a:p>
      </dgm:t>
    </dgm:pt>
    <dgm:pt modelId="{38B85579-91EB-400C-8BDA-62EBB2793B7D}" type="sibTrans" cxnId="{ACE42526-2801-4690-9D92-7E45C6ECD570}">
      <dgm:prSet/>
      <dgm:spPr/>
      <dgm:t>
        <a:bodyPr/>
        <a:lstStyle/>
        <a:p>
          <a:endParaRPr lang="en-US"/>
        </a:p>
      </dgm:t>
    </dgm:pt>
    <dgm:pt modelId="{430F6718-08BC-4866-9A83-1DFE9E4F114F}">
      <dgm:prSet phldrT="[Text]"/>
      <dgm:spPr/>
      <dgm:t>
        <a:bodyPr/>
        <a:lstStyle/>
        <a:p>
          <a:r>
            <a:rPr lang="en-US" dirty="0" smtClean="0"/>
            <a:t>You apply for new work permit with IRCC</a:t>
          </a:r>
          <a:endParaRPr lang="en-US" dirty="0"/>
        </a:p>
      </dgm:t>
    </dgm:pt>
    <dgm:pt modelId="{67E9533A-AD58-4B45-8D58-576036EA3F08}" type="parTrans" cxnId="{A6DD11B4-05BD-4F0D-9720-F34F7C0235E1}">
      <dgm:prSet/>
      <dgm:spPr/>
      <dgm:t>
        <a:bodyPr/>
        <a:lstStyle/>
        <a:p>
          <a:endParaRPr lang="en-US"/>
        </a:p>
      </dgm:t>
    </dgm:pt>
    <dgm:pt modelId="{22DB2C59-2253-424D-ABED-FFD73C98ECEE}" type="sibTrans" cxnId="{A6DD11B4-05BD-4F0D-9720-F34F7C0235E1}">
      <dgm:prSet/>
      <dgm:spPr/>
      <dgm:t>
        <a:bodyPr/>
        <a:lstStyle/>
        <a:p>
          <a:endParaRPr lang="en-US"/>
        </a:p>
      </dgm:t>
    </dgm:pt>
    <dgm:pt modelId="{A607EF53-7A63-447F-9E40-13C97376C896}">
      <dgm:prSet phldrT="[Text]"/>
      <dgm:spPr/>
      <dgm:t>
        <a:bodyPr/>
        <a:lstStyle/>
        <a:p>
          <a:r>
            <a:rPr lang="en-US" dirty="0" smtClean="0"/>
            <a:t>PDF Coordinator contacts you to update information</a:t>
          </a:r>
          <a:endParaRPr lang="en-US" dirty="0"/>
        </a:p>
      </dgm:t>
    </dgm:pt>
    <dgm:pt modelId="{5ED52001-69CE-4321-A7FE-044DC85DD911}" type="parTrans" cxnId="{BA29AF30-B14B-48E9-8CA1-53BA782625F5}">
      <dgm:prSet/>
      <dgm:spPr/>
      <dgm:t>
        <a:bodyPr/>
        <a:lstStyle/>
        <a:p>
          <a:endParaRPr lang="en-US"/>
        </a:p>
      </dgm:t>
    </dgm:pt>
    <dgm:pt modelId="{B807155D-A078-4B8C-9670-B1B061BA9BCC}" type="sibTrans" cxnId="{BA29AF30-B14B-48E9-8CA1-53BA782625F5}">
      <dgm:prSet/>
      <dgm:spPr/>
      <dgm:t>
        <a:bodyPr/>
        <a:lstStyle/>
        <a:p>
          <a:endParaRPr lang="en-US"/>
        </a:p>
      </dgm:t>
    </dgm:pt>
    <dgm:pt modelId="{E5E7DC70-4DB6-493C-842E-7523000C661A}">
      <dgm:prSet phldrT="[Text]"/>
      <dgm:spPr/>
      <dgm:t>
        <a:bodyPr/>
        <a:lstStyle/>
        <a:p>
          <a:r>
            <a:rPr lang="en-US" dirty="0" smtClean="0"/>
            <a:t>PDF Coordinator drafts and sends new letter of offer and employment contract</a:t>
          </a:r>
          <a:endParaRPr lang="en-US" dirty="0"/>
        </a:p>
      </dgm:t>
    </dgm:pt>
    <dgm:pt modelId="{22B6991B-7DEE-4CBC-A7FE-6D195C10D78E}" type="parTrans" cxnId="{D4648D39-2B56-408B-8193-725FC0761727}">
      <dgm:prSet/>
      <dgm:spPr/>
      <dgm:t>
        <a:bodyPr/>
        <a:lstStyle/>
        <a:p>
          <a:endParaRPr lang="en-US"/>
        </a:p>
      </dgm:t>
    </dgm:pt>
    <dgm:pt modelId="{E79C1582-447A-4016-A41C-C287CF2D325B}" type="sibTrans" cxnId="{D4648D39-2B56-408B-8193-725FC0761727}">
      <dgm:prSet/>
      <dgm:spPr/>
      <dgm:t>
        <a:bodyPr/>
        <a:lstStyle/>
        <a:p>
          <a:endParaRPr lang="en-US"/>
        </a:p>
      </dgm:t>
    </dgm:pt>
    <dgm:pt modelId="{6ED6A9F7-4216-4AF1-A50C-5312F7733747}" type="pres">
      <dgm:prSet presAssocID="{B1025D54-D7A4-4BA7-96D8-F00765CD2BE4}" presName="Name0" presStyleCnt="0">
        <dgm:presLayoutVars>
          <dgm:dir/>
          <dgm:resizeHandles val="exact"/>
        </dgm:presLayoutVars>
      </dgm:prSet>
      <dgm:spPr/>
      <dgm:t>
        <a:bodyPr/>
        <a:lstStyle/>
        <a:p>
          <a:endParaRPr lang="en-US"/>
        </a:p>
      </dgm:t>
    </dgm:pt>
    <dgm:pt modelId="{7CE50382-954C-4F8B-824E-2113E2EFFEF8}" type="pres">
      <dgm:prSet presAssocID="{547F1456-B4C8-47E0-98DB-64F45D8BE038}" presName="node" presStyleLbl="node1" presStyleIdx="0" presStyleCnt="5">
        <dgm:presLayoutVars>
          <dgm:bulletEnabled val="1"/>
        </dgm:presLayoutVars>
      </dgm:prSet>
      <dgm:spPr/>
      <dgm:t>
        <a:bodyPr/>
        <a:lstStyle/>
        <a:p>
          <a:endParaRPr lang="en-US"/>
        </a:p>
      </dgm:t>
    </dgm:pt>
    <dgm:pt modelId="{B6510C5C-7934-4FCF-BC7C-EC9015F8270A}" type="pres">
      <dgm:prSet presAssocID="{7CBC75A6-E16D-4B82-99D3-50CB9BE360B6}" presName="sibTrans" presStyleLbl="sibTrans2D1" presStyleIdx="0" presStyleCnt="4"/>
      <dgm:spPr/>
      <dgm:t>
        <a:bodyPr/>
        <a:lstStyle/>
        <a:p>
          <a:endParaRPr lang="en-US"/>
        </a:p>
      </dgm:t>
    </dgm:pt>
    <dgm:pt modelId="{D289A711-C6F9-4B37-89B5-027B8842E64A}" type="pres">
      <dgm:prSet presAssocID="{7CBC75A6-E16D-4B82-99D3-50CB9BE360B6}" presName="connectorText" presStyleLbl="sibTrans2D1" presStyleIdx="0" presStyleCnt="4"/>
      <dgm:spPr/>
      <dgm:t>
        <a:bodyPr/>
        <a:lstStyle/>
        <a:p>
          <a:endParaRPr lang="en-US"/>
        </a:p>
      </dgm:t>
    </dgm:pt>
    <dgm:pt modelId="{CF5F53A9-2BD8-47B8-B04D-71D06894FB2A}" type="pres">
      <dgm:prSet presAssocID="{A607EF53-7A63-447F-9E40-13C97376C896}" presName="node" presStyleLbl="node1" presStyleIdx="1" presStyleCnt="5">
        <dgm:presLayoutVars>
          <dgm:bulletEnabled val="1"/>
        </dgm:presLayoutVars>
      </dgm:prSet>
      <dgm:spPr/>
      <dgm:t>
        <a:bodyPr/>
        <a:lstStyle/>
        <a:p>
          <a:endParaRPr lang="en-US"/>
        </a:p>
      </dgm:t>
    </dgm:pt>
    <dgm:pt modelId="{844A786C-EE28-42B1-A9A0-40982A730D52}" type="pres">
      <dgm:prSet presAssocID="{B807155D-A078-4B8C-9670-B1B061BA9BCC}" presName="sibTrans" presStyleLbl="sibTrans2D1" presStyleIdx="1" presStyleCnt="4"/>
      <dgm:spPr/>
      <dgm:t>
        <a:bodyPr/>
        <a:lstStyle/>
        <a:p>
          <a:endParaRPr lang="en-US"/>
        </a:p>
      </dgm:t>
    </dgm:pt>
    <dgm:pt modelId="{230ABD98-D6AC-4AD3-A711-57758BDBF2F9}" type="pres">
      <dgm:prSet presAssocID="{B807155D-A078-4B8C-9670-B1B061BA9BCC}" presName="connectorText" presStyleLbl="sibTrans2D1" presStyleIdx="1" presStyleCnt="4"/>
      <dgm:spPr/>
      <dgm:t>
        <a:bodyPr/>
        <a:lstStyle/>
        <a:p>
          <a:endParaRPr lang="en-US"/>
        </a:p>
      </dgm:t>
    </dgm:pt>
    <dgm:pt modelId="{EDC9D672-3753-46A2-AE4F-C9E555806379}" type="pres">
      <dgm:prSet presAssocID="{4F988EF4-FA98-4425-891B-FE68CEFC0DCC}" presName="node" presStyleLbl="node1" presStyleIdx="2" presStyleCnt="5">
        <dgm:presLayoutVars>
          <dgm:bulletEnabled val="1"/>
        </dgm:presLayoutVars>
      </dgm:prSet>
      <dgm:spPr/>
      <dgm:t>
        <a:bodyPr/>
        <a:lstStyle/>
        <a:p>
          <a:endParaRPr lang="en-US"/>
        </a:p>
      </dgm:t>
    </dgm:pt>
    <dgm:pt modelId="{56BC6DBA-C5EF-419C-A3E4-20EE77113534}" type="pres">
      <dgm:prSet presAssocID="{38B85579-91EB-400C-8BDA-62EBB2793B7D}" presName="sibTrans" presStyleLbl="sibTrans2D1" presStyleIdx="2" presStyleCnt="4"/>
      <dgm:spPr/>
      <dgm:t>
        <a:bodyPr/>
        <a:lstStyle/>
        <a:p>
          <a:endParaRPr lang="en-US"/>
        </a:p>
      </dgm:t>
    </dgm:pt>
    <dgm:pt modelId="{B2CAA957-98BE-431B-B9B7-6F6D65A62AF1}" type="pres">
      <dgm:prSet presAssocID="{38B85579-91EB-400C-8BDA-62EBB2793B7D}" presName="connectorText" presStyleLbl="sibTrans2D1" presStyleIdx="2" presStyleCnt="4"/>
      <dgm:spPr/>
      <dgm:t>
        <a:bodyPr/>
        <a:lstStyle/>
        <a:p>
          <a:endParaRPr lang="en-US"/>
        </a:p>
      </dgm:t>
    </dgm:pt>
    <dgm:pt modelId="{D3F5195D-844E-46C2-8391-98145452A975}" type="pres">
      <dgm:prSet presAssocID="{E5E7DC70-4DB6-493C-842E-7523000C661A}" presName="node" presStyleLbl="node1" presStyleIdx="3" presStyleCnt="5">
        <dgm:presLayoutVars>
          <dgm:bulletEnabled val="1"/>
        </dgm:presLayoutVars>
      </dgm:prSet>
      <dgm:spPr/>
      <dgm:t>
        <a:bodyPr/>
        <a:lstStyle/>
        <a:p>
          <a:endParaRPr lang="en-US"/>
        </a:p>
      </dgm:t>
    </dgm:pt>
    <dgm:pt modelId="{BFCE7004-9501-4F61-9EA9-836072E207FD}" type="pres">
      <dgm:prSet presAssocID="{E79C1582-447A-4016-A41C-C287CF2D325B}" presName="sibTrans" presStyleLbl="sibTrans2D1" presStyleIdx="3" presStyleCnt="4"/>
      <dgm:spPr/>
      <dgm:t>
        <a:bodyPr/>
        <a:lstStyle/>
        <a:p>
          <a:endParaRPr lang="en-US"/>
        </a:p>
      </dgm:t>
    </dgm:pt>
    <dgm:pt modelId="{5843CA9A-F7CE-407B-8434-234015F3BADA}" type="pres">
      <dgm:prSet presAssocID="{E79C1582-447A-4016-A41C-C287CF2D325B}" presName="connectorText" presStyleLbl="sibTrans2D1" presStyleIdx="3" presStyleCnt="4"/>
      <dgm:spPr/>
      <dgm:t>
        <a:bodyPr/>
        <a:lstStyle/>
        <a:p>
          <a:endParaRPr lang="en-US"/>
        </a:p>
      </dgm:t>
    </dgm:pt>
    <dgm:pt modelId="{E1124FBB-EE8F-4AD7-9D3A-8F2304C400B4}" type="pres">
      <dgm:prSet presAssocID="{430F6718-08BC-4866-9A83-1DFE9E4F114F}" presName="node" presStyleLbl="node1" presStyleIdx="4" presStyleCnt="5">
        <dgm:presLayoutVars>
          <dgm:bulletEnabled val="1"/>
        </dgm:presLayoutVars>
      </dgm:prSet>
      <dgm:spPr/>
      <dgm:t>
        <a:bodyPr/>
        <a:lstStyle/>
        <a:p>
          <a:endParaRPr lang="en-US"/>
        </a:p>
      </dgm:t>
    </dgm:pt>
  </dgm:ptLst>
  <dgm:cxnLst>
    <dgm:cxn modelId="{71314C45-00EF-46F9-A143-78DAC1B38E7A}" type="presOf" srcId="{38B85579-91EB-400C-8BDA-62EBB2793B7D}" destId="{56BC6DBA-C5EF-419C-A3E4-20EE77113534}" srcOrd="0" destOrd="0" presId="urn:microsoft.com/office/officeart/2005/8/layout/process1"/>
    <dgm:cxn modelId="{ACE42526-2801-4690-9D92-7E45C6ECD570}" srcId="{B1025D54-D7A4-4BA7-96D8-F00765CD2BE4}" destId="{4F988EF4-FA98-4425-891B-FE68CEFC0DCC}" srcOrd="2" destOrd="0" parTransId="{1467B407-C90C-48E2-8FC2-449761DF209D}" sibTransId="{38B85579-91EB-400C-8BDA-62EBB2793B7D}"/>
    <dgm:cxn modelId="{3C4B1333-2CC9-45CF-BFC9-FD130A52E3F2}" type="presOf" srcId="{E79C1582-447A-4016-A41C-C287CF2D325B}" destId="{BFCE7004-9501-4F61-9EA9-836072E207FD}" srcOrd="0" destOrd="0" presId="urn:microsoft.com/office/officeart/2005/8/layout/process1"/>
    <dgm:cxn modelId="{86E17DBF-8B31-4C73-A598-B9E46D86C7B6}" type="presOf" srcId="{7CBC75A6-E16D-4B82-99D3-50CB9BE360B6}" destId="{B6510C5C-7934-4FCF-BC7C-EC9015F8270A}" srcOrd="0" destOrd="0" presId="urn:microsoft.com/office/officeart/2005/8/layout/process1"/>
    <dgm:cxn modelId="{00CD65D3-0AFD-4EC8-838E-3E5842FCDBA4}" type="presOf" srcId="{B807155D-A078-4B8C-9670-B1B061BA9BCC}" destId="{844A786C-EE28-42B1-A9A0-40982A730D52}" srcOrd="0" destOrd="0" presId="urn:microsoft.com/office/officeart/2005/8/layout/process1"/>
    <dgm:cxn modelId="{E9A5642D-929E-4729-AD4A-12D519023393}" type="presOf" srcId="{E79C1582-447A-4016-A41C-C287CF2D325B}" destId="{5843CA9A-F7CE-407B-8434-234015F3BADA}" srcOrd="1" destOrd="0" presId="urn:microsoft.com/office/officeart/2005/8/layout/process1"/>
    <dgm:cxn modelId="{BD45A7CB-294B-45E1-8240-EE311555D523}" type="presOf" srcId="{A607EF53-7A63-447F-9E40-13C97376C896}" destId="{CF5F53A9-2BD8-47B8-B04D-71D06894FB2A}" srcOrd="0" destOrd="0" presId="urn:microsoft.com/office/officeart/2005/8/layout/process1"/>
    <dgm:cxn modelId="{B0D8F452-65B0-4212-99A6-A88209992BBE}" type="presOf" srcId="{4F988EF4-FA98-4425-891B-FE68CEFC0DCC}" destId="{EDC9D672-3753-46A2-AE4F-C9E555806379}" srcOrd="0" destOrd="0" presId="urn:microsoft.com/office/officeart/2005/8/layout/process1"/>
    <dgm:cxn modelId="{A0113226-98E7-4BFE-A297-80BC06C1DBDB}" type="presOf" srcId="{7CBC75A6-E16D-4B82-99D3-50CB9BE360B6}" destId="{D289A711-C6F9-4B37-89B5-027B8842E64A}" srcOrd="1" destOrd="0" presId="urn:microsoft.com/office/officeart/2005/8/layout/process1"/>
    <dgm:cxn modelId="{BA29AF30-B14B-48E9-8CA1-53BA782625F5}" srcId="{B1025D54-D7A4-4BA7-96D8-F00765CD2BE4}" destId="{A607EF53-7A63-447F-9E40-13C97376C896}" srcOrd="1" destOrd="0" parTransId="{5ED52001-69CE-4321-A7FE-044DC85DD911}" sibTransId="{B807155D-A078-4B8C-9670-B1B061BA9BCC}"/>
    <dgm:cxn modelId="{AC412578-658A-4276-8B51-C3599EB21048}" type="presOf" srcId="{430F6718-08BC-4866-9A83-1DFE9E4F114F}" destId="{E1124FBB-EE8F-4AD7-9D3A-8F2304C400B4}" srcOrd="0" destOrd="0" presId="urn:microsoft.com/office/officeart/2005/8/layout/process1"/>
    <dgm:cxn modelId="{2489B854-E6CB-400B-AD8A-C6C9CBFA0116}" type="presOf" srcId="{547F1456-B4C8-47E0-98DB-64F45D8BE038}" destId="{7CE50382-954C-4F8B-824E-2113E2EFFEF8}" srcOrd="0" destOrd="0" presId="urn:microsoft.com/office/officeart/2005/8/layout/process1"/>
    <dgm:cxn modelId="{19CB4923-010B-4D24-86F8-40D078E22523}" type="presOf" srcId="{B807155D-A078-4B8C-9670-B1B061BA9BCC}" destId="{230ABD98-D6AC-4AD3-A711-57758BDBF2F9}" srcOrd="1" destOrd="0" presId="urn:microsoft.com/office/officeart/2005/8/layout/process1"/>
    <dgm:cxn modelId="{15FE071C-563C-465F-B049-93CAD3638C59}" type="presOf" srcId="{E5E7DC70-4DB6-493C-842E-7523000C661A}" destId="{D3F5195D-844E-46C2-8391-98145452A975}" srcOrd="0" destOrd="0" presId="urn:microsoft.com/office/officeart/2005/8/layout/process1"/>
    <dgm:cxn modelId="{1C6CD535-8DE9-4FBB-82CA-DBD84DF6E89A}" type="presOf" srcId="{B1025D54-D7A4-4BA7-96D8-F00765CD2BE4}" destId="{6ED6A9F7-4216-4AF1-A50C-5312F7733747}" srcOrd="0" destOrd="0" presId="urn:microsoft.com/office/officeart/2005/8/layout/process1"/>
    <dgm:cxn modelId="{AD2253BA-8636-4909-98A2-352B5FAEECCB}" srcId="{B1025D54-D7A4-4BA7-96D8-F00765CD2BE4}" destId="{547F1456-B4C8-47E0-98DB-64F45D8BE038}" srcOrd="0" destOrd="0" parTransId="{D64AEE8D-469B-4841-B54D-AA113077C2CC}" sibTransId="{7CBC75A6-E16D-4B82-99D3-50CB9BE360B6}"/>
    <dgm:cxn modelId="{9ECF663A-1AB6-4533-8EEC-4137F17FD5DF}" type="presOf" srcId="{38B85579-91EB-400C-8BDA-62EBB2793B7D}" destId="{B2CAA957-98BE-431B-B9B7-6F6D65A62AF1}" srcOrd="1" destOrd="0" presId="urn:microsoft.com/office/officeart/2005/8/layout/process1"/>
    <dgm:cxn modelId="{D4648D39-2B56-408B-8193-725FC0761727}" srcId="{B1025D54-D7A4-4BA7-96D8-F00765CD2BE4}" destId="{E5E7DC70-4DB6-493C-842E-7523000C661A}" srcOrd="3" destOrd="0" parTransId="{22B6991B-7DEE-4CBC-A7FE-6D195C10D78E}" sibTransId="{E79C1582-447A-4016-A41C-C287CF2D325B}"/>
    <dgm:cxn modelId="{A6DD11B4-05BD-4F0D-9720-F34F7C0235E1}" srcId="{B1025D54-D7A4-4BA7-96D8-F00765CD2BE4}" destId="{430F6718-08BC-4866-9A83-1DFE9E4F114F}" srcOrd="4" destOrd="0" parTransId="{67E9533A-AD58-4B45-8D58-576036EA3F08}" sibTransId="{22DB2C59-2253-424D-ABED-FFD73C98ECEE}"/>
    <dgm:cxn modelId="{870BF84F-E30B-4916-B6D8-8FDC051F0892}" type="presParOf" srcId="{6ED6A9F7-4216-4AF1-A50C-5312F7733747}" destId="{7CE50382-954C-4F8B-824E-2113E2EFFEF8}" srcOrd="0" destOrd="0" presId="urn:microsoft.com/office/officeart/2005/8/layout/process1"/>
    <dgm:cxn modelId="{7D901353-ADFE-4D38-AA73-2219920B1055}" type="presParOf" srcId="{6ED6A9F7-4216-4AF1-A50C-5312F7733747}" destId="{B6510C5C-7934-4FCF-BC7C-EC9015F8270A}" srcOrd="1" destOrd="0" presId="urn:microsoft.com/office/officeart/2005/8/layout/process1"/>
    <dgm:cxn modelId="{167DE681-D62E-4DFA-A20B-EE08BFD71B35}" type="presParOf" srcId="{B6510C5C-7934-4FCF-BC7C-EC9015F8270A}" destId="{D289A711-C6F9-4B37-89B5-027B8842E64A}" srcOrd="0" destOrd="0" presId="urn:microsoft.com/office/officeart/2005/8/layout/process1"/>
    <dgm:cxn modelId="{C6FD393C-4E13-4102-B973-60437AD494BC}" type="presParOf" srcId="{6ED6A9F7-4216-4AF1-A50C-5312F7733747}" destId="{CF5F53A9-2BD8-47B8-B04D-71D06894FB2A}" srcOrd="2" destOrd="0" presId="urn:microsoft.com/office/officeart/2005/8/layout/process1"/>
    <dgm:cxn modelId="{49BD6F92-EB7E-41F5-AD24-6A6919AF45DA}" type="presParOf" srcId="{6ED6A9F7-4216-4AF1-A50C-5312F7733747}" destId="{844A786C-EE28-42B1-A9A0-40982A730D52}" srcOrd="3" destOrd="0" presId="urn:microsoft.com/office/officeart/2005/8/layout/process1"/>
    <dgm:cxn modelId="{D072D822-A5BF-4AF7-A21C-81931222D4B9}" type="presParOf" srcId="{844A786C-EE28-42B1-A9A0-40982A730D52}" destId="{230ABD98-D6AC-4AD3-A711-57758BDBF2F9}" srcOrd="0" destOrd="0" presId="urn:microsoft.com/office/officeart/2005/8/layout/process1"/>
    <dgm:cxn modelId="{5ACB7C00-676F-47DE-9C1C-D6FE4CDDC730}" type="presParOf" srcId="{6ED6A9F7-4216-4AF1-A50C-5312F7733747}" destId="{EDC9D672-3753-46A2-AE4F-C9E555806379}" srcOrd="4" destOrd="0" presId="urn:microsoft.com/office/officeart/2005/8/layout/process1"/>
    <dgm:cxn modelId="{4FC6FD6C-BBA9-47B1-8BD8-8EF6B963E184}" type="presParOf" srcId="{6ED6A9F7-4216-4AF1-A50C-5312F7733747}" destId="{56BC6DBA-C5EF-419C-A3E4-20EE77113534}" srcOrd="5" destOrd="0" presId="urn:microsoft.com/office/officeart/2005/8/layout/process1"/>
    <dgm:cxn modelId="{0A3CDA15-FDDF-406D-99D4-3D323D5D7EE0}" type="presParOf" srcId="{56BC6DBA-C5EF-419C-A3E4-20EE77113534}" destId="{B2CAA957-98BE-431B-B9B7-6F6D65A62AF1}" srcOrd="0" destOrd="0" presId="urn:microsoft.com/office/officeart/2005/8/layout/process1"/>
    <dgm:cxn modelId="{365BEEEB-299B-4F6D-A3A2-4F9230BEBBBA}" type="presParOf" srcId="{6ED6A9F7-4216-4AF1-A50C-5312F7733747}" destId="{D3F5195D-844E-46C2-8391-98145452A975}" srcOrd="6" destOrd="0" presId="urn:microsoft.com/office/officeart/2005/8/layout/process1"/>
    <dgm:cxn modelId="{B465FD8E-4D94-49B3-BE01-4A23868372E8}" type="presParOf" srcId="{6ED6A9F7-4216-4AF1-A50C-5312F7733747}" destId="{BFCE7004-9501-4F61-9EA9-836072E207FD}" srcOrd="7" destOrd="0" presId="urn:microsoft.com/office/officeart/2005/8/layout/process1"/>
    <dgm:cxn modelId="{5880ABDC-0971-4271-B49A-40DA235533C9}" type="presParOf" srcId="{BFCE7004-9501-4F61-9EA9-836072E207FD}" destId="{5843CA9A-F7CE-407B-8434-234015F3BADA}" srcOrd="0" destOrd="0" presId="urn:microsoft.com/office/officeart/2005/8/layout/process1"/>
    <dgm:cxn modelId="{A5E27C3D-AF25-4514-8A8F-0235DFF5257C}" type="presParOf" srcId="{6ED6A9F7-4216-4AF1-A50C-5312F7733747}" destId="{E1124FBB-EE8F-4AD7-9D3A-8F2304C400B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48747-244F-4ED8-A3E5-3A455828B97B}" type="doc">
      <dgm:prSet loTypeId="urn:microsoft.com/office/officeart/2005/8/layout/process1" loCatId="process" qsTypeId="urn:microsoft.com/office/officeart/2005/8/quickstyle/simple1" qsCatId="simple" csTypeId="urn:microsoft.com/office/officeart/2005/8/colors/accent1_2" csCatId="accent1" phldr="1"/>
      <dgm:spPr/>
    </dgm:pt>
    <dgm:pt modelId="{BA5403D3-9DA5-410F-80D6-1F6456D1503F}">
      <dgm:prSet phldrT="[Text]"/>
      <dgm:spPr/>
      <dgm:t>
        <a:bodyPr/>
        <a:lstStyle/>
        <a:p>
          <a:r>
            <a:rPr lang="en-US" dirty="0" smtClean="0"/>
            <a:t>Encourage Supervisor to submit PDF Appointment Form</a:t>
          </a:r>
          <a:endParaRPr lang="en-US" dirty="0"/>
        </a:p>
      </dgm:t>
    </dgm:pt>
    <dgm:pt modelId="{9B6FC71B-2D3C-4214-947A-98A64A4AC919}" type="parTrans" cxnId="{85BBEA45-6D88-43E0-9302-CD4AE68059DA}">
      <dgm:prSet/>
      <dgm:spPr/>
      <dgm:t>
        <a:bodyPr/>
        <a:lstStyle/>
        <a:p>
          <a:endParaRPr lang="en-US"/>
        </a:p>
      </dgm:t>
    </dgm:pt>
    <dgm:pt modelId="{DD1AB385-4BCD-4530-8182-3832ECC67B5C}" type="sibTrans" cxnId="{85BBEA45-6D88-43E0-9302-CD4AE68059DA}">
      <dgm:prSet/>
      <dgm:spPr/>
      <dgm:t>
        <a:bodyPr/>
        <a:lstStyle/>
        <a:p>
          <a:endParaRPr lang="en-US"/>
        </a:p>
      </dgm:t>
    </dgm:pt>
    <dgm:pt modelId="{92B90F99-350A-4D15-AA7F-F47B7C094DCF}">
      <dgm:prSet phldrT="[Text]"/>
      <dgm:spPr/>
      <dgm:t>
        <a:bodyPr/>
        <a:lstStyle/>
        <a:p>
          <a:r>
            <a:rPr lang="en-US" dirty="0" smtClean="0"/>
            <a:t>PDF Coordinator contacts you to update information</a:t>
          </a:r>
          <a:endParaRPr lang="en-US" dirty="0"/>
        </a:p>
      </dgm:t>
    </dgm:pt>
    <dgm:pt modelId="{650C3CA7-76F8-49A8-AF90-13B905975235}" type="parTrans" cxnId="{AEF76074-3C83-402F-9443-D172F0DE1C81}">
      <dgm:prSet/>
      <dgm:spPr/>
      <dgm:t>
        <a:bodyPr/>
        <a:lstStyle/>
        <a:p>
          <a:endParaRPr lang="en-US"/>
        </a:p>
      </dgm:t>
    </dgm:pt>
    <dgm:pt modelId="{229D825A-FDC6-4488-BBFD-FE29C00D9199}" type="sibTrans" cxnId="{AEF76074-3C83-402F-9443-D172F0DE1C81}">
      <dgm:prSet/>
      <dgm:spPr/>
      <dgm:t>
        <a:bodyPr/>
        <a:lstStyle/>
        <a:p>
          <a:endParaRPr lang="en-US"/>
        </a:p>
      </dgm:t>
    </dgm:pt>
    <dgm:pt modelId="{5E9F7F21-B35D-49E0-94F6-248A98888419}">
      <dgm:prSet phldrT="[Text]"/>
      <dgm:spPr/>
      <dgm:t>
        <a:bodyPr/>
        <a:lstStyle/>
        <a:p>
          <a:r>
            <a:rPr lang="en-US" dirty="0" smtClean="0"/>
            <a:t>PDF Coordinator drafts and sends new letter of offer</a:t>
          </a:r>
          <a:endParaRPr lang="en-US" dirty="0"/>
        </a:p>
      </dgm:t>
    </dgm:pt>
    <dgm:pt modelId="{B67F80A2-9681-42B4-96C9-EFC5CDA709D5}" type="parTrans" cxnId="{5D7A150D-1744-4929-BE88-A2935C6BE8EC}">
      <dgm:prSet/>
      <dgm:spPr/>
      <dgm:t>
        <a:bodyPr/>
        <a:lstStyle/>
        <a:p>
          <a:endParaRPr lang="en-US"/>
        </a:p>
      </dgm:t>
    </dgm:pt>
    <dgm:pt modelId="{01F460B0-8550-4398-A641-6F9BC4EEF0B5}" type="sibTrans" cxnId="{5D7A150D-1744-4929-BE88-A2935C6BE8EC}">
      <dgm:prSet/>
      <dgm:spPr/>
      <dgm:t>
        <a:bodyPr/>
        <a:lstStyle/>
        <a:p>
          <a:endParaRPr lang="en-US"/>
        </a:p>
      </dgm:t>
    </dgm:pt>
    <dgm:pt modelId="{AE699008-C984-437E-8683-4125F67D9DF1}" type="pres">
      <dgm:prSet presAssocID="{13C48747-244F-4ED8-A3E5-3A455828B97B}" presName="Name0" presStyleCnt="0">
        <dgm:presLayoutVars>
          <dgm:dir/>
          <dgm:resizeHandles val="exact"/>
        </dgm:presLayoutVars>
      </dgm:prSet>
      <dgm:spPr/>
    </dgm:pt>
    <dgm:pt modelId="{86C6B24B-D359-4494-AEFF-99568BD0B9A6}" type="pres">
      <dgm:prSet presAssocID="{BA5403D3-9DA5-410F-80D6-1F6456D1503F}" presName="node" presStyleLbl="node1" presStyleIdx="0" presStyleCnt="3">
        <dgm:presLayoutVars>
          <dgm:bulletEnabled val="1"/>
        </dgm:presLayoutVars>
      </dgm:prSet>
      <dgm:spPr/>
      <dgm:t>
        <a:bodyPr/>
        <a:lstStyle/>
        <a:p>
          <a:endParaRPr lang="en-US"/>
        </a:p>
      </dgm:t>
    </dgm:pt>
    <dgm:pt modelId="{29B46A49-E750-4971-A27F-D2759ECAE968}" type="pres">
      <dgm:prSet presAssocID="{DD1AB385-4BCD-4530-8182-3832ECC67B5C}" presName="sibTrans" presStyleLbl="sibTrans2D1" presStyleIdx="0" presStyleCnt="2"/>
      <dgm:spPr/>
      <dgm:t>
        <a:bodyPr/>
        <a:lstStyle/>
        <a:p>
          <a:endParaRPr lang="en-US"/>
        </a:p>
      </dgm:t>
    </dgm:pt>
    <dgm:pt modelId="{5A70E8A2-D0A6-4472-B123-B4E63C0A48E7}" type="pres">
      <dgm:prSet presAssocID="{DD1AB385-4BCD-4530-8182-3832ECC67B5C}" presName="connectorText" presStyleLbl="sibTrans2D1" presStyleIdx="0" presStyleCnt="2"/>
      <dgm:spPr/>
      <dgm:t>
        <a:bodyPr/>
        <a:lstStyle/>
        <a:p>
          <a:endParaRPr lang="en-US"/>
        </a:p>
      </dgm:t>
    </dgm:pt>
    <dgm:pt modelId="{0D5AA5B9-0433-4684-8481-2D5C55BCC6ED}" type="pres">
      <dgm:prSet presAssocID="{92B90F99-350A-4D15-AA7F-F47B7C094DCF}" presName="node" presStyleLbl="node1" presStyleIdx="1" presStyleCnt="3">
        <dgm:presLayoutVars>
          <dgm:bulletEnabled val="1"/>
        </dgm:presLayoutVars>
      </dgm:prSet>
      <dgm:spPr/>
      <dgm:t>
        <a:bodyPr/>
        <a:lstStyle/>
        <a:p>
          <a:endParaRPr lang="en-US"/>
        </a:p>
      </dgm:t>
    </dgm:pt>
    <dgm:pt modelId="{8D52CC63-E512-4B43-A695-0DFC3AD093ED}" type="pres">
      <dgm:prSet presAssocID="{229D825A-FDC6-4488-BBFD-FE29C00D9199}" presName="sibTrans" presStyleLbl="sibTrans2D1" presStyleIdx="1" presStyleCnt="2"/>
      <dgm:spPr/>
      <dgm:t>
        <a:bodyPr/>
        <a:lstStyle/>
        <a:p>
          <a:endParaRPr lang="en-US"/>
        </a:p>
      </dgm:t>
    </dgm:pt>
    <dgm:pt modelId="{61572B9E-E9CD-423E-AC72-D5E1213EE9B4}" type="pres">
      <dgm:prSet presAssocID="{229D825A-FDC6-4488-BBFD-FE29C00D9199}" presName="connectorText" presStyleLbl="sibTrans2D1" presStyleIdx="1" presStyleCnt="2"/>
      <dgm:spPr/>
      <dgm:t>
        <a:bodyPr/>
        <a:lstStyle/>
        <a:p>
          <a:endParaRPr lang="en-US"/>
        </a:p>
      </dgm:t>
    </dgm:pt>
    <dgm:pt modelId="{0040D696-662D-4CA2-8994-02542B12A9E2}" type="pres">
      <dgm:prSet presAssocID="{5E9F7F21-B35D-49E0-94F6-248A98888419}" presName="node" presStyleLbl="node1" presStyleIdx="2" presStyleCnt="3">
        <dgm:presLayoutVars>
          <dgm:bulletEnabled val="1"/>
        </dgm:presLayoutVars>
      </dgm:prSet>
      <dgm:spPr/>
      <dgm:t>
        <a:bodyPr/>
        <a:lstStyle/>
        <a:p>
          <a:endParaRPr lang="en-US"/>
        </a:p>
      </dgm:t>
    </dgm:pt>
  </dgm:ptLst>
  <dgm:cxnLst>
    <dgm:cxn modelId="{5D7A150D-1744-4929-BE88-A2935C6BE8EC}" srcId="{13C48747-244F-4ED8-A3E5-3A455828B97B}" destId="{5E9F7F21-B35D-49E0-94F6-248A98888419}" srcOrd="2" destOrd="0" parTransId="{B67F80A2-9681-42B4-96C9-EFC5CDA709D5}" sibTransId="{01F460B0-8550-4398-A641-6F9BC4EEF0B5}"/>
    <dgm:cxn modelId="{9F26D800-C584-4607-BDF3-845768B20E36}" type="presOf" srcId="{92B90F99-350A-4D15-AA7F-F47B7C094DCF}" destId="{0D5AA5B9-0433-4684-8481-2D5C55BCC6ED}" srcOrd="0" destOrd="0" presId="urn:microsoft.com/office/officeart/2005/8/layout/process1"/>
    <dgm:cxn modelId="{70462419-4FC1-45C2-9A80-E431E1B5A66A}" type="presOf" srcId="{229D825A-FDC6-4488-BBFD-FE29C00D9199}" destId="{61572B9E-E9CD-423E-AC72-D5E1213EE9B4}" srcOrd="1" destOrd="0" presId="urn:microsoft.com/office/officeart/2005/8/layout/process1"/>
    <dgm:cxn modelId="{E52A8CD2-CFA9-4B57-80C0-C8241EBDEDF7}" type="presOf" srcId="{13C48747-244F-4ED8-A3E5-3A455828B97B}" destId="{AE699008-C984-437E-8683-4125F67D9DF1}" srcOrd="0" destOrd="0" presId="urn:microsoft.com/office/officeart/2005/8/layout/process1"/>
    <dgm:cxn modelId="{AEF76074-3C83-402F-9443-D172F0DE1C81}" srcId="{13C48747-244F-4ED8-A3E5-3A455828B97B}" destId="{92B90F99-350A-4D15-AA7F-F47B7C094DCF}" srcOrd="1" destOrd="0" parTransId="{650C3CA7-76F8-49A8-AF90-13B905975235}" sibTransId="{229D825A-FDC6-4488-BBFD-FE29C00D9199}"/>
    <dgm:cxn modelId="{154D557A-9AE6-4242-A83D-B5349D532223}" type="presOf" srcId="{BA5403D3-9DA5-410F-80D6-1F6456D1503F}" destId="{86C6B24B-D359-4494-AEFF-99568BD0B9A6}" srcOrd="0" destOrd="0" presId="urn:microsoft.com/office/officeart/2005/8/layout/process1"/>
    <dgm:cxn modelId="{F1961689-B459-46F2-8B2A-CBE64CE0F0B8}" type="presOf" srcId="{229D825A-FDC6-4488-BBFD-FE29C00D9199}" destId="{8D52CC63-E512-4B43-A695-0DFC3AD093ED}" srcOrd="0" destOrd="0" presId="urn:microsoft.com/office/officeart/2005/8/layout/process1"/>
    <dgm:cxn modelId="{CB4D2858-75C6-48C2-8F61-51CCC419291E}" type="presOf" srcId="{5E9F7F21-B35D-49E0-94F6-248A98888419}" destId="{0040D696-662D-4CA2-8994-02542B12A9E2}" srcOrd="0" destOrd="0" presId="urn:microsoft.com/office/officeart/2005/8/layout/process1"/>
    <dgm:cxn modelId="{A0AD25D8-FB2A-4C7F-ADEE-3F174E8DB94A}" type="presOf" srcId="{DD1AB385-4BCD-4530-8182-3832ECC67B5C}" destId="{29B46A49-E750-4971-A27F-D2759ECAE968}" srcOrd="0" destOrd="0" presId="urn:microsoft.com/office/officeart/2005/8/layout/process1"/>
    <dgm:cxn modelId="{85BBEA45-6D88-43E0-9302-CD4AE68059DA}" srcId="{13C48747-244F-4ED8-A3E5-3A455828B97B}" destId="{BA5403D3-9DA5-410F-80D6-1F6456D1503F}" srcOrd="0" destOrd="0" parTransId="{9B6FC71B-2D3C-4214-947A-98A64A4AC919}" sibTransId="{DD1AB385-4BCD-4530-8182-3832ECC67B5C}"/>
    <dgm:cxn modelId="{E5DCD024-58B2-48D2-AED6-0CD77C8B3A8A}" type="presOf" srcId="{DD1AB385-4BCD-4530-8182-3832ECC67B5C}" destId="{5A70E8A2-D0A6-4472-B123-B4E63C0A48E7}" srcOrd="1" destOrd="0" presId="urn:microsoft.com/office/officeart/2005/8/layout/process1"/>
    <dgm:cxn modelId="{2C3EA041-AB78-4843-BA23-1C1619CFEA0C}" type="presParOf" srcId="{AE699008-C984-437E-8683-4125F67D9DF1}" destId="{86C6B24B-D359-4494-AEFF-99568BD0B9A6}" srcOrd="0" destOrd="0" presId="urn:microsoft.com/office/officeart/2005/8/layout/process1"/>
    <dgm:cxn modelId="{2E4FED80-9F4D-43EF-B32E-E0CE107D3004}" type="presParOf" srcId="{AE699008-C984-437E-8683-4125F67D9DF1}" destId="{29B46A49-E750-4971-A27F-D2759ECAE968}" srcOrd="1" destOrd="0" presId="urn:microsoft.com/office/officeart/2005/8/layout/process1"/>
    <dgm:cxn modelId="{617F869E-C9C3-49C3-B5EB-6D7271D12988}" type="presParOf" srcId="{29B46A49-E750-4971-A27F-D2759ECAE968}" destId="{5A70E8A2-D0A6-4472-B123-B4E63C0A48E7}" srcOrd="0" destOrd="0" presId="urn:microsoft.com/office/officeart/2005/8/layout/process1"/>
    <dgm:cxn modelId="{E0713EE1-FF73-4B1D-A0C1-A659F0FECCC6}" type="presParOf" srcId="{AE699008-C984-437E-8683-4125F67D9DF1}" destId="{0D5AA5B9-0433-4684-8481-2D5C55BCC6ED}" srcOrd="2" destOrd="0" presId="urn:microsoft.com/office/officeart/2005/8/layout/process1"/>
    <dgm:cxn modelId="{D14FC9EC-461C-4B28-8B50-E8659C112406}" type="presParOf" srcId="{AE699008-C984-437E-8683-4125F67D9DF1}" destId="{8D52CC63-E512-4B43-A695-0DFC3AD093ED}" srcOrd="3" destOrd="0" presId="urn:microsoft.com/office/officeart/2005/8/layout/process1"/>
    <dgm:cxn modelId="{B64DBA48-B5DE-4748-8241-509F8655C1C7}" type="presParOf" srcId="{8D52CC63-E512-4B43-A695-0DFC3AD093ED}" destId="{61572B9E-E9CD-423E-AC72-D5E1213EE9B4}" srcOrd="0" destOrd="0" presId="urn:microsoft.com/office/officeart/2005/8/layout/process1"/>
    <dgm:cxn modelId="{F69DDF6E-C639-4E60-A3EF-5CEF2692977F}" type="presParOf" srcId="{AE699008-C984-437E-8683-4125F67D9DF1}" destId="{0040D696-662D-4CA2-8994-02542B12A9E2}"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50382-954C-4F8B-824E-2113E2EFFEF8}">
      <dsp:nvSpPr>
        <dsp:cNvPr id="0" name=""/>
        <dsp:cNvSpPr/>
      </dsp:nvSpPr>
      <dsp:spPr>
        <a:xfrm>
          <a:off x="4102" y="474920"/>
          <a:ext cx="1271681" cy="18641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Encourage Supervisor to submit PDF Appointment Form</a:t>
          </a:r>
          <a:endParaRPr lang="en-US" sz="1500" kern="1200" dirty="0"/>
        </a:p>
      </dsp:txBody>
      <dsp:txXfrm>
        <a:off x="41348" y="512166"/>
        <a:ext cx="1197189" cy="1789650"/>
      </dsp:txXfrm>
    </dsp:sp>
    <dsp:sp modelId="{B6510C5C-7934-4FCF-BC7C-EC9015F8270A}">
      <dsp:nvSpPr>
        <dsp:cNvPr id="0" name=""/>
        <dsp:cNvSpPr/>
      </dsp:nvSpPr>
      <dsp:spPr>
        <a:xfrm>
          <a:off x="1402952" y="1249302"/>
          <a:ext cx="269596" cy="315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402952" y="1312377"/>
        <a:ext cx="188717" cy="189227"/>
      </dsp:txXfrm>
    </dsp:sp>
    <dsp:sp modelId="{CF5F53A9-2BD8-47B8-B04D-71D06894FB2A}">
      <dsp:nvSpPr>
        <dsp:cNvPr id="0" name=""/>
        <dsp:cNvSpPr/>
      </dsp:nvSpPr>
      <dsp:spPr>
        <a:xfrm>
          <a:off x="1784456" y="474920"/>
          <a:ext cx="1271681" cy="18641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PDF Coordinator contacts you to update information</a:t>
          </a:r>
          <a:endParaRPr lang="en-US" sz="1500" kern="1200" dirty="0"/>
        </a:p>
      </dsp:txBody>
      <dsp:txXfrm>
        <a:off x="1821702" y="512166"/>
        <a:ext cx="1197189" cy="1789650"/>
      </dsp:txXfrm>
    </dsp:sp>
    <dsp:sp modelId="{844A786C-EE28-42B1-A9A0-40982A730D52}">
      <dsp:nvSpPr>
        <dsp:cNvPr id="0" name=""/>
        <dsp:cNvSpPr/>
      </dsp:nvSpPr>
      <dsp:spPr>
        <a:xfrm>
          <a:off x="3183306" y="1249302"/>
          <a:ext cx="269596" cy="315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183306" y="1312377"/>
        <a:ext cx="188717" cy="189227"/>
      </dsp:txXfrm>
    </dsp:sp>
    <dsp:sp modelId="{EDC9D672-3753-46A2-AE4F-C9E555806379}">
      <dsp:nvSpPr>
        <dsp:cNvPr id="0" name=""/>
        <dsp:cNvSpPr/>
      </dsp:nvSpPr>
      <dsp:spPr>
        <a:xfrm>
          <a:off x="3564811" y="474920"/>
          <a:ext cx="1271681" cy="18641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PDF Coordinator submits new Offer of Employment with IRCC</a:t>
          </a:r>
          <a:endParaRPr lang="en-US" sz="1500" kern="1200" dirty="0"/>
        </a:p>
      </dsp:txBody>
      <dsp:txXfrm>
        <a:off x="3602057" y="512166"/>
        <a:ext cx="1197189" cy="1789650"/>
      </dsp:txXfrm>
    </dsp:sp>
    <dsp:sp modelId="{56BC6DBA-C5EF-419C-A3E4-20EE77113534}">
      <dsp:nvSpPr>
        <dsp:cNvPr id="0" name=""/>
        <dsp:cNvSpPr/>
      </dsp:nvSpPr>
      <dsp:spPr>
        <a:xfrm>
          <a:off x="4963661" y="1249302"/>
          <a:ext cx="269596" cy="315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963661" y="1312377"/>
        <a:ext cx="188717" cy="189227"/>
      </dsp:txXfrm>
    </dsp:sp>
    <dsp:sp modelId="{D3F5195D-844E-46C2-8391-98145452A975}">
      <dsp:nvSpPr>
        <dsp:cNvPr id="0" name=""/>
        <dsp:cNvSpPr/>
      </dsp:nvSpPr>
      <dsp:spPr>
        <a:xfrm>
          <a:off x="5345165" y="474920"/>
          <a:ext cx="1271681" cy="18641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PDF Coordinator drafts and sends new letter of offer and employment contract</a:t>
          </a:r>
          <a:endParaRPr lang="en-US" sz="1500" kern="1200" dirty="0"/>
        </a:p>
      </dsp:txBody>
      <dsp:txXfrm>
        <a:off x="5382411" y="512166"/>
        <a:ext cx="1197189" cy="1789650"/>
      </dsp:txXfrm>
    </dsp:sp>
    <dsp:sp modelId="{BFCE7004-9501-4F61-9EA9-836072E207FD}">
      <dsp:nvSpPr>
        <dsp:cNvPr id="0" name=""/>
        <dsp:cNvSpPr/>
      </dsp:nvSpPr>
      <dsp:spPr>
        <a:xfrm>
          <a:off x="6744015" y="1249302"/>
          <a:ext cx="269596" cy="315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744015" y="1312377"/>
        <a:ext cx="188717" cy="189227"/>
      </dsp:txXfrm>
    </dsp:sp>
    <dsp:sp modelId="{E1124FBB-EE8F-4AD7-9D3A-8F2304C400B4}">
      <dsp:nvSpPr>
        <dsp:cNvPr id="0" name=""/>
        <dsp:cNvSpPr/>
      </dsp:nvSpPr>
      <dsp:spPr>
        <a:xfrm>
          <a:off x="7125520" y="474920"/>
          <a:ext cx="1271681" cy="18641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You apply for new work permit with IRCC</a:t>
          </a:r>
          <a:endParaRPr lang="en-US" sz="1500" kern="1200" dirty="0"/>
        </a:p>
      </dsp:txBody>
      <dsp:txXfrm>
        <a:off x="7162766" y="512166"/>
        <a:ext cx="1197189" cy="1789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6B24B-D359-4494-AEFF-99568BD0B9A6}">
      <dsp:nvSpPr>
        <dsp:cNvPr id="0" name=""/>
        <dsp:cNvSpPr/>
      </dsp:nvSpPr>
      <dsp:spPr>
        <a:xfrm>
          <a:off x="7383" y="396998"/>
          <a:ext cx="2206983" cy="132418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Encourage Supervisor to submit PDF Appointment Form</a:t>
          </a:r>
          <a:endParaRPr lang="en-US" sz="1900" kern="1200" dirty="0"/>
        </a:p>
      </dsp:txBody>
      <dsp:txXfrm>
        <a:off x="46167" y="435782"/>
        <a:ext cx="2129415" cy="1246621"/>
      </dsp:txXfrm>
    </dsp:sp>
    <dsp:sp modelId="{29B46A49-E750-4971-A27F-D2759ECAE968}">
      <dsp:nvSpPr>
        <dsp:cNvPr id="0" name=""/>
        <dsp:cNvSpPr/>
      </dsp:nvSpPr>
      <dsp:spPr>
        <a:xfrm>
          <a:off x="2435065" y="785427"/>
          <a:ext cx="467880" cy="5473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435065" y="894893"/>
        <a:ext cx="327516" cy="328399"/>
      </dsp:txXfrm>
    </dsp:sp>
    <dsp:sp modelId="{0D5AA5B9-0433-4684-8481-2D5C55BCC6ED}">
      <dsp:nvSpPr>
        <dsp:cNvPr id="0" name=""/>
        <dsp:cNvSpPr/>
      </dsp:nvSpPr>
      <dsp:spPr>
        <a:xfrm>
          <a:off x="3097160" y="396998"/>
          <a:ext cx="2206983" cy="132418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PDF Coordinator contacts you to update information</a:t>
          </a:r>
          <a:endParaRPr lang="en-US" sz="1900" kern="1200" dirty="0"/>
        </a:p>
      </dsp:txBody>
      <dsp:txXfrm>
        <a:off x="3135944" y="435782"/>
        <a:ext cx="2129415" cy="1246621"/>
      </dsp:txXfrm>
    </dsp:sp>
    <dsp:sp modelId="{8D52CC63-E512-4B43-A695-0DFC3AD093ED}">
      <dsp:nvSpPr>
        <dsp:cNvPr id="0" name=""/>
        <dsp:cNvSpPr/>
      </dsp:nvSpPr>
      <dsp:spPr>
        <a:xfrm>
          <a:off x="5524841" y="785427"/>
          <a:ext cx="467880" cy="5473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524841" y="894893"/>
        <a:ext cx="327516" cy="328399"/>
      </dsp:txXfrm>
    </dsp:sp>
    <dsp:sp modelId="{0040D696-662D-4CA2-8994-02542B12A9E2}">
      <dsp:nvSpPr>
        <dsp:cNvPr id="0" name=""/>
        <dsp:cNvSpPr/>
      </dsp:nvSpPr>
      <dsp:spPr>
        <a:xfrm>
          <a:off x="6186936" y="396998"/>
          <a:ext cx="2206983" cy="132418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PDF Coordinator drafts and sends new letter of offer</a:t>
          </a:r>
          <a:endParaRPr lang="en-US" sz="1900" kern="1200" dirty="0"/>
        </a:p>
      </dsp:txBody>
      <dsp:txXfrm>
        <a:off x="6225720" y="435782"/>
        <a:ext cx="2129415" cy="12466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david.lafferty@carleton.c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ann.mclaughlin@carleton.ca" TargetMode="External"/><Relationship Id="rId2" Type="http://schemas.openxmlformats.org/officeDocument/2006/relationships/hyperlink" Target="mailto:pdf.coordinator@Carleton.ca" TargetMode="External"/><Relationship Id="rId1" Type="http://schemas.openxmlformats.org/officeDocument/2006/relationships/slideLayout" Target="../slideLayouts/slideLayout2.xml"/><Relationship Id="rId5" Type="http://schemas.openxmlformats.org/officeDocument/2006/relationships/hyperlink" Target="mailto:president.psac77000@gmail.com" TargetMode="External"/><Relationship Id="rId4" Type="http://schemas.openxmlformats.org/officeDocument/2006/relationships/hyperlink" Target="mailto:lori.east@carleton.ca"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entral.carleton.ca/"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lori.east@carleton.c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3673" y="3209543"/>
            <a:ext cx="7744968" cy="2090587"/>
          </a:xfrm>
        </p:spPr>
        <p:txBody>
          <a:bodyPr>
            <a:normAutofit fontScale="90000"/>
          </a:bodyPr>
          <a:lstStyle/>
          <a:p>
            <a:pPr algn="ctr"/>
            <a:r>
              <a:rPr lang="en-US" sz="7200" b="1" dirty="0" smtClean="0"/>
              <a:t>Postdoctoral Fellow Orientation</a:t>
            </a:r>
            <a:r>
              <a:rPr lang="en-US" sz="5400" b="1" dirty="0" smtClean="0"/>
              <a:t/>
            </a:r>
            <a:br>
              <a:rPr lang="en-US" sz="5400" b="1" dirty="0" smtClean="0"/>
            </a:br>
            <a:endParaRPr lang="en-US" sz="5400" b="1" dirty="0"/>
          </a:p>
        </p:txBody>
      </p:sp>
      <p:sp>
        <p:nvSpPr>
          <p:cNvPr id="3" name="Subtitle 2"/>
          <p:cNvSpPr>
            <a:spLocks noGrp="1"/>
          </p:cNvSpPr>
          <p:nvPr>
            <p:ph type="subTitle" idx="1"/>
          </p:nvPr>
        </p:nvSpPr>
        <p:spPr>
          <a:xfrm>
            <a:off x="9052560" y="5812197"/>
            <a:ext cx="2395728" cy="506308"/>
          </a:xfrm>
        </p:spPr>
        <p:txBody>
          <a:bodyPr/>
          <a:lstStyle/>
          <a:p>
            <a:r>
              <a:rPr lang="en-US" dirty="0" smtClean="0"/>
              <a:t>November 15, 2019</a:t>
            </a:r>
            <a:endParaRPr lang="en-US" dirty="0"/>
          </a:p>
        </p:txBody>
      </p:sp>
    </p:spTree>
    <p:extLst>
      <p:ext uri="{BB962C8B-B14F-4D97-AF65-F5344CB8AC3E}">
        <p14:creationId xmlns:p14="http://schemas.microsoft.com/office/powerpoint/2010/main" val="1145351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5" y="976471"/>
            <a:ext cx="9674352" cy="643128"/>
          </a:xfrm>
        </p:spPr>
        <p:txBody>
          <a:bodyPr>
            <a:normAutofit fontScale="90000"/>
          </a:bodyPr>
          <a:lstStyle/>
          <a:p>
            <a:r>
              <a:rPr lang="en-US" sz="6700" b="1" dirty="0" smtClean="0"/>
              <a:t>Professional Development</a:t>
            </a:r>
            <a:r>
              <a:rPr lang="en-US" dirty="0" smtClean="0"/>
              <a:t/>
            </a:r>
            <a:br>
              <a:rPr lang="en-US" dirty="0" smtClean="0"/>
            </a:br>
            <a:endParaRPr lang="en-US" dirty="0"/>
          </a:p>
        </p:txBody>
      </p:sp>
      <p:sp>
        <p:nvSpPr>
          <p:cNvPr id="3" name="Content Placeholder 2"/>
          <p:cNvSpPr>
            <a:spLocks noGrp="1"/>
          </p:cNvSpPr>
          <p:nvPr>
            <p:ph idx="1"/>
          </p:nvPr>
        </p:nvSpPr>
        <p:spPr>
          <a:xfrm>
            <a:off x="685801" y="2288371"/>
            <a:ext cx="10131425" cy="3649133"/>
          </a:xfrm>
        </p:spPr>
        <p:txBody>
          <a:bodyPr>
            <a:normAutofit lnSpcReduction="10000"/>
          </a:bodyPr>
          <a:lstStyle/>
          <a:p>
            <a:pPr>
              <a:buFont typeface="Wingdings" panose="05000000000000000000" pitchFamily="2" charset="2"/>
              <a:buChar char="v"/>
            </a:pPr>
            <a:r>
              <a:rPr lang="en-US" sz="2400" dirty="0" smtClean="0"/>
              <a:t>Grad Navigate: a hub of graduate-specific workshops and services</a:t>
            </a:r>
          </a:p>
          <a:p>
            <a:pPr lvl="1">
              <a:buFont typeface="Wingdings" panose="05000000000000000000" pitchFamily="2" charset="2"/>
              <a:buChar char="v"/>
            </a:pPr>
            <a:r>
              <a:rPr lang="en-US" sz="2400" dirty="0" smtClean="0"/>
              <a:t>MITACs Training: edge-reg.mitacs.ca</a:t>
            </a:r>
          </a:p>
          <a:p>
            <a:pPr lvl="1">
              <a:buFont typeface="Wingdings" panose="05000000000000000000" pitchFamily="2" charset="2"/>
              <a:buChar char="v"/>
            </a:pPr>
            <a:r>
              <a:rPr lang="en-US" sz="2400" dirty="0" smtClean="0"/>
              <a:t>Carleton workshops (those that are not TA-specific)</a:t>
            </a:r>
          </a:p>
          <a:p>
            <a:pPr lvl="1">
              <a:buFont typeface="Wingdings" panose="05000000000000000000" pitchFamily="2" charset="2"/>
              <a:buChar char="v"/>
            </a:pPr>
            <a:r>
              <a:rPr lang="en-US" sz="2400" dirty="0" smtClean="0"/>
              <a:t>If you have any problems registering, please contact </a:t>
            </a:r>
            <a:r>
              <a:rPr lang="en-US" sz="2400" dirty="0" smtClean="0">
                <a:hlinkClick r:id="rId2"/>
              </a:rPr>
              <a:t>david.lafferty@carleton.ca</a:t>
            </a:r>
            <a:endParaRPr lang="en-US" sz="2400" dirty="0" smtClean="0"/>
          </a:p>
          <a:p>
            <a:pPr marL="457200" lvl="1" indent="0">
              <a:buNone/>
            </a:pPr>
            <a:endParaRPr lang="en-US" sz="800" dirty="0"/>
          </a:p>
          <a:p>
            <a:pPr marL="0" lvl="1">
              <a:buFont typeface="Wingdings" panose="05000000000000000000" pitchFamily="2" charset="2"/>
              <a:buChar char="v"/>
            </a:pPr>
            <a:r>
              <a:rPr lang="en-US" sz="2400" dirty="0" smtClean="0"/>
              <a:t>One-on-one Writing Support</a:t>
            </a:r>
          </a:p>
          <a:p>
            <a:pPr marL="0" lvl="1" indent="0">
              <a:buNone/>
            </a:pPr>
            <a:endParaRPr lang="en-US" sz="300" dirty="0" smtClean="0"/>
          </a:p>
          <a:p>
            <a:pPr marL="0" lvl="1">
              <a:buFont typeface="Wingdings" panose="05000000000000000000" pitchFamily="2" charset="2"/>
              <a:buChar char="v"/>
            </a:pPr>
            <a:r>
              <a:rPr lang="en-US" sz="2400" dirty="0" smtClean="0"/>
              <a:t>One-on-one Career Support (COMING SOON!)</a:t>
            </a:r>
          </a:p>
          <a:p>
            <a:pPr marL="0" indent="0">
              <a:buNone/>
            </a:pPr>
            <a:endParaRPr lang="en-US" dirty="0"/>
          </a:p>
        </p:txBody>
      </p:sp>
      <p:sp>
        <p:nvSpPr>
          <p:cNvPr id="4" name="TextBox 3"/>
          <p:cNvSpPr txBox="1"/>
          <p:nvPr/>
        </p:nvSpPr>
        <p:spPr>
          <a:xfrm>
            <a:off x="3566160" y="1433222"/>
            <a:ext cx="3593592" cy="584775"/>
          </a:xfrm>
          <a:prstGeom prst="rect">
            <a:avLst/>
          </a:prstGeom>
          <a:noFill/>
        </p:spPr>
        <p:txBody>
          <a:bodyPr wrap="square" rtlCol="0">
            <a:spAutoFit/>
          </a:bodyPr>
          <a:lstStyle/>
          <a:p>
            <a:r>
              <a:rPr lang="en-US" sz="3200" dirty="0" smtClean="0"/>
              <a:t>carleton.ca/</a:t>
            </a:r>
            <a:r>
              <a:rPr lang="en-US" sz="3200" dirty="0" err="1" smtClean="0"/>
              <a:t>gradpd</a:t>
            </a:r>
            <a:endParaRPr lang="en-US" sz="3200" dirty="0"/>
          </a:p>
        </p:txBody>
      </p:sp>
    </p:spTree>
    <p:extLst>
      <p:ext uri="{BB962C8B-B14F-4D97-AF65-F5344CB8AC3E}">
        <p14:creationId xmlns:p14="http://schemas.microsoft.com/office/powerpoint/2010/main" val="2633368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749" y="463296"/>
            <a:ext cx="7701108" cy="1456267"/>
          </a:xfrm>
        </p:spPr>
        <p:txBody>
          <a:bodyPr>
            <a:noAutofit/>
          </a:bodyPr>
          <a:lstStyle/>
          <a:p>
            <a:pPr algn="ctr"/>
            <a:r>
              <a:rPr lang="en-US" sz="5500" b="1" dirty="0" smtClean="0"/>
              <a:t>Key Articles of THE Collective Agreement</a:t>
            </a:r>
            <a:endParaRPr lang="en-US" sz="5500" b="1" dirty="0"/>
          </a:p>
        </p:txBody>
      </p:sp>
      <p:sp>
        <p:nvSpPr>
          <p:cNvPr id="3" name="Content Placeholder 2"/>
          <p:cNvSpPr>
            <a:spLocks noGrp="1"/>
          </p:cNvSpPr>
          <p:nvPr>
            <p:ph sz="half" idx="1"/>
          </p:nvPr>
        </p:nvSpPr>
        <p:spPr/>
        <p:txBody>
          <a:bodyPr>
            <a:normAutofit lnSpcReduction="10000"/>
          </a:bodyPr>
          <a:lstStyle/>
          <a:p>
            <a:pPr marL="0" indent="0">
              <a:buNone/>
            </a:pPr>
            <a:r>
              <a:rPr lang="en-US" sz="2700" b="1" dirty="0" smtClean="0"/>
              <a:t>Article 8: Appointment Processes</a:t>
            </a:r>
          </a:p>
          <a:p>
            <a:pPr marL="0" indent="0">
              <a:buNone/>
            </a:pPr>
            <a:endParaRPr lang="en-US" sz="600" dirty="0" smtClean="0"/>
          </a:p>
          <a:p>
            <a:pPr>
              <a:buFont typeface="Wingdings" panose="05000000000000000000" pitchFamily="2" charset="2"/>
              <a:buChar char="v"/>
            </a:pPr>
            <a:r>
              <a:rPr lang="en-US" sz="2000" dirty="0" smtClean="0"/>
              <a:t>Advertisement requirements</a:t>
            </a:r>
          </a:p>
          <a:p>
            <a:pPr>
              <a:buFont typeface="Wingdings" panose="05000000000000000000" pitchFamily="2" charset="2"/>
              <a:buChar char="v"/>
            </a:pPr>
            <a:r>
              <a:rPr lang="en-US" sz="2000" dirty="0" smtClean="0"/>
              <a:t>Letters of offer</a:t>
            </a:r>
          </a:p>
          <a:p>
            <a:pPr>
              <a:buFont typeface="Wingdings" panose="05000000000000000000" pitchFamily="2" charset="2"/>
              <a:buChar char="v"/>
            </a:pPr>
            <a:r>
              <a:rPr lang="en-US" sz="2000" dirty="0" smtClean="0"/>
              <a:t>Renewals and extensions</a:t>
            </a:r>
          </a:p>
          <a:p>
            <a:endParaRPr lang="en-US" dirty="0"/>
          </a:p>
        </p:txBody>
      </p:sp>
      <p:sp>
        <p:nvSpPr>
          <p:cNvPr id="4" name="Content Placeholder 3"/>
          <p:cNvSpPr>
            <a:spLocks noGrp="1"/>
          </p:cNvSpPr>
          <p:nvPr>
            <p:ph sz="half" idx="2"/>
          </p:nvPr>
        </p:nvSpPr>
        <p:spPr>
          <a:xfrm>
            <a:off x="6251663" y="2716113"/>
            <a:ext cx="4995332" cy="3166872"/>
          </a:xfrm>
        </p:spPr>
        <p:txBody>
          <a:bodyPr>
            <a:normAutofit lnSpcReduction="10000"/>
          </a:bodyPr>
          <a:lstStyle/>
          <a:p>
            <a:pPr marL="0" indent="0">
              <a:buNone/>
            </a:pPr>
            <a:r>
              <a:rPr lang="en-US" sz="2700" b="1" dirty="0" smtClean="0"/>
              <a:t>Article 9: Hours of Work</a:t>
            </a:r>
          </a:p>
          <a:p>
            <a:pPr marL="0" indent="0">
              <a:buNone/>
            </a:pPr>
            <a:endParaRPr lang="en-US" sz="600" dirty="0" smtClean="0"/>
          </a:p>
          <a:p>
            <a:pPr>
              <a:buFont typeface="Wingdings" panose="05000000000000000000" pitchFamily="2" charset="2"/>
              <a:buChar char="v"/>
            </a:pPr>
            <a:r>
              <a:rPr lang="en-US" sz="2000" dirty="0" smtClean="0"/>
              <a:t>Full-time PDFs work 37.5 hours per week, on average</a:t>
            </a:r>
          </a:p>
          <a:p>
            <a:pPr>
              <a:buFont typeface="Wingdings" panose="05000000000000000000" pitchFamily="2" charset="2"/>
              <a:buChar char="v"/>
            </a:pPr>
            <a:r>
              <a:rPr lang="en-US" sz="2000" dirty="0" smtClean="0"/>
              <a:t>Understanding that there may be some need for flexibility</a:t>
            </a:r>
          </a:p>
          <a:p>
            <a:pPr>
              <a:buFont typeface="Wingdings" panose="05000000000000000000" pitchFamily="2" charset="2"/>
              <a:buChar char="v"/>
            </a:pPr>
            <a:r>
              <a:rPr lang="en-US" sz="2000" dirty="0" smtClean="0"/>
              <a:t>If concerned about your current working hours, please contact your Supervisor or Alyssa Laird </a:t>
            </a:r>
          </a:p>
        </p:txBody>
      </p:sp>
    </p:spTree>
    <p:extLst>
      <p:ext uri="{BB962C8B-B14F-4D97-AF65-F5344CB8AC3E}">
        <p14:creationId xmlns:p14="http://schemas.microsoft.com/office/powerpoint/2010/main" val="28678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46889" y="2471926"/>
            <a:ext cx="4995334" cy="2545081"/>
          </a:xfrm>
        </p:spPr>
        <p:txBody>
          <a:bodyPr/>
          <a:lstStyle/>
          <a:p>
            <a:pPr marL="0" indent="0">
              <a:buNone/>
            </a:pPr>
            <a:r>
              <a:rPr lang="en-US" sz="2700" b="1" dirty="0" smtClean="0"/>
              <a:t>Article 11: Rights and Responsibilities of Employees</a:t>
            </a:r>
          </a:p>
          <a:p>
            <a:pPr marL="0" indent="0">
              <a:buNone/>
            </a:pPr>
            <a:endParaRPr lang="en-US" sz="400" b="1" dirty="0" smtClean="0"/>
          </a:p>
          <a:p>
            <a:pPr>
              <a:buFont typeface="Wingdings" panose="05000000000000000000" pitchFamily="2" charset="2"/>
              <a:buChar char="v"/>
            </a:pPr>
            <a:r>
              <a:rPr lang="en-US" sz="2000" dirty="0" smtClean="0"/>
              <a:t>Employee duties and responsibilities</a:t>
            </a:r>
          </a:p>
          <a:p>
            <a:pPr>
              <a:buFont typeface="Wingdings" panose="05000000000000000000" pitchFamily="2" charset="2"/>
              <a:buChar char="v"/>
            </a:pPr>
            <a:r>
              <a:rPr lang="en-US" sz="2000" dirty="0" smtClean="0"/>
              <a:t>Intellectual property details</a:t>
            </a:r>
            <a:endParaRPr lang="en-US" sz="2000" dirty="0"/>
          </a:p>
        </p:txBody>
      </p:sp>
      <p:sp>
        <p:nvSpPr>
          <p:cNvPr id="6" name="Content Placeholder 5"/>
          <p:cNvSpPr>
            <a:spLocks noGrp="1"/>
          </p:cNvSpPr>
          <p:nvPr>
            <p:ph sz="half" idx="2"/>
          </p:nvPr>
        </p:nvSpPr>
        <p:spPr>
          <a:xfrm>
            <a:off x="5440285" y="2709440"/>
            <a:ext cx="5617249" cy="2514601"/>
          </a:xfrm>
        </p:spPr>
        <p:txBody>
          <a:bodyPr/>
          <a:lstStyle/>
          <a:p>
            <a:pPr marL="0" indent="0" algn="ctr">
              <a:buNone/>
            </a:pPr>
            <a:r>
              <a:rPr lang="en-US" sz="2700" b="1" dirty="0" smtClean="0"/>
              <a:t>Article 13: Professional Development</a:t>
            </a:r>
          </a:p>
          <a:p>
            <a:pPr marL="0" indent="0" algn="ctr">
              <a:buNone/>
            </a:pPr>
            <a:endParaRPr lang="en-US" sz="400" b="1" dirty="0" smtClean="0"/>
          </a:p>
          <a:p>
            <a:pPr>
              <a:buFont typeface="Wingdings" panose="05000000000000000000" pitchFamily="2" charset="2"/>
              <a:buChar char="v"/>
            </a:pPr>
            <a:r>
              <a:rPr lang="en-US" sz="2000" dirty="0" smtClean="0"/>
              <a:t>Media training</a:t>
            </a:r>
          </a:p>
          <a:p>
            <a:pPr>
              <a:buFont typeface="Wingdings" panose="05000000000000000000" pitchFamily="2" charset="2"/>
              <a:buChar char="v"/>
            </a:pPr>
            <a:r>
              <a:rPr lang="en-US" sz="2000" dirty="0" smtClean="0"/>
              <a:t>Tuition waiver</a:t>
            </a:r>
          </a:p>
          <a:p>
            <a:pPr>
              <a:buFont typeface="Wingdings" panose="05000000000000000000" pitchFamily="2" charset="2"/>
              <a:buChar char="v"/>
            </a:pPr>
            <a:endParaRPr lang="en-US" dirty="0"/>
          </a:p>
        </p:txBody>
      </p:sp>
      <p:sp>
        <p:nvSpPr>
          <p:cNvPr id="2" name="Title 1"/>
          <p:cNvSpPr>
            <a:spLocks noGrp="1"/>
          </p:cNvSpPr>
          <p:nvPr>
            <p:ph type="title"/>
          </p:nvPr>
        </p:nvSpPr>
        <p:spPr/>
        <p:txBody>
          <a:bodyPr>
            <a:noAutofit/>
          </a:bodyPr>
          <a:lstStyle/>
          <a:p>
            <a:pPr algn="ctr"/>
            <a:r>
              <a:rPr lang="en-US" sz="5500" b="1" dirty="0"/>
              <a:t>Key Articles of THE</a:t>
            </a:r>
            <a:r>
              <a:rPr lang="en-US" sz="5500" b="1" dirty="0">
                <a:solidFill>
                  <a:srgbClr val="FF0000"/>
                </a:solidFill>
              </a:rPr>
              <a:t> </a:t>
            </a:r>
            <a:br>
              <a:rPr lang="en-US" sz="5500" b="1" dirty="0">
                <a:solidFill>
                  <a:srgbClr val="FF0000"/>
                </a:solidFill>
              </a:rPr>
            </a:br>
            <a:r>
              <a:rPr lang="en-US" sz="5500" b="1" dirty="0" smtClean="0"/>
              <a:t>Collective Agreement</a:t>
            </a:r>
            <a:endParaRPr lang="en-US" sz="5500" dirty="0"/>
          </a:p>
        </p:txBody>
      </p:sp>
    </p:spTree>
    <p:extLst>
      <p:ext uri="{BB962C8B-B14F-4D97-AF65-F5344CB8AC3E}">
        <p14:creationId xmlns:p14="http://schemas.microsoft.com/office/powerpoint/2010/main" val="3942031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889" y="335957"/>
            <a:ext cx="5541263" cy="1456267"/>
          </a:xfrm>
        </p:spPr>
        <p:txBody>
          <a:bodyPr>
            <a:normAutofit/>
          </a:bodyPr>
          <a:lstStyle/>
          <a:p>
            <a:r>
              <a:rPr lang="en-US" sz="4400" b="1" dirty="0" smtClean="0"/>
              <a:t>Important Contacts</a:t>
            </a:r>
            <a:endParaRPr lang="en-US" sz="4400" b="1" dirty="0"/>
          </a:p>
        </p:txBody>
      </p:sp>
      <p:sp>
        <p:nvSpPr>
          <p:cNvPr id="3" name="Content Placeholder 2"/>
          <p:cNvSpPr>
            <a:spLocks noGrp="1"/>
          </p:cNvSpPr>
          <p:nvPr>
            <p:ph idx="1"/>
          </p:nvPr>
        </p:nvSpPr>
        <p:spPr>
          <a:xfrm>
            <a:off x="667512" y="1572768"/>
            <a:ext cx="9601200" cy="4791456"/>
          </a:xfrm>
        </p:spPr>
        <p:txBody>
          <a:bodyPr>
            <a:normAutofit fontScale="62500" lnSpcReduction="20000"/>
          </a:bodyPr>
          <a:lstStyle/>
          <a:p>
            <a:pPr marL="0" indent="0">
              <a:buNone/>
            </a:pPr>
            <a:r>
              <a:rPr lang="en-US" sz="3800" dirty="0" smtClean="0"/>
              <a:t>For administrative inquiries:</a:t>
            </a:r>
          </a:p>
          <a:p>
            <a:pPr>
              <a:buFont typeface="Wingdings" panose="05000000000000000000" pitchFamily="2" charset="2"/>
              <a:buChar char="v"/>
            </a:pPr>
            <a:r>
              <a:rPr lang="en-US" sz="3800" dirty="0" smtClean="0"/>
              <a:t>Alyssa Laird, PDF Coordinator at: </a:t>
            </a:r>
            <a:r>
              <a:rPr lang="en-US" sz="3800" dirty="0" smtClean="0">
                <a:hlinkClick r:id="rId2"/>
              </a:rPr>
              <a:t>pdf.coordinator@carleton.ca</a:t>
            </a:r>
            <a:r>
              <a:rPr lang="en-US" sz="3800" dirty="0" smtClean="0"/>
              <a:t> </a:t>
            </a:r>
          </a:p>
          <a:p>
            <a:pPr marL="0" indent="0">
              <a:buNone/>
            </a:pPr>
            <a:endParaRPr lang="en-US" sz="1900" dirty="0" smtClean="0"/>
          </a:p>
          <a:p>
            <a:pPr marL="0" indent="0">
              <a:buNone/>
            </a:pPr>
            <a:r>
              <a:rPr lang="en-US" sz="3800" dirty="0" smtClean="0"/>
              <a:t>For payroll:</a:t>
            </a:r>
          </a:p>
          <a:p>
            <a:pPr>
              <a:buFont typeface="Wingdings" panose="05000000000000000000" pitchFamily="2" charset="2"/>
              <a:buChar char="v"/>
            </a:pPr>
            <a:r>
              <a:rPr lang="en-US" sz="3800" dirty="0" smtClean="0"/>
              <a:t>Ann McLaughlin, Payroll Coordinator at: </a:t>
            </a:r>
            <a:r>
              <a:rPr lang="en-US" sz="3800" dirty="0" smtClean="0">
                <a:hlinkClick r:id="rId3"/>
              </a:rPr>
              <a:t>ann.mclaughlin@carleton.ca</a:t>
            </a:r>
            <a:endParaRPr lang="en-US" sz="3800" dirty="0" smtClean="0"/>
          </a:p>
          <a:p>
            <a:pPr marL="0" indent="0">
              <a:buNone/>
            </a:pPr>
            <a:endParaRPr lang="en-US" sz="1900" dirty="0" smtClean="0"/>
          </a:p>
          <a:p>
            <a:pPr marL="0" indent="0">
              <a:buNone/>
            </a:pPr>
            <a:r>
              <a:rPr lang="en-US" sz="3800" dirty="0" smtClean="0"/>
              <a:t>For benefits:</a:t>
            </a:r>
          </a:p>
          <a:p>
            <a:pPr>
              <a:buFont typeface="Wingdings" panose="05000000000000000000" pitchFamily="2" charset="2"/>
              <a:buChar char="v"/>
            </a:pPr>
            <a:r>
              <a:rPr lang="en-US" sz="3800" dirty="0" smtClean="0"/>
              <a:t>Lori East, Benefits Specialist at </a:t>
            </a:r>
            <a:r>
              <a:rPr lang="en-US" sz="3800" dirty="0" smtClean="0">
                <a:hlinkClick r:id="rId4"/>
              </a:rPr>
              <a:t>lori.east@carleton.ca</a:t>
            </a:r>
            <a:endParaRPr lang="en-US" sz="3800" dirty="0" smtClean="0"/>
          </a:p>
          <a:p>
            <a:pPr marL="0" indent="0">
              <a:buNone/>
            </a:pPr>
            <a:endParaRPr lang="en-US" sz="1900" dirty="0"/>
          </a:p>
          <a:p>
            <a:pPr marL="0" indent="0">
              <a:buNone/>
            </a:pPr>
            <a:r>
              <a:rPr lang="en-US" sz="3800" dirty="0" smtClean="0"/>
              <a:t>For any union matters:</a:t>
            </a:r>
          </a:p>
          <a:p>
            <a:pPr>
              <a:buFont typeface="Wingdings" panose="05000000000000000000" pitchFamily="2" charset="2"/>
              <a:buChar char="v"/>
            </a:pPr>
            <a:r>
              <a:rPr lang="en-US" sz="3800" dirty="0" smtClean="0"/>
              <a:t>Alberto </a:t>
            </a:r>
            <a:r>
              <a:rPr lang="en-US" sz="3800" dirty="0" err="1" smtClean="0"/>
              <a:t>Tonero</a:t>
            </a:r>
            <a:r>
              <a:rPr lang="en-US" sz="3800" dirty="0" smtClean="0"/>
              <a:t> at </a:t>
            </a:r>
            <a:r>
              <a:rPr lang="en-US" sz="3800" u="sng" dirty="0" smtClean="0">
                <a:hlinkClick r:id="rId5"/>
              </a:rPr>
              <a:t>president.psac77000@gmail.com</a:t>
            </a:r>
            <a:r>
              <a:rPr lang="en-US" sz="3800" dirty="0" smtClean="0"/>
              <a:t> </a:t>
            </a:r>
          </a:p>
          <a:p>
            <a:endParaRPr lang="en-US" dirty="0"/>
          </a:p>
        </p:txBody>
      </p:sp>
    </p:spTree>
    <p:extLst>
      <p:ext uri="{BB962C8B-B14F-4D97-AF65-F5344CB8AC3E}">
        <p14:creationId xmlns:p14="http://schemas.microsoft.com/office/powerpoint/2010/main" val="3349333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406" y="609599"/>
            <a:ext cx="7223759" cy="1456267"/>
          </a:xfrm>
        </p:spPr>
        <p:txBody>
          <a:bodyPr>
            <a:noAutofit/>
          </a:bodyPr>
          <a:lstStyle/>
          <a:p>
            <a:r>
              <a:rPr lang="en-US" sz="5500" b="1" dirty="0" smtClean="0"/>
              <a:t>We are here for you!</a:t>
            </a:r>
            <a:endParaRPr lang="en-US" sz="5500" b="1" dirty="0"/>
          </a:p>
        </p:txBody>
      </p:sp>
      <p:pic>
        <p:nvPicPr>
          <p:cNvPr id="4" name="Content Placeholder 3" descr="I'm Here for You | Having fun with the new stamp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4427" y="3767328"/>
            <a:ext cx="2583476" cy="2573143"/>
          </a:xfrm>
        </p:spPr>
      </p:pic>
      <p:sp>
        <p:nvSpPr>
          <p:cNvPr id="6" name="TextBox 5"/>
          <p:cNvSpPr txBox="1"/>
          <p:nvPr/>
        </p:nvSpPr>
        <p:spPr>
          <a:xfrm>
            <a:off x="1042415" y="2065866"/>
            <a:ext cx="6579987" cy="4431983"/>
          </a:xfrm>
          <a:prstGeom prst="rect">
            <a:avLst/>
          </a:prstGeom>
          <a:noFill/>
        </p:spPr>
        <p:txBody>
          <a:bodyPr wrap="square" rtlCol="0">
            <a:spAutoFit/>
          </a:bodyPr>
          <a:lstStyle/>
          <a:p>
            <a:pPr marL="342900" indent="-342900">
              <a:buFont typeface="Wingdings" panose="05000000000000000000" pitchFamily="2" charset="2"/>
              <a:buChar char="v"/>
            </a:pPr>
            <a:r>
              <a:rPr lang="en-US" sz="2400" dirty="0" smtClean="0"/>
              <a:t>Carleton strives to provide a working environment free from discrimination, harassment, and violence</a:t>
            </a: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smtClean="0"/>
              <a:t>Health and Counselling Services at Carleton is available for any urgent care needs/immediate medical attention</a:t>
            </a:r>
            <a:r>
              <a:rPr lang="en-US" sz="2400" dirty="0"/>
              <a:t> </a:t>
            </a:r>
            <a:endParaRPr lang="en-US" sz="2400" dirty="0" smtClean="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smtClean="0"/>
              <a:t>Please contact your Supervisor, union representative, or PDF coordinator if you have any concerns</a:t>
            </a:r>
            <a:endParaRPr lang="en-US" sz="2400" dirty="0"/>
          </a:p>
          <a:p>
            <a:endParaRPr lang="en-US" dirty="0"/>
          </a:p>
        </p:txBody>
      </p:sp>
    </p:spTree>
    <p:extLst>
      <p:ext uri="{BB962C8B-B14F-4D97-AF65-F5344CB8AC3E}">
        <p14:creationId xmlns:p14="http://schemas.microsoft.com/office/powerpoint/2010/main" val="1975015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Future Ideas</a:t>
            </a:r>
            <a:endParaRPr lang="en-US" sz="60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000" dirty="0" smtClean="0"/>
              <a:t>Coffee meetings with PDFs </a:t>
            </a:r>
          </a:p>
          <a:p>
            <a:pPr>
              <a:buFont typeface="Wingdings" panose="05000000000000000000" pitchFamily="2" charset="2"/>
              <a:buChar char="v"/>
            </a:pPr>
            <a:r>
              <a:rPr lang="en-US" sz="2000" dirty="0" smtClean="0"/>
              <a:t>Direct emails from PDF Coordinator regarding professional development and updates</a:t>
            </a:r>
          </a:p>
          <a:p>
            <a:pPr>
              <a:buFont typeface="Wingdings" panose="05000000000000000000" pitchFamily="2" charset="2"/>
              <a:buChar char="v"/>
            </a:pPr>
            <a:r>
              <a:rPr lang="en-US" sz="2000" dirty="0" smtClean="0"/>
              <a:t>Exit </a:t>
            </a:r>
            <a:r>
              <a:rPr lang="en-US" sz="2000" dirty="0" smtClean="0"/>
              <a:t>surveys</a:t>
            </a:r>
          </a:p>
          <a:p>
            <a:pPr>
              <a:buFont typeface="Wingdings" panose="05000000000000000000" pitchFamily="2" charset="2"/>
              <a:buChar char="v"/>
            </a:pPr>
            <a:r>
              <a:rPr lang="en-US" sz="2000" dirty="0"/>
              <a:t>Minimize steps for new Postdoctoral Fellows:</a:t>
            </a:r>
          </a:p>
          <a:p>
            <a:pPr lvl="1"/>
            <a:r>
              <a:rPr lang="en-US" sz="2000" dirty="0" smtClean="0"/>
              <a:t>PDF Coordinator </a:t>
            </a:r>
            <a:r>
              <a:rPr lang="en-US" sz="2000" dirty="0"/>
              <a:t>will now be generating and providing Banner ID and email accounts</a:t>
            </a:r>
          </a:p>
          <a:p>
            <a:pPr lvl="1"/>
            <a:r>
              <a:rPr lang="en-US" sz="2000" dirty="0"/>
              <a:t>Continuous updates to website (job postings, forms, </a:t>
            </a:r>
            <a:r>
              <a:rPr lang="en-US" sz="2000" dirty="0" err="1" smtClean="0"/>
              <a:t>etc</a:t>
            </a:r>
            <a:r>
              <a:rPr lang="en-US" sz="2000" dirty="0" smtClean="0"/>
              <a:t>)</a:t>
            </a:r>
            <a:endParaRPr lang="en-US" sz="2000" dirty="0"/>
          </a:p>
          <a:p>
            <a:endParaRPr lang="en-US" dirty="0" smtClean="0"/>
          </a:p>
          <a:p>
            <a:endParaRPr lang="en-US" dirty="0" smtClean="0"/>
          </a:p>
        </p:txBody>
      </p:sp>
    </p:spTree>
    <p:extLst>
      <p:ext uri="{BB962C8B-B14F-4D97-AF65-F5344CB8AC3E}">
        <p14:creationId xmlns:p14="http://schemas.microsoft.com/office/powerpoint/2010/main" val="3109226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Q &amp; A</a:t>
            </a:r>
            <a:endParaRPr lang="en-US" sz="6000" b="1" dirty="0"/>
          </a:p>
        </p:txBody>
      </p:sp>
      <p:pic>
        <p:nvPicPr>
          <p:cNvPr id="4" name="Content Placeholder 3" descr="Different Types of Ques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8627" y="2141538"/>
            <a:ext cx="4865771" cy="3649662"/>
          </a:xfrm>
        </p:spPr>
      </p:pic>
    </p:spTree>
    <p:extLst>
      <p:ext uri="{BB962C8B-B14F-4D97-AF65-F5344CB8AC3E}">
        <p14:creationId xmlns:p14="http://schemas.microsoft.com/office/powerpoint/2010/main" val="1071863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312" y="289560"/>
            <a:ext cx="6139074" cy="1442969"/>
          </a:xfrm>
        </p:spPr>
        <p:txBody>
          <a:bodyPr>
            <a:normAutofit/>
          </a:bodyPr>
          <a:lstStyle/>
          <a:p>
            <a:r>
              <a:rPr lang="en-US" sz="5500" b="1" dirty="0" smtClean="0"/>
              <a:t>Updates &amp; Changes</a:t>
            </a:r>
            <a:endParaRPr lang="en-US" sz="5500" b="1" dirty="0"/>
          </a:p>
        </p:txBody>
      </p:sp>
      <p:sp>
        <p:nvSpPr>
          <p:cNvPr id="3" name="Content Placeholder 2"/>
          <p:cNvSpPr>
            <a:spLocks noGrp="1"/>
          </p:cNvSpPr>
          <p:nvPr>
            <p:ph idx="1"/>
          </p:nvPr>
        </p:nvSpPr>
        <p:spPr>
          <a:xfrm>
            <a:off x="591513" y="1527047"/>
            <a:ext cx="9948671" cy="3422905"/>
          </a:xfrm>
        </p:spPr>
        <p:txBody>
          <a:bodyPr>
            <a:normAutofit/>
          </a:bodyPr>
          <a:lstStyle/>
          <a:p>
            <a:pPr>
              <a:buFont typeface="Wingdings" panose="05000000000000000000" pitchFamily="2" charset="2"/>
              <a:buChar char="v"/>
            </a:pPr>
            <a:r>
              <a:rPr lang="en-US" sz="2400" dirty="0" smtClean="0"/>
              <a:t>The Postdoctoral Fellow (PDF) appointment process now lies with the Office of the Deputy Provost in 421 Tory Building</a:t>
            </a:r>
          </a:p>
          <a:p>
            <a:pPr>
              <a:buFont typeface="Wingdings" panose="05000000000000000000" pitchFamily="2" charset="2"/>
              <a:buChar char="v"/>
            </a:pPr>
            <a:r>
              <a:rPr lang="en-US" sz="2400" dirty="0" smtClean="0"/>
              <a:t>Alyssa Laird is the PDF Coordinator</a:t>
            </a:r>
          </a:p>
          <a:p>
            <a:pPr>
              <a:buFont typeface="Wingdings" panose="05000000000000000000" pitchFamily="2" charset="2"/>
              <a:buChar char="v"/>
            </a:pPr>
            <a:r>
              <a:rPr lang="en-US" sz="2400" dirty="0" smtClean="0"/>
              <a:t>Alberto </a:t>
            </a:r>
            <a:r>
              <a:rPr lang="en-US" sz="2400" dirty="0" err="1" smtClean="0"/>
              <a:t>Tonero</a:t>
            </a:r>
            <a:r>
              <a:rPr lang="en-US" sz="2400" dirty="0" smtClean="0"/>
              <a:t> is the President of PSAC Local 77000</a:t>
            </a:r>
          </a:p>
          <a:p>
            <a:pPr>
              <a:buFont typeface="Wingdings" panose="05000000000000000000" pitchFamily="2" charset="2"/>
              <a:buChar char="v"/>
            </a:pPr>
            <a:r>
              <a:rPr lang="en-US" sz="2400" dirty="0" smtClean="0"/>
              <a:t>Catarina Barroso, </a:t>
            </a:r>
            <a:r>
              <a:rPr lang="en-US" sz="2400" dirty="0" err="1" smtClean="0"/>
              <a:t>Labour</a:t>
            </a:r>
            <a:r>
              <a:rPr lang="en-US" sz="2400" dirty="0" smtClean="0"/>
              <a:t> Relations Officer, and Alyssa Laird are new additions to the JCAA</a:t>
            </a:r>
          </a:p>
          <a:p>
            <a:pPr lvl="1"/>
            <a:endParaRPr lang="en-US" dirty="0" smtClean="0"/>
          </a:p>
          <a:p>
            <a:pPr lvl="1"/>
            <a:endParaRPr lang="en-US" dirty="0"/>
          </a:p>
        </p:txBody>
      </p:sp>
      <p:pic>
        <p:nvPicPr>
          <p:cNvPr id="4" name="Picture 3" descr="Changes - Scrabble Let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696" y="4402328"/>
            <a:ext cx="3785616" cy="1981112"/>
          </a:xfrm>
          <a:prstGeom prst="rect">
            <a:avLst/>
          </a:prstGeom>
        </p:spPr>
      </p:pic>
    </p:spTree>
    <p:extLst>
      <p:ext uri="{BB962C8B-B14F-4D97-AF65-F5344CB8AC3E}">
        <p14:creationId xmlns:p14="http://schemas.microsoft.com/office/powerpoint/2010/main" val="102101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85" y="402337"/>
            <a:ext cx="8092439" cy="996696"/>
          </a:xfrm>
        </p:spPr>
        <p:txBody>
          <a:bodyPr>
            <a:noAutofit/>
          </a:bodyPr>
          <a:lstStyle/>
          <a:p>
            <a:r>
              <a:rPr lang="en-US" sz="5500" b="1" dirty="0" smtClean="0"/>
              <a:t>Accessing Campus card</a:t>
            </a:r>
            <a:endParaRPr lang="en-US" sz="55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5592" y="3099768"/>
            <a:ext cx="3401504" cy="1114406"/>
          </a:xfrm>
        </p:spPr>
      </p:pic>
      <p:sp>
        <p:nvSpPr>
          <p:cNvPr id="5" name="TextBox 4"/>
          <p:cNvSpPr txBox="1"/>
          <p:nvPr/>
        </p:nvSpPr>
        <p:spPr>
          <a:xfrm>
            <a:off x="1056132" y="1399033"/>
            <a:ext cx="6862572" cy="557075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Campus cards are used as a source of identification and allow you to access the athletics facilities and library resources</a:t>
            </a:r>
            <a:endParaRPr lang="en-US" sz="2000" dirty="0"/>
          </a:p>
          <a:p>
            <a:endParaRPr lang="en-US" sz="2000" dirty="0" smtClean="0"/>
          </a:p>
          <a:p>
            <a:r>
              <a:rPr lang="en-US" sz="2000" b="1" dirty="0" smtClean="0"/>
              <a:t>Determining Eligibility:</a:t>
            </a:r>
            <a:endParaRPr lang="en-US" sz="2000" b="1" dirty="0"/>
          </a:p>
          <a:p>
            <a:endParaRPr lang="en-US" sz="2000" dirty="0" smtClean="0"/>
          </a:p>
          <a:p>
            <a:pPr marL="342900" indent="-342900">
              <a:buFont typeface="+mj-lt"/>
              <a:buAutoNum type="arabicParenR"/>
            </a:pPr>
            <a:r>
              <a:rPr lang="en-US" sz="2000" dirty="0" smtClean="0"/>
              <a:t>Once you have been documented with HR, please log onto Carleton Central and click on the “Employee Services” tab: </a:t>
            </a:r>
            <a:r>
              <a:rPr lang="en-US" sz="2000" dirty="0" smtClean="0">
                <a:hlinkClick r:id="rId3"/>
              </a:rPr>
              <a:t>https://central.carleton.ca</a:t>
            </a:r>
            <a:endParaRPr lang="en-US" sz="2000" dirty="0">
              <a:solidFill>
                <a:srgbClr val="FF0000"/>
              </a:solidFill>
            </a:endParaRPr>
          </a:p>
          <a:p>
            <a:endParaRPr lang="en-US" sz="2000" dirty="0" smtClean="0">
              <a:solidFill>
                <a:srgbClr val="FF0000"/>
              </a:solidFill>
            </a:endParaRPr>
          </a:p>
          <a:p>
            <a:pPr marL="342900" indent="-342900">
              <a:buFont typeface="+mj-lt"/>
              <a:buAutoNum type="arabicParenR"/>
            </a:pPr>
            <a:r>
              <a:rPr lang="en-US" sz="2000" dirty="0" smtClean="0"/>
              <a:t>Under this tab, please click on the Campus Card availability check – this will tell you if you can go pick up your card from the Campus Card office </a:t>
            </a:r>
          </a:p>
          <a:p>
            <a:pPr marL="342900" indent="-342900">
              <a:buFont typeface="+mj-lt"/>
              <a:buAutoNum type="arabicParenR"/>
            </a:pPr>
            <a:endParaRPr lang="en-US" sz="2000" dirty="0"/>
          </a:p>
          <a:p>
            <a:pPr marL="342900" indent="-342900">
              <a:buFont typeface="+mj-lt"/>
              <a:buAutoNum type="arabicParenR"/>
            </a:pPr>
            <a:r>
              <a:rPr lang="en-US" sz="2000" dirty="0" smtClean="0"/>
              <a:t>If the tab says that you are not eligible, please re-check in a few days.  This just means HR has not uploaded your account information yet.</a:t>
            </a:r>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730663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633" y="262806"/>
            <a:ext cx="5714999" cy="1456267"/>
          </a:xfrm>
        </p:spPr>
        <p:txBody>
          <a:bodyPr>
            <a:noAutofit/>
          </a:bodyPr>
          <a:lstStyle/>
          <a:p>
            <a:pPr algn="ctr"/>
            <a:r>
              <a:rPr lang="en-US" sz="5500" b="1" dirty="0" smtClean="0"/>
              <a:t>Health Insurance</a:t>
            </a:r>
            <a:endParaRPr lang="en-US" sz="5500" b="1" dirty="0"/>
          </a:p>
        </p:txBody>
      </p:sp>
      <p:graphicFrame>
        <p:nvGraphicFramePr>
          <p:cNvPr id="6" name="Table 5"/>
          <p:cNvGraphicFramePr>
            <a:graphicFrameLocks noGrp="1"/>
          </p:cNvGraphicFramePr>
          <p:nvPr>
            <p:extLst>
              <p:ext uri="{D42A27DB-BD31-4B8C-83A1-F6EECF244321}">
                <p14:modId xmlns:p14="http://schemas.microsoft.com/office/powerpoint/2010/main" val="3813184757"/>
              </p:ext>
            </p:extLst>
          </p:nvPr>
        </p:nvGraphicFramePr>
        <p:xfrm>
          <a:off x="1118108" y="1719073"/>
          <a:ext cx="8608568" cy="3927590"/>
        </p:xfrm>
        <a:graphic>
          <a:graphicData uri="http://schemas.openxmlformats.org/drawingml/2006/table">
            <a:tbl>
              <a:tblPr firstRow="1" bandRow="1">
                <a:tableStyleId>{5C22544A-7EE6-4342-B048-85BDC9FD1C3A}</a:tableStyleId>
              </a:tblPr>
              <a:tblGrid>
                <a:gridCol w="4304284">
                  <a:extLst>
                    <a:ext uri="{9D8B030D-6E8A-4147-A177-3AD203B41FA5}">
                      <a16:colId xmlns:a16="http://schemas.microsoft.com/office/drawing/2014/main" val="3473292371"/>
                    </a:ext>
                  </a:extLst>
                </a:gridCol>
                <a:gridCol w="4304284">
                  <a:extLst>
                    <a:ext uri="{9D8B030D-6E8A-4147-A177-3AD203B41FA5}">
                      <a16:colId xmlns:a16="http://schemas.microsoft.com/office/drawing/2014/main" val="3668505629"/>
                    </a:ext>
                  </a:extLst>
                </a:gridCol>
              </a:tblGrid>
              <a:tr h="543436">
                <a:tc>
                  <a:txBody>
                    <a:bodyPr/>
                    <a:lstStyle/>
                    <a:p>
                      <a:r>
                        <a:rPr lang="en-US" sz="2400" dirty="0" smtClean="0"/>
                        <a:t>DOMESTIC PDFs</a:t>
                      </a:r>
                      <a:endParaRPr lang="en-US" sz="2400" dirty="0"/>
                    </a:p>
                  </a:txBody>
                  <a:tcPr/>
                </a:tc>
                <a:tc>
                  <a:txBody>
                    <a:bodyPr/>
                    <a:lstStyle/>
                    <a:p>
                      <a:r>
                        <a:rPr lang="en-US" sz="2400" dirty="0" smtClean="0"/>
                        <a:t>INTERNATIONAL PDFs</a:t>
                      </a:r>
                      <a:endParaRPr lang="en-US" sz="2400" dirty="0"/>
                    </a:p>
                  </a:txBody>
                  <a:tcPr/>
                </a:tc>
                <a:extLst>
                  <a:ext uri="{0D108BD9-81ED-4DB2-BD59-A6C34878D82A}">
                    <a16:rowId xmlns:a16="http://schemas.microsoft.com/office/drawing/2014/main" val="369681281"/>
                  </a:ext>
                </a:extLst>
              </a:tr>
              <a:tr h="3384154">
                <a:tc>
                  <a:txBody>
                    <a:bodyPr/>
                    <a:lstStyle/>
                    <a:p>
                      <a:r>
                        <a:rPr lang="en-US" sz="2000" dirty="0" smtClean="0"/>
                        <a:t>Covered</a:t>
                      </a:r>
                      <a:r>
                        <a:rPr lang="en-US" sz="2000" baseline="0" dirty="0" smtClean="0"/>
                        <a:t> by the Ontario Health Insurance Plan (OHIP)</a:t>
                      </a:r>
                    </a:p>
                    <a:p>
                      <a:endParaRPr lang="en-US" sz="1050" baseline="0" dirty="0" smtClean="0"/>
                    </a:p>
                    <a:p>
                      <a:pPr marL="285750" indent="-285750">
                        <a:buFont typeface="Arial" panose="020B0604020202020204" pitchFamily="34" charset="0"/>
                        <a:buChar char="•"/>
                      </a:pPr>
                      <a:r>
                        <a:rPr lang="en-US" sz="2000" baseline="0" dirty="0" smtClean="0"/>
                        <a:t>OHIP is centralized, government-sponsored health care plan provided to all residents of Ontario</a:t>
                      </a:r>
                    </a:p>
                    <a:p>
                      <a:pPr marL="285750" indent="-285750">
                        <a:buFont typeface="Arial" panose="020B0604020202020204" pitchFamily="34" charset="0"/>
                        <a:buChar char="•"/>
                      </a:pPr>
                      <a:r>
                        <a:rPr lang="en-US" sz="2000" baseline="0" dirty="0" smtClean="0"/>
                        <a:t>Covers immediate medical care (emergency care), in-hospital care, doctor’s visits, etc.</a:t>
                      </a:r>
                      <a:endParaRPr lang="en-US" sz="2000" dirty="0"/>
                    </a:p>
                  </a:txBody>
                  <a:tcPr/>
                </a:tc>
                <a:tc>
                  <a:txBody>
                    <a:bodyPr/>
                    <a:lstStyle/>
                    <a:p>
                      <a:r>
                        <a:rPr lang="en-US" sz="2000" dirty="0" smtClean="0"/>
                        <a:t>You must apply to the University Health </a:t>
                      </a:r>
                      <a:r>
                        <a:rPr lang="en-US" sz="2000" dirty="0" smtClean="0">
                          <a:solidFill>
                            <a:schemeClr val="bg1"/>
                          </a:solidFill>
                        </a:rPr>
                        <a:t>Insurance Plan (UHIP). This is a </a:t>
                      </a:r>
                      <a:r>
                        <a:rPr lang="en-US" sz="2000" b="1" dirty="0" smtClean="0">
                          <a:solidFill>
                            <a:schemeClr val="bg1"/>
                          </a:solidFill>
                        </a:rPr>
                        <a:t>MANDATORY</a:t>
                      </a:r>
                      <a:r>
                        <a:rPr lang="en-US" sz="2000" dirty="0" smtClean="0">
                          <a:solidFill>
                            <a:schemeClr val="bg1"/>
                          </a:solidFill>
                        </a:rPr>
                        <a:t> requirement.</a:t>
                      </a:r>
                    </a:p>
                    <a:p>
                      <a:endParaRPr lang="en-US" sz="2000" dirty="0" smtClean="0"/>
                    </a:p>
                    <a:p>
                      <a:pPr marL="285750" indent="-285750">
                        <a:buFont typeface="Arial" panose="020B0604020202020204" pitchFamily="34" charset="0"/>
                        <a:buChar char="•"/>
                      </a:pPr>
                      <a:r>
                        <a:rPr lang="en-US" sz="2000" dirty="0" smtClean="0"/>
                        <a:t>Provides coverage comparable to OHIP</a:t>
                      </a:r>
                    </a:p>
                    <a:p>
                      <a:pPr marL="285750" indent="-285750">
                        <a:buFont typeface="Arial" panose="020B0604020202020204" pitchFamily="34" charset="0"/>
                        <a:buChar char="•"/>
                      </a:pPr>
                      <a:r>
                        <a:rPr lang="en-US" sz="2000" dirty="0" smtClean="0"/>
                        <a:t>Covers</a:t>
                      </a:r>
                      <a:r>
                        <a:rPr lang="en-US" sz="2000" baseline="0" dirty="0" smtClean="0"/>
                        <a:t> insurance to pay cost of doctor/hospital medical services</a:t>
                      </a:r>
                    </a:p>
                    <a:p>
                      <a:pPr marL="285750" indent="-285750">
                        <a:buFont typeface="Arial" panose="020B0604020202020204" pitchFamily="34" charset="0"/>
                        <a:buChar char="•"/>
                      </a:pPr>
                      <a:r>
                        <a:rPr lang="en-US" sz="2000" baseline="0" dirty="0" smtClean="0"/>
                        <a:t>After 3 months, you are eligible to apply for OHIP</a:t>
                      </a:r>
                    </a:p>
                  </a:txBody>
                  <a:tcPr/>
                </a:tc>
                <a:extLst>
                  <a:ext uri="{0D108BD9-81ED-4DB2-BD59-A6C34878D82A}">
                    <a16:rowId xmlns:a16="http://schemas.microsoft.com/office/drawing/2014/main" val="2621009643"/>
                  </a:ext>
                </a:extLst>
              </a:tr>
            </a:tbl>
          </a:graphicData>
        </a:graphic>
      </p:graphicFrame>
    </p:spTree>
    <p:extLst>
      <p:ext uri="{BB962C8B-B14F-4D97-AF65-F5344CB8AC3E}">
        <p14:creationId xmlns:p14="http://schemas.microsoft.com/office/powerpoint/2010/main" val="533850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9" y="251581"/>
            <a:ext cx="9162287" cy="1456267"/>
          </a:xfrm>
        </p:spPr>
        <p:txBody>
          <a:bodyPr>
            <a:noAutofit/>
          </a:bodyPr>
          <a:lstStyle/>
          <a:p>
            <a:r>
              <a:rPr lang="en-US" sz="5500" b="1" dirty="0" smtClean="0"/>
              <a:t>Great-West Life Benefit Plan</a:t>
            </a:r>
            <a:endParaRPr lang="en-US" sz="5500" b="1" dirty="0"/>
          </a:p>
        </p:txBody>
      </p:sp>
      <p:sp>
        <p:nvSpPr>
          <p:cNvPr id="5" name="TextBox 4"/>
          <p:cNvSpPr txBox="1"/>
          <p:nvPr/>
        </p:nvSpPr>
        <p:spPr>
          <a:xfrm>
            <a:off x="1554480" y="1625552"/>
            <a:ext cx="7175452" cy="3554819"/>
          </a:xfrm>
          <a:prstGeom prst="rect">
            <a:avLst/>
          </a:prstGeom>
          <a:noFill/>
        </p:spPr>
        <p:txBody>
          <a:bodyPr wrap="square" rtlCol="0">
            <a:spAutoFit/>
          </a:bodyPr>
          <a:lstStyle/>
          <a:p>
            <a:pPr marL="342900" indent="-342900">
              <a:buFont typeface="Wingdings" panose="05000000000000000000" pitchFamily="2" charset="2"/>
              <a:buChar char="v"/>
            </a:pPr>
            <a:r>
              <a:rPr lang="en-US" sz="2500" dirty="0" smtClean="0"/>
              <a:t>Covers some expenses not covered by OHIP or UHIP</a:t>
            </a:r>
          </a:p>
          <a:p>
            <a:pPr marL="342900" indent="-342900">
              <a:buFont typeface="Wingdings" panose="05000000000000000000" pitchFamily="2" charset="2"/>
              <a:buChar char="v"/>
            </a:pPr>
            <a:r>
              <a:rPr lang="en-US" sz="2500" dirty="0" smtClean="0"/>
              <a:t>Includes dental coverage, prescription drug costs, and other health benefits</a:t>
            </a:r>
          </a:p>
          <a:p>
            <a:pPr marL="342900" indent="-342900">
              <a:buFont typeface="Wingdings" panose="05000000000000000000" pitchFamily="2" charset="2"/>
              <a:buChar char="v"/>
            </a:pPr>
            <a:r>
              <a:rPr lang="en-US" sz="2500" dirty="0" smtClean="0"/>
              <a:t>Plan is voluntary and if you wish to enjoy the plan’s benefits, you</a:t>
            </a:r>
            <a:r>
              <a:rPr lang="en-US" sz="2500" b="1" u="sng" dirty="0" smtClean="0"/>
              <a:t> must </a:t>
            </a:r>
            <a:r>
              <a:rPr lang="en-US" sz="2500" dirty="0" smtClean="0"/>
              <a:t>opt into the plan</a:t>
            </a:r>
          </a:p>
          <a:p>
            <a:pPr marL="342900" indent="-342900">
              <a:buFont typeface="Wingdings" panose="05000000000000000000" pitchFamily="2" charset="2"/>
              <a:buChar char="v"/>
            </a:pPr>
            <a:r>
              <a:rPr lang="en-US" sz="2500" dirty="0" smtClean="0"/>
              <a:t>You must opt in within 31 calendar days of your contract start date or within 31 calendar days after the loss of alternate health and/or dental coverage</a:t>
            </a:r>
          </a:p>
        </p:txBody>
      </p:sp>
      <p:graphicFrame>
        <p:nvGraphicFramePr>
          <p:cNvPr id="3" name="Table 2"/>
          <p:cNvGraphicFramePr>
            <a:graphicFrameLocks noGrp="1"/>
          </p:cNvGraphicFramePr>
          <p:nvPr>
            <p:extLst>
              <p:ext uri="{D42A27DB-BD31-4B8C-83A1-F6EECF244321}">
                <p14:modId xmlns:p14="http://schemas.microsoft.com/office/powerpoint/2010/main" val="3761289037"/>
              </p:ext>
            </p:extLst>
          </p:nvPr>
        </p:nvGraphicFramePr>
        <p:xfrm>
          <a:off x="1554480" y="5348209"/>
          <a:ext cx="8128000" cy="914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162702373"/>
                    </a:ext>
                  </a:extLst>
                </a:gridCol>
                <a:gridCol w="2032000">
                  <a:extLst>
                    <a:ext uri="{9D8B030D-6E8A-4147-A177-3AD203B41FA5}">
                      <a16:colId xmlns:a16="http://schemas.microsoft.com/office/drawing/2014/main" val="2949074725"/>
                    </a:ext>
                  </a:extLst>
                </a:gridCol>
                <a:gridCol w="2032000">
                  <a:extLst>
                    <a:ext uri="{9D8B030D-6E8A-4147-A177-3AD203B41FA5}">
                      <a16:colId xmlns:a16="http://schemas.microsoft.com/office/drawing/2014/main" val="2823357092"/>
                    </a:ext>
                  </a:extLst>
                </a:gridCol>
                <a:gridCol w="2032000">
                  <a:extLst>
                    <a:ext uri="{9D8B030D-6E8A-4147-A177-3AD203B41FA5}">
                      <a16:colId xmlns:a16="http://schemas.microsoft.com/office/drawing/2014/main" val="2514506052"/>
                    </a:ext>
                  </a:extLst>
                </a:gridCol>
              </a:tblGrid>
              <a:tr h="370840">
                <a:tc>
                  <a:txBody>
                    <a:bodyPr/>
                    <a:lstStyle/>
                    <a:p>
                      <a:pPr algn="ctr"/>
                      <a:r>
                        <a:rPr lang="en-US" dirty="0" smtClean="0"/>
                        <a:t>Supervisor pays 70% of premiums</a:t>
                      </a:r>
                      <a:endParaRPr lang="en-US" dirty="0"/>
                    </a:p>
                  </a:txBody>
                  <a:tcPr/>
                </a:tc>
                <a:tc>
                  <a:txBody>
                    <a:bodyPr/>
                    <a:lstStyle/>
                    <a:p>
                      <a:pPr algn="ctr"/>
                      <a:r>
                        <a:rPr lang="en-US" dirty="0" smtClean="0"/>
                        <a:t>PDF pays 30% of premiums</a:t>
                      </a:r>
                      <a:endParaRPr lang="en-US" dirty="0"/>
                    </a:p>
                  </a:txBody>
                  <a:tcPr/>
                </a:tc>
                <a:tc>
                  <a:txBody>
                    <a:bodyPr/>
                    <a:lstStyle/>
                    <a:p>
                      <a:pPr algn="ctr"/>
                      <a:r>
                        <a:rPr lang="en-US" dirty="0" smtClean="0"/>
                        <a:t>Single Monthly Premium:</a:t>
                      </a:r>
                    </a:p>
                    <a:p>
                      <a:pPr algn="ctr"/>
                      <a:r>
                        <a:rPr lang="en-US" dirty="0" smtClean="0"/>
                        <a:t>$35.87</a:t>
                      </a:r>
                      <a:endParaRPr lang="en-US" dirty="0"/>
                    </a:p>
                  </a:txBody>
                  <a:tcPr/>
                </a:tc>
                <a:tc>
                  <a:txBody>
                    <a:bodyPr/>
                    <a:lstStyle/>
                    <a:p>
                      <a:pPr algn="ctr"/>
                      <a:r>
                        <a:rPr lang="en-US" dirty="0" smtClean="0"/>
                        <a:t>Family Monthly Premium:</a:t>
                      </a:r>
                    </a:p>
                    <a:p>
                      <a:pPr algn="ctr"/>
                      <a:r>
                        <a:rPr lang="en-US" dirty="0" smtClean="0"/>
                        <a:t>$83.12</a:t>
                      </a:r>
                      <a:endParaRPr lang="en-US" dirty="0"/>
                    </a:p>
                  </a:txBody>
                  <a:tcPr/>
                </a:tc>
                <a:extLst>
                  <a:ext uri="{0D108BD9-81ED-4DB2-BD59-A6C34878D82A}">
                    <a16:rowId xmlns:a16="http://schemas.microsoft.com/office/drawing/2014/main" val="637942191"/>
                  </a:ext>
                </a:extLst>
              </a:tr>
            </a:tbl>
          </a:graphicData>
        </a:graphic>
      </p:graphicFrame>
    </p:spTree>
    <p:extLst>
      <p:ext uri="{BB962C8B-B14F-4D97-AF65-F5344CB8AC3E}">
        <p14:creationId xmlns:p14="http://schemas.microsoft.com/office/powerpoint/2010/main" val="2832641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9" y="136145"/>
            <a:ext cx="9089135" cy="1456267"/>
          </a:xfrm>
        </p:spPr>
        <p:txBody>
          <a:bodyPr>
            <a:noAutofit/>
          </a:bodyPr>
          <a:lstStyle/>
          <a:p>
            <a:r>
              <a:rPr lang="en-US" sz="5500" b="1" dirty="0" smtClean="0"/>
              <a:t>GREAT-WEST LIFE BENEFIT PLAN</a:t>
            </a:r>
            <a:endParaRPr lang="en-US" sz="5500" b="1" dirty="0"/>
          </a:p>
        </p:txBody>
      </p:sp>
      <p:graphicFrame>
        <p:nvGraphicFramePr>
          <p:cNvPr id="5" name="Table 4"/>
          <p:cNvGraphicFramePr>
            <a:graphicFrameLocks noGrp="1"/>
          </p:cNvGraphicFramePr>
          <p:nvPr>
            <p:extLst>
              <p:ext uri="{D42A27DB-BD31-4B8C-83A1-F6EECF244321}">
                <p14:modId xmlns:p14="http://schemas.microsoft.com/office/powerpoint/2010/main" val="1569998133"/>
              </p:ext>
            </p:extLst>
          </p:nvPr>
        </p:nvGraphicFramePr>
        <p:xfrm>
          <a:off x="676656" y="1482684"/>
          <a:ext cx="9235440" cy="3515232"/>
        </p:xfrm>
        <a:graphic>
          <a:graphicData uri="http://schemas.openxmlformats.org/drawingml/2006/table">
            <a:tbl>
              <a:tblPr firstRow="1" bandRow="1">
                <a:tableStyleId>{7DF18680-E054-41AD-8BC1-D1AEF772440D}</a:tableStyleId>
              </a:tblPr>
              <a:tblGrid>
                <a:gridCol w="5256190">
                  <a:extLst>
                    <a:ext uri="{9D8B030D-6E8A-4147-A177-3AD203B41FA5}">
                      <a16:colId xmlns:a16="http://schemas.microsoft.com/office/drawing/2014/main" val="1154421070"/>
                    </a:ext>
                  </a:extLst>
                </a:gridCol>
                <a:gridCol w="3979250">
                  <a:extLst>
                    <a:ext uri="{9D8B030D-6E8A-4147-A177-3AD203B41FA5}">
                      <a16:colId xmlns:a16="http://schemas.microsoft.com/office/drawing/2014/main" val="135234535"/>
                    </a:ext>
                  </a:extLst>
                </a:gridCol>
              </a:tblGrid>
              <a:tr h="502617">
                <a:tc gridSpan="2">
                  <a:txBody>
                    <a:bodyPr/>
                    <a:lstStyle/>
                    <a:p>
                      <a:r>
                        <a:rPr lang="en-US" sz="2400" dirty="0" smtClean="0"/>
                        <a:t>This health plan provides reimbursements</a:t>
                      </a:r>
                      <a:r>
                        <a:rPr lang="en-US" sz="2400" baseline="0" dirty="0" smtClean="0"/>
                        <a:t> for:</a:t>
                      </a:r>
                      <a:endParaRPr lang="en-US" sz="2400" dirty="0"/>
                    </a:p>
                  </a:txBody>
                  <a:tcPr/>
                </a:tc>
                <a:tc hMerge="1">
                  <a:txBody>
                    <a:bodyPr/>
                    <a:lstStyle/>
                    <a:p>
                      <a:endParaRPr lang="en-US" dirty="0"/>
                    </a:p>
                  </a:txBody>
                  <a:tcPr/>
                </a:tc>
                <a:extLst>
                  <a:ext uri="{0D108BD9-81ED-4DB2-BD59-A6C34878D82A}">
                    <a16:rowId xmlns:a16="http://schemas.microsoft.com/office/drawing/2014/main" val="179017355"/>
                  </a:ext>
                </a:extLst>
              </a:tr>
              <a:tr h="818055">
                <a:tc>
                  <a:txBody>
                    <a:bodyPr/>
                    <a:lstStyle/>
                    <a:p>
                      <a:pPr marL="285750" indent="-285750">
                        <a:buFont typeface="Wingdings" panose="05000000000000000000" pitchFamily="2" charset="2"/>
                        <a:buChar char="v"/>
                      </a:pPr>
                      <a:r>
                        <a:rPr lang="en-US" sz="2400" dirty="0" smtClean="0"/>
                        <a:t>Legally</a:t>
                      </a:r>
                      <a:r>
                        <a:rPr lang="en-US" sz="2400" baseline="0" dirty="0" smtClean="0"/>
                        <a:t> prescribed drugs and medications</a:t>
                      </a:r>
                    </a:p>
                  </a:txBody>
                  <a:tcPr/>
                </a:tc>
                <a:tc>
                  <a:txBody>
                    <a:bodyPr/>
                    <a:lstStyle/>
                    <a:p>
                      <a:pPr marL="285750" indent="-285750">
                        <a:buFont typeface="Wingdings" panose="05000000000000000000" pitchFamily="2" charset="2"/>
                        <a:buChar char="v"/>
                      </a:pPr>
                      <a:r>
                        <a:rPr lang="en-US" sz="2400" dirty="0" smtClean="0"/>
                        <a:t>Medical supplies and prosthetics</a:t>
                      </a:r>
                      <a:endParaRPr lang="en-US" sz="2400" dirty="0"/>
                    </a:p>
                  </a:txBody>
                  <a:tcPr/>
                </a:tc>
                <a:extLst>
                  <a:ext uri="{0D108BD9-81ED-4DB2-BD59-A6C34878D82A}">
                    <a16:rowId xmlns:a16="http://schemas.microsoft.com/office/drawing/2014/main" val="2595785051"/>
                  </a:ext>
                </a:extLst>
              </a:tr>
              <a:tr h="454475">
                <a:tc>
                  <a:txBody>
                    <a:bodyPr/>
                    <a:lstStyle/>
                    <a:p>
                      <a:pPr marL="285750" indent="-285750">
                        <a:buFont typeface="Wingdings" panose="05000000000000000000" pitchFamily="2" charset="2"/>
                        <a:buChar char="v"/>
                      </a:pPr>
                      <a:r>
                        <a:rPr lang="en-US" sz="2400" dirty="0" smtClean="0"/>
                        <a:t>Vision care</a:t>
                      </a:r>
                      <a:endParaRPr lang="en-US" sz="2400" dirty="0"/>
                    </a:p>
                  </a:txBody>
                  <a:tcPr/>
                </a:tc>
                <a:tc>
                  <a:txBody>
                    <a:bodyPr/>
                    <a:lstStyle/>
                    <a:p>
                      <a:pPr marL="285750" indent="-285750">
                        <a:buFont typeface="Wingdings" panose="05000000000000000000" pitchFamily="2" charset="2"/>
                        <a:buChar char="v"/>
                      </a:pPr>
                      <a:r>
                        <a:rPr lang="en-US" sz="2400" dirty="0" smtClean="0"/>
                        <a:t>Ambulance services</a:t>
                      </a:r>
                      <a:endParaRPr lang="en-US" sz="2400" dirty="0"/>
                    </a:p>
                  </a:txBody>
                  <a:tcPr/>
                </a:tc>
                <a:extLst>
                  <a:ext uri="{0D108BD9-81ED-4DB2-BD59-A6C34878D82A}">
                    <a16:rowId xmlns:a16="http://schemas.microsoft.com/office/drawing/2014/main" val="1948250628"/>
                  </a:ext>
                </a:extLst>
              </a:tr>
              <a:tr h="454475">
                <a:tc>
                  <a:txBody>
                    <a:bodyPr/>
                    <a:lstStyle/>
                    <a:p>
                      <a:pPr marL="285750" indent="-285750">
                        <a:buFont typeface="Wingdings" panose="05000000000000000000" pitchFamily="2" charset="2"/>
                        <a:buChar char="v"/>
                      </a:pPr>
                      <a:r>
                        <a:rPr lang="en-US" sz="2400" dirty="0" smtClean="0"/>
                        <a:t>Paramedical practitioners</a:t>
                      </a:r>
                      <a:endParaRPr lang="en-US" sz="2400" dirty="0"/>
                    </a:p>
                  </a:txBody>
                  <a:tcPr/>
                </a:tc>
                <a:tc>
                  <a:txBody>
                    <a:bodyPr/>
                    <a:lstStyle/>
                    <a:p>
                      <a:pPr marL="285750" indent="-285750">
                        <a:buFont typeface="Wingdings" panose="05000000000000000000" pitchFamily="2" charset="2"/>
                        <a:buChar char="v"/>
                      </a:pPr>
                      <a:r>
                        <a:rPr lang="en-US" sz="2400" dirty="0" smtClean="0"/>
                        <a:t>Orthopedic shoes or boots</a:t>
                      </a:r>
                      <a:endParaRPr lang="en-US" sz="2400" dirty="0"/>
                    </a:p>
                  </a:txBody>
                  <a:tcPr/>
                </a:tc>
                <a:extLst>
                  <a:ext uri="{0D108BD9-81ED-4DB2-BD59-A6C34878D82A}">
                    <a16:rowId xmlns:a16="http://schemas.microsoft.com/office/drawing/2014/main" val="1187570518"/>
                  </a:ext>
                </a:extLst>
              </a:tr>
              <a:tr h="454475">
                <a:tc>
                  <a:txBody>
                    <a:bodyPr/>
                    <a:lstStyle/>
                    <a:p>
                      <a:pPr marL="285750" indent="-285750">
                        <a:buFont typeface="Wingdings" panose="05000000000000000000" pitchFamily="2" charset="2"/>
                        <a:buChar char="v"/>
                      </a:pPr>
                      <a:r>
                        <a:rPr lang="en-US" sz="2400" dirty="0" smtClean="0"/>
                        <a:t>Hospitalization</a:t>
                      </a:r>
                      <a:endParaRPr lang="en-US" sz="2400" dirty="0"/>
                    </a:p>
                  </a:txBody>
                  <a:tcPr/>
                </a:tc>
                <a:tc>
                  <a:txBody>
                    <a:bodyPr/>
                    <a:lstStyle/>
                    <a:p>
                      <a:pPr marL="285750" indent="-285750">
                        <a:buFont typeface="Wingdings" panose="05000000000000000000" pitchFamily="2" charset="2"/>
                        <a:buChar char="v"/>
                      </a:pPr>
                      <a:r>
                        <a:rPr lang="en-US" sz="2400" dirty="0" smtClean="0"/>
                        <a:t>Orthotics</a:t>
                      </a:r>
                      <a:endParaRPr lang="en-US" sz="2400" dirty="0"/>
                    </a:p>
                  </a:txBody>
                  <a:tcPr/>
                </a:tc>
                <a:extLst>
                  <a:ext uri="{0D108BD9-81ED-4DB2-BD59-A6C34878D82A}">
                    <a16:rowId xmlns:a16="http://schemas.microsoft.com/office/drawing/2014/main" val="680702494"/>
                  </a:ext>
                </a:extLst>
              </a:tr>
              <a:tr h="818055">
                <a:tc>
                  <a:txBody>
                    <a:bodyPr/>
                    <a:lstStyle/>
                    <a:p>
                      <a:pPr marL="285750" indent="-285750">
                        <a:buFont typeface="Wingdings" panose="05000000000000000000" pitchFamily="2" charset="2"/>
                        <a:buChar char="v"/>
                      </a:pPr>
                      <a:r>
                        <a:rPr lang="en-US" sz="2400" dirty="0" smtClean="0"/>
                        <a:t>Home nursing</a:t>
                      </a:r>
                      <a:endParaRPr lang="en-US" sz="2400" dirty="0"/>
                    </a:p>
                  </a:txBody>
                  <a:tcPr/>
                </a:tc>
                <a:tc>
                  <a:txBody>
                    <a:bodyPr/>
                    <a:lstStyle/>
                    <a:p>
                      <a:pPr marL="285750" indent="-285750">
                        <a:buFont typeface="Wingdings" panose="05000000000000000000" pitchFamily="2" charset="2"/>
                        <a:buChar char="v"/>
                      </a:pPr>
                      <a:r>
                        <a:rPr lang="en-US" sz="2400" dirty="0" smtClean="0"/>
                        <a:t>Accidental dental treatment</a:t>
                      </a:r>
                      <a:endParaRPr lang="en-US" sz="2400" dirty="0"/>
                    </a:p>
                  </a:txBody>
                  <a:tcPr/>
                </a:tc>
                <a:extLst>
                  <a:ext uri="{0D108BD9-81ED-4DB2-BD59-A6C34878D82A}">
                    <a16:rowId xmlns:a16="http://schemas.microsoft.com/office/drawing/2014/main" val="48005315"/>
                  </a:ext>
                </a:extLst>
              </a:tr>
            </a:tbl>
          </a:graphicData>
        </a:graphic>
      </p:graphicFrame>
      <p:sp>
        <p:nvSpPr>
          <p:cNvPr id="6" name="TextBox 5"/>
          <p:cNvSpPr txBox="1"/>
          <p:nvPr/>
        </p:nvSpPr>
        <p:spPr>
          <a:xfrm>
            <a:off x="1618488" y="5312664"/>
            <a:ext cx="8138160" cy="830997"/>
          </a:xfrm>
          <a:prstGeom prst="rect">
            <a:avLst/>
          </a:prstGeom>
          <a:noFill/>
        </p:spPr>
        <p:txBody>
          <a:bodyPr wrap="square" rtlCol="0">
            <a:spAutoFit/>
          </a:bodyPr>
          <a:lstStyle/>
          <a:p>
            <a:r>
              <a:rPr lang="en-US" sz="2400" b="1" dirty="0" smtClean="0"/>
              <a:t>Please contact our Benefits Specialist, Lori East, at </a:t>
            </a:r>
            <a:r>
              <a:rPr lang="en-US" sz="2400" b="1" dirty="0" smtClean="0">
                <a:hlinkClick r:id="rId2"/>
              </a:rPr>
              <a:t>lori.east@carleton.ca</a:t>
            </a:r>
            <a:r>
              <a:rPr lang="en-US" sz="2400" b="1" dirty="0" smtClean="0"/>
              <a:t>, or at her office at 507N Robertson Hall </a:t>
            </a:r>
            <a:endParaRPr lang="en-US" sz="2400" b="1" dirty="0"/>
          </a:p>
        </p:txBody>
      </p:sp>
    </p:spTree>
    <p:extLst>
      <p:ext uri="{BB962C8B-B14F-4D97-AF65-F5344CB8AC3E}">
        <p14:creationId xmlns:p14="http://schemas.microsoft.com/office/powerpoint/2010/main" val="1914121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116567" cy="1456267"/>
          </a:xfrm>
        </p:spPr>
        <p:txBody>
          <a:bodyPr>
            <a:noAutofit/>
          </a:bodyPr>
          <a:lstStyle/>
          <a:p>
            <a:r>
              <a:rPr lang="en-US" sz="5500" b="1" dirty="0" smtClean="0"/>
              <a:t>Access to Library Resources</a:t>
            </a:r>
            <a:endParaRPr lang="en-US" sz="55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871" y="2065867"/>
            <a:ext cx="3465674" cy="3201937"/>
          </a:xfrm>
        </p:spPr>
      </p:pic>
      <p:sp>
        <p:nvSpPr>
          <p:cNvPr id="5" name="TextBox 4"/>
          <p:cNvSpPr txBox="1"/>
          <p:nvPr/>
        </p:nvSpPr>
        <p:spPr>
          <a:xfrm>
            <a:off x="4892040" y="2157307"/>
            <a:ext cx="5367528" cy="3323987"/>
          </a:xfrm>
          <a:prstGeom prst="rect">
            <a:avLst/>
          </a:prstGeom>
          <a:noFill/>
        </p:spPr>
        <p:txBody>
          <a:bodyPr wrap="square" rtlCol="0">
            <a:spAutoFit/>
          </a:bodyPr>
          <a:lstStyle/>
          <a:p>
            <a:pPr marL="342900" indent="-342900">
              <a:buFont typeface="Wingdings" panose="05000000000000000000" pitchFamily="2" charset="2"/>
              <a:buChar char="v"/>
            </a:pPr>
            <a:r>
              <a:rPr lang="en-US" sz="2400" dirty="0" smtClean="0"/>
              <a:t>Ability to borrow 100 items at one time with a loan period of 120 days</a:t>
            </a:r>
          </a:p>
          <a:p>
            <a:endParaRPr lang="en-US" sz="2400" dirty="0" smtClean="0"/>
          </a:p>
          <a:p>
            <a:pPr marL="342900" indent="-342900">
              <a:buFont typeface="Wingdings" panose="05000000000000000000" pitchFamily="2" charset="2"/>
              <a:buChar char="v"/>
            </a:pPr>
            <a:r>
              <a:rPr lang="en-US" sz="2400" dirty="0" smtClean="0"/>
              <a:t>Remote access to all electronic resources and full interlibrary loan services</a:t>
            </a:r>
          </a:p>
          <a:p>
            <a:endParaRPr lang="en-US" sz="2400" dirty="0" smtClean="0"/>
          </a:p>
          <a:p>
            <a:pPr marL="342900" indent="-342900">
              <a:buFont typeface="Wingdings" panose="05000000000000000000" pitchFamily="2" charset="2"/>
              <a:buChar char="v"/>
            </a:pPr>
            <a:r>
              <a:rPr lang="en-US" sz="2400" dirty="0" smtClean="0"/>
              <a:t>Ability to put library materials on hold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01462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000" b="1" dirty="0" smtClean="0"/>
              <a:t>Immigration, Refugees and Citizenship Canada (IRCC)</a:t>
            </a:r>
            <a:endParaRPr lang="en-US" sz="5000" b="1" dirty="0"/>
          </a:p>
        </p:txBody>
      </p:sp>
      <p:sp>
        <p:nvSpPr>
          <p:cNvPr id="3" name="Content Placeholder 2"/>
          <p:cNvSpPr>
            <a:spLocks noGrp="1"/>
          </p:cNvSpPr>
          <p:nvPr>
            <p:ph idx="1"/>
          </p:nvPr>
        </p:nvSpPr>
        <p:spPr>
          <a:xfrm>
            <a:off x="685800" y="2352379"/>
            <a:ext cx="10131425" cy="3649133"/>
          </a:xfrm>
        </p:spPr>
        <p:txBody>
          <a:bodyPr>
            <a:noAutofit/>
          </a:bodyPr>
          <a:lstStyle/>
          <a:p>
            <a:pPr>
              <a:buFont typeface="Wingdings" panose="05000000000000000000" pitchFamily="2" charset="2"/>
              <a:buChar char="v"/>
            </a:pPr>
            <a:r>
              <a:rPr lang="en-US" sz="2400" dirty="0" smtClean="0"/>
              <a:t>You cannot work in Canada as a PDF without a valid work permit</a:t>
            </a:r>
          </a:p>
          <a:p>
            <a:pPr>
              <a:buFont typeface="Wingdings" panose="05000000000000000000" pitchFamily="2" charset="2"/>
              <a:buChar char="v"/>
            </a:pPr>
            <a:r>
              <a:rPr lang="en-US" sz="2400" dirty="0" smtClean="0"/>
              <a:t>Average wait time for work permit is currently 99 days (but it varies, based on the country from which you are applying, as well as the number of people applying at the same time as you)</a:t>
            </a:r>
          </a:p>
          <a:p>
            <a:pPr>
              <a:buFont typeface="Wingdings" panose="05000000000000000000" pitchFamily="2" charset="2"/>
              <a:buChar char="v"/>
            </a:pPr>
            <a:r>
              <a:rPr lang="en-US" sz="2400" dirty="0" smtClean="0"/>
              <a:t>Required documents have changed; IRCC now requests </a:t>
            </a:r>
            <a:r>
              <a:rPr lang="en-US" sz="2400" strike="sngStrike" dirty="0" smtClean="0"/>
              <a:t>for</a:t>
            </a:r>
            <a:r>
              <a:rPr lang="en-US" sz="2400" dirty="0" smtClean="0"/>
              <a:t> an Offer of Employment number, Employment Reference Letter, and Employment Contract</a:t>
            </a:r>
          </a:p>
          <a:p>
            <a:pPr>
              <a:buFont typeface="Wingdings" panose="05000000000000000000" pitchFamily="2" charset="2"/>
              <a:buChar char="v"/>
            </a:pPr>
            <a:r>
              <a:rPr lang="en-US" sz="2400" dirty="0" smtClean="0"/>
              <a:t>If you are applying for permanent residency, please feel free to contact the PDF Coordinator for a “Letter of Recommendation”</a:t>
            </a:r>
            <a:endParaRPr lang="en-US" sz="2400" dirty="0"/>
          </a:p>
        </p:txBody>
      </p:sp>
    </p:spTree>
    <p:extLst>
      <p:ext uri="{BB962C8B-B14F-4D97-AF65-F5344CB8AC3E}">
        <p14:creationId xmlns:p14="http://schemas.microsoft.com/office/powerpoint/2010/main" val="10469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185" y="290237"/>
            <a:ext cx="8257031" cy="1456267"/>
          </a:xfrm>
        </p:spPr>
        <p:txBody>
          <a:bodyPr>
            <a:noAutofit/>
          </a:bodyPr>
          <a:lstStyle/>
          <a:p>
            <a:r>
              <a:rPr lang="en-US" sz="5500" b="1" dirty="0" smtClean="0"/>
              <a:t>Renewals &amp; Extensions</a:t>
            </a:r>
            <a:endParaRPr lang="en-US" sz="55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7546269"/>
              </p:ext>
            </p:extLst>
          </p:nvPr>
        </p:nvGraphicFramePr>
        <p:xfrm>
          <a:off x="982979" y="4016691"/>
          <a:ext cx="8401304" cy="2813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41248" y="3905440"/>
            <a:ext cx="3986721" cy="461665"/>
          </a:xfrm>
          <a:prstGeom prst="rect">
            <a:avLst/>
          </a:prstGeom>
          <a:noFill/>
        </p:spPr>
        <p:txBody>
          <a:bodyPr wrap="square" rtlCol="0">
            <a:spAutoFit/>
          </a:bodyPr>
          <a:lstStyle/>
          <a:p>
            <a:r>
              <a:rPr lang="en-US" sz="2400" dirty="0" smtClean="0"/>
              <a:t>For international PDFs:</a:t>
            </a:r>
            <a:endParaRPr lang="en-US" sz="2400" dirty="0"/>
          </a:p>
        </p:txBody>
      </p:sp>
      <p:graphicFrame>
        <p:nvGraphicFramePr>
          <p:cNvPr id="9" name="Diagram 8"/>
          <p:cNvGraphicFramePr/>
          <p:nvPr>
            <p:extLst>
              <p:ext uri="{D42A27DB-BD31-4B8C-83A1-F6EECF244321}">
                <p14:modId xmlns:p14="http://schemas.microsoft.com/office/powerpoint/2010/main" val="2040975444"/>
              </p:ext>
            </p:extLst>
          </p:nvPr>
        </p:nvGraphicFramePr>
        <p:xfrm>
          <a:off x="982979" y="1828800"/>
          <a:ext cx="8401304" cy="21181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768097" y="1664208"/>
            <a:ext cx="3355847" cy="461665"/>
          </a:xfrm>
          <a:prstGeom prst="rect">
            <a:avLst/>
          </a:prstGeom>
          <a:noFill/>
        </p:spPr>
        <p:txBody>
          <a:bodyPr wrap="square" rtlCol="0">
            <a:spAutoFit/>
          </a:bodyPr>
          <a:lstStyle/>
          <a:p>
            <a:r>
              <a:rPr lang="en-US" sz="2400" dirty="0" smtClean="0"/>
              <a:t>For domestic PDFs:</a:t>
            </a:r>
            <a:endParaRPr lang="en-US" sz="2400" dirty="0"/>
          </a:p>
        </p:txBody>
      </p:sp>
    </p:spTree>
    <p:extLst>
      <p:ext uri="{BB962C8B-B14F-4D97-AF65-F5344CB8AC3E}">
        <p14:creationId xmlns:p14="http://schemas.microsoft.com/office/powerpoint/2010/main" val="830206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2118</TotalTime>
  <Words>901</Words>
  <Application>Microsoft Office PowerPoint</Application>
  <PresentationFormat>Widescreen</PresentationFormat>
  <Paragraphs>131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Celestial</vt:lpstr>
      <vt:lpstr>Postdoctoral Fellow Orientation </vt:lpstr>
      <vt:lpstr>Updates &amp; Changes</vt:lpstr>
      <vt:lpstr>Accessing Campus card</vt:lpstr>
      <vt:lpstr>Health Insurance</vt:lpstr>
      <vt:lpstr>Great-West Life Benefit Plan</vt:lpstr>
      <vt:lpstr>GREAT-WEST LIFE BENEFIT PLAN</vt:lpstr>
      <vt:lpstr>Access to Library Resources</vt:lpstr>
      <vt:lpstr>Immigration, Refugees and Citizenship Canada (IRCC)</vt:lpstr>
      <vt:lpstr>Renewals &amp; Extensions</vt:lpstr>
      <vt:lpstr>Professional Development </vt:lpstr>
      <vt:lpstr>Key Articles of THE Collective Agreement</vt:lpstr>
      <vt:lpstr>Key Articles of THE  Collective Agreement</vt:lpstr>
      <vt:lpstr>Important Contacts</vt:lpstr>
      <vt:lpstr>We are here for you!</vt:lpstr>
      <vt:lpstr>Future Ideas</vt:lpstr>
      <vt:lpstr>Q &amp; A</vt:lpstr>
    </vt:vector>
  </TitlesOfParts>
  <Company>Carleton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Postdoctoral Fellow Orientation</dc:title>
  <dc:creator>Alyssa Laird</dc:creator>
  <cp:lastModifiedBy>Alyssa Laird</cp:lastModifiedBy>
  <cp:revision>42</cp:revision>
  <dcterms:created xsi:type="dcterms:W3CDTF">2019-10-30T14:55:22Z</dcterms:created>
  <dcterms:modified xsi:type="dcterms:W3CDTF">2019-12-06T19:50:35Z</dcterms:modified>
</cp:coreProperties>
</file>