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6" r:id="rId5"/>
    <p:sldId id="292" r:id="rId6"/>
    <p:sldId id="257" r:id="rId7"/>
    <p:sldId id="293" r:id="rId8"/>
    <p:sldId id="294" r:id="rId9"/>
    <p:sldId id="295" r:id="rId10"/>
    <p:sldId id="296" r:id="rId11"/>
    <p:sldId id="297" r:id="rId12"/>
    <p:sldId id="286" r:id="rId13"/>
    <p:sldId id="264" r:id="rId14"/>
    <p:sldId id="270" r:id="rId15"/>
    <p:sldId id="287" r:id="rId16"/>
    <p:sldId id="260" r:id="rId17"/>
    <p:sldId id="271" r:id="rId18"/>
    <p:sldId id="262" r:id="rId19"/>
    <p:sldId id="288" r:id="rId20"/>
    <p:sldId id="272" r:id="rId21"/>
    <p:sldId id="289" r:id="rId22"/>
    <p:sldId id="277" r:id="rId23"/>
    <p:sldId id="281" r:id="rId24"/>
    <p:sldId id="278" r:id="rId25"/>
    <p:sldId id="290" r:id="rId26"/>
    <p:sldId id="261" r:id="rId27"/>
    <p:sldId id="273" r:id="rId28"/>
    <p:sldId id="298" r:id="rId29"/>
    <p:sldId id="291" r:id="rId30"/>
    <p:sldId id="279" r:id="rId31"/>
    <p:sldId id="263" r:id="rId32"/>
    <p:sldId id="274" r:id="rId33"/>
    <p:sldId id="266" r:id="rId34"/>
    <p:sldId id="265" r:id="rId35"/>
    <p:sldId id="268"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5"/>
    <p:restoredTop sz="89448" autoAdjust="0"/>
  </p:normalViewPr>
  <p:slideViewPr>
    <p:cSldViewPr snapToGrid="0" snapToObjects="1">
      <p:cViewPr varScale="1">
        <p:scale>
          <a:sx n="132" d="100"/>
          <a:sy n="132" d="100"/>
        </p:scale>
        <p:origin x="143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7AC1C-86CC-0F4D-83CC-742FEB4EB840}"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F7CB8-5972-FF40-B65A-B313E828FA99}" type="slidenum">
              <a:rPr lang="en-US" smtClean="0"/>
              <a:t>‹#›</a:t>
            </a:fld>
            <a:endParaRPr lang="en-US"/>
          </a:p>
        </p:txBody>
      </p:sp>
    </p:spTree>
    <p:extLst>
      <p:ext uri="{BB962C8B-B14F-4D97-AF65-F5344CB8AC3E}">
        <p14:creationId xmlns:p14="http://schemas.microsoft.com/office/powerpoint/2010/main" val="295449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r>
              <a:rPr lang="en-US" altLang="en-US"/>
              <a:t>To Edit: Insert / Header &amp; Footer</a:t>
            </a:r>
          </a:p>
        </p:txBody>
      </p:sp>
      <p:sp>
        <p:nvSpPr>
          <p:cNvPr id="5" name="Slide Number Placeholder 4"/>
          <p:cNvSpPr>
            <a:spLocks noGrp="1"/>
          </p:cNvSpPr>
          <p:nvPr>
            <p:ph type="sldNum" sz="quarter" idx="11"/>
          </p:nvPr>
        </p:nvSpPr>
        <p:spPr/>
        <p:txBody>
          <a:bodyPr/>
          <a:lstStyle/>
          <a:p>
            <a:fld id="{56915ABA-CBF8-4A87-A34A-5612891FAAF2}" type="slidenum">
              <a:rPr lang="en-US" altLang="en-US" smtClean="0"/>
              <a:pPr/>
              <a:t>3</a:t>
            </a:fld>
            <a:endParaRPr lang="en-US" altLang="en-US"/>
          </a:p>
        </p:txBody>
      </p:sp>
    </p:spTree>
    <p:extLst>
      <p:ext uri="{BB962C8B-B14F-4D97-AF65-F5344CB8AC3E}">
        <p14:creationId xmlns:p14="http://schemas.microsoft.com/office/powerpoint/2010/main" val="23016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r>
              <a:rPr lang="en-US" altLang="en-US"/>
              <a:t>To Edit: Insert / Header &amp; Footer</a:t>
            </a:r>
          </a:p>
        </p:txBody>
      </p:sp>
      <p:sp>
        <p:nvSpPr>
          <p:cNvPr id="5" name="Slide Number Placeholder 4"/>
          <p:cNvSpPr>
            <a:spLocks noGrp="1"/>
          </p:cNvSpPr>
          <p:nvPr>
            <p:ph type="sldNum" sz="quarter" idx="11"/>
          </p:nvPr>
        </p:nvSpPr>
        <p:spPr/>
        <p:txBody>
          <a:bodyPr/>
          <a:lstStyle/>
          <a:p>
            <a:fld id="{56915ABA-CBF8-4A87-A34A-5612891FAAF2}" type="slidenum">
              <a:rPr lang="en-US" altLang="en-US" smtClean="0"/>
              <a:pPr/>
              <a:t>4</a:t>
            </a:fld>
            <a:endParaRPr lang="en-US" altLang="en-US"/>
          </a:p>
        </p:txBody>
      </p:sp>
    </p:spTree>
    <p:extLst>
      <p:ext uri="{BB962C8B-B14F-4D97-AF65-F5344CB8AC3E}">
        <p14:creationId xmlns:p14="http://schemas.microsoft.com/office/powerpoint/2010/main" val="50317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r>
              <a:rPr lang="en-US" altLang="en-US"/>
              <a:t>To Edit: Insert / Header &amp; Footer</a:t>
            </a:r>
          </a:p>
        </p:txBody>
      </p:sp>
      <p:sp>
        <p:nvSpPr>
          <p:cNvPr id="5" name="Slide Number Placeholder 4"/>
          <p:cNvSpPr>
            <a:spLocks noGrp="1"/>
          </p:cNvSpPr>
          <p:nvPr>
            <p:ph type="sldNum" sz="quarter" idx="11"/>
          </p:nvPr>
        </p:nvSpPr>
        <p:spPr/>
        <p:txBody>
          <a:bodyPr/>
          <a:lstStyle/>
          <a:p>
            <a:fld id="{56915ABA-CBF8-4A87-A34A-5612891FAAF2}" type="slidenum">
              <a:rPr lang="en-US" altLang="en-US" smtClean="0"/>
              <a:pPr/>
              <a:t>5</a:t>
            </a:fld>
            <a:endParaRPr lang="en-US" altLang="en-US"/>
          </a:p>
        </p:txBody>
      </p:sp>
    </p:spTree>
    <p:extLst>
      <p:ext uri="{BB962C8B-B14F-4D97-AF65-F5344CB8AC3E}">
        <p14:creationId xmlns:p14="http://schemas.microsoft.com/office/powerpoint/2010/main" val="157961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r>
              <a:rPr lang="en-US" altLang="en-US"/>
              <a:t>To Edit: Insert / Header &amp; Footer</a:t>
            </a:r>
          </a:p>
        </p:txBody>
      </p:sp>
      <p:sp>
        <p:nvSpPr>
          <p:cNvPr id="5" name="Slide Number Placeholder 4"/>
          <p:cNvSpPr>
            <a:spLocks noGrp="1"/>
          </p:cNvSpPr>
          <p:nvPr>
            <p:ph type="sldNum" sz="quarter" idx="11"/>
          </p:nvPr>
        </p:nvSpPr>
        <p:spPr/>
        <p:txBody>
          <a:bodyPr/>
          <a:lstStyle/>
          <a:p>
            <a:fld id="{56915ABA-CBF8-4A87-A34A-5612891FAAF2}" type="slidenum">
              <a:rPr lang="en-US" altLang="en-US" smtClean="0"/>
              <a:pPr/>
              <a:t>8</a:t>
            </a:fld>
            <a:endParaRPr lang="en-US" altLang="en-US"/>
          </a:p>
        </p:txBody>
      </p:sp>
    </p:spTree>
    <p:extLst>
      <p:ext uri="{BB962C8B-B14F-4D97-AF65-F5344CB8AC3E}">
        <p14:creationId xmlns:p14="http://schemas.microsoft.com/office/powerpoint/2010/main" val="107694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318D61-AA28-884F-8603-88CE9AA11362}"/>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p:nvPr>
        </p:nvSpPr>
        <p:spPr>
          <a:xfrm>
            <a:off x="402336" y="421148"/>
            <a:ext cx="5712714" cy="1790700"/>
          </a:xfrm>
        </p:spPr>
        <p:txBody>
          <a:bodyPr lIns="0" tIns="0" rIns="0" bIns="0" anchor="b">
            <a:normAutofit/>
          </a:bodyPr>
          <a:lstStyle>
            <a:lvl1pPr algn="l">
              <a:defRPr sz="3200" b="1"/>
            </a:lvl1pPr>
          </a:lstStyle>
          <a:p>
            <a:r>
              <a:rPr lang="en-US" dirty="0"/>
              <a:t>Click to edit Master title style</a:t>
            </a:r>
          </a:p>
        </p:txBody>
      </p:sp>
      <p:sp>
        <p:nvSpPr>
          <p:cNvPr id="3" name="Subtitle 2"/>
          <p:cNvSpPr>
            <a:spLocks noGrp="1"/>
          </p:cNvSpPr>
          <p:nvPr>
            <p:ph type="subTitle" idx="1"/>
          </p:nvPr>
        </p:nvSpPr>
        <p:spPr>
          <a:xfrm>
            <a:off x="402336" y="2280904"/>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963EF1BD-8D0B-7F4B-AD8D-5355F779ED2A}"/>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93244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8B6336-F657-744C-A4FC-6471C335AF66}"/>
              </a:ext>
            </a:extLst>
          </p:cNvPr>
          <p:cNvPicPr>
            <a:picLocks noChangeAspect="1"/>
          </p:cNvPicPr>
          <p:nvPr userDrawn="1"/>
        </p:nvPicPr>
        <p:blipFill>
          <a:blip r:embed="rId2"/>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3CDDC454-CEBE-BF44-9F5E-79A5F5000B72}"/>
              </a:ext>
            </a:extLst>
          </p:cNvPr>
          <p:cNvPicPr>
            <a:picLocks noChangeAspect="1"/>
          </p:cNvPicPr>
          <p:nvPr userDrawn="1"/>
        </p:nvPicPr>
        <p:blipFill>
          <a:blip r:embed="rId3"/>
          <a:stretch>
            <a:fillRect/>
          </a:stretch>
        </p:blipFill>
        <p:spPr>
          <a:xfrm>
            <a:off x="7028030" y="4108174"/>
            <a:ext cx="2115970" cy="1035326"/>
          </a:xfrm>
          <a:prstGeom prst="rect">
            <a:avLst/>
          </a:prstGeom>
        </p:spPr>
      </p:pic>
      <p:sp>
        <p:nvSpPr>
          <p:cNvPr id="10" name="Title 1">
            <a:extLst>
              <a:ext uri="{FF2B5EF4-FFF2-40B4-BE49-F238E27FC236}">
                <a16:creationId xmlns:a16="http://schemas.microsoft.com/office/drawing/2014/main" id="{D3DF195C-0123-544A-9FE1-F77D58D7798E}"/>
              </a:ext>
            </a:extLst>
          </p:cNvPr>
          <p:cNvSpPr>
            <a:spLocks noGrp="1"/>
          </p:cNvSpPr>
          <p:nvPr>
            <p:ph type="ctrTitle"/>
          </p:nvPr>
        </p:nvSpPr>
        <p:spPr>
          <a:xfrm>
            <a:off x="402336" y="421148"/>
            <a:ext cx="5712714" cy="1790700"/>
          </a:xfrm>
        </p:spPr>
        <p:txBody>
          <a:bodyPr lIns="0" tIns="0" rIns="0" bIns="0" anchor="b">
            <a:normAutofit/>
          </a:bodyPr>
          <a:lstStyle>
            <a:lvl1pPr algn="l">
              <a:defRPr sz="3200" b="1">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669D0CE7-454F-8B45-AFE8-72DC7B79C1DC}"/>
              </a:ext>
            </a:extLst>
          </p:cNvPr>
          <p:cNvSpPr>
            <a:spLocks noGrp="1"/>
          </p:cNvSpPr>
          <p:nvPr>
            <p:ph type="subTitle" idx="1"/>
          </p:nvPr>
        </p:nvSpPr>
        <p:spPr>
          <a:xfrm>
            <a:off x="402336"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0675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77A851-3FA5-3E49-A8C9-477469ED45BE}"/>
              </a:ext>
            </a:extLst>
          </p:cNvPr>
          <p:cNvPicPr>
            <a:picLocks noChangeAspect="1"/>
          </p:cNvPicPr>
          <p:nvPr userDrawn="1"/>
        </p:nvPicPr>
        <p:blipFill>
          <a:blip r:embed="rId2"/>
          <a:srcRect/>
          <a:stretch/>
        </p:blipFill>
        <p:spPr>
          <a:xfrm>
            <a:off x="0" y="0"/>
            <a:ext cx="9144000" cy="5143500"/>
          </a:xfrm>
          <a:prstGeom prst="rect">
            <a:avLst/>
          </a:prstGeom>
        </p:spPr>
      </p:pic>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6" y="421148"/>
            <a:ext cx="5712714" cy="1790700"/>
          </a:xfrm>
        </p:spPr>
        <p:txBody>
          <a:bodyPr lIns="0" tIns="0" rIns="0" bIns="0" anchor="b">
            <a:normAutofit/>
          </a:bodyPr>
          <a:lstStyle>
            <a:lvl1pPr algn="l">
              <a:defRPr sz="3200" b="1">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6"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5">
            <a:extLst>
              <a:ext uri="{FF2B5EF4-FFF2-40B4-BE49-F238E27FC236}">
                <a16:creationId xmlns:a16="http://schemas.microsoft.com/office/drawing/2014/main" id="{F11690E5-33BD-B648-A36E-4CF380D48FA1}"/>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390800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A red surface with a black background&#10;&#10;Description automatically generated with medium confidence">
            <a:extLst>
              <a:ext uri="{FF2B5EF4-FFF2-40B4-BE49-F238E27FC236}">
                <a16:creationId xmlns:a16="http://schemas.microsoft.com/office/drawing/2014/main" id="{71DAD6E7-F2BA-1747-9462-F567163DF419}"/>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A1A77C94-F7E3-3E47-A799-43D7A9072E55}"/>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8285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003822"/>
            <a:ext cx="4828579" cy="2763441"/>
          </a:xfrm>
        </p:spPr>
        <p:txBody>
          <a:bodyPr lIns="0" tIns="0" rIns="0" bIns="0">
            <a:normAutofit/>
          </a:bodyPr>
          <a:lstStyle>
            <a:lvl1pPr marL="0" indent="0">
              <a:buFontTx/>
              <a:buNone/>
              <a:defRPr sz="16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dirty="0"/>
              <a:t>Click to edit Master text styles</a:t>
            </a:r>
          </a:p>
        </p:txBody>
      </p:sp>
      <p:sp>
        <p:nvSpPr>
          <p:cNvPr id="6" name="Content Placeholder 5"/>
          <p:cNvSpPr>
            <a:spLocks noGrp="1"/>
          </p:cNvSpPr>
          <p:nvPr>
            <p:ph sz="quarter" idx="4"/>
          </p:nvPr>
        </p:nvSpPr>
        <p:spPr>
          <a:xfrm>
            <a:off x="5474825" y="1292568"/>
            <a:ext cx="3340254" cy="2376608"/>
          </a:xfrm>
          <a:solidFill>
            <a:schemeClr val="accent1"/>
          </a:solidFill>
        </p:spPr>
        <p:txBody>
          <a:bodyPr lIns="360000" tIns="360000" rIns="360000" bIns="360000" anchor="ctr"/>
          <a:lstStyle>
            <a:lvl1pPr marL="0" indent="0" algn="l">
              <a:buFontTx/>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12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4B3C94-C8CA-FE49-8346-EBB50F515136}"/>
              </a:ext>
            </a:extLst>
          </p:cNvPr>
          <p:cNvPicPr>
            <a:picLocks noChangeAspect="1"/>
          </p:cNvPicPr>
          <p:nvPr userDrawn="1"/>
        </p:nvPicPr>
        <p:blipFill>
          <a:blip r:embed="rId2"/>
          <a:srcRect/>
          <a:stretch/>
        </p:blipFill>
        <p:spPr>
          <a:xfrm rot="10800000">
            <a:off x="-2" y="0"/>
            <a:ext cx="9144000" cy="5143500"/>
          </a:xfrm>
          <a:prstGeom prst="rect">
            <a:avLst/>
          </a:prstGeom>
        </p:spPr>
      </p:pic>
      <p:pic>
        <p:nvPicPr>
          <p:cNvPr id="12" name="Picture 11">
            <a:extLst>
              <a:ext uri="{FF2B5EF4-FFF2-40B4-BE49-F238E27FC236}">
                <a16:creationId xmlns:a16="http://schemas.microsoft.com/office/drawing/2014/main" id="{A1A77C94-F7E3-3E47-A799-43D7A9072E55}"/>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748857"/>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735885"/>
            <a:ext cx="48285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478836"/>
            <a:ext cx="4828579" cy="2467238"/>
          </a:xfrm>
        </p:spPr>
        <p:txBody>
          <a:bodyPr lIns="0" tIns="0" rIns="0" bIns="0">
            <a:normAutofit/>
          </a:bodyPr>
          <a:lstStyle>
            <a:lvl1pPr marL="0" indent="0">
              <a:buFontTx/>
              <a:buNone/>
              <a:defRPr sz="16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dirty="0"/>
              <a:t>Click to edit Master text styles</a:t>
            </a:r>
          </a:p>
        </p:txBody>
      </p:sp>
      <p:sp>
        <p:nvSpPr>
          <p:cNvPr id="6" name="Content Placeholder 5"/>
          <p:cNvSpPr>
            <a:spLocks noGrp="1"/>
          </p:cNvSpPr>
          <p:nvPr>
            <p:ph sz="quarter" idx="4"/>
          </p:nvPr>
        </p:nvSpPr>
        <p:spPr>
          <a:xfrm>
            <a:off x="5474825" y="1767581"/>
            <a:ext cx="3340254" cy="2376608"/>
          </a:xfrm>
          <a:solidFill>
            <a:schemeClr val="accent1"/>
          </a:solidFill>
        </p:spPr>
        <p:txBody>
          <a:bodyPr lIns="360000" tIns="360000" rIns="360000" bIns="360000" anchor="ctr"/>
          <a:lstStyle>
            <a:lvl1pPr marL="0" indent="0" algn="l">
              <a:buFontTx/>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388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8285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003822"/>
            <a:ext cx="4828579" cy="2763441"/>
          </a:xfrm>
        </p:spPr>
        <p:txBody>
          <a:bodyPr lIns="0" tIns="0" rIns="0" bIns="0">
            <a:normAutofit/>
          </a:bodyPr>
          <a:lstStyle>
            <a:lvl1pPr marL="0" indent="0">
              <a:buFontTx/>
              <a:buNone/>
              <a:defRPr sz="16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dirty="0"/>
              <a:t>Click to edit Master text styles</a:t>
            </a:r>
          </a:p>
        </p:txBody>
      </p:sp>
      <p:sp>
        <p:nvSpPr>
          <p:cNvPr id="6" name="Content Placeholder 5"/>
          <p:cNvSpPr>
            <a:spLocks noGrp="1"/>
          </p:cNvSpPr>
          <p:nvPr>
            <p:ph sz="quarter" idx="4"/>
          </p:nvPr>
        </p:nvSpPr>
        <p:spPr>
          <a:xfrm>
            <a:off x="5474825" y="1292568"/>
            <a:ext cx="3340254" cy="2376608"/>
          </a:xfrm>
          <a:solidFill>
            <a:schemeClr val="accent1"/>
          </a:solidFill>
        </p:spPr>
        <p:txBody>
          <a:bodyPr lIns="360000" tIns="360000" rIns="360000" bIns="360000" anchor="ctr"/>
          <a:lstStyle>
            <a:lvl1pPr marL="0" indent="0" algn="l">
              <a:buFontTx/>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543685E-F2D2-CD43-B04A-672CD168BC27}"/>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219408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1157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721033"/>
            <a:ext cx="4115779" cy="2046230"/>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0896" y="1260872"/>
            <a:ext cx="4104183"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10896" y="2721033"/>
            <a:ext cx="4104183" cy="2046230"/>
          </a:xfrm>
        </p:spPr>
        <p:txBody>
          <a:bodyPr lIns="0" tIns="0" rIns="0" bIns="0">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08FD9A21-158D-0643-8DA3-AFD565C362BD}"/>
              </a:ext>
            </a:extLst>
          </p:cNvPr>
          <p:cNvSpPr>
            <a:spLocks noGrp="1"/>
          </p:cNvSpPr>
          <p:nvPr>
            <p:ph type="body" idx="13"/>
          </p:nvPr>
        </p:nvSpPr>
        <p:spPr>
          <a:xfrm>
            <a:off x="317325" y="1925890"/>
            <a:ext cx="4115779"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D8EB3F40-7591-314E-8F85-E334D4B4E0A3}"/>
              </a:ext>
            </a:extLst>
          </p:cNvPr>
          <p:cNvSpPr>
            <a:spLocks noGrp="1"/>
          </p:cNvSpPr>
          <p:nvPr>
            <p:ph type="body" sz="quarter" idx="14"/>
          </p:nvPr>
        </p:nvSpPr>
        <p:spPr>
          <a:xfrm>
            <a:off x="4710896" y="1925890"/>
            <a:ext cx="4104183"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115348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CE42D8-5361-9940-B797-FFC03759880E}"/>
              </a:ext>
            </a:extLst>
          </p:cNvPr>
          <p:cNvPicPr>
            <a:picLocks noChangeAspect="1"/>
          </p:cNvPicPr>
          <p:nvPr userDrawn="1"/>
        </p:nvPicPr>
        <p:blipFill>
          <a:blip r:embed="rId2"/>
          <a:srcRect/>
          <a:stretch/>
        </p:blipFill>
        <p:spPr>
          <a:xfrm rot="10800000">
            <a:off x="0" y="0"/>
            <a:ext cx="9144000" cy="5143500"/>
          </a:xfrm>
          <a:prstGeom prst="rect">
            <a:avLst/>
          </a:prstGeom>
        </p:spPr>
      </p:pic>
      <p:sp>
        <p:nvSpPr>
          <p:cNvPr id="2" name="Title 1"/>
          <p:cNvSpPr>
            <a:spLocks noGrp="1"/>
          </p:cNvSpPr>
          <p:nvPr>
            <p:ph type="title"/>
          </p:nvPr>
        </p:nvSpPr>
        <p:spPr>
          <a:xfrm>
            <a:off x="317324" y="790421"/>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777449"/>
            <a:ext cx="41157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3237610"/>
            <a:ext cx="4115779" cy="1482832"/>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0896" y="1777449"/>
            <a:ext cx="4104183"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10896" y="3237610"/>
            <a:ext cx="4104183" cy="1482832"/>
          </a:xfrm>
        </p:spPr>
        <p:txBody>
          <a:bodyPr lIns="0" tIns="0" rIns="0" bIns="0">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08FD9A21-158D-0643-8DA3-AFD565C362BD}"/>
              </a:ext>
            </a:extLst>
          </p:cNvPr>
          <p:cNvSpPr>
            <a:spLocks noGrp="1"/>
          </p:cNvSpPr>
          <p:nvPr>
            <p:ph type="body" idx="13"/>
          </p:nvPr>
        </p:nvSpPr>
        <p:spPr>
          <a:xfrm>
            <a:off x="317325" y="2442467"/>
            <a:ext cx="4115779"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D8EB3F40-7591-314E-8F85-E334D4B4E0A3}"/>
              </a:ext>
            </a:extLst>
          </p:cNvPr>
          <p:cNvSpPr>
            <a:spLocks noGrp="1"/>
          </p:cNvSpPr>
          <p:nvPr>
            <p:ph type="body" sz="quarter" idx="14"/>
          </p:nvPr>
        </p:nvSpPr>
        <p:spPr>
          <a:xfrm>
            <a:off x="4710896" y="2442467"/>
            <a:ext cx="4104183"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11" name="Picture 10">
            <a:extLst>
              <a:ext uri="{FF2B5EF4-FFF2-40B4-BE49-F238E27FC236}">
                <a16:creationId xmlns:a16="http://schemas.microsoft.com/office/drawing/2014/main" id="{19BDCE89-2A57-5A46-B388-65505557DD2B}"/>
              </a:ext>
            </a:extLst>
          </p:cNvPr>
          <p:cNvPicPr>
            <a:picLocks noChangeAspect="1"/>
          </p:cNvPicPr>
          <p:nvPr userDrawn="1"/>
        </p:nvPicPr>
        <p:blipFill>
          <a:blip r:embed="rId3"/>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47490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1157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721033"/>
            <a:ext cx="4115779" cy="2046230"/>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0896" y="1260872"/>
            <a:ext cx="4104183"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10896" y="2721033"/>
            <a:ext cx="4104183" cy="2046230"/>
          </a:xfrm>
        </p:spPr>
        <p:txBody>
          <a:bodyPr lIns="0" tIns="0" rIns="0" bIns="0">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08FD9A21-158D-0643-8DA3-AFD565C362BD}"/>
              </a:ext>
            </a:extLst>
          </p:cNvPr>
          <p:cNvSpPr>
            <a:spLocks noGrp="1"/>
          </p:cNvSpPr>
          <p:nvPr>
            <p:ph type="body" idx="13"/>
          </p:nvPr>
        </p:nvSpPr>
        <p:spPr>
          <a:xfrm>
            <a:off x="317325" y="1925890"/>
            <a:ext cx="4115779"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D8EB3F40-7591-314E-8F85-E334D4B4E0A3}"/>
              </a:ext>
            </a:extLst>
          </p:cNvPr>
          <p:cNvSpPr>
            <a:spLocks noGrp="1"/>
          </p:cNvSpPr>
          <p:nvPr>
            <p:ph type="body" sz="quarter" idx="14"/>
          </p:nvPr>
        </p:nvSpPr>
        <p:spPr>
          <a:xfrm>
            <a:off x="4710896" y="1925890"/>
            <a:ext cx="4104183"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11" name="Picture 10">
            <a:extLst>
              <a:ext uri="{FF2B5EF4-FFF2-40B4-BE49-F238E27FC236}">
                <a16:creationId xmlns:a16="http://schemas.microsoft.com/office/drawing/2014/main" id="{189B59C7-96A4-CA4F-9860-5F8370EE8BC7}"/>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317479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5" name="Picture 4" descr="A red surface with a black background&#10;&#10;Description automatically generated with medium confidence">
            <a:extLst>
              <a:ext uri="{FF2B5EF4-FFF2-40B4-BE49-F238E27FC236}">
                <a16:creationId xmlns:a16="http://schemas.microsoft.com/office/drawing/2014/main" id="{B61ADB00-69E2-3346-BF67-6504884B3B8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17326" y="266700"/>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3583343" cy="280988"/>
          </a:xfrm>
          <a:solidFill>
            <a:schemeClr val="bg1"/>
          </a:solidFill>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12" name="Picture 11">
            <a:extLst>
              <a:ext uri="{FF2B5EF4-FFF2-40B4-BE49-F238E27FC236}">
                <a16:creationId xmlns:a16="http://schemas.microsoft.com/office/drawing/2014/main" id="{0AC89A0D-F85D-5A4E-A613-91762C54EAF9}"/>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13" name="Text Placeholder 2">
            <a:extLst>
              <a:ext uri="{FF2B5EF4-FFF2-40B4-BE49-F238E27FC236}">
                <a16:creationId xmlns:a16="http://schemas.microsoft.com/office/drawing/2014/main" id="{32DB58E1-DB9B-1B4A-B1B0-30A0B6B57336}"/>
              </a:ext>
            </a:extLst>
          </p:cNvPr>
          <p:cNvSpPr>
            <a:spLocks noGrp="1"/>
          </p:cNvSpPr>
          <p:nvPr>
            <p:ph type="body" idx="13"/>
          </p:nvPr>
        </p:nvSpPr>
        <p:spPr>
          <a:xfrm>
            <a:off x="317325" y="4177695"/>
            <a:ext cx="4115779" cy="617934"/>
          </a:xfrm>
          <a:noFill/>
        </p:spPr>
        <p:txBody>
          <a:bodyPr lIns="0" tIns="0" rIns="0" bIns="0" anchor="t">
            <a:normAutofit/>
          </a:bodyPr>
          <a:lstStyle>
            <a:lvl1pPr marL="0" indent="0">
              <a:buNone/>
              <a:defRPr sz="12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graphicFrame>
        <p:nvGraphicFramePr>
          <p:cNvPr id="14" name="Table 14">
            <a:extLst>
              <a:ext uri="{FF2B5EF4-FFF2-40B4-BE49-F238E27FC236}">
                <a16:creationId xmlns:a16="http://schemas.microsoft.com/office/drawing/2014/main" id="{2E5345B5-DD05-564C-83B4-41F29B1D81C6}"/>
              </a:ext>
            </a:extLst>
          </p:cNvPr>
          <p:cNvGraphicFramePr>
            <a:graphicFrameLocks noGrp="1"/>
          </p:cNvGraphicFramePr>
          <p:nvPr userDrawn="1">
            <p:extLst>
              <p:ext uri="{D42A27DB-BD31-4B8C-83A1-F6EECF244321}">
                <p14:modId xmlns:p14="http://schemas.microsoft.com/office/powerpoint/2010/main" val="4172929289"/>
              </p:ext>
            </p:extLst>
          </p:nvPr>
        </p:nvGraphicFramePr>
        <p:xfrm>
          <a:off x="295983" y="1698150"/>
          <a:ext cx="8530692" cy="2353320"/>
        </p:xfrm>
        <a:graphic>
          <a:graphicData uri="http://schemas.openxmlformats.org/drawingml/2006/table">
            <a:tbl>
              <a:tblPr firstRow="1" bandRow="1">
                <a:tableStyleId>{073A0DAA-6AF3-43AB-8588-CEC1D06C72B9}</a:tableStyleId>
              </a:tblPr>
              <a:tblGrid>
                <a:gridCol w="1421782">
                  <a:extLst>
                    <a:ext uri="{9D8B030D-6E8A-4147-A177-3AD203B41FA5}">
                      <a16:colId xmlns:a16="http://schemas.microsoft.com/office/drawing/2014/main" val="1275900796"/>
                    </a:ext>
                  </a:extLst>
                </a:gridCol>
                <a:gridCol w="1421782">
                  <a:extLst>
                    <a:ext uri="{9D8B030D-6E8A-4147-A177-3AD203B41FA5}">
                      <a16:colId xmlns:a16="http://schemas.microsoft.com/office/drawing/2014/main" val="4214847412"/>
                    </a:ext>
                  </a:extLst>
                </a:gridCol>
                <a:gridCol w="1421782">
                  <a:extLst>
                    <a:ext uri="{9D8B030D-6E8A-4147-A177-3AD203B41FA5}">
                      <a16:colId xmlns:a16="http://schemas.microsoft.com/office/drawing/2014/main" val="1568005330"/>
                    </a:ext>
                  </a:extLst>
                </a:gridCol>
                <a:gridCol w="1421782">
                  <a:extLst>
                    <a:ext uri="{9D8B030D-6E8A-4147-A177-3AD203B41FA5}">
                      <a16:colId xmlns:a16="http://schemas.microsoft.com/office/drawing/2014/main" val="124885009"/>
                    </a:ext>
                  </a:extLst>
                </a:gridCol>
                <a:gridCol w="1421782">
                  <a:extLst>
                    <a:ext uri="{9D8B030D-6E8A-4147-A177-3AD203B41FA5}">
                      <a16:colId xmlns:a16="http://schemas.microsoft.com/office/drawing/2014/main" val="644165173"/>
                    </a:ext>
                  </a:extLst>
                </a:gridCol>
                <a:gridCol w="1421782">
                  <a:extLst>
                    <a:ext uri="{9D8B030D-6E8A-4147-A177-3AD203B41FA5}">
                      <a16:colId xmlns:a16="http://schemas.microsoft.com/office/drawing/2014/main" val="3103363122"/>
                    </a:ext>
                  </a:extLst>
                </a:gridCol>
              </a:tblGrid>
              <a:tr h="2730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2704291"/>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7563532"/>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2301186"/>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55776790"/>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1922025"/>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52892708"/>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34654190"/>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5005490"/>
                  </a:ext>
                </a:extLst>
              </a:tr>
            </a:tbl>
          </a:graphicData>
        </a:graphic>
      </p:graphicFrame>
    </p:spTree>
    <p:extLst>
      <p:ext uri="{BB962C8B-B14F-4D97-AF65-F5344CB8AC3E}">
        <p14:creationId xmlns:p14="http://schemas.microsoft.com/office/powerpoint/2010/main" val="575829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FAB003-A06D-DA45-8946-141DAB9851AB}"/>
              </a:ext>
            </a:extLst>
          </p:cNvPr>
          <p:cNvPicPr>
            <a:picLocks noChangeAspect="1"/>
          </p:cNvPicPr>
          <p:nvPr userDrawn="1"/>
        </p:nvPicPr>
        <p:blipFill>
          <a:blip r:embed="rId2"/>
          <a:srcRect/>
          <a:stretch/>
        </p:blipFill>
        <p:spPr>
          <a:xfrm rot="10800000">
            <a:off x="0" y="0"/>
            <a:ext cx="9144000" cy="5143500"/>
          </a:xfrm>
          <a:prstGeom prst="rect">
            <a:avLst/>
          </a:prstGeom>
        </p:spPr>
      </p:pic>
      <p:sp>
        <p:nvSpPr>
          <p:cNvPr id="2" name="Title 1"/>
          <p:cNvSpPr>
            <a:spLocks noGrp="1"/>
          </p:cNvSpPr>
          <p:nvPr>
            <p:ph type="title"/>
          </p:nvPr>
        </p:nvSpPr>
        <p:spPr>
          <a:xfrm>
            <a:off x="317326" y="694211"/>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688383"/>
            <a:ext cx="3583343" cy="280988"/>
          </a:xfrm>
          <a:solidFill>
            <a:schemeClr val="bg1"/>
          </a:solidFill>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2">
            <a:extLst>
              <a:ext uri="{FF2B5EF4-FFF2-40B4-BE49-F238E27FC236}">
                <a16:creationId xmlns:a16="http://schemas.microsoft.com/office/drawing/2014/main" id="{32DB58E1-DB9B-1B4A-B1B0-30A0B6B57336}"/>
              </a:ext>
            </a:extLst>
          </p:cNvPr>
          <p:cNvSpPr>
            <a:spLocks noGrp="1"/>
          </p:cNvSpPr>
          <p:nvPr>
            <p:ph type="body" idx="13"/>
          </p:nvPr>
        </p:nvSpPr>
        <p:spPr>
          <a:xfrm>
            <a:off x="317325" y="4605206"/>
            <a:ext cx="4115779" cy="406181"/>
          </a:xfrm>
          <a:noFill/>
        </p:spPr>
        <p:txBody>
          <a:bodyPr lIns="0" tIns="0" rIns="0" bIns="0" anchor="t">
            <a:normAutofit/>
          </a:bodyPr>
          <a:lstStyle>
            <a:lvl1pPr marL="0" indent="0">
              <a:buNone/>
              <a:defRPr sz="12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graphicFrame>
        <p:nvGraphicFramePr>
          <p:cNvPr id="14" name="Table 14">
            <a:extLst>
              <a:ext uri="{FF2B5EF4-FFF2-40B4-BE49-F238E27FC236}">
                <a16:creationId xmlns:a16="http://schemas.microsoft.com/office/drawing/2014/main" id="{2E5345B5-DD05-564C-83B4-41F29B1D81C6}"/>
              </a:ext>
            </a:extLst>
          </p:cNvPr>
          <p:cNvGraphicFramePr>
            <a:graphicFrameLocks noGrp="1"/>
          </p:cNvGraphicFramePr>
          <p:nvPr userDrawn="1">
            <p:extLst>
              <p:ext uri="{D42A27DB-BD31-4B8C-83A1-F6EECF244321}">
                <p14:modId xmlns:p14="http://schemas.microsoft.com/office/powerpoint/2010/main" val="1617177248"/>
              </p:ext>
            </p:extLst>
          </p:nvPr>
        </p:nvGraphicFramePr>
        <p:xfrm>
          <a:off x="295983" y="2125661"/>
          <a:ext cx="8530692" cy="2353320"/>
        </p:xfrm>
        <a:graphic>
          <a:graphicData uri="http://schemas.openxmlformats.org/drawingml/2006/table">
            <a:tbl>
              <a:tblPr firstRow="1" bandRow="1">
                <a:tableStyleId>{073A0DAA-6AF3-43AB-8588-CEC1D06C72B9}</a:tableStyleId>
              </a:tblPr>
              <a:tblGrid>
                <a:gridCol w="1421782">
                  <a:extLst>
                    <a:ext uri="{9D8B030D-6E8A-4147-A177-3AD203B41FA5}">
                      <a16:colId xmlns:a16="http://schemas.microsoft.com/office/drawing/2014/main" val="1275900796"/>
                    </a:ext>
                  </a:extLst>
                </a:gridCol>
                <a:gridCol w="1421782">
                  <a:extLst>
                    <a:ext uri="{9D8B030D-6E8A-4147-A177-3AD203B41FA5}">
                      <a16:colId xmlns:a16="http://schemas.microsoft.com/office/drawing/2014/main" val="4214847412"/>
                    </a:ext>
                  </a:extLst>
                </a:gridCol>
                <a:gridCol w="1421782">
                  <a:extLst>
                    <a:ext uri="{9D8B030D-6E8A-4147-A177-3AD203B41FA5}">
                      <a16:colId xmlns:a16="http://schemas.microsoft.com/office/drawing/2014/main" val="1568005330"/>
                    </a:ext>
                  </a:extLst>
                </a:gridCol>
                <a:gridCol w="1421782">
                  <a:extLst>
                    <a:ext uri="{9D8B030D-6E8A-4147-A177-3AD203B41FA5}">
                      <a16:colId xmlns:a16="http://schemas.microsoft.com/office/drawing/2014/main" val="124885009"/>
                    </a:ext>
                  </a:extLst>
                </a:gridCol>
                <a:gridCol w="1421782">
                  <a:extLst>
                    <a:ext uri="{9D8B030D-6E8A-4147-A177-3AD203B41FA5}">
                      <a16:colId xmlns:a16="http://schemas.microsoft.com/office/drawing/2014/main" val="644165173"/>
                    </a:ext>
                  </a:extLst>
                </a:gridCol>
                <a:gridCol w="1421782">
                  <a:extLst>
                    <a:ext uri="{9D8B030D-6E8A-4147-A177-3AD203B41FA5}">
                      <a16:colId xmlns:a16="http://schemas.microsoft.com/office/drawing/2014/main" val="3103363122"/>
                    </a:ext>
                  </a:extLst>
                </a:gridCol>
              </a:tblGrid>
              <a:tr h="2730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2704291"/>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7563532"/>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2301186"/>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55776790"/>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1922025"/>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52892708"/>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34654190"/>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5005490"/>
                  </a:ext>
                </a:extLst>
              </a:tr>
            </a:tbl>
          </a:graphicData>
        </a:graphic>
      </p:graphicFrame>
      <p:pic>
        <p:nvPicPr>
          <p:cNvPr id="9" name="Picture 8">
            <a:extLst>
              <a:ext uri="{FF2B5EF4-FFF2-40B4-BE49-F238E27FC236}">
                <a16:creationId xmlns:a16="http://schemas.microsoft.com/office/drawing/2014/main" id="{A2442647-A031-9D4A-96A6-BE22315D0FE5}"/>
              </a:ext>
            </a:extLst>
          </p:cNvPr>
          <p:cNvPicPr>
            <a:picLocks noChangeAspect="1"/>
          </p:cNvPicPr>
          <p:nvPr userDrawn="1"/>
        </p:nvPicPr>
        <p:blipFill>
          <a:blip r:embed="rId3"/>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13482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77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88899A-3E5B-BA4E-AD05-70BC0F347588}"/>
              </a:ext>
            </a:extLst>
          </p:cNvPr>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pic>
        <p:nvPicPr>
          <p:cNvPr id="11" name="Picture 10">
            <a:extLst>
              <a:ext uri="{FF2B5EF4-FFF2-40B4-BE49-F238E27FC236}">
                <a16:creationId xmlns:a16="http://schemas.microsoft.com/office/drawing/2014/main" id="{D44AD312-BF24-FE42-AD2E-D8FEC5D6F686}"/>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3660045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1F5D90-56BB-674A-9041-227D3021E746}"/>
              </a:ext>
            </a:extLst>
          </p:cNvPr>
          <p:cNvPicPr>
            <a:picLocks noChangeAspect="1"/>
          </p:cNvPicPr>
          <p:nvPr userDrawn="1"/>
        </p:nvPicPr>
        <p:blipFill rotWithShape="1">
          <a:blip r:embed="rId2"/>
          <a:srcRect t="19900" r="5229"/>
          <a:stretch/>
        </p:blipFill>
        <p:spPr>
          <a:xfrm>
            <a:off x="-2" y="0"/>
            <a:ext cx="9144001" cy="5143500"/>
          </a:xfrm>
          <a:prstGeom prst="rect">
            <a:avLst/>
          </a:prstGeom>
        </p:spPr>
      </p:pic>
      <p:pic>
        <p:nvPicPr>
          <p:cNvPr id="2" name="Picture 1">
            <a:extLst>
              <a:ext uri="{FF2B5EF4-FFF2-40B4-BE49-F238E27FC236}">
                <a16:creationId xmlns:a16="http://schemas.microsoft.com/office/drawing/2014/main" id="{CE9AA04F-58B8-3741-9C29-4F86DC07A140}"/>
              </a:ext>
            </a:extLst>
          </p:cNvPr>
          <p:cNvPicPr>
            <a:picLocks noChangeAspect="1"/>
          </p:cNvPicPr>
          <p:nvPr userDrawn="1"/>
        </p:nvPicPr>
        <p:blipFill rotWithShape="1">
          <a:blip r:embed="rId3"/>
          <a:srcRect l="54706" b="50811"/>
          <a:stretch/>
        </p:blipFill>
        <p:spPr>
          <a:xfrm>
            <a:off x="4695111" y="3591782"/>
            <a:ext cx="4448889" cy="1551718"/>
          </a:xfrm>
          <a:prstGeom prst="rect">
            <a:avLst/>
          </a:prstGeom>
        </p:spPr>
      </p:pic>
      <p:pic>
        <p:nvPicPr>
          <p:cNvPr id="8" name="Picture 7">
            <a:extLst>
              <a:ext uri="{FF2B5EF4-FFF2-40B4-BE49-F238E27FC236}">
                <a16:creationId xmlns:a16="http://schemas.microsoft.com/office/drawing/2014/main" id="{9C6E04D9-E10F-5445-AA6F-0BD7CCA0497C}"/>
              </a:ext>
            </a:extLst>
          </p:cNvPr>
          <p:cNvPicPr>
            <a:picLocks noChangeAspect="1"/>
          </p:cNvPicPr>
          <p:nvPr userDrawn="1"/>
        </p:nvPicPr>
        <p:blipFill rotWithShape="1">
          <a:blip r:embed="rId4"/>
          <a:srcRect l="37497" t="66808"/>
          <a:stretch/>
        </p:blipFill>
        <p:spPr>
          <a:xfrm>
            <a:off x="-2" y="0"/>
            <a:ext cx="9144001" cy="2571750"/>
          </a:xfrm>
          <a:prstGeom prst="rect">
            <a:avLst/>
          </a:prstGeom>
        </p:spPr>
      </p:pic>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6" y="421148"/>
            <a:ext cx="5712714" cy="615219"/>
          </a:xfrm>
        </p:spPr>
        <p:txBody>
          <a:bodyPr lIns="0" tIns="0" rIns="0" bIns="0" anchor="t">
            <a:normAutofit/>
          </a:bodyPr>
          <a:lstStyle>
            <a:lvl1pPr algn="l">
              <a:defRPr sz="2400" b="1">
                <a:solidFill>
                  <a:schemeClr val="tx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6" y="1141169"/>
            <a:ext cx="3685570"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0A16D63E-661A-4745-A39F-1A481614C98F}"/>
              </a:ext>
            </a:extLst>
          </p:cNvPr>
          <p:cNvPicPr>
            <a:picLocks noChangeAspect="1"/>
          </p:cNvPicPr>
          <p:nvPr userDrawn="1"/>
        </p:nvPicPr>
        <p:blipFill>
          <a:blip r:embed="rId5"/>
          <a:stretch>
            <a:fillRect/>
          </a:stretch>
        </p:blipFill>
        <p:spPr>
          <a:xfrm>
            <a:off x="6656712" y="3926491"/>
            <a:ext cx="2487288" cy="1217009"/>
          </a:xfrm>
          <a:prstGeom prst="rect">
            <a:avLst/>
          </a:prstGeom>
        </p:spPr>
      </p:pic>
    </p:spTree>
    <p:extLst>
      <p:ext uri="{BB962C8B-B14F-4D97-AF65-F5344CB8AC3E}">
        <p14:creationId xmlns:p14="http://schemas.microsoft.com/office/powerpoint/2010/main" val="425305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5" y="1230818"/>
            <a:ext cx="8271017" cy="615219"/>
          </a:xfrm>
        </p:spPr>
        <p:txBody>
          <a:bodyPr lIns="0" tIns="0" rIns="0" bIns="0" anchor="t">
            <a:normAutofit/>
          </a:bodyPr>
          <a:lstStyle>
            <a:lvl1pPr algn="l">
              <a:defRPr sz="3200" b="1">
                <a:solidFill>
                  <a:schemeClr val="tx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5" y="1950839"/>
            <a:ext cx="5336065"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0A16D63E-661A-4745-A39F-1A481614C98F}"/>
              </a:ext>
            </a:extLst>
          </p:cNvPr>
          <p:cNvPicPr>
            <a:picLocks noChangeAspect="1"/>
          </p:cNvPicPr>
          <p:nvPr userDrawn="1"/>
        </p:nvPicPr>
        <p:blipFill>
          <a:blip r:embed="rId2"/>
          <a:stretch>
            <a:fillRect/>
          </a:stretch>
        </p:blipFill>
        <p:spPr>
          <a:xfrm>
            <a:off x="6656712" y="3926491"/>
            <a:ext cx="2487288" cy="1217009"/>
          </a:xfrm>
          <a:prstGeom prst="rect">
            <a:avLst/>
          </a:prstGeom>
        </p:spPr>
      </p:pic>
    </p:spTree>
    <p:extLst>
      <p:ext uri="{BB962C8B-B14F-4D97-AF65-F5344CB8AC3E}">
        <p14:creationId xmlns:p14="http://schemas.microsoft.com/office/powerpoint/2010/main" val="252674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5" y="1230818"/>
            <a:ext cx="8271017" cy="615219"/>
          </a:xfrm>
        </p:spPr>
        <p:txBody>
          <a:bodyPr lIns="0" tIns="0" rIns="0" bIns="0" anchor="t">
            <a:normAutofit/>
          </a:bodyPr>
          <a:lstStyle>
            <a:lvl1pPr algn="l">
              <a:defRPr sz="3200" b="1">
                <a:solidFill>
                  <a:schemeClr val="accent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5" y="1950839"/>
            <a:ext cx="5336065"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0A16D63E-661A-4745-A39F-1A481614C98F}"/>
              </a:ext>
            </a:extLst>
          </p:cNvPr>
          <p:cNvPicPr>
            <a:picLocks noChangeAspect="1"/>
          </p:cNvPicPr>
          <p:nvPr userDrawn="1"/>
        </p:nvPicPr>
        <p:blipFill>
          <a:blip r:embed="rId2"/>
          <a:stretch>
            <a:fillRect/>
          </a:stretch>
        </p:blipFill>
        <p:spPr>
          <a:xfrm>
            <a:off x="6656712" y="3926491"/>
            <a:ext cx="2487288" cy="1217009"/>
          </a:xfrm>
          <a:prstGeom prst="rect">
            <a:avLst/>
          </a:prstGeom>
        </p:spPr>
      </p:pic>
    </p:spTree>
    <p:extLst>
      <p:ext uri="{BB962C8B-B14F-4D97-AF65-F5344CB8AC3E}">
        <p14:creationId xmlns:p14="http://schemas.microsoft.com/office/powerpoint/2010/main" val="522277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0AB93D99-7BA8-A74A-BFBE-AE69998D07B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956EF556-0843-9F49-B24F-0155AC1D426B}"/>
              </a:ext>
            </a:extLst>
          </p:cNvPr>
          <p:cNvPicPr>
            <a:picLocks noChangeAspect="1"/>
          </p:cNvPicPr>
          <p:nvPr userDrawn="1"/>
        </p:nvPicPr>
        <p:blipFill>
          <a:blip r:embed="rId3"/>
          <a:stretch>
            <a:fillRect/>
          </a:stretch>
        </p:blipFill>
        <p:spPr>
          <a:xfrm>
            <a:off x="5732600" y="2525197"/>
            <a:ext cx="2990851" cy="1463398"/>
          </a:xfrm>
          <a:prstGeom prst="rect">
            <a:avLst/>
          </a:prstGeom>
        </p:spPr>
      </p:pic>
      <p:sp>
        <p:nvSpPr>
          <p:cNvPr id="9" name="Title 1">
            <a:extLst>
              <a:ext uri="{FF2B5EF4-FFF2-40B4-BE49-F238E27FC236}">
                <a16:creationId xmlns:a16="http://schemas.microsoft.com/office/drawing/2014/main" id="{E8A62ABC-8BF6-4141-81B1-2579AA5B2935}"/>
              </a:ext>
            </a:extLst>
          </p:cNvPr>
          <p:cNvSpPr>
            <a:spLocks noGrp="1"/>
          </p:cNvSpPr>
          <p:nvPr>
            <p:ph type="title" hasCustomPrompt="1"/>
          </p:nvPr>
        </p:nvSpPr>
        <p:spPr>
          <a:xfrm>
            <a:off x="2319306" y="1286908"/>
            <a:ext cx="5968416" cy="994172"/>
          </a:xfrm>
        </p:spPr>
        <p:txBody>
          <a:bodyPr lIns="0" tIns="0" rIns="0" bIns="0">
            <a:normAutofit/>
          </a:bodyPr>
          <a:lstStyle>
            <a:lvl1pPr algn="r">
              <a:defRPr sz="4800">
                <a:solidFill>
                  <a:schemeClr val="bg1"/>
                </a:solidFill>
              </a:defRPr>
            </a:lvl1pPr>
          </a:lstStyle>
          <a:p>
            <a:r>
              <a:rPr lang="en-US" dirty="0"/>
              <a:t>Thank you!</a:t>
            </a:r>
          </a:p>
        </p:txBody>
      </p:sp>
    </p:spTree>
    <p:extLst>
      <p:ext uri="{BB962C8B-B14F-4D97-AF65-F5344CB8AC3E}">
        <p14:creationId xmlns:p14="http://schemas.microsoft.com/office/powerpoint/2010/main" val="2126999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7784" y="171450"/>
            <a:ext cx="6135216" cy="456084"/>
          </a:xfrm>
        </p:spPr>
        <p:txBody>
          <a:bodyPr/>
          <a:lstStyle>
            <a:lvl1pPr algn="r">
              <a:defRPr/>
            </a:lvl1pPr>
          </a:lstStyle>
          <a:p>
            <a:r>
              <a:rPr lang="en-CA" dirty="0"/>
              <a:t>Dual Content Title</a:t>
            </a:r>
            <a:endParaRPr lang="en-US" dirty="0"/>
          </a:p>
        </p:txBody>
      </p:sp>
      <p:sp>
        <p:nvSpPr>
          <p:cNvPr id="3" name="Content Placeholder 2"/>
          <p:cNvSpPr>
            <a:spLocks noGrp="1"/>
          </p:cNvSpPr>
          <p:nvPr>
            <p:ph sz="half" idx="1" hasCustomPrompt="1"/>
          </p:nvPr>
        </p:nvSpPr>
        <p:spPr>
          <a:xfrm>
            <a:off x="395536" y="1113588"/>
            <a:ext cx="3888432" cy="3456384"/>
          </a:xfrm>
        </p:spPr>
        <p:txBody>
          <a:bodyPr/>
          <a:lstStyle>
            <a:lvl1pPr>
              <a:defRPr sz="210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Main Bullet</a:t>
            </a:r>
            <a:endParaRPr lang="en-CA" dirty="0"/>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hasCustomPrompt="1"/>
          </p:nvPr>
        </p:nvSpPr>
        <p:spPr>
          <a:xfrm>
            <a:off x="4499992" y="1113588"/>
            <a:ext cx="4263008" cy="345638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dirty="0"/>
              <a:t>Main Bullet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r>
              <a:rPr lang="en-US" altLang="en-US"/>
              <a:t>FIPPA &amp; You - Student Privacy Awareness</a:t>
            </a:r>
          </a:p>
        </p:txBody>
      </p:sp>
      <p:sp>
        <p:nvSpPr>
          <p:cNvPr id="7" name="Rectangle 6"/>
          <p:cNvSpPr>
            <a:spLocks noGrp="1" noChangeArrowheads="1"/>
          </p:cNvSpPr>
          <p:nvPr>
            <p:ph type="sldNum" sz="quarter" idx="12"/>
          </p:nvPr>
        </p:nvSpPr>
        <p:spPr>
          <a:ln/>
        </p:spPr>
        <p:txBody>
          <a:bodyPr/>
          <a:lstStyle>
            <a:lvl1pPr>
              <a:defRPr/>
            </a:lvl1pPr>
          </a:lstStyle>
          <a:p>
            <a:fld id="{B61EF5D9-3F5F-45C6-8D1D-87B496C02DDC}" type="slidenum">
              <a:rPr lang="en-US" altLang="en-US"/>
              <a:pPr/>
              <a:t>‹#›</a:t>
            </a:fld>
            <a:endParaRPr lang="en-US" altLang="en-US"/>
          </a:p>
        </p:txBody>
      </p:sp>
    </p:spTree>
    <p:extLst>
      <p:ext uri="{BB962C8B-B14F-4D97-AF65-F5344CB8AC3E}">
        <p14:creationId xmlns:p14="http://schemas.microsoft.com/office/powerpoint/2010/main" val="280479246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02336" y="421148"/>
            <a:ext cx="5712714" cy="1790700"/>
          </a:xfrm>
        </p:spPr>
        <p:txBody>
          <a:bodyPr lIns="0" tIns="0" rIns="0" bIns="0" anchor="b">
            <a:normAutofit/>
          </a:bodyPr>
          <a:lstStyle>
            <a:lvl1pPr algn="l">
              <a:defRPr sz="3200" b="1"/>
            </a:lvl1pPr>
          </a:lstStyle>
          <a:p>
            <a:r>
              <a:rPr lang="en-US" dirty="0"/>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02336" y="2280904"/>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5071D47B-9083-3A40-8AF8-99EB385752C1}"/>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244374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02336" y="1325216"/>
            <a:ext cx="5712714" cy="740857"/>
          </a:xfrm>
        </p:spPr>
        <p:txBody>
          <a:bodyPr lIns="0" tIns="0" rIns="0" bIns="0" anchor="b">
            <a:normAutofit/>
          </a:bodyPr>
          <a:lstStyle>
            <a:lvl1pPr algn="l">
              <a:defRPr sz="3200" b="1"/>
            </a:lvl1pPr>
          </a:lstStyle>
          <a:p>
            <a:r>
              <a:rPr lang="en-US" dirty="0"/>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02336" y="2135129"/>
            <a:ext cx="5712714" cy="1469461"/>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a:extLst>
              <a:ext uri="{FF2B5EF4-FFF2-40B4-BE49-F238E27FC236}">
                <a16:creationId xmlns:a16="http://schemas.microsoft.com/office/drawing/2014/main" id="{259FD060-1D9F-3942-9D31-B3D158FBB29D}"/>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59014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02336" y="1325216"/>
            <a:ext cx="5712714" cy="740857"/>
          </a:xfrm>
        </p:spPr>
        <p:txBody>
          <a:bodyPr lIns="0" tIns="0" rIns="0" bIns="0" anchor="b">
            <a:normAutofit/>
          </a:bodyPr>
          <a:lstStyle>
            <a:lvl1pPr algn="l">
              <a:defRPr sz="3200" b="1"/>
            </a:lvl1pPr>
          </a:lstStyle>
          <a:p>
            <a:r>
              <a:rPr lang="en-US" dirty="0"/>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02336" y="2135129"/>
            <a:ext cx="5712714" cy="1469461"/>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9916087F-C34C-7B46-B072-8517C3528239}"/>
              </a:ext>
            </a:extLst>
          </p:cNvPr>
          <p:cNvPicPr>
            <a:picLocks noChangeAspect="1"/>
          </p:cNvPicPr>
          <p:nvPr userDrawn="1"/>
        </p:nvPicPr>
        <p:blipFill>
          <a:blip r:embed="rId3"/>
          <a:stretch>
            <a:fillRect/>
          </a:stretch>
        </p:blipFill>
        <p:spPr>
          <a:xfrm>
            <a:off x="0" y="4322619"/>
            <a:ext cx="1677694" cy="820882"/>
          </a:xfrm>
          <a:prstGeom prst="rect">
            <a:avLst/>
          </a:prstGeom>
        </p:spPr>
      </p:pic>
    </p:spTree>
    <p:extLst>
      <p:ext uri="{BB962C8B-B14F-4D97-AF65-F5344CB8AC3E}">
        <p14:creationId xmlns:p14="http://schemas.microsoft.com/office/powerpoint/2010/main" val="313043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red surface with a black background&#10;&#10;Description automatically generated with medium confidence">
            <a:extLst>
              <a:ext uri="{FF2B5EF4-FFF2-40B4-BE49-F238E27FC236}">
                <a16:creationId xmlns:a16="http://schemas.microsoft.com/office/drawing/2014/main" id="{778A259C-A74C-A449-BDC3-B062934C3B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365D4138-D0D5-DF4C-A625-0594155B20D3}"/>
              </a:ext>
            </a:extLst>
          </p:cNvPr>
          <p:cNvSpPr>
            <a:spLocks noGrp="1"/>
          </p:cNvSpPr>
          <p:nvPr>
            <p:ph type="ctrTitle"/>
          </p:nvPr>
        </p:nvSpPr>
        <p:spPr>
          <a:xfrm>
            <a:off x="402336" y="1103635"/>
            <a:ext cx="5712714" cy="1790700"/>
          </a:xfrm>
        </p:spPr>
        <p:txBody>
          <a:bodyPr lIns="0" tIns="0" rIns="0" bIns="0" anchor="b">
            <a:normAutofit/>
          </a:bodyPr>
          <a:lstStyle>
            <a:lvl1pPr algn="l">
              <a:defRPr sz="3200" b="1"/>
            </a:lvl1pPr>
          </a:lstStyle>
          <a:p>
            <a:r>
              <a:rPr lang="en-US" dirty="0"/>
              <a:t>Click to edit Master title style</a:t>
            </a:r>
          </a:p>
        </p:txBody>
      </p:sp>
      <p:sp>
        <p:nvSpPr>
          <p:cNvPr id="7" name="Subtitle 2">
            <a:extLst>
              <a:ext uri="{FF2B5EF4-FFF2-40B4-BE49-F238E27FC236}">
                <a16:creationId xmlns:a16="http://schemas.microsoft.com/office/drawing/2014/main" id="{B52650F7-944A-5147-A640-7D611AFFC141}"/>
              </a:ext>
            </a:extLst>
          </p:cNvPr>
          <p:cNvSpPr>
            <a:spLocks noGrp="1"/>
          </p:cNvSpPr>
          <p:nvPr>
            <p:ph type="subTitle" idx="1"/>
          </p:nvPr>
        </p:nvSpPr>
        <p:spPr>
          <a:xfrm>
            <a:off x="402336" y="2963391"/>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A0AF1A61-6DD9-2B45-93DC-9A901A85E42B}"/>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24734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A259C-A74C-A449-BDC3-B062934C3B9F}"/>
              </a:ext>
            </a:extLst>
          </p:cNvPr>
          <p:cNvPicPr>
            <a:picLocks noChangeAspect="1"/>
          </p:cNvPicPr>
          <p:nvPr userDrawn="1"/>
        </p:nvPicPr>
        <p:blipFill>
          <a:blip r:embed="rId2"/>
          <a:srcRect/>
          <a:stretch/>
        </p:blipFill>
        <p:spPr>
          <a:xfrm>
            <a:off x="0" y="0"/>
            <a:ext cx="9144000" cy="5143500"/>
          </a:xfrm>
          <a:prstGeom prst="rect">
            <a:avLst/>
          </a:prstGeom>
        </p:spPr>
      </p:pic>
      <p:sp>
        <p:nvSpPr>
          <p:cNvPr id="6" name="Title 1">
            <a:extLst>
              <a:ext uri="{FF2B5EF4-FFF2-40B4-BE49-F238E27FC236}">
                <a16:creationId xmlns:a16="http://schemas.microsoft.com/office/drawing/2014/main" id="{365D4138-D0D5-DF4C-A625-0594155B20D3}"/>
              </a:ext>
            </a:extLst>
          </p:cNvPr>
          <p:cNvSpPr>
            <a:spLocks noGrp="1"/>
          </p:cNvSpPr>
          <p:nvPr>
            <p:ph type="ctrTitle"/>
          </p:nvPr>
        </p:nvSpPr>
        <p:spPr>
          <a:xfrm>
            <a:off x="402336" y="1103635"/>
            <a:ext cx="5712714" cy="1790700"/>
          </a:xfrm>
        </p:spPr>
        <p:txBody>
          <a:bodyPr lIns="0" tIns="0" rIns="0" bIns="0" anchor="b">
            <a:normAutofit/>
          </a:bodyPr>
          <a:lstStyle>
            <a:lvl1pPr algn="l">
              <a:defRPr sz="3200" b="1"/>
            </a:lvl1pPr>
          </a:lstStyle>
          <a:p>
            <a:r>
              <a:rPr lang="en-US" dirty="0"/>
              <a:t>Click to edit Master title style</a:t>
            </a:r>
          </a:p>
        </p:txBody>
      </p:sp>
      <p:sp>
        <p:nvSpPr>
          <p:cNvPr id="7" name="Subtitle 2">
            <a:extLst>
              <a:ext uri="{FF2B5EF4-FFF2-40B4-BE49-F238E27FC236}">
                <a16:creationId xmlns:a16="http://schemas.microsoft.com/office/drawing/2014/main" id="{B52650F7-944A-5147-A640-7D611AFFC141}"/>
              </a:ext>
            </a:extLst>
          </p:cNvPr>
          <p:cNvSpPr>
            <a:spLocks noGrp="1"/>
          </p:cNvSpPr>
          <p:nvPr>
            <p:ph type="subTitle" idx="1"/>
          </p:nvPr>
        </p:nvSpPr>
        <p:spPr>
          <a:xfrm>
            <a:off x="402336" y="2963391"/>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318BC96-06DD-2E4F-8948-4A6134F95435}"/>
              </a:ext>
            </a:extLst>
          </p:cNvPr>
          <p:cNvPicPr>
            <a:picLocks noChangeAspect="1"/>
          </p:cNvPicPr>
          <p:nvPr userDrawn="1"/>
        </p:nvPicPr>
        <p:blipFill>
          <a:blip r:embed="rId3"/>
          <a:stretch>
            <a:fillRect/>
          </a:stretch>
        </p:blipFill>
        <p:spPr>
          <a:xfrm>
            <a:off x="0" y="4322619"/>
            <a:ext cx="1677694" cy="820882"/>
          </a:xfrm>
          <a:prstGeom prst="rect">
            <a:avLst/>
          </a:prstGeom>
        </p:spPr>
      </p:pic>
    </p:spTree>
    <p:extLst>
      <p:ext uri="{BB962C8B-B14F-4D97-AF65-F5344CB8AC3E}">
        <p14:creationId xmlns:p14="http://schemas.microsoft.com/office/powerpoint/2010/main" val="317686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itle Content Slide">
    <p:spTree>
      <p:nvGrpSpPr>
        <p:cNvPr id="1" name=""/>
        <p:cNvGrpSpPr/>
        <p:nvPr/>
      </p:nvGrpSpPr>
      <p:grpSpPr>
        <a:xfrm>
          <a:off x="0" y="0"/>
          <a:ext cx="0" cy="0"/>
          <a:chOff x="0" y="0"/>
          <a:chExt cx="0" cy="0"/>
        </a:xfrm>
      </p:grpSpPr>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8509348" cy="617934"/>
          </a:xfrm>
        </p:spPr>
        <p:txBody>
          <a:bodyPr lIns="0" tIns="0" rIns="0" bIns="0" anchor="t">
            <a:normAutofit/>
          </a:bodyPr>
          <a:lstStyle>
            <a:lvl1pPr marL="0" indent="0">
              <a:buNone/>
              <a:defRPr sz="16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1923393"/>
            <a:ext cx="8509348" cy="2399226"/>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9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Title Content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CE42D8-5361-9940-B797-FFC03759880E}"/>
              </a:ext>
            </a:extLst>
          </p:cNvPr>
          <p:cNvPicPr>
            <a:picLocks noChangeAspect="1"/>
          </p:cNvPicPr>
          <p:nvPr userDrawn="1"/>
        </p:nvPicPr>
        <p:blipFill>
          <a:blip r:embed="rId2"/>
          <a:srcRect/>
          <a:stretch/>
        </p:blipFill>
        <p:spPr>
          <a:xfrm rot="10800000">
            <a:off x="-2" y="0"/>
            <a:ext cx="9144000" cy="5143500"/>
          </a:xfrm>
          <a:prstGeom prst="rect">
            <a:avLst/>
          </a:prstGeom>
        </p:spPr>
      </p:pic>
      <p:sp>
        <p:nvSpPr>
          <p:cNvPr id="2" name="Title 1"/>
          <p:cNvSpPr>
            <a:spLocks noGrp="1"/>
          </p:cNvSpPr>
          <p:nvPr>
            <p:ph type="title"/>
          </p:nvPr>
        </p:nvSpPr>
        <p:spPr>
          <a:xfrm>
            <a:off x="317324" y="986363"/>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973391"/>
            <a:ext cx="8509348" cy="617934"/>
          </a:xfrm>
        </p:spPr>
        <p:txBody>
          <a:bodyPr lIns="0" tIns="0" rIns="0" bIns="0" anchor="t">
            <a:normAutofit/>
          </a:bodyPr>
          <a:lstStyle>
            <a:lvl1pPr marL="0" indent="0">
              <a:buNone/>
              <a:defRPr sz="16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635912"/>
            <a:ext cx="8509348" cy="2399226"/>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0C660B7-1FE8-3945-BBAA-6084BA6E5EED}"/>
              </a:ext>
            </a:extLst>
          </p:cNvPr>
          <p:cNvPicPr>
            <a:picLocks noChangeAspect="1"/>
          </p:cNvPicPr>
          <p:nvPr userDrawn="1"/>
        </p:nvPicPr>
        <p:blipFill>
          <a:blip r:embed="rId3"/>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61933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2340261"/>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62" r:id="rId3"/>
    <p:sldLayoutId id="2147483680" r:id="rId4"/>
    <p:sldLayoutId id="2147483687" r:id="rId5"/>
    <p:sldLayoutId id="2147483681" r:id="rId6"/>
    <p:sldLayoutId id="2147483688" r:id="rId7"/>
    <p:sldLayoutId id="2147483679" r:id="rId8"/>
    <p:sldLayoutId id="2147483683" r:id="rId9"/>
    <p:sldLayoutId id="2147483663" r:id="rId10"/>
    <p:sldLayoutId id="2147483664" r:id="rId11"/>
    <p:sldLayoutId id="2147483665" r:id="rId12"/>
    <p:sldLayoutId id="2147483684" r:id="rId13"/>
    <p:sldLayoutId id="2147483677" r:id="rId14"/>
    <p:sldLayoutId id="2147483672" r:id="rId15"/>
    <p:sldLayoutId id="2147483685" r:id="rId16"/>
    <p:sldLayoutId id="2147483678" r:id="rId17"/>
    <p:sldLayoutId id="2147483673" r:id="rId18"/>
    <p:sldLayoutId id="2147483686" r:id="rId19"/>
    <p:sldLayoutId id="2147483666" r:id="rId20"/>
    <p:sldLayoutId id="2147483674" r:id="rId21"/>
    <p:sldLayoutId id="2147483675" r:id="rId22"/>
    <p:sldLayoutId id="2147483676" r:id="rId23"/>
    <p:sldLayoutId id="2147483667" r:id="rId24"/>
    <p:sldLayoutId id="2147483689" r:id="rId25"/>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hyperlink" Target="mailto:University_Privacy_Office@carleton.ca" TargetMode="Externa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mailto:Richard.Sinclair@carleton.ca" TargetMode="External"/><Relationship Id="rId2" Type="http://schemas.openxmlformats.org/officeDocument/2006/relationships/hyperlink" Target="mailto:James.Gamble@carleton.ca" TargetMode="External"/><Relationship Id="rId1" Type="http://schemas.openxmlformats.org/officeDocument/2006/relationships/slideLayout" Target="../slideLayouts/slideLayout11.xml"/><Relationship Id="rId4" Type="http://schemas.openxmlformats.org/officeDocument/2006/relationships/hyperlink" Target="mailto:Christine.Page@carleton.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A0ED-3706-E54A-A108-FC0F7B02BFBB}"/>
              </a:ext>
            </a:extLst>
          </p:cNvPr>
          <p:cNvSpPr>
            <a:spLocks noGrp="1"/>
          </p:cNvSpPr>
          <p:nvPr>
            <p:ph type="ctrTitle"/>
          </p:nvPr>
        </p:nvSpPr>
        <p:spPr/>
        <p:txBody>
          <a:bodyPr/>
          <a:lstStyle/>
          <a:p>
            <a:r>
              <a:rPr lang="en-US" dirty="0"/>
              <a:t>FIPPA &amp; You</a:t>
            </a:r>
          </a:p>
        </p:txBody>
      </p:sp>
      <p:sp>
        <p:nvSpPr>
          <p:cNvPr id="3" name="Subtitle 2">
            <a:extLst>
              <a:ext uri="{FF2B5EF4-FFF2-40B4-BE49-F238E27FC236}">
                <a16:creationId xmlns:a16="http://schemas.microsoft.com/office/drawing/2014/main" id="{9ABD8F06-F42B-464D-BB54-76F6629113B4}"/>
              </a:ext>
            </a:extLst>
          </p:cNvPr>
          <p:cNvSpPr>
            <a:spLocks noGrp="1"/>
          </p:cNvSpPr>
          <p:nvPr>
            <p:ph type="subTitle" idx="1"/>
          </p:nvPr>
        </p:nvSpPr>
        <p:spPr/>
        <p:txBody>
          <a:bodyPr/>
          <a:lstStyle/>
          <a:p>
            <a:r>
              <a:rPr lang="en-US" dirty="0">
                <a:solidFill>
                  <a:schemeClr val="tx2"/>
                </a:solidFill>
              </a:rPr>
              <a:t>Student Privacy Awareness</a:t>
            </a:r>
          </a:p>
        </p:txBody>
      </p:sp>
    </p:spTree>
    <p:extLst>
      <p:ext uri="{BB962C8B-B14F-4D97-AF65-F5344CB8AC3E}">
        <p14:creationId xmlns:p14="http://schemas.microsoft.com/office/powerpoint/2010/main" val="227696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5" y="682819"/>
            <a:ext cx="8509349" cy="994172"/>
          </a:xfrm>
        </p:spPr>
        <p:txBody>
          <a:bodyPr>
            <a:normAutofit/>
          </a:bodyPr>
          <a:lstStyle/>
          <a:p>
            <a:r>
              <a:rPr lang="en-CA" sz="3200" dirty="0">
                <a:latin typeface="Arial" panose="020B0604020202020204" pitchFamily="34" charset="0"/>
                <a:cs typeface="Arial" panose="020B0604020202020204" pitchFamily="34" charset="0"/>
              </a:rPr>
              <a:t>Definitions</a:t>
            </a:r>
          </a:p>
        </p:txBody>
      </p:sp>
      <p:sp>
        <p:nvSpPr>
          <p:cNvPr id="3" name="Content Placeholder 2"/>
          <p:cNvSpPr>
            <a:spLocks noGrp="1"/>
          </p:cNvSpPr>
          <p:nvPr>
            <p:ph sz="half" idx="2"/>
          </p:nvPr>
        </p:nvSpPr>
        <p:spPr>
          <a:xfrm>
            <a:off x="317326" y="1179905"/>
            <a:ext cx="8509348" cy="2977233"/>
          </a:xfrm>
        </p:spPr>
        <p:txBody>
          <a:bodyPr>
            <a:normAutofit/>
          </a:bodyPr>
          <a:lstStyle/>
          <a:p>
            <a:r>
              <a:rPr lang="en-CA" sz="2800" dirty="0"/>
              <a:t>Personal Information</a:t>
            </a:r>
          </a:p>
          <a:p>
            <a:pPr lvl="1"/>
            <a:r>
              <a:rPr lang="en-CA" sz="2000" dirty="0"/>
              <a:t>Record information about an identifiable individual including, but not limited to;</a:t>
            </a:r>
          </a:p>
          <a:p>
            <a:pPr lvl="2"/>
            <a:r>
              <a:rPr lang="en-CA" sz="1600" dirty="0"/>
              <a:t>race, age, sex, marital/family status, educational and employment history, financial transactions</a:t>
            </a:r>
          </a:p>
          <a:p>
            <a:pPr lvl="2"/>
            <a:r>
              <a:rPr lang="en-CA" sz="1600" dirty="0"/>
              <a:t>any identifying number assigned to you (a.k.a. SIN, CUID #), phone number, address, fingerprints, blood type</a:t>
            </a:r>
          </a:p>
          <a:p>
            <a:pPr lvl="2"/>
            <a:r>
              <a:rPr lang="en-CA" sz="1600" dirty="0"/>
              <a:t>your personal opinions and views, </a:t>
            </a:r>
            <a:r>
              <a:rPr lang="en-CA" sz="1600" b="1" dirty="0"/>
              <a:t>except where they relate to another individual, and views and opinions of another individual about the individual</a:t>
            </a:r>
            <a:endParaRPr lang="en-CA" sz="1600" dirty="0"/>
          </a:p>
          <a:p>
            <a:pPr lvl="1"/>
            <a:r>
              <a:rPr lang="en-CA" sz="2000" dirty="0"/>
              <a:t>Does not include business contact information.</a:t>
            </a:r>
          </a:p>
        </p:txBody>
      </p:sp>
    </p:spTree>
    <p:extLst>
      <p:ext uri="{BB962C8B-B14F-4D97-AF65-F5344CB8AC3E}">
        <p14:creationId xmlns:p14="http://schemas.microsoft.com/office/powerpoint/2010/main" val="253452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Definitions</a:t>
            </a:r>
          </a:p>
        </p:txBody>
      </p:sp>
      <p:sp>
        <p:nvSpPr>
          <p:cNvPr id="3" name="Content Placeholder 2"/>
          <p:cNvSpPr>
            <a:spLocks noGrp="1"/>
          </p:cNvSpPr>
          <p:nvPr>
            <p:ph sz="half" idx="2"/>
          </p:nvPr>
        </p:nvSpPr>
        <p:spPr>
          <a:xfrm>
            <a:off x="317325" y="817815"/>
            <a:ext cx="8509348" cy="3428182"/>
          </a:xfrm>
        </p:spPr>
        <p:txBody>
          <a:bodyPr>
            <a:normAutofit/>
          </a:bodyPr>
          <a:lstStyle/>
          <a:p>
            <a:r>
              <a:rPr lang="en-CA" sz="2800" dirty="0"/>
              <a:t>Record</a:t>
            </a:r>
          </a:p>
          <a:p>
            <a:pPr lvl="1"/>
            <a:r>
              <a:rPr lang="en-CA" sz="2400" dirty="0"/>
              <a:t>Any record of information however recorded, whether in printed form, on film, or by electronic means or otherwise.</a:t>
            </a:r>
          </a:p>
          <a:p>
            <a:pPr lvl="2"/>
            <a:r>
              <a:rPr lang="en-CA" sz="2000" dirty="0"/>
              <a:t>Hard Copy records include notebooks, binders, paper files, sticky notes</a:t>
            </a:r>
          </a:p>
          <a:p>
            <a:pPr lvl="2"/>
            <a:r>
              <a:rPr lang="en-CA" sz="2000" dirty="0"/>
              <a:t>Electronic records include e-mails, PDFs, Excel or CSV documents, databases</a:t>
            </a:r>
          </a:p>
          <a:p>
            <a:pPr lvl="2"/>
            <a:r>
              <a:rPr lang="en-CA" sz="2000" dirty="0"/>
              <a:t>Anything that is machine-readable (i.e. carpet samples)</a:t>
            </a:r>
          </a:p>
        </p:txBody>
      </p:sp>
    </p:spTree>
    <p:extLst>
      <p:ext uri="{BB962C8B-B14F-4D97-AF65-F5344CB8AC3E}">
        <p14:creationId xmlns:p14="http://schemas.microsoft.com/office/powerpoint/2010/main" val="24875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FC83-498A-B947-B5F7-21B6F65F386D}"/>
              </a:ext>
            </a:extLst>
          </p:cNvPr>
          <p:cNvSpPr>
            <a:spLocks noGrp="1"/>
          </p:cNvSpPr>
          <p:nvPr>
            <p:ph type="ctrTitle"/>
          </p:nvPr>
        </p:nvSpPr>
        <p:spPr>
          <a:xfrm>
            <a:off x="402336" y="421148"/>
            <a:ext cx="6151976" cy="1790700"/>
          </a:xfrm>
        </p:spPr>
        <p:txBody>
          <a:bodyPr/>
          <a:lstStyle/>
          <a:p>
            <a:r>
              <a:rPr lang="en-US" dirty="0"/>
              <a:t>Privacy “Inside” the Classroom</a:t>
            </a:r>
          </a:p>
        </p:txBody>
      </p:sp>
    </p:spTree>
    <p:extLst>
      <p:ext uri="{BB962C8B-B14F-4D97-AF65-F5344CB8AC3E}">
        <p14:creationId xmlns:p14="http://schemas.microsoft.com/office/powerpoint/2010/main" val="222612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42937"/>
            <a:ext cx="5712714" cy="1251907"/>
          </a:xfrm>
        </p:spPr>
        <p:txBody>
          <a:bodyPr/>
          <a:lstStyle/>
          <a:p>
            <a:r>
              <a:rPr lang="en-CA" dirty="0"/>
              <a:t>Attendance</a:t>
            </a:r>
          </a:p>
        </p:txBody>
      </p:sp>
      <p:sp>
        <p:nvSpPr>
          <p:cNvPr id="3" name="Content Placeholder 2"/>
          <p:cNvSpPr>
            <a:spLocks noGrp="1"/>
          </p:cNvSpPr>
          <p:nvPr>
            <p:ph type="subTitle" idx="1"/>
          </p:nvPr>
        </p:nvSpPr>
        <p:spPr>
          <a:xfrm>
            <a:off x="402336" y="1441682"/>
            <a:ext cx="8304342" cy="2796363"/>
          </a:xfrm>
        </p:spPr>
        <p:txBody>
          <a:bodyPr>
            <a:normAutofit/>
          </a:bodyPr>
          <a:lstStyle/>
          <a:p>
            <a:pPr marL="342900" indent="-342900">
              <a:buClr>
                <a:schemeClr val="accent1"/>
              </a:buClr>
              <a:buFont typeface="Arial" panose="020B0604020202020204" pitchFamily="34" charset="0"/>
              <a:buChar char="•"/>
            </a:pPr>
            <a:r>
              <a:rPr lang="en-CA" sz="2400" dirty="0"/>
              <a:t>Attendance is now tracked through a variety of sources via student’s username;</a:t>
            </a:r>
          </a:p>
          <a:p>
            <a:pPr marL="685800" lvl="1" indent="-342900" algn="l">
              <a:buClr>
                <a:schemeClr val="accent1"/>
              </a:buClr>
              <a:buFont typeface="Arial" panose="020B0604020202020204" pitchFamily="34" charset="0"/>
              <a:buChar char="•"/>
            </a:pPr>
            <a:r>
              <a:rPr lang="en-CA" sz="2100" dirty="0"/>
              <a:t>Brightspace</a:t>
            </a:r>
          </a:p>
          <a:p>
            <a:pPr marL="685800" lvl="1" indent="-342900" algn="l">
              <a:buClr>
                <a:schemeClr val="accent1"/>
              </a:buClr>
              <a:buFont typeface="Arial" panose="020B0604020202020204" pitchFamily="34" charset="0"/>
              <a:buChar char="•"/>
            </a:pPr>
            <a:r>
              <a:rPr lang="en-US" sz="2100" dirty="0" err="1"/>
              <a:t>PollEV</a:t>
            </a:r>
            <a:endParaRPr lang="en-CA" sz="2100" dirty="0"/>
          </a:p>
          <a:p>
            <a:pPr marL="685800" lvl="1" indent="-342900" algn="l">
              <a:buClr>
                <a:schemeClr val="accent1"/>
              </a:buClr>
              <a:buFont typeface="Arial" panose="020B0604020202020204" pitchFamily="34" charset="0"/>
              <a:buChar char="•"/>
            </a:pPr>
            <a:r>
              <a:rPr lang="en-CA" sz="2100" dirty="0"/>
              <a:t>Teams</a:t>
            </a:r>
          </a:p>
          <a:p>
            <a:pPr marL="685800" lvl="1" indent="-342900" algn="l">
              <a:buClr>
                <a:schemeClr val="accent1"/>
              </a:buClr>
              <a:buFont typeface="Arial" panose="020B0604020202020204" pitchFamily="34" charset="0"/>
              <a:buChar char="•"/>
            </a:pPr>
            <a:r>
              <a:rPr lang="en-CA" sz="2100" dirty="0"/>
              <a:t>Zoom</a:t>
            </a:r>
          </a:p>
          <a:p>
            <a:pPr marL="342900" indent="-342900">
              <a:buClr>
                <a:schemeClr val="accent1"/>
              </a:buClr>
              <a:buFont typeface="Arial" panose="020B0604020202020204" pitchFamily="34" charset="0"/>
              <a:buChar char="•"/>
            </a:pPr>
            <a:r>
              <a:rPr lang="en-CA" sz="2400" dirty="0"/>
              <a:t>If course requirement, inform student via syllabus or through introductory message</a:t>
            </a:r>
          </a:p>
        </p:txBody>
      </p:sp>
    </p:spTree>
    <p:extLst>
      <p:ext uri="{BB962C8B-B14F-4D97-AF65-F5344CB8AC3E}">
        <p14:creationId xmlns:p14="http://schemas.microsoft.com/office/powerpoint/2010/main" val="400848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42937"/>
            <a:ext cx="5712714" cy="1790700"/>
          </a:xfrm>
        </p:spPr>
        <p:txBody>
          <a:bodyPr/>
          <a:lstStyle/>
          <a:p>
            <a:r>
              <a:rPr lang="en-CA" dirty="0">
                <a:latin typeface="Arial" panose="020B0604020202020204" pitchFamily="34" charset="0"/>
                <a:cs typeface="Arial" panose="020B0604020202020204" pitchFamily="34" charset="0"/>
              </a:rPr>
              <a:t>Grades</a:t>
            </a:r>
          </a:p>
        </p:txBody>
      </p:sp>
      <p:sp>
        <p:nvSpPr>
          <p:cNvPr id="3" name="Content Placeholder 2"/>
          <p:cNvSpPr>
            <a:spLocks noGrp="1"/>
          </p:cNvSpPr>
          <p:nvPr>
            <p:ph type="subTitle" idx="1"/>
          </p:nvPr>
        </p:nvSpPr>
        <p:spPr>
          <a:xfrm>
            <a:off x="402336" y="1833637"/>
            <a:ext cx="8495174" cy="2371576"/>
          </a:xfrm>
        </p:spPr>
        <p:txBody>
          <a:bodyPr>
            <a:normAutofit/>
          </a:bodyPr>
          <a:lstStyle/>
          <a:p>
            <a:pPr marL="342900" indent="-342900">
              <a:buClr>
                <a:schemeClr val="accent1"/>
              </a:buClr>
              <a:buFont typeface="Arial" panose="020B0604020202020204" pitchFamily="34" charset="0"/>
              <a:buChar char="•"/>
            </a:pPr>
            <a:r>
              <a:rPr lang="en-CA" sz="2400" dirty="0"/>
              <a:t>Grades/marks should be posted to secure environments (e.g. Brightspace, departmental websites).</a:t>
            </a:r>
          </a:p>
          <a:p>
            <a:pPr marL="342900" indent="-342900">
              <a:buClr>
                <a:schemeClr val="accent1"/>
              </a:buClr>
              <a:buFont typeface="Arial" panose="020B0604020202020204" pitchFamily="34" charset="0"/>
              <a:buChar char="•"/>
            </a:pPr>
            <a:r>
              <a:rPr lang="en-CA" sz="2400" dirty="0"/>
              <a:t>Pay attention to how grades are entered/shared;</a:t>
            </a:r>
          </a:p>
          <a:p>
            <a:pPr marL="685800" lvl="1" indent="-342900" algn="l">
              <a:buClr>
                <a:schemeClr val="accent1"/>
              </a:buClr>
              <a:buFont typeface="Arial" panose="020B0604020202020204" pitchFamily="34" charset="0"/>
              <a:buChar char="•"/>
            </a:pPr>
            <a:r>
              <a:rPr lang="en-CA" sz="2100" dirty="0"/>
              <a:t>E.g.: If uploading a “public” grade sheet, remove personal identifiers and use only last five of student ID (CUID)</a:t>
            </a:r>
          </a:p>
        </p:txBody>
      </p:sp>
    </p:spTree>
    <p:extLst>
      <p:ext uri="{BB962C8B-B14F-4D97-AF65-F5344CB8AC3E}">
        <p14:creationId xmlns:p14="http://schemas.microsoft.com/office/powerpoint/2010/main" val="360967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latin typeface="Arial" panose="020B0604020202020204" pitchFamily="34" charset="0"/>
                <a:cs typeface="Arial" panose="020B0604020202020204" pitchFamily="34" charset="0"/>
              </a:rPr>
              <a:t>Privacy between Classrooms</a:t>
            </a:r>
          </a:p>
        </p:txBody>
      </p:sp>
      <p:sp>
        <p:nvSpPr>
          <p:cNvPr id="4" name="Footer Placeholder 3"/>
          <p:cNvSpPr>
            <a:spLocks noGrp="1"/>
          </p:cNvSpPr>
          <p:nvPr>
            <p:ph type="ftr" sz="quarter" idx="4294967295"/>
          </p:nvPr>
        </p:nvSpPr>
        <p:spPr bwMode="auto">
          <a:xfrm>
            <a:off x="0" y="6248400"/>
            <a:ext cx="43926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rgbClr val="D0003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t>FIPPA &amp; You - Student Privacy Awareness</a:t>
            </a:r>
            <a:endParaRPr lang="en-US" altLang="en-US" dirty="0"/>
          </a:p>
        </p:txBody>
      </p:sp>
      <p:sp>
        <p:nvSpPr>
          <p:cNvPr id="5" name="Slide Number Placeholder 4"/>
          <p:cNvSpPr>
            <a:spLocks noGrp="1"/>
          </p:cNvSpPr>
          <p:nvPr>
            <p:ph type="sldNum" sz="quarter" idx="4294967295"/>
          </p:nvPr>
        </p:nvSpPr>
        <p:spPr bwMode="auto">
          <a:xfrm>
            <a:off x="7239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D0003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0C8F18F5-350A-4872-B516-A40FB36E5A86}" type="slidenum">
              <a:rPr lang="en-US" altLang="en-US" smtClean="0"/>
              <a:pPr/>
              <a:t>15</a:t>
            </a:fld>
            <a:endParaRPr lang="en-US" altLang="en-US"/>
          </a:p>
        </p:txBody>
      </p:sp>
    </p:spTree>
    <p:extLst>
      <p:ext uri="{BB962C8B-B14F-4D97-AF65-F5344CB8AC3E}">
        <p14:creationId xmlns:p14="http://schemas.microsoft.com/office/powerpoint/2010/main" val="382051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CBDD-9085-DB4A-BAAB-A5C33864A624}"/>
              </a:ext>
            </a:extLst>
          </p:cNvPr>
          <p:cNvSpPr>
            <a:spLocks noGrp="1"/>
          </p:cNvSpPr>
          <p:nvPr>
            <p:ph type="ctrTitle"/>
          </p:nvPr>
        </p:nvSpPr>
        <p:spPr>
          <a:xfrm>
            <a:off x="402336" y="954787"/>
            <a:ext cx="7358137" cy="740857"/>
          </a:xfrm>
        </p:spPr>
        <p:txBody>
          <a:bodyPr>
            <a:normAutofit fontScale="90000"/>
          </a:bodyPr>
          <a:lstStyle/>
          <a:p>
            <a:r>
              <a:rPr lang="en-CA" dirty="0"/>
              <a:t>Discussing student academic information</a:t>
            </a:r>
            <a:br>
              <a:rPr lang="en-CA" dirty="0"/>
            </a:br>
            <a:endParaRPr lang="en-US" dirty="0"/>
          </a:p>
        </p:txBody>
      </p:sp>
      <p:sp>
        <p:nvSpPr>
          <p:cNvPr id="3" name="Subtitle 2">
            <a:extLst>
              <a:ext uri="{FF2B5EF4-FFF2-40B4-BE49-F238E27FC236}">
                <a16:creationId xmlns:a16="http://schemas.microsoft.com/office/drawing/2014/main" id="{25FBB637-91D1-6A44-90FA-9596B7B63B1F}"/>
              </a:ext>
            </a:extLst>
          </p:cNvPr>
          <p:cNvSpPr>
            <a:spLocks noGrp="1"/>
          </p:cNvSpPr>
          <p:nvPr>
            <p:ph type="subTitle" idx="1"/>
          </p:nvPr>
        </p:nvSpPr>
        <p:spPr>
          <a:xfrm>
            <a:off x="402336" y="1504389"/>
            <a:ext cx="8339327" cy="2506957"/>
          </a:xfrm>
        </p:spPr>
        <p:txBody>
          <a:bodyPr>
            <a:normAutofit/>
          </a:bodyPr>
          <a:lstStyle/>
          <a:p>
            <a:pPr marL="342900" indent="-342900">
              <a:buClr>
                <a:schemeClr val="accent1"/>
              </a:buClr>
              <a:buFont typeface="Arial" panose="020B0604020202020204" pitchFamily="34" charset="0"/>
              <a:buChar char="•"/>
            </a:pPr>
            <a:r>
              <a:rPr lang="en-CA" sz="2400" dirty="0"/>
              <a:t>If you do not have student consent, you may still discuss student information, but only with other employees whose duties/responsibilities extend to the student.</a:t>
            </a:r>
          </a:p>
          <a:p>
            <a:pPr marL="342900" indent="-342900">
              <a:buClr>
                <a:schemeClr val="accent1"/>
              </a:buClr>
              <a:buFont typeface="Arial" panose="020B0604020202020204" pitchFamily="34" charset="0"/>
              <a:buChar char="•"/>
            </a:pPr>
            <a:r>
              <a:rPr lang="en-CA" sz="2400" dirty="0"/>
              <a:t>Known as the “Right to Know and Need to Know” Rule. Both criteria need to be met in order to discuss student information with others.</a:t>
            </a:r>
          </a:p>
          <a:p>
            <a:endParaRPr lang="en-US" dirty="0"/>
          </a:p>
        </p:txBody>
      </p:sp>
    </p:spTree>
    <p:extLst>
      <p:ext uri="{BB962C8B-B14F-4D97-AF65-F5344CB8AC3E}">
        <p14:creationId xmlns:p14="http://schemas.microsoft.com/office/powerpoint/2010/main" val="100880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 y="649355"/>
            <a:ext cx="8961119" cy="740857"/>
          </a:xfrm>
        </p:spPr>
        <p:txBody>
          <a:bodyPr>
            <a:normAutofit fontScale="90000"/>
          </a:bodyPr>
          <a:lstStyle/>
          <a:p>
            <a:r>
              <a:rPr lang="en-CA" dirty="0"/>
              <a:t>Discussing student academic information (cont’d)</a:t>
            </a:r>
          </a:p>
        </p:txBody>
      </p:sp>
      <p:sp>
        <p:nvSpPr>
          <p:cNvPr id="3" name="Content Placeholder 2"/>
          <p:cNvSpPr>
            <a:spLocks noGrp="1"/>
          </p:cNvSpPr>
          <p:nvPr>
            <p:ph type="subTitle" idx="1"/>
          </p:nvPr>
        </p:nvSpPr>
        <p:spPr>
          <a:xfrm>
            <a:off x="402335" y="1652605"/>
            <a:ext cx="8320245" cy="2579147"/>
          </a:xfrm>
        </p:spPr>
        <p:txBody>
          <a:bodyPr>
            <a:normAutofit fontScale="92500" lnSpcReduction="10000"/>
          </a:bodyPr>
          <a:lstStyle/>
          <a:p>
            <a:r>
              <a:rPr lang="en-CA" sz="2400" dirty="0"/>
              <a:t>Examples:</a:t>
            </a:r>
          </a:p>
          <a:p>
            <a:pPr marL="342900" indent="-342900">
              <a:buClr>
                <a:schemeClr val="accent1"/>
              </a:buClr>
              <a:buFont typeface="Arial" panose="020B0604020202020204" pitchFamily="34" charset="0"/>
              <a:buChar char="•"/>
            </a:pPr>
            <a:r>
              <a:rPr lang="en-CA" sz="2400" dirty="0"/>
              <a:t>Instructor discusses student’s performance with the department chair to get advice on how to help the student succeed.</a:t>
            </a:r>
          </a:p>
          <a:p>
            <a:pPr marL="342900" indent="-342900">
              <a:buClr>
                <a:schemeClr val="accent1"/>
              </a:buClr>
              <a:buFont typeface="Arial" panose="020B0604020202020204" pitchFamily="34" charset="0"/>
              <a:buChar char="•"/>
            </a:pPr>
            <a:r>
              <a:rPr lang="en-CA" sz="2400" dirty="0"/>
              <a:t>Undergrad admin provides list of students meeting honour roll requirements to the department chair to ensure students are appropriately recognized.</a:t>
            </a:r>
          </a:p>
          <a:p>
            <a:pPr marL="342900" indent="-342900">
              <a:buClr>
                <a:schemeClr val="accent1"/>
              </a:buClr>
              <a:buFont typeface="Arial" panose="020B0604020202020204" pitchFamily="34" charset="0"/>
              <a:buChar char="•"/>
            </a:pPr>
            <a:r>
              <a:rPr lang="en-CA" sz="2400" dirty="0"/>
              <a:t>Instructor submits CARE report to Student Affairs as they’re concerned about the student’s well-being</a:t>
            </a:r>
          </a:p>
        </p:txBody>
      </p:sp>
      <p:sp>
        <p:nvSpPr>
          <p:cNvPr id="4" name="Footer Placeholder 3"/>
          <p:cNvSpPr>
            <a:spLocks noGrp="1"/>
          </p:cNvSpPr>
          <p:nvPr>
            <p:ph type="ftr" sz="quarter" idx="4294967295"/>
          </p:nvPr>
        </p:nvSpPr>
        <p:spPr bwMode="auto">
          <a:xfrm>
            <a:off x="0" y="6248400"/>
            <a:ext cx="43926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rgbClr val="D0003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t>FIPPA &amp; You - Student Privacy Awareness</a:t>
            </a:r>
            <a:endParaRPr lang="en-US" altLang="en-US" dirty="0"/>
          </a:p>
        </p:txBody>
      </p:sp>
      <p:sp>
        <p:nvSpPr>
          <p:cNvPr id="5" name="Slide Number Placeholder 4"/>
          <p:cNvSpPr>
            <a:spLocks noGrp="1"/>
          </p:cNvSpPr>
          <p:nvPr>
            <p:ph type="sldNum" sz="quarter" idx="4294967295"/>
          </p:nvPr>
        </p:nvSpPr>
        <p:spPr bwMode="auto">
          <a:xfrm>
            <a:off x="7239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D0003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0C8F18F5-350A-4872-B516-A40FB36E5A86}" type="slidenum">
              <a:rPr lang="en-US" altLang="en-US" smtClean="0"/>
              <a:pPr/>
              <a:t>17</a:t>
            </a:fld>
            <a:endParaRPr lang="en-US" altLang="en-US"/>
          </a:p>
        </p:txBody>
      </p:sp>
    </p:spTree>
    <p:extLst>
      <p:ext uri="{BB962C8B-B14F-4D97-AF65-F5344CB8AC3E}">
        <p14:creationId xmlns:p14="http://schemas.microsoft.com/office/powerpoint/2010/main" val="373345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8CA3-03A9-FE4D-9CA1-D8E72290EDCB}"/>
              </a:ext>
            </a:extLst>
          </p:cNvPr>
          <p:cNvSpPr>
            <a:spLocks noGrp="1"/>
          </p:cNvSpPr>
          <p:nvPr>
            <p:ph type="ctrTitle"/>
          </p:nvPr>
        </p:nvSpPr>
        <p:spPr>
          <a:xfrm>
            <a:off x="402336" y="421148"/>
            <a:ext cx="6070026" cy="1790700"/>
          </a:xfrm>
        </p:spPr>
        <p:txBody>
          <a:bodyPr/>
          <a:lstStyle/>
          <a:p>
            <a:r>
              <a:rPr lang="en-US" dirty="0"/>
              <a:t>Privacy Outside the Classroom</a:t>
            </a:r>
          </a:p>
        </p:txBody>
      </p:sp>
    </p:spTree>
    <p:extLst>
      <p:ext uri="{BB962C8B-B14F-4D97-AF65-F5344CB8AC3E}">
        <p14:creationId xmlns:p14="http://schemas.microsoft.com/office/powerpoint/2010/main" val="117015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5" y="421148"/>
            <a:ext cx="6690227" cy="1790700"/>
          </a:xfrm>
        </p:spPr>
        <p:txBody>
          <a:bodyPr/>
          <a:lstStyle/>
          <a:p>
            <a:r>
              <a:rPr lang="en-CA" dirty="0"/>
              <a:t>Student Services &amp; Administration</a:t>
            </a:r>
            <a:br>
              <a:rPr lang="en-CA" dirty="0"/>
            </a:b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2335" y="1852653"/>
            <a:ext cx="8503125" cy="1892411"/>
          </a:xfrm>
        </p:spPr>
        <p:txBody>
          <a:bodyPr>
            <a:normAutofit/>
          </a:bodyPr>
          <a:lstStyle/>
          <a:p>
            <a:pPr marL="342900" indent="-342900">
              <a:buClr>
                <a:schemeClr val="accent1"/>
              </a:buClr>
              <a:buFont typeface="Arial" panose="020B0604020202020204" pitchFamily="34" charset="0"/>
              <a:buChar char="•"/>
            </a:pPr>
            <a:r>
              <a:rPr lang="en-CA" sz="2400" dirty="0"/>
              <a:t>Students will interact with various services throughout their academic journey with Carleton</a:t>
            </a:r>
          </a:p>
          <a:p>
            <a:pPr marL="342900" indent="-342900">
              <a:buClr>
                <a:schemeClr val="accent1"/>
              </a:buClr>
              <a:buFont typeface="Arial" panose="020B0604020202020204" pitchFamily="34" charset="0"/>
              <a:buChar char="•"/>
            </a:pPr>
            <a:r>
              <a:rPr lang="en-CA" sz="2400" dirty="0"/>
              <a:t>Similar to academic-related data, admin-related data should only be shared either with consent from the student, or on a need-to-know and right-to-know basis.</a:t>
            </a:r>
          </a:p>
        </p:txBody>
      </p:sp>
    </p:spTree>
    <p:extLst>
      <p:ext uri="{BB962C8B-B14F-4D97-AF65-F5344CB8AC3E}">
        <p14:creationId xmlns:p14="http://schemas.microsoft.com/office/powerpoint/2010/main" val="190805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D5ED-80F5-9545-8163-B412BF4B229D}"/>
              </a:ext>
            </a:extLst>
          </p:cNvPr>
          <p:cNvSpPr>
            <a:spLocks noGrp="1"/>
          </p:cNvSpPr>
          <p:nvPr>
            <p:ph type="ctrTitle"/>
          </p:nvPr>
        </p:nvSpPr>
        <p:spPr/>
        <p:txBody>
          <a:bodyPr>
            <a:normAutofit/>
          </a:bodyPr>
          <a:lstStyle/>
          <a:p>
            <a:r>
              <a:rPr lang="en-US" sz="3000" dirty="0"/>
              <a:t>Legislation</a:t>
            </a:r>
          </a:p>
        </p:txBody>
      </p:sp>
      <p:sp>
        <p:nvSpPr>
          <p:cNvPr id="3" name="Subtitle 2">
            <a:extLst>
              <a:ext uri="{FF2B5EF4-FFF2-40B4-BE49-F238E27FC236}">
                <a16:creationId xmlns:a16="http://schemas.microsoft.com/office/drawing/2014/main" id="{EEDDA189-2A3A-A440-9CD5-4A4C0ABF64F8}"/>
              </a:ext>
            </a:extLst>
          </p:cNvPr>
          <p:cNvSpPr>
            <a:spLocks noGrp="1"/>
          </p:cNvSpPr>
          <p:nvPr>
            <p:ph type="subTitle" idx="1"/>
          </p:nvPr>
        </p:nvSpPr>
        <p:spPr/>
        <p:txBody>
          <a:bodyPr>
            <a:normAutofit/>
          </a:bodyPr>
          <a:lstStyle/>
          <a:p>
            <a:r>
              <a:rPr lang="en-US" dirty="0"/>
              <a:t>Purposes</a:t>
            </a:r>
          </a:p>
        </p:txBody>
      </p:sp>
    </p:spTree>
    <p:extLst>
      <p:ext uri="{BB962C8B-B14F-4D97-AF65-F5344CB8AC3E}">
        <p14:creationId xmlns:p14="http://schemas.microsoft.com/office/powerpoint/2010/main" val="271848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Student Services &amp; Administration</a:t>
            </a:r>
          </a:p>
        </p:txBody>
      </p:sp>
      <p:sp>
        <p:nvSpPr>
          <p:cNvPr id="3" name="Content Placeholder 2"/>
          <p:cNvSpPr>
            <a:spLocks noGrp="1"/>
          </p:cNvSpPr>
          <p:nvPr>
            <p:ph sz="half" idx="2"/>
          </p:nvPr>
        </p:nvSpPr>
        <p:spPr>
          <a:xfrm>
            <a:off x="317324" y="1483449"/>
            <a:ext cx="8580185" cy="2673688"/>
          </a:xfrm>
        </p:spPr>
        <p:txBody>
          <a:bodyPr>
            <a:normAutofit/>
          </a:bodyPr>
          <a:lstStyle/>
          <a:p>
            <a:r>
              <a:rPr lang="en-CA" sz="2400" dirty="0"/>
              <a:t>In addition to academic-related data, some Student Services or Administration Units collect these additional data elements;</a:t>
            </a:r>
          </a:p>
          <a:p>
            <a:pPr lvl="1"/>
            <a:r>
              <a:rPr lang="en-CA" sz="2000" dirty="0"/>
              <a:t>Health data (accommodations, allergies)</a:t>
            </a:r>
          </a:p>
          <a:p>
            <a:pPr lvl="1"/>
            <a:r>
              <a:rPr lang="en-CA" sz="2000" dirty="0"/>
              <a:t>Demographic data (address, nationality) </a:t>
            </a:r>
          </a:p>
          <a:p>
            <a:r>
              <a:rPr lang="en-CA" sz="2400" dirty="0"/>
              <a:t>Collect information via secure methods only (CMAIL, over the phone*, secure web upload)</a:t>
            </a:r>
          </a:p>
        </p:txBody>
      </p:sp>
    </p:spTree>
    <p:extLst>
      <p:ext uri="{BB962C8B-B14F-4D97-AF65-F5344CB8AC3E}">
        <p14:creationId xmlns:p14="http://schemas.microsoft.com/office/powerpoint/2010/main" val="31266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Student Services &amp; Administration (Cont’d)</a:t>
            </a:r>
          </a:p>
        </p:txBody>
      </p:sp>
      <p:sp>
        <p:nvSpPr>
          <p:cNvPr id="3" name="Content Placeholder 2"/>
          <p:cNvSpPr>
            <a:spLocks noGrp="1"/>
          </p:cNvSpPr>
          <p:nvPr>
            <p:ph sz="half" idx="2"/>
          </p:nvPr>
        </p:nvSpPr>
        <p:spPr>
          <a:xfrm>
            <a:off x="317325" y="1041621"/>
            <a:ext cx="8509348" cy="3280998"/>
          </a:xfrm>
        </p:spPr>
        <p:txBody>
          <a:bodyPr>
            <a:normAutofit/>
          </a:bodyPr>
          <a:lstStyle/>
          <a:p>
            <a:r>
              <a:rPr lang="en-CA" sz="2400" dirty="0"/>
              <a:t>Examples of permissible disclosures;</a:t>
            </a:r>
          </a:p>
          <a:p>
            <a:pPr lvl="1"/>
            <a:r>
              <a:rPr lang="en-CA" sz="2000" dirty="0"/>
              <a:t>Parent calls to find out information about their student. As the parent is identified on third party release form, the disclosure is permitted as consent has been received from the student.</a:t>
            </a:r>
          </a:p>
          <a:p>
            <a:pPr lvl="1"/>
            <a:r>
              <a:rPr lang="en-CA" sz="2000" dirty="0"/>
              <a:t>Academic Advising Centre refers student to Departmental Advisor. Disclosure of AAC notes to DA is permitted as they require history of discussion to assist student with course selections. Need-to-know and Right-to-know criteria met.</a:t>
            </a:r>
            <a:endParaRPr lang="en-CA" sz="1600" dirty="0"/>
          </a:p>
        </p:txBody>
      </p:sp>
    </p:spTree>
    <p:extLst>
      <p:ext uri="{BB962C8B-B14F-4D97-AF65-F5344CB8AC3E}">
        <p14:creationId xmlns:p14="http://schemas.microsoft.com/office/powerpoint/2010/main" val="8882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FC53-2EB6-C942-9C24-2E57DDDB1EED}"/>
              </a:ext>
            </a:extLst>
          </p:cNvPr>
          <p:cNvSpPr>
            <a:spLocks noGrp="1"/>
          </p:cNvSpPr>
          <p:nvPr>
            <p:ph type="ctrTitle"/>
          </p:nvPr>
        </p:nvSpPr>
        <p:spPr/>
        <p:txBody>
          <a:bodyPr/>
          <a:lstStyle/>
          <a:p>
            <a:r>
              <a:rPr lang="en-US" dirty="0"/>
              <a:t>Forms, Procedures and Tools</a:t>
            </a:r>
          </a:p>
        </p:txBody>
      </p:sp>
    </p:spTree>
    <p:extLst>
      <p:ext uri="{BB962C8B-B14F-4D97-AF65-F5344CB8AC3E}">
        <p14:creationId xmlns:p14="http://schemas.microsoft.com/office/powerpoint/2010/main" val="111011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868062"/>
            <a:ext cx="6111654" cy="914355"/>
          </a:xfrm>
        </p:spPr>
        <p:txBody>
          <a:bodyPr>
            <a:normAutofit/>
          </a:bodyPr>
          <a:lstStyle/>
          <a:p>
            <a:r>
              <a:rPr lang="en-CA" dirty="0"/>
              <a:t>Publishing Student Info &amp; References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type="subTitle" idx="1"/>
          </p:nvPr>
        </p:nvSpPr>
        <p:spPr>
          <a:xfrm>
            <a:off x="402336" y="1782417"/>
            <a:ext cx="6196172" cy="2567161"/>
          </a:xfrm>
        </p:spPr>
        <p:txBody>
          <a:bodyPr>
            <a:normAutofit fontScale="92500" lnSpcReduction="20000"/>
          </a:bodyPr>
          <a:lstStyle/>
          <a:p>
            <a:pPr marL="342900" indent="-342900">
              <a:buClr>
                <a:schemeClr val="accent1"/>
              </a:buClr>
              <a:buFont typeface="Arial" panose="020B0604020202020204" pitchFamily="34" charset="0"/>
              <a:buChar char="•"/>
            </a:pPr>
            <a:r>
              <a:rPr lang="en-CA" sz="2400" dirty="0"/>
              <a:t>Consent is always required to publish student info or to provide references.</a:t>
            </a:r>
          </a:p>
          <a:p>
            <a:pPr marL="685800" lvl="1" indent="-342900" algn="l">
              <a:buClr>
                <a:schemeClr val="accent1"/>
              </a:buClr>
              <a:buFont typeface="Arial" panose="020B0604020202020204" pitchFamily="34" charset="0"/>
              <a:buChar char="•"/>
            </a:pPr>
            <a:r>
              <a:rPr lang="en-CA" sz="1950" dirty="0"/>
              <a:t>This includes student biographies, research, etc.</a:t>
            </a:r>
          </a:p>
          <a:p>
            <a:pPr marL="342900" indent="-342900">
              <a:buClr>
                <a:schemeClr val="accent1"/>
              </a:buClr>
              <a:buFont typeface="Arial" panose="020B0604020202020204" pitchFamily="34" charset="0"/>
              <a:buChar char="•"/>
            </a:pPr>
            <a:r>
              <a:rPr lang="en-CA" sz="2400" dirty="0"/>
              <a:t>Consent can be obtained;</a:t>
            </a:r>
          </a:p>
          <a:p>
            <a:pPr marL="685800" lvl="1" indent="-342900" algn="l">
              <a:buClr>
                <a:schemeClr val="accent1"/>
              </a:buClr>
              <a:buFont typeface="Arial" panose="020B0604020202020204" pitchFamily="34" charset="0"/>
              <a:buChar char="•"/>
            </a:pPr>
            <a:r>
              <a:rPr lang="en-CA" sz="1950" dirty="0"/>
              <a:t>Via e-mail through CMAIL</a:t>
            </a:r>
          </a:p>
          <a:p>
            <a:pPr marL="685800" lvl="1" indent="-342900" algn="l">
              <a:buClr>
                <a:schemeClr val="accent1"/>
              </a:buClr>
              <a:buFont typeface="Arial" panose="020B0604020202020204" pitchFamily="34" charset="0"/>
              <a:buChar char="•"/>
            </a:pPr>
            <a:r>
              <a:rPr lang="en-CA" sz="1950" dirty="0"/>
              <a:t>Using a “Consent to Publish Information” form</a:t>
            </a:r>
          </a:p>
          <a:p>
            <a:pPr marL="685800" lvl="1" indent="-342900" algn="l">
              <a:buClr>
                <a:schemeClr val="accent1"/>
              </a:buClr>
              <a:buFont typeface="Arial" panose="020B0604020202020204" pitchFamily="34" charset="0"/>
              <a:buChar char="•"/>
            </a:pPr>
            <a:r>
              <a:rPr lang="en-CA" sz="1950" dirty="0"/>
              <a:t>Typed consent letter</a:t>
            </a:r>
          </a:p>
          <a:p>
            <a:pPr marL="685800" lvl="1" indent="-342900" algn="l">
              <a:buClr>
                <a:schemeClr val="accent1"/>
              </a:buClr>
              <a:buFont typeface="Arial" panose="020B0604020202020204" pitchFamily="34" charset="0"/>
              <a:buChar char="•"/>
            </a:pPr>
            <a:r>
              <a:rPr lang="en-CA" sz="1950" dirty="0"/>
              <a:t>Verbally, over the phone</a:t>
            </a:r>
          </a:p>
          <a:p>
            <a:pPr marL="342900" indent="-342900">
              <a:buClr>
                <a:schemeClr val="accent1"/>
              </a:buClr>
              <a:buFont typeface="Arial" panose="020B0604020202020204" pitchFamily="34" charset="0"/>
              <a:buChar char="•"/>
            </a:pPr>
            <a:r>
              <a:rPr lang="en-CA" sz="2250" dirty="0"/>
              <a:t>Duty to Document</a:t>
            </a:r>
          </a:p>
        </p:txBody>
      </p:sp>
      <p:pic>
        <p:nvPicPr>
          <p:cNvPr id="7" name="Picture 6" descr="Text&#10;&#10;Description automatically generated">
            <a:extLst>
              <a:ext uri="{FF2B5EF4-FFF2-40B4-BE49-F238E27FC236}">
                <a16:creationId xmlns:a16="http://schemas.microsoft.com/office/drawing/2014/main" id="{D3FB990D-AD65-F749-AAC5-37A74751CC5A}"/>
              </a:ext>
            </a:extLst>
          </p:cNvPr>
          <p:cNvPicPr>
            <a:picLocks noChangeAspect="1"/>
          </p:cNvPicPr>
          <p:nvPr/>
        </p:nvPicPr>
        <p:blipFill>
          <a:blip r:embed="rId2"/>
          <a:stretch>
            <a:fillRect/>
          </a:stretch>
        </p:blipFill>
        <p:spPr>
          <a:xfrm>
            <a:off x="6390422" y="716692"/>
            <a:ext cx="2532441" cy="3558746"/>
          </a:xfrm>
          <a:prstGeom prst="rect">
            <a:avLst/>
          </a:prstGeom>
        </p:spPr>
      </p:pic>
      <p:pic>
        <p:nvPicPr>
          <p:cNvPr id="5" name="Picture 4">
            <a:extLst>
              <a:ext uri="{FF2B5EF4-FFF2-40B4-BE49-F238E27FC236}">
                <a16:creationId xmlns:a16="http://schemas.microsoft.com/office/drawing/2014/main" id="{36005C7B-6789-F9E5-1EE7-65B97C6842EE}"/>
              </a:ext>
            </a:extLst>
          </p:cNvPr>
          <p:cNvPicPr>
            <a:picLocks noChangeAspect="1"/>
          </p:cNvPicPr>
          <p:nvPr/>
        </p:nvPicPr>
        <p:blipFill>
          <a:blip r:embed="rId3"/>
          <a:stretch>
            <a:fillRect/>
          </a:stretch>
        </p:blipFill>
        <p:spPr>
          <a:xfrm>
            <a:off x="6390422" y="716692"/>
            <a:ext cx="2753578" cy="3558746"/>
          </a:xfrm>
          <a:prstGeom prst="rect">
            <a:avLst/>
          </a:prstGeom>
        </p:spPr>
      </p:pic>
    </p:spTree>
    <p:extLst>
      <p:ext uri="{BB962C8B-B14F-4D97-AF65-F5344CB8AC3E}">
        <p14:creationId xmlns:p14="http://schemas.microsoft.com/office/powerpoint/2010/main" val="78452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4" y="472627"/>
            <a:ext cx="8509349" cy="994172"/>
          </a:xfrm>
        </p:spPr>
        <p:txBody>
          <a:bodyPr/>
          <a:lstStyle/>
          <a:p>
            <a:r>
              <a:rPr lang="en-CA" dirty="0">
                <a:latin typeface="Arial" panose="020B0604020202020204" pitchFamily="34" charset="0"/>
                <a:cs typeface="Arial" panose="020B0604020202020204" pitchFamily="34" charset="0"/>
              </a:rPr>
              <a:t>Third Party Release Authorization</a:t>
            </a:r>
          </a:p>
        </p:txBody>
      </p:sp>
      <p:sp>
        <p:nvSpPr>
          <p:cNvPr id="3" name="Content Placeholder 2"/>
          <p:cNvSpPr>
            <a:spLocks noGrp="1"/>
          </p:cNvSpPr>
          <p:nvPr>
            <p:ph sz="half" idx="2"/>
          </p:nvPr>
        </p:nvSpPr>
        <p:spPr>
          <a:xfrm>
            <a:off x="317324" y="1104407"/>
            <a:ext cx="6194794" cy="3566465"/>
          </a:xfrm>
        </p:spPr>
        <p:txBody>
          <a:bodyPr>
            <a:normAutofit/>
          </a:bodyPr>
          <a:lstStyle/>
          <a:p>
            <a:pPr marL="285750" indent="-285750">
              <a:buClr>
                <a:schemeClr val="accent1"/>
              </a:buClr>
              <a:buFont typeface="Arial" panose="020B0604020202020204" pitchFamily="34" charset="0"/>
              <a:buChar char="•"/>
            </a:pPr>
            <a:r>
              <a:rPr lang="en-CA" sz="2400" dirty="0"/>
              <a:t>FIPPA does not allow the disclosure of Personal Information to third parties without the consent of the individual involved. </a:t>
            </a:r>
          </a:p>
          <a:p>
            <a:pPr marL="285750" indent="-285750">
              <a:buClr>
                <a:schemeClr val="accent1"/>
              </a:buClr>
              <a:buFont typeface="Arial" panose="020B0604020202020204" pitchFamily="34" charset="0"/>
              <a:buChar char="•"/>
            </a:pPr>
            <a:r>
              <a:rPr lang="en-CA" sz="2400" dirty="0"/>
              <a:t>Occasionally, students require disclosure of their Personal Information to a Third Party.</a:t>
            </a:r>
          </a:p>
          <a:p>
            <a:pPr marL="628650" lvl="1" indent="-285750" algn="l">
              <a:buClr>
                <a:schemeClr val="accent1"/>
              </a:buClr>
              <a:buFont typeface="Arial" panose="020B0604020202020204" pitchFamily="34" charset="0"/>
              <a:buChar char="•"/>
            </a:pPr>
            <a:r>
              <a:rPr lang="en-CA" sz="1800" dirty="0"/>
              <a:t>E.g. Employment verification, academic reference, tuition fee balances.</a:t>
            </a:r>
          </a:p>
          <a:p>
            <a:pPr marL="285750" indent="-285750">
              <a:buClr>
                <a:schemeClr val="accent1"/>
              </a:buClr>
              <a:buFont typeface="Arial" panose="020B0604020202020204" pitchFamily="34" charset="0"/>
              <a:buChar char="•"/>
            </a:pPr>
            <a:r>
              <a:rPr lang="en-CA" sz="2400" dirty="0"/>
              <a:t>Students can use the following;</a:t>
            </a:r>
          </a:p>
          <a:p>
            <a:pPr marL="628650" lvl="1" indent="-285750" algn="l">
              <a:buClr>
                <a:schemeClr val="accent1"/>
              </a:buClr>
              <a:buFont typeface="Arial" panose="020B0604020202020204" pitchFamily="34" charset="0"/>
              <a:buChar char="•"/>
            </a:pPr>
            <a:r>
              <a:rPr lang="en-CA" sz="1800" dirty="0"/>
              <a:t>Electronically via the Carleton360 portal, or </a:t>
            </a:r>
          </a:p>
          <a:p>
            <a:pPr marL="628650" lvl="1" indent="-285750" algn="l">
              <a:buClr>
                <a:schemeClr val="accent1"/>
              </a:buClr>
              <a:buFont typeface="Arial" panose="020B0604020202020204" pitchFamily="34" charset="0"/>
              <a:buChar char="•"/>
            </a:pPr>
            <a:r>
              <a:rPr lang="en-CA" sz="1800" dirty="0"/>
              <a:t>In writing using a Third Party Release Authorization Form</a:t>
            </a:r>
            <a:endParaRPr lang="en-CA" sz="2400" dirty="0"/>
          </a:p>
        </p:txBody>
      </p:sp>
      <p:sp>
        <p:nvSpPr>
          <p:cNvPr id="4" name="Footer Placeholder 3"/>
          <p:cNvSpPr>
            <a:spLocks noGrp="1"/>
          </p:cNvSpPr>
          <p:nvPr>
            <p:ph type="ftr" sz="quarter" idx="4294967295"/>
          </p:nvPr>
        </p:nvSpPr>
        <p:spPr bwMode="auto">
          <a:xfrm>
            <a:off x="0" y="6248400"/>
            <a:ext cx="43926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rgbClr val="D0003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t>FIPPA &amp; You - Student Privacy Awareness</a:t>
            </a:r>
            <a:endParaRPr lang="en-US" altLang="en-US" dirty="0"/>
          </a:p>
        </p:txBody>
      </p:sp>
      <p:sp>
        <p:nvSpPr>
          <p:cNvPr id="5" name="Slide Number Placeholder 4"/>
          <p:cNvSpPr>
            <a:spLocks noGrp="1"/>
          </p:cNvSpPr>
          <p:nvPr>
            <p:ph type="sldNum" sz="quarter" idx="4294967295"/>
          </p:nvPr>
        </p:nvSpPr>
        <p:spPr bwMode="auto">
          <a:xfrm>
            <a:off x="7239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D0003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0C8F18F5-350A-4872-B516-A40FB36E5A86}" type="slidenum">
              <a:rPr lang="en-US" altLang="en-US" smtClean="0"/>
              <a:pPr/>
              <a:t>24</a:t>
            </a:fld>
            <a:endParaRPr lang="en-US" altLang="en-US"/>
          </a:p>
        </p:txBody>
      </p:sp>
      <p:pic>
        <p:nvPicPr>
          <p:cNvPr id="8" name="Picture 7" descr="Table&#10;&#10;Description automatically generated">
            <a:extLst>
              <a:ext uri="{FF2B5EF4-FFF2-40B4-BE49-F238E27FC236}">
                <a16:creationId xmlns:a16="http://schemas.microsoft.com/office/drawing/2014/main" id="{40470075-11CE-8E46-9A0E-A810CD791229}"/>
              </a:ext>
            </a:extLst>
          </p:cNvPr>
          <p:cNvPicPr>
            <a:picLocks noChangeAspect="1"/>
          </p:cNvPicPr>
          <p:nvPr/>
        </p:nvPicPr>
        <p:blipFill>
          <a:blip r:embed="rId2"/>
          <a:stretch>
            <a:fillRect/>
          </a:stretch>
        </p:blipFill>
        <p:spPr>
          <a:xfrm>
            <a:off x="6512118" y="810828"/>
            <a:ext cx="2458824" cy="3046771"/>
          </a:xfrm>
          <a:prstGeom prst="rect">
            <a:avLst/>
          </a:prstGeom>
        </p:spPr>
      </p:pic>
      <p:pic>
        <p:nvPicPr>
          <p:cNvPr id="7" name="Picture 6">
            <a:extLst>
              <a:ext uri="{FF2B5EF4-FFF2-40B4-BE49-F238E27FC236}">
                <a16:creationId xmlns:a16="http://schemas.microsoft.com/office/drawing/2014/main" id="{0DF05D1F-14F3-1935-CFDD-86B2EF60431D}"/>
              </a:ext>
            </a:extLst>
          </p:cNvPr>
          <p:cNvPicPr>
            <a:picLocks noChangeAspect="1"/>
          </p:cNvPicPr>
          <p:nvPr/>
        </p:nvPicPr>
        <p:blipFill>
          <a:blip r:embed="rId3"/>
          <a:stretch>
            <a:fillRect/>
          </a:stretch>
        </p:blipFill>
        <p:spPr>
          <a:xfrm>
            <a:off x="6512118" y="587829"/>
            <a:ext cx="2560424" cy="3269769"/>
          </a:xfrm>
          <a:prstGeom prst="rect">
            <a:avLst/>
          </a:prstGeom>
        </p:spPr>
      </p:pic>
    </p:spTree>
    <p:extLst>
      <p:ext uri="{BB962C8B-B14F-4D97-AF65-F5344CB8AC3E}">
        <p14:creationId xmlns:p14="http://schemas.microsoft.com/office/powerpoint/2010/main" val="285617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rocess flow chart for Data Protection Risk Assessments">
            <a:extLst>
              <a:ext uri="{FF2B5EF4-FFF2-40B4-BE49-F238E27FC236}">
                <a16:creationId xmlns:a16="http://schemas.microsoft.com/office/drawing/2014/main" id="{1F2CC4E9-B6B1-9149-9138-D3EE3FCF636E}"/>
              </a:ext>
            </a:extLst>
          </p:cNvPr>
          <p:cNvPicPr>
            <a:picLocks noGrp="1" noChangeAspect="1"/>
          </p:cNvPicPr>
          <p:nvPr>
            <p:ph sz="quarter" idx="4"/>
          </p:nvPr>
        </p:nvPicPr>
        <p:blipFill rotWithShape="1">
          <a:blip r:embed="rId2"/>
          <a:srcRect l="937" t="2426" r="1287" b="11269"/>
          <a:stretch/>
        </p:blipFill>
        <p:spPr>
          <a:xfrm>
            <a:off x="3073770" y="1606377"/>
            <a:ext cx="5996090" cy="2965164"/>
          </a:xfrm>
        </p:spPr>
      </p:pic>
      <p:sp>
        <p:nvSpPr>
          <p:cNvPr id="2" name="Title 1">
            <a:extLst>
              <a:ext uri="{FF2B5EF4-FFF2-40B4-BE49-F238E27FC236}">
                <a16:creationId xmlns:a16="http://schemas.microsoft.com/office/drawing/2014/main" id="{B5F5417A-95D1-4B48-BA07-64E78D7DE5BA}"/>
              </a:ext>
            </a:extLst>
          </p:cNvPr>
          <p:cNvSpPr>
            <a:spLocks noGrp="1"/>
          </p:cNvSpPr>
          <p:nvPr>
            <p:ph type="title"/>
          </p:nvPr>
        </p:nvSpPr>
        <p:spPr>
          <a:xfrm>
            <a:off x="328921" y="571959"/>
            <a:ext cx="8509349" cy="994172"/>
          </a:xfrm>
        </p:spPr>
        <p:txBody>
          <a:bodyPr/>
          <a:lstStyle/>
          <a:p>
            <a:r>
              <a:rPr lang="en-CA" dirty="0"/>
              <a:t>Data Protection Risk Assessments</a:t>
            </a:r>
            <a:br>
              <a:rPr lang="en-CA" dirty="0"/>
            </a:br>
            <a:endParaRPr lang="en-CA" dirty="0"/>
          </a:p>
        </p:txBody>
      </p:sp>
      <p:sp>
        <p:nvSpPr>
          <p:cNvPr id="3" name="Text Placeholder 2">
            <a:extLst>
              <a:ext uri="{FF2B5EF4-FFF2-40B4-BE49-F238E27FC236}">
                <a16:creationId xmlns:a16="http://schemas.microsoft.com/office/drawing/2014/main" id="{6C1CC1F5-2FAC-4C40-B0FE-44C299AC4FEC}"/>
              </a:ext>
            </a:extLst>
          </p:cNvPr>
          <p:cNvSpPr>
            <a:spLocks noGrp="1"/>
          </p:cNvSpPr>
          <p:nvPr>
            <p:ph type="body" idx="1"/>
          </p:nvPr>
        </p:nvSpPr>
        <p:spPr>
          <a:xfrm>
            <a:off x="328921" y="988443"/>
            <a:ext cx="7211250" cy="617934"/>
          </a:xfrm>
        </p:spPr>
        <p:txBody>
          <a:bodyPr/>
          <a:lstStyle/>
          <a:p>
            <a:r>
              <a:rPr lang="en-CA" dirty="0"/>
              <a:t>Data Protection and Risk Management Policy Requirement</a:t>
            </a:r>
          </a:p>
        </p:txBody>
      </p:sp>
      <p:sp>
        <p:nvSpPr>
          <p:cNvPr id="4" name="Content Placeholder 3">
            <a:extLst>
              <a:ext uri="{FF2B5EF4-FFF2-40B4-BE49-F238E27FC236}">
                <a16:creationId xmlns:a16="http://schemas.microsoft.com/office/drawing/2014/main" id="{7DB1A748-8E69-0D4A-BCC5-25AEA4DFD85C}"/>
              </a:ext>
            </a:extLst>
          </p:cNvPr>
          <p:cNvSpPr>
            <a:spLocks noGrp="1"/>
          </p:cNvSpPr>
          <p:nvPr>
            <p:ph sz="half" idx="2"/>
          </p:nvPr>
        </p:nvSpPr>
        <p:spPr>
          <a:xfrm>
            <a:off x="328921" y="1375718"/>
            <a:ext cx="2817933" cy="3591698"/>
          </a:xfrm>
        </p:spPr>
        <p:txBody>
          <a:bodyPr>
            <a:normAutofit lnSpcReduction="10000"/>
          </a:bodyPr>
          <a:lstStyle/>
          <a:p>
            <a:pPr marL="285750" indent="-285750">
              <a:buClr>
                <a:schemeClr val="accent1"/>
              </a:buClr>
              <a:buFont typeface="Arial" panose="020B0604020202020204" pitchFamily="34" charset="0"/>
              <a:buChar char="•"/>
            </a:pPr>
            <a:r>
              <a:rPr lang="en-CA" dirty="0"/>
              <a:t>DPRAs are a joint initiative between the Privacy Office and ITS Security Governance team.</a:t>
            </a:r>
          </a:p>
          <a:p>
            <a:pPr marL="285750" indent="-285750">
              <a:buClr>
                <a:schemeClr val="accent1"/>
              </a:buClr>
              <a:buFont typeface="Arial" panose="020B0604020202020204" pitchFamily="34" charset="0"/>
              <a:buChar char="•"/>
            </a:pPr>
            <a:r>
              <a:rPr lang="en-CA" dirty="0"/>
              <a:t>Required for </a:t>
            </a:r>
            <a:r>
              <a:rPr lang="en-CA" b="1" dirty="0"/>
              <a:t>ANY </a:t>
            </a:r>
            <a:r>
              <a:rPr lang="en-CA" dirty="0"/>
              <a:t>cloud computing (SaaS, IaaS, etc.) products regardless of cost, data processed and use-case.</a:t>
            </a:r>
          </a:p>
          <a:p>
            <a:pPr marL="285750" indent="-285750">
              <a:buClr>
                <a:schemeClr val="accent1"/>
              </a:buClr>
              <a:buFont typeface="Arial" panose="020B0604020202020204" pitchFamily="34" charset="0"/>
              <a:buChar char="•"/>
            </a:pPr>
            <a:r>
              <a:rPr lang="en-CA" dirty="0"/>
              <a:t>Based on university’s Risk Management Policy and associated risk frameworks.</a:t>
            </a:r>
          </a:p>
          <a:p>
            <a:pPr marL="285750" indent="-285750">
              <a:buClr>
                <a:schemeClr val="accent1"/>
              </a:buClr>
              <a:buFont typeface="Arial" panose="020B0604020202020204" pitchFamily="34" charset="0"/>
              <a:buChar char="•"/>
            </a:pPr>
            <a:r>
              <a:rPr lang="en-CA" dirty="0"/>
              <a:t>Should be completed at the start of a project, not the end.</a:t>
            </a:r>
          </a:p>
          <a:p>
            <a:pPr marL="285750" indent="-285750">
              <a:buClr>
                <a:schemeClr val="accent1"/>
              </a:buClr>
              <a:buFont typeface="Arial" panose="020B0604020202020204" pitchFamily="34" charset="0"/>
              <a:buChar char="•"/>
            </a:pPr>
            <a:endParaRPr lang="en-CA" dirty="0"/>
          </a:p>
        </p:txBody>
      </p:sp>
    </p:spTree>
    <p:extLst>
      <p:ext uri="{BB962C8B-B14F-4D97-AF65-F5344CB8AC3E}">
        <p14:creationId xmlns:p14="http://schemas.microsoft.com/office/powerpoint/2010/main" val="90245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FE2A-2990-1144-9650-3700F6D9BF49}"/>
              </a:ext>
            </a:extLst>
          </p:cNvPr>
          <p:cNvSpPr>
            <a:spLocks noGrp="1"/>
          </p:cNvSpPr>
          <p:nvPr>
            <p:ph type="ctrTitle"/>
          </p:nvPr>
        </p:nvSpPr>
        <p:spPr/>
        <p:txBody>
          <a:bodyPr/>
          <a:lstStyle/>
          <a:p>
            <a:r>
              <a:rPr lang="en-US" dirty="0"/>
              <a:t>Statutory Requirements</a:t>
            </a:r>
          </a:p>
        </p:txBody>
      </p:sp>
    </p:spTree>
    <p:extLst>
      <p:ext uri="{BB962C8B-B14F-4D97-AF65-F5344CB8AC3E}">
        <p14:creationId xmlns:p14="http://schemas.microsoft.com/office/powerpoint/2010/main" val="13480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5" y="484230"/>
            <a:ext cx="8509349" cy="420772"/>
          </a:xfrm>
        </p:spPr>
        <p:txBody>
          <a:bodyPr/>
          <a:lstStyle/>
          <a:p>
            <a:r>
              <a:rPr lang="en-CA" dirty="0">
                <a:latin typeface="Arial" panose="020B0604020202020204" pitchFamily="34" charset="0"/>
                <a:cs typeface="Arial" panose="020B0604020202020204" pitchFamily="34" charset="0"/>
              </a:rPr>
              <a:t>Government/Law Enforcement</a:t>
            </a:r>
          </a:p>
        </p:txBody>
      </p:sp>
      <p:sp>
        <p:nvSpPr>
          <p:cNvPr id="3" name="Content Placeholder 2"/>
          <p:cNvSpPr>
            <a:spLocks noGrp="1"/>
          </p:cNvSpPr>
          <p:nvPr>
            <p:ph sz="half" idx="2"/>
          </p:nvPr>
        </p:nvSpPr>
        <p:spPr>
          <a:xfrm>
            <a:off x="317325" y="1268016"/>
            <a:ext cx="8509348" cy="3180868"/>
          </a:xfrm>
        </p:spPr>
        <p:txBody>
          <a:bodyPr>
            <a:normAutofit/>
          </a:bodyPr>
          <a:lstStyle/>
          <a:p>
            <a:r>
              <a:rPr lang="en-CA" sz="2800" dirty="0"/>
              <a:t>Can I disclose personal info to government or law enforcement officials?</a:t>
            </a:r>
          </a:p>
          <a:p>
            <a:pPr lvl="1"/>
            <a:r>
              <a:rPr lang="en-CA" sz="2000" dirty="0"/>
              <a:t>Yes, but only with consent of the student, or if they have the authority to collect the information.</a:t>
            </a:r>
          </a:p>
          <a:p>
            <a:pPr lvl="1"/>
            <a:r>
              <a:rPr lang="en-CA" sz="2000" dirty="0"/>
              <a:t>If no consent, they must present a written request for the information. Written request must cite their legal authority to collect the information.</a:t>
            </a:r>
          </a:p>
          <a:p>
            <a:pPr lvl="2"/>
            <a:r>
              <a:rPr lang="en-CA" sz="2000" dirty="0"/>
              <a:t>E.g. Canada Revenue Agency authority is the </a:t>
            </a:r>
            <a:r>
              <a:rPr lang="en-CA" sz="2000" i="1" dirty="0"/>
              <a:t>Income Tax Act</a:t>
            </a:r>
          </a:p>
          <a:p>
            <a:pPr lvl="1"/>
            <a:r>
              <a:rPr lang="en-CA" sz="2000" dirty="0"/>
              <a:t>If in doubt, re-direct government/law enforcement official to Privacy Office.</a:t>
            </a:r>
            <a:endParaRPr lang="en-CA" sz="1600" dirty="0"/>
          </a:p>
        </p:txBody>
      </p:sp>
    </p:spTree>
    <p:extLst>
      <p:ext uri="{BB962C8B-B14F-4D97-AF65-F5344CB8AC3E}">
        <p14:creationId xmlns:p14="http://schemas.microsoft.com/office/powerpoint/2010/main" val="356135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4" y="986363"/>
            <a:ext cx="8509349" cy="436287"/>
          </a:xfrm>
        </p:spPr>
        <p:txBody>
          <a:bodyPr>
            <a:normAutofit fontScale="90000"/>
          </a:bodyPr>
          <a:lstStyle/>
          <a:p>
            <a:r>
              <a:rPr lang="en-CA" sz="3200" dirty="0">
                <a:latin typeface="Arial" panose="020B0604020202020204" pitchFamily="34" charset="0"/>
                <a:cs typeface="Arial" panose="020B0604020202020204" pitchFamily="34" charset="0"/>
              </a:rPr>
              <a:t>Emergencies</a:t>
            </a:r>
          </a:p>
        </p:txBody>
      </p:sp>
      <p:sp>
        <p:nvSpPr>
          <p:cNvPr id="3" name="Content Placeholder 2"/>
          <p:cNvSpPr>
            <a:spLocks noGrp="1"/>
          </p:cNvSpPr>
          <p:nvPr>
            <p:ph sz="half" idx="2"/>
          </p:nvPr>
        </p:nvSpPr>
        <p:spPr>
          <a:xfrm>
            <a:off x="317326" y="1757911"/>
            <a:ext cx="8509348" cy="2399226"/>
          </a:xfrm>
        </p:spPr>
        <p:txBody>
          <a:bodyPr>
            <a:normAutofit/>
          </a:bodyPr>
          <a:lstStyle/>
          <a:p>
            <a:r>
              <a:rPr lang="en-CA" sz="2800" dirty="0"/>
              <a:t>Can I disclose personal info in an emergency situation?</a:t>
            </a:r>
          </a:p>
          <a:p>
            <a:pPr lvl="1"/>
            <a:r>
              <a:rPr lang="en-CA" sz="2000" dirty="0"/>
              <a:t>YES. Where the health and safety of the individual is in jeopardy, consent is not required to disclose.</a:t>
            </a:r>
          </a:p>
          <a:p>
            <a:pPr lvl="2"/>
            <a:r>
              <a:rPr lang="en-CA" sz="1600" dirty="0"/>
              <a:t>Example: If you need to call 4444 (Campus Safety) or 9-1-1, you are permitted to disclose the facts present (student name, aged x, male/female, reason for call).</a:t>
            </a:r>
          </a:p>
        </p:txBody>
      </p:sp>
    </p:spTree>
    <p:extLst>
      <p:ext uri="{BB962C8B-B14F-4D97-AF65-F5344CB8AC3E}">
        <p14:creationId xmlns:p14="http://schemas.microsoft.com/office/powerpoint/2010/main" val="423191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4" y="462573"/>
            <a:ext cx="8509349" cy="457200"/>
          </a:xfrm>
        </p:spPr>
        <p:txBody>
          <a:bodyPr>
            <a:normAutofit/>
          </a:bodyPr>
          <a:lstStyle/>
          <a:p>
            <a:r>
              <a:rPr lang="en-CA" sz="3200" dirty="0">
                <a:latin typeface="Arial" panose="020B0604020202020204" pitchFamily="34" charset="0"/>
                <a:cs typeface="Arial" panose="020B0604020202020204" pitchFamily="34" charset="0"/>
              </a:rPr>
              <a:t>Emergencies</a:t>
            </a:r>
          </a:p>
        </p:txBody>
      </p:sp>
      <p:sp>
        <p:nvSpPr>
          <p:cNvPr id="3" name="Content Placeholder 2"/>
          <p:cNvSpPr>
            <a:spLocks noGrp="1"/>
          </p:cNvSpPr>
          <p:nvPr>
            <p:ph sz="half" idx="2"/>
          </p:nvPr>
        </p:nvSpPr>
        <p:spPr>
          <a:xfrm>
            <a:off x="317324" y="1609145"/>
            <a:ext cx="8509348" cy="3260511"/>
          </a:xfrm>
        </p:spPr>
        <p:txBody>
          <a:bodyPr>
            <a:normAutofit/>
          </a:bodyPr>
          <a:lstStyle/>
          <a:p>
            <a:r>
              <a:rPr lang="en-CA" sz="2800" dirty="0"/>
              <a:t>Can I disclose personal info in an emergency situation? (cont’d)</a:t>
            </a:r>
          </a:p>
          <a:p>
            <a:pPr lvl="1"/>
            <a:r>
              <a:rPr lang="en-CA" sz="2000" dirty="0"/>
              <a:t>Additionally, disclosure to the emergency contact is also allowed due to two reasons;</a:t>
            </a:r>
          </a:p>
          <a:p>
            <a:pPr marL="942975" lvl="2" indent="-257175">
              <a:buFont typeface="+mj-lt"/>
              <a:buAutoNum type="arabicPeriod"/>
            </a:pPr>
            <a:r>
              <a:rPr lang="en-CA" sz="1600" dirty="0"/>
              <a:t>At time of collection, student provided consent to Carleton to contact emergency contact in emergencies involving the student; AND</a:t>
            </a:r>
          </a:p>
          <a:p>
            <a:pPr marL="942975" lvl="2" indent="-257175">
              <a:buFont typeface="+mj-lt"/>
              <a:buAutoNum type="arabicPeriod"/>
            </a:pPr>
            <a:r>
              <a:rPr lang="en-CA" sz="1600" dirty="0"/>
              <a:t>At time of emergency, info is disclosed to emergency contact under “compassionate circumstance” rule in FIPPA.</a:t>
            </a:r>
          </a:p>
        </p:txBody>
      </p:sp>
    </p:spTree>
    <p:extLst>
      <p:ext uri="{BB962C8B-B14F-4D97-AF65-F5344CB8AC3E}">
        <p14:creationId xmlns:p14="http://schemas.microsoft.com/office/powerpoint/2010/main" val="307561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700" dirty="0"/>
              <a:t>Legislation</a:t>
            </a:r>
          </a:p>
        </p:txBody>
      </p:sp>
      <p:sp>
        <p:nvSpPr>
          <p:cNvPr id="3" name="Content Placeholder 2"/>
          <p:cNvSpPr>
            <a:spLocks noGrp="1"/>
          </p:cNvSpPr>
          <p:nvPr>
            <p:ph type="body" idx="1"/>
          </p:nvPr>
        </p:nvSpPr>
        <p:spPr>
          <a:xfrm>
            <a:off x="1380994" y="1671569"/>
            <a:ext cx="6382011" cy="617934"/>
          </a:xfrm>
        </p:spPr>
        <p:txBody>
          <a:bodyPr>
            <a:normAutofit lnSpcReduction="10000"/>
          </a:bodyPr>
          <a:lstStyle/>
          <a:p>
            <a:r>
              <a:rPr lang="en-CA" sz="2400" b="1" i="1" dirty="0">
                <a:solidFill>
                  <a:schemeClr val="accent1"/>
                </a:solidFill>
              </a:rPr>
              <a:t>Freedom of Information and Protection of Privacy Act</a:t>
            </a:r>
            <a:r>
              <a:rPr lang="en-CA" sz="2400" b="1" dirty="0">
                <a:solidFill>
                  <a:schemeClr val="accent1"/>
                </a:solidFill>
              </a:rPr>
              <a:t> (FIPPA)</a:t>
            </a:r>
          </a:p>
        </p:txBody>
      </p:sp>
      <p:sp>
        <p:nvSpPr>
          <p:cNvPr id="6" name="Content Placeholder 5">
            <a:extLst>
              <a:ext uri="{FF2B5EF4-FFF2-40B4-BE49-F238E27FC236}">
                <a16:creationId xmlns:a16="http://schemas.microsoft.com/office/drawing/2014/main" id="{1FA0CCF2-F290-DE4C-A841-2107F3B3B719}"/>
              </a:ext>
            </a:extLst>
          </p:cNvPr>
          <p:cNvSpPr>
            <a:spLocks noGrp="1"/>
          </p:cNvSpPr>
          <p:nvPr>
            <p:ph sz="half" idx="2"/>
          </p:nvPr>
        </p:nvSpPr>
        <p:spPr>
          <a:xfrm>
            <a:off x="1380994" y="2571750"/>
            <a:ext cx="6382011" cy="2399226"/>
          </a:xfrm>
        </p:spPr>
        <p:txBody>
          <a:bodyPr>
            <a:normAutofit/>
          </a:bodyPr>
          <a:lstStyle/>
          <a:p>
            <a:pPr lvl="1"/>
            <a:r>
              <a:rPr lang="en-CA" sz="1950" dirty="0"/>
              <a:t>Two purposes:</a:t>
            </a:r>
          </a:p>
          <a:p>
            <a:pPr marL="942975" lvl="2" indent="-257175">
              <a:buFont typeface="+mj-lt"/>
              <a:buAutoNum type="arabicPeriod"/>
            </a:pPr>
            <a:r>
              <a:rPr lang="en-CA" sz="1800" dirty="0"/>
              <a:t>Provides right of access to institutional information</a:t>
            </a:r>
          </a:p>
          <a:p>
            <a:pPr marL="942975" lvl="2" indent="-257175">
              <a:buFont typeface="+mj-lt"/>
              <a:buAutoNum type="arabicPeriod"/>
            </a:pPr>
            <a:r>
              <a:rPr lang="en-CA" sz="1800" dirty="0"/>
              <a:t>Protects personal information held by institutions and provides right of access to personal information</a:t>
            </a:r>
          </a:p>
          <a:p>
            <a:pPr lvl="1"/>
            <a:r>
              <a:rPr lang="en-CA" sz="1950" dirty="0"/>
              <a:t>Oversight through an officer of the Ontario Legislature, the Information and Privacy Commissioner of Ontario (IPC)</a:t>
            </a:r>
          </a:p>
          <a:p>
            <a:endParaRPr lang="en-US" dirty="0"/>
          </a:p>
        </p:txBody>
      </p:sp>
    </p:spTree>
    <p:extLst>
      <p:ext uri="{BB962C8B-B14F-4D97-AF65-F5344CB8AC3E}">
        <p14:creationId xmlns:p14="http://schemas.microsoft.com/office/powerpoint/2010/main" val="43730953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83397"/>
            <a:ext cx="5712714" cy="615219"/>
          </a:xfrm>
        </p:spPr>
        <p:txBody>
          <a:bodyPr/>
          <a:lstStyle/>
          <a:p>
            <a:r>
              <a:rPr lang="en-CA" dirty="0">
                <a:latin typeface="Arial" panose="020B0604020202020204" pitchFamily="34" charset="0"/>
                <a:cs typeface="Arial" panose="020B0604020202020204" pitchFamily="34" charset="0"/>
              </a:rPr>
              <a:t>Privacy Office Services</a:t>
            </a:r>
          </a:p>
        </p:txBody>
      </p:sp>
      <p:sp>
        <p:nvSpPr>
          <p:cNvPr id="3" name="Content Placeholder 2"/>
          <p:cNvSpPr>
            <a:spLocks noGrp="1"/>
          </p:cNvSpPr>
          <p:nvPr>
            <p:ph type="subTitle" idx="1"/>
          </p:nvPr>
        </p:nvSpPr>
        <p:spPr>
          <a:xfrm>
            <a:off x="283066" y="578857"/>
            <a:ext cx="4869379" cy="1929767"/>
          </a:xfrm>
        </p:spPr>
        <p:txBody>
          <a:bodyPr>
            <a:normAutofit fontScale="77500" lnSpcReduction="20000"/>
          </a:bodyPr>
          <a:lstStyle/>
          <a:p>
            <a:pPr marL="342900" indent="-342900">
              <a:buClr>
                <a:schemeClr val="bg1"/>
              </a:buClr>
              <a:buFont typeface="Arial" panose="020B0604020202020204" pitchFamily="34" charset="0"/>
              <a:buChar char="•"/>
            </a:pPr>
            <a:r>
              <a:rPr lang="en-CA" sz="2100" dirty="0"/>
              <a:t>Advice &amp; Guidance</a:t>
            </a:r>
          </a:p>
          <a:p>
            <a:pPr marL="342900" indent="-342900">
              <a:buClr>
                <a:schemeClr val="bg1"/>
              </a:buClr>
              <a:buFont typeface="Arial" panose="020B0604020202020204" pitchFamily="34" charset="0"/>
              <a:buChar char="•"/>
            </a:pPr>
            <a:r>
              <a:rPr lang="en-CA" sz="2100" dirty="0"/>
              <a:t>Drafting and Reviews of Privacy Notices</a:t>
            </a:r>
          </a:p>
          <a:p>
            <a:pPr marL="342900" indent="-342900">
              <a:buClr>
                <a:schemeClr val="bg1"/>
              </a:buClr>
              <a:buFont typeface="Arial" panose="020B0604020202020204" pitchFamily="34" charset="0"/>
              <a:buChar char="•"/>
            </a:pPr>
            <a:r>
              <a:rPr lang="en-CA" sz="2100" dirty="0"/>
              <a:t>Policy and Procedure Reviews</a:t>
            </a:r>
          </a:p>
          <a:p>
            <a:pPr marL="342900" indent="-342900">
              <a:buClr>
                <a:schemeClr val="bg1"/>
              </a:buClr>
              <a:buFont typeface="Arial" panose="020B0604020202020204" pitchFamily="34" charset="0"/>
              <a:buChar char="•"/>
            </a:pPr>
            <a:r>
              <a:rPr lang="en-CA" sz="2100" dirty="0"/>
              <a:t>Privacy Audits</a:t>
            </a:r>
          </a:p>
          <a:p>
            <a:pPr marL="342900" indent="-342900">
              <a:buClr>
                <a:schemeClr val="bg1"/>
              </a:buClr>
              <a:buFont typeface="Arial" panose="020B0604020202020204" pitchFamily="34" charset="0"/>
              <a:buChar char="•"/>
            </a:pPr>
            <a:r>
              <a:rPr lang="en-CA" sz="2100" dirty="0"/>
              <a:t>Privacy Breach Investigations and Reporting</a:t>
            </a:r>
          </a:p>
          <a:p>
            <a:pPr marL="342900" indent="-342900">
              <a:buClr>
                <a:schemeClr val="bg1"/>
              </a:buClr>
              <a:buFont typeface="Arial" panose="020B0604020202020204" pitchFamily="34" charset="0"/>
              <a:buChar char="•"/>
            </a:pPr>
            <a:r>
              <a:rPr lang="en-CA" sz="2100" dirty="0"/>
              <a:t>Privacy Impact Assessments</a:t>
            </a:r>
          </a:p>
          <a:p>
            <a:pPr marL="342900" indent="-342900">
              <a:buClr>
                <a:schemeClr val="bg1"/>
              </a:buClr>
              <a:buFont typeface="Arial" panose="020B0604020202020204" pitchFamily="34" charset="0"/>
              <a:buChar char="•"/>
            </a:pPr>
            <a:r>
              <a:rPr lang="en-CA" sz="2100" dirty="0"/>
              <a:t>Training and Awareness</a:t>
            </a:r>
            <a:endParaRPr lang="en-CA" sz="2400" dirty="0"/>
          </a:p>
        </p:txBody>
      </p:sp>
    </p:spTree>
    <p:extLst>
      <p:ext uri="{BB962C8B-B14F-4D97-AF65-F5344CB8AC3E}">
        <p14:creationId xmlns:p14="http://schemas.microsoft.com/office/powerpoint/2010/main" val="1363644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Questions? Thank you!</a:t>
            </a:r>
          </a:p>
        </p:txBody>
      </p:sp>
      <p:sp>
        <p:nvSpPr>
          <p:cNvPr id="3" name="Content Placeholder 2"/>
          <p:cNvSpPr>
            <a:spLocks noGrp="1"/>
          </p:cNvSpPr>
          <p:nvPr>
            <p:ph type="subTitle" idx="1"/>
          </p:nvPr>
        </p:nvSpPr>
        <p:spPr>
          <a:xfrm>
            <a:off x="402335" y="1754660"/>
            <a:ext cx="8271017" cy="2446638"/>
          </a:xfrm>
        </p:spPr>
        <p:txBody>
          <a:bodyPr>
            <a:normAutofit/>
          </a:bodyPr>
          <a:lstStyle/>
          <a:p>
            <a:r>
              <a:rPr lang="en-CA" dirty="0"/>
              <a:t>If ever you have any questions or concerns relating to privacy management, you can contact the Privacy Office via;</a:t>
            </a:r>
          </a:p>
          <a:p>
            <a:pPr marL="628650" lvl="1" indent="-285750" algn="l">
              <a:buClr>
                <a:schemeClr val="bg1"/>
              </a:buClr>
              <a:buFont typeface="Arial" panose="020B0604020202020204" pitchFamily="34" charset="0"/>
              <a:buChar char="•"/>
            </a:pPr>
            <a:r>
              <a:rPr lang="en-CA" dirty="0"/>
              <a:t>E-mail: </a:t>
            </a:r>
            <a:r>
              <a:rPr lang="en-CA" dirty="0">
                <a:hlinkClick r:id="rId2"/>
              </a:rPr>
              <a:t>University_Privacy_Office@carleton.ca</a:t>
            </a:r>
            <a:endParaRPr lang="en-CA" dirty="0"/>
          </a:p>
          <a:p>
            <a:pPr marL="628650" lvl="1" indent="-285750" algn="l">
              <a:buClr>
                <a:schemeClr val="bg1"/>
              </a:buClr>
              <a:buFont typeface="Arial" panose="020B0604020202020204" pitchFamily="34" charset="0"/>
              <a:buChar char="•"/>
            </a:pPr>
            <a:r>
              <a:rPr lang="en-CA" dirty="0"/>
              <a:t>Phone: 613-520-2600, extension 2047</a:t>
            </a:r>
          </a:p>
          <a:p>
            <a:pPr marL="628650" lvl="1" indent="-285750" algn="l">
              <a:buClr>
                <a:schemeClr val="bg1"/>
              </a:buClr>
              <a:buFont typeface="Arial" panose="020B0604020202020204" pitchFamily="34" charset="0"/>
              <a:buChar char="•"/>
            </a:pPr>
            <a:r>
              <a:rPr lang="en-CA" dirty="0"/>
              <a:t>Twitter: @</a:t>
            </a:r>
            <a:r>
              <a:rPr lang="en-CA" dirty="0" err="1"/>
              <a:t>CarletonPrivacy</a:t>
            </a:r>
            <a:endParaRPr lang="en-CA" dirty="0"/>
          </a:p>
          <a:p>
            <a:pPr marL="628650" lvl="1" indent="-285750" algn="l">
              <a:buClr>
                <a:schemeClr val="bg1"/>
              </a:buClr>
              <a:buFont typeface="Arial" panose="020B0604020202020204" pitchFamily="34" charset="0"/>
              <a:buChar char="•"/>
            </a:pPr>
            <a:r>
              <a:rPr lang="en-CA" dirty="0"/>
              <a:t>In-person: 607 </a:t>
            </a:r>
            <a:r>
              <a:rPr lang="en-CA" dirty="0" err="1"/>
              <a:t>Pigiarvik</a:t>
            </a:r>
            <a:endParaRPr lang="en-CA" dirty="0"/>
          </a:p>
          <a:p>
            <a:r>
              <a:rPr lang="en-CA" dirty="0"/>
              <a:t>Please allow up to 5 business days for a response</a:t>
            </a:r>
          </a:p>
        </p:txBody>
      </p:sp>
    </p:spTree>
    <p:extLst>
      <p:ext uri="{BB962C8B-B14F-4D97-AF65-F5344CB8AC3E}">
        <p14:creationId xmlns:p14="http://schemas.microsoft.com/office/powerpoint/2010/main" val="132282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421148"/>
            <a:ext cx="5712714" cy="509155"/>
          </a:xfrm>
        </p:spPr>
        <p:txBody>
          <a:bodyPr>
            <a:normAutofit/>
          </a:bodyPr>
          <a:lstStyle/>
          <a:p>
            <a:r>
              <a:rPr lang="en-CA" dirty="0"/>
              <a:t>Privacy Office Contacts</a:t>
            </a:r>
          </a:p>
        </p:txBody>
      </p:sp>
      <p:sp>
        <p:nvSpPr>
          <p:cNvPr id="3" name="Content Placeholder 2"/>
          <p:cNvSpPr>
            <a:spLocks noGrp="1"/>
          </p:cNvSpPr>
          <p:nvPr>
            <p:ph type="subTitle" idx="1"/>
          </p:nvPr>
        </p:nvSpPr>
        <p:spPr>
          <a:xfrm>
            <a:off x="1715643" y="1023146"/>
            <a:ext cx="5712714" cy="1241822"/>
          </a:xfrm>
        </p:spPr>
        <p:txBody>
          <a:bodyPr>
            <a:normAutofit/>
          </a:bodyPr>
          <a:lstStyle/>
          <a:p>
            <a:pPr marL="0" indent="0" algn="ctr">
              <a:spcBef>
                <a:spcPts val="0"/>
              </a:spcBef>
              <a:buNone/>
            </a:pPr>
            <a:r>
              <a:rPr lang="en-CA" dirty="0"/>
              <a:t>James</a:t>
            </a:r>
            <a:r>
              <a:rPr lang="en-CA" sz="1800" dirty="0"/>
              <a:t> </a:t>
            </a:r>
            <a:r>
              <a:rPr lang="en-CA" dirty="0"/>
              <a:t>Gamble</a:t>
            </a:r>
            <a:endParaRPr lang="en-CA" sz="1800" dirty="0"/>
          </a:p>
          <a:p>
            <a:pPr marL="0" indent="0" algn="ctr">
              <a:spcBef>
                <a:spcPts val="0"/>
              </a:spcBef>
              <a:buNone/>
            </a:pPr>
            <a:r>
              <a:rPr lang="en-CA" sz="1800" dirty="0"/>
              <a:t>Manager, Privacy &amp; Access to Information</a:t>
            </a:r>
          </a:p>
          <a:p>
            <a:pPr marL="0" indent="0" algn="ctr">
              <a:spcBef>
                <a:spcPts val="0"/>
              </a:spcBef>
              <a:buNone/>
            </a:pPr>
            <a:r>
              <a:rPr lang="en-CA" sz="1800" dirty="0"/>
              <a:t>607 </a:t>
            </a:r>
            <a:r>
              <a:rPr lang="en-CA" sz="1800" dirty="0" err="1"/>
              <a:t>Pigiarvik</a:t>
            </a:r>
            <a:endParaRPr lang="en-CA" sz="1800" dirty="0"/>
          </a:p>
          <a:p>
            <a:pPr marL="0" indent="0" algn="ctr">
              <a:spcBef>
                <a:spcPts val="0"/>
              </a:spcBef>
              <a:buNone/>
            </a:pPr>
            <a:r>
              <a:rPr lang="en-CA" sz="1800" dirty="0"/>
              <a:t>Ext. 2047</a:t>
            </a:r>
          </a:p>
          <a:p>
            <a:pPr marL="0" indent="0" algn="ctr">
              <a:spcBef>
                <a:spcPts val="0"/>
              </a:spcBef>
              <a:buNone/>
            </a:pPr>
            <a:r>
              <a:rPr lang="en-CA" dirty="0">
                <a:hlinkClick r:id="rId2"/>
              </a:rPr>
              <a:t>James</a:t>
            </a:r>
            <a:r>
              <a:rPr lang="en-CA" sz="1800" dirty="0">
                <a:hlinkClick r:id="rId2"/>
              </a:rPr>
              <a:t>.</a:t>
            </a:r>
            <a:r>
              <a:rPr lang="en-CA" dirty="0">
                <a:hlinkClick r:id="rId2"/>
              </a:rPr>
              <a:t>Gamble</a:t>
            </a:r>
            <a:r>
              <a:rPr lang="en-CA" sz="1800" dirty="0">
                <a:hlinkClick r:id="rId2"/>
              </a:rPr>
              <a:t>@carleton.ca</a:t>
            </a:r>
            <a:r>
              <a:rPr lang="en-CA" sz="1800" dirty="0"/>
              <a:t> </a:t>
            </a:r>
          </a:p>
        </p:txBody>
      </p:sp>
      <p:sp>
        <p:nvSpPr>
          <p:cNvPr id="4" name="Content Placeholder 3"/>
          <p:cNvSpPr>
            <a:spLocks noGrp="1"/>
          </p:cNvSpPr>
          <p:nvPr>
            <p:ph sz="half" idx="4294967295"/>
          </p:nvPr>
        </p:nvSpPr>
        <p:spPr>
          <a:xfrm>
            <a:off x="707665" y="2357811"/>
            <a:ext cx="3145877" cy="1449387"/>
          </a:xfrm>
        </p:spPr>
        <p:txBody>
          <a:bodyPr numCol="1">
            <a:normAutofit/>
          </a:bodyPr>
          <a:lstStyle/>
          <a:p>
            <a:pPr marL="0" indent="0">
              <a:spcBef>
                <a:spcPts val="0"/>
              </a:spcBef>
              <a:buNone/>
            </a:pPr>
            <a:r>
              <a:rPr lang="en-CA" sz="1800" dirty="0">
                <a:solidFill>
                  <a:schemeClr val="bg1"/>
                </a:solidFill>
              </a:rPr>
              <a:t>Richard Sinclair</a:t>
            </a:r>
          </a:p>
          <a:p>
            <a:pPr marL="0" indent="0">
              <a:spcBef>
                <a:spcPts val="0"/>
              </a:spcBef>
              <a:buNone/>
            </a:pPr>
            <a:r>
              <a:rPr lang="en-CA" sz="1800" dirty="0">
                <a:solidFill>
                  <a:schemeClr val="bg1"/>
                </a:solidFill>
              </a:rPr>
              <a:t>General Counsel</a:t>
            </a:r>
          </a:p>
          <a:p>
            <a:pPr marL="0" indent="0">
              <a:spcBef>
                <a:spcPts val="0"/>
              </a:spcBef>
              <a:buNone/>
            </a:pPr>
            <a:r>
              <a:rPr lang="en-CA" sz="1800" dirty="0">
                <a:solidFill>
                  <a:schemeClr val="bg1"/>
                </a:solidFill>
              </a:rPr>
              <a:t>607 </a:t>
            </a:r>
            <a:r>
              <a:rPr lang="en-CA" sz="1800" dirty="0" err="1">
                <a:solidFill>
                  <a:schemeClr val="bg1"/>
                </a:solidFill>
              </a:rPr>
              <a:t>Pigiarvik</a:t>
            </a:r>
            <a:endParaRPr lang="en-CA" sz="1800" dirty="0">
              <a:solidFill>
                <a:schemeClr val="bg1"/>
              </a:solidFill>
            </a:endParaRPr>
          </a:p>
          <a:p>
            <a:pPr marL="0" indent="0">
              <a:spcBef>
                <a:spcPts val="0"/>
              </a:spcBef>
              <a:buNone/>
            </a:pPr>
            <a:r>
              <a:rPr lang="en-CA" sz="1800" dirty="0">
                <a:solidFill>
                  <a:schemeClr val="bg1"/>
                </a:solidFill>
              </a:rPr>
              <a:t>Ext.4479</a:t>
            </a:r>
          </a:p>
          <a:p>
            <a:pPr marL="0" indent="0" algn="ctr">
              <a:spcBef>
                <a:spcPts val="0"/>
              </a:spcBef>
              <a:buNone/>
            </a:pPr>
            <a:r>
              <a:rPr lang="en-CA" sz="1800" dirty="0">
                <a:solidFill>
                  <a:schemeClr val="bg1"/>
                </a:solidFill>
                <a:hlinkClick r:id="rId3"/>
              </a:rPr>
              <a:t>Richard.Sinclair@carleton.ca</a:t>
            </a:r>
            <a:r>
              <a:rPr lang="en-CA" sz="1800" dirty="0">
                <a:solidFill>
                  <a:schemeClr val="bg1"/>
                </a:solidFill>
              </a:rPr>
              <a:t> </a:t>
            </a:r>
          </a:p>
        </p:txBody>
      </p:sp>
      <p:sp>
        <p:nvSpPr>
          <p:cNvPr id="5" name="Footer Placeholder 4"/>
          <p:cNvSpPr>
            <a:spLocks noGrp="1"/>
          </p:cNvSpPr>
          <p:nvPr>
            <p:ph type="ftr" sz="quarter" idx="4294967295"/>
          </p:nvPr>
        </p:nvSpPr>
        <p:spPr>
          <a:xfrm>
            <a:off x="0" y="0"/>
            <a:ext cx="0" cy="0"/>
          </a:xfrm>
        </p:spPr>
        <p:txBody>
          <a:bodyPr/>
          <a:lstStyle/>
          <a:p>
            <a:r>
              <a:rPr lang="en-US" altLang="en-US" dirty="0"/>
              <a:t>FIPPA &amp; You - Student Privacy Awareness</a:t>
            </a:r>
          </a:p>
        </p:txBody>
      </p:sp>
      <p:sp>
        <p:nvSpPr>
          <p:cNvPr id="6" name="Slide Number Placeholder 5"/>
          <p:cNvSpPr>
            <a:spLocks noGrp="1"/>
          </p:cNvSpPr>
          <p:nvPr>
            <p:ph type="sldNum" sz="quarter" idx="4294967295"/>
          </p:nvPr>
        </p:nvSpPr>
        <p:spPr>
          <a:xfrm>
            <a:off x="0" y="0"/>
            <a:ext cx="0" cy="0"/>
          </a:xfrm>
        </p:spPr>
        <p:txBody>
          <a:bodyPr/>
          <a:lstStyle/>
          <a:p>
            <a:fld id="{B61EF5D9-3F5F-45C6-8D1D-87B496C02DDC}" type="slidenum">
              <a:rPr lang="en-US" altLang="en-US" smtClean="0"/>
              <a:pPr/>
              <a:t>32</a:t>
            </a:fld>
            <a:endParaRPr lang="en-US" altLang="en-US"/>
          </a:p>
        </p:txBody>
      </p:sp>
      <p:sp>
        <p:nvSpPr>
          <p:cNvPr id="8" name="TextBox 7"/>
          <p:cNvSpPr txBox="1"/>
          <p:nvPr/>
        </p:nvSpPr>
        <p:spPr>
          <a:xfrm>
            <a:off x="4572000" y="2285096"/>
            <a:ext cx="3233514" cy="1477328"/>
          </a:xfrm>
          <a:prstGeom prst="rect">
            <a:avLst/>
          </a:prstGeom>
          <a:noFill/>
        </p:spPr>
        <p:txBody>
          <a:bodyPr wrap="square" rtlCol="0">
            <a:spAutoFit/>
          </a:bodyPr>
          <a:lstStyle/>
          <a:p>
            <a:r>
              <a:rPr lang="en-CA" dirty="0">
                <a:solidFill>
                  <a:schemeClr val="bg1"/>
                </a:solidFill>
                <a:latin typeface="Arial" panose="020B0604020202020204" pitchFamily="34" charset="0"/>
                <a:cs typeface="Arial" panose="020B0604020202020204" pitchFamily="34" charset="0"/>
              </a:rPr>
              <a:t>Christine Page</a:t>
            </a:r>
          </a:p>
          <a:p>
            <a:r>
              <a:rPr lang="en-CA" dirty="0">
                <a:solidFill>
                  <a:schemeClr val="bg1"/>
                </a:solidFill>
                <a:latin typeface="Arial" panose="020B0604020202020204" pitchFamily="34" charset="0"/>
                <a:cs typeface="Arial" panose="020B0604020202020204" pitchFamily="34" charset="0"/>
              </a:rPr>
              <a:t>Legal Administrator</a:t>
            </a:r>
          </a:p>
          <a:p>
            <a:r>
              <a:rPr lang="en-CA" dirty="0">
                <a:solidFill>
                  <a:schemeClr val="bg1"/>
                </a:solidFill>
                <a:latin typeface="Arial" panose="020B0604020202020204" pitchFamily="34" charset="0"/>
                <a:cs typeface="Arial" panose="020B0604020202020204" pitchFamily="34" charset="0"/>
              </a:rPr>
              <a:t>607 </a:t>
            </a:r>
            <a:r>
              <a:rPr lang="en-CA" dirty="0" err="1">
                <a:solidFill>
                  <a:schemeClr val="bg1"/>
                </a:solidFill>
                <a:latin typeface="Arial" panose="020B0604020202020204" pitchFamily="34" charset="0"/>
                <a:cs typeface="Arial" panose="020B0604020202020204" pitchFamily="34" charset="0"/>
              </a:rPr>
              <a:t>Pigiarvik</a:t>
            </a:r>
            <a:endParaRPr lang="en-CA" dirty="0">
              <a:solidFill>
                <a:schemeClr val="bg1"/>
              </a:solidFill>
              <a:latin typeface="Arial" panose="020B0604020202020204" pitchFamily="34" charset="0"/>
              <a:cs typeface="Arial" panose="020B0604020202020204" pitchFamily="34" charset="0"/>
            </a:endParaRPr>
          </a:p>
          <a:p>
            <a:r>
              <a:rPr lang="en-CA" dirty="0">
                <a:solidFill>
                  <a:schemeClr val="bg1"/>
                </a:solidFill>
                <a:latin typeface="Arial" panose="020B0604020202020204" pitchFamily="34" charset="0"/>
                <a:cs typeface="Arial" panose="020B0604020202020204" pitchFamily="34" charset="0"/>
              </a:rPr>
              <a:t>Ext. 5095</a:t>
            </a:r>
          </a:p>
          <a:p>
            <a:r>
              <a:rPr lang="en-CA" dirty="0">
                <a:latin typeface="Arial" panose="020B0604020202020204" pitchFamily="34" charset="0"/>
                <a:cs typeface="Arial" panose="020B0604020202020204" pitchFamily="34" charset="0"/>
                <a:hlinkClick r:id="rId4"/>
              </a:rPr>
              <a:t>Christine.Page@carleton.ca</a:t>
            </a:r>
            <a:r>
              <a:rPr lang="en-C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7539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658" y="681540"/>
            <a:ext cx="4284536" cy="373949"/>
          </a:xfrm>
        </p:spPr>
        <p:txBody>
          <a:bodyPr>
            <a:spAutoFit/>
          </a:bodyPr>
          <a:lstStyle/>
          <a:p>
            <a:r>
              <a:rPr lang="en-CA" sz="2700" dirty="0"/>
              <a:t>Legislation - Purposes</a:t>
            </a:r>
          </a:p>
        </p:txBody>
      </p:sp>
      <p:sp>
        <p:nvSpPr>
          <p:cNvPr id="3" name="Content Placeholder 2"/>
          <p:cNvSpPr>
            <a:spLocks noGrp="1"/>
          </p:cNvSpPr>
          <p:nvPr>
            <p:ph type="subTitle" idx="1"/>
          </p:nvPr>
        </p:nvSpPr>
        <p:spPr>
          <a:xfrm>
            <a:off x="1739235" y="1437624"/>
            <a:ext cx="5665530" cy="2528128"/>
          </a:xfrm>
        </p:spPr>
        <p:txBody>
          <a:bodyPr>
            <a:spAutoFit/>
          </a:bodyPr>
          <a:lstStyle/>
          <a:p>
            <a:pPr algn="ctr"/>
            <a:r>
              <a:rPr lang="en-CA" sz="2400" b="1" dirty="0">
                <a:solidFill>
                  <a:schemeClr val="accent1"/>
                </a:solidFill>
              </a:rPr>
              <a:t>FIPPA Purpose #1</a:t>
            </a:r>
          </a:p>
          <a:p>
            <a:pPr algn="ctr"/>
            <a:endParaRPr lang="en-CA" sz="2100" b="1" dirty="0"/>
          </a:p>
          <a:p>
            <a:r>
              <a:rPr lang="en-CA" sz="2250" dirty="0"/>
              <a:t>Right of Access to General Info</a:t>
            </a:r>
          </a:p>
          <a:p>
            <a:pPr marL="342900" indent="-342900">
              <a:buClr>
                <a:schemeClr val="accent1"/>
              </a:buClr>
              <a:buFont typeface="Wingdings" pitchFamily="2" charset="2"/>
              <a:buChar char="§"/>
            </a:pPr>
            <a:r>
              <a:rPr lang="en-CA" sz="1950" dirty="0"/>
              <a:t>Any ‘record’ in our custody or control is subject to be requested</a:t>
            </a:r>
          </a:p>
          <a:p>
            <a:pPr marL="342900" indent="-342900">
              <a:buClr>
                <a:schemeClr val="accent1"/>
              </a:buClr>
              <a:buFont typeface="Wingdings" pitchFamily="2" charset="2"/>
              <a:buChar char="§"/>
            </a:pPr>
            <a:r>
              <a:rPr lang="en-CA" sz="1950" dirty="0"/>
              <a:t>$5 application fee; other fees may apply</a:t>
            </a:r>
          </a:p>
          <a:p>
            <a:pPr marL="342900" indent="-342900">
              <a:buClr>
                <a:schemeClr val="accent1"/>
              </a:buClr>
              <a:buFont typeface="Wingdings" pitchFamily="2" charset="2"/>
              <a:buChar char="§"/>
            </a:pPr>
            <a:r>
              <a:rPr lang="en-CA" sz="1950" dirty="0"/>
              <a:t>Limited exemptions/exclusions</a:t>
            </a:r>
          </a:p>
        </p:txBody>
      </p:sp>
    </p:spTree>
    <p:extLst>
      <p:ext uri="{BB962C8B-B14F-4D97-AF65-F5344CB8AC3E}">
        <p14:creationId xmlns:p14="http://schemas.microsoft.com/office/powerpoint/2010/main" val="369607407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F92629-D393-9B42-B887-BCA0D04C8FDB}"/>
              </a:ext>
            </a:extLst>
          </p:cNvPr>
          <p:cNvSpPr txBox="1">
            <a:spLocks/>
          </p:cNvSpPr>
          <p:nvPr/>
        </p:nvSpPr>
        <p:spPr>
          <a:xfrm>
            <a:off x="1493658" y="681540"/>
            <a:ext cx="4284536" cy="373949"/>
          </a:xfrm>
          <a:prstGeom prst="rect">
            <a:avLst/>
          </a:prstGeom>
        </p:spPr>
        <p:txBody>
          <a:bodyPr vert="horz" lIns="0" tIns="0" rIns="0" bIns="0" rtlCol="0" anchor="b">
            <a:spAutoFit/>
          </a:bodyPr>
          <a:lstStyle>
            <a:lvl1pPr algn="l" defTabSz="6858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CA" sz="2700" dirty="0"/>
              <a:t>Legislation - Purposes</a:t>
            </a:r>
          </a:p>
        </p:txBody>
      </p:sp>
      <p:sp>
        <p:nvSpPr>
          <p:cNvPr id="9" name="Content Placeholder 2">
            <a:extLst>
              <a:ext uri="{FF2B5EF4-FFF2-40B4-BE49-F238E27FC236}">
                <a16:creationId xmlns:a16="http://schemas.microsoft.com/office/drawing/2014/main" id="{D5C1D938-30A3-F748-905A-4381E2360E78}"/>
              </a:ext>
            </a:extLst>
          </p:cNvPr>
          <p:cNvSpPr txBox="1">
            <a:spLocks/>
          </p:cNvSpPr>
          <p:nvPr/>
        </p:nvSpPr>
        <p:spPr>
          <a:xfrm>
            <a:off x="1739235" y="1275607"/>
            <a:ext cx="5665530" cy="3024336"/>
          </a:xfrm>
          <a:prstGeom prst="rect">
            <a:avLst/>
          </a:prstGeom>
        </p:spPr>
        <p:txBody>
          <a:bodyPr vert="horz" lIns="0" tIns="0" rIns="0" bIns="0" rtlCol="0">
            <a:normAutofit fontScale="92500" lnSpcReduction="2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CA" sz="2400" b="1" dirty="0">
                <a:solidFill>
                  <a:schemeClr val="accent1"/>
                </a:solidFill>
              </a:rPr>
              <a:t>FIPPA Purpose #2</a:t>
            </a:r>
          </a:p>
          <a:p>
            <a:pPr algn="ctr"/>
            <a:endParaRPr lang="en-CA" sz="2100" b="1" dirty="0"/>
          </a:p>
          <a:p>
            <a:r>
              <a:rPr lang="en-CA" sz="2400" dirty="0"/>
              <a:t>Privacy Protection and Right to Personal Information</a:t>
            </a:r>
          </a:p>
          <a:p>
            <a:pPr marL="342900" indent="-342900">
              <a:buClr>
                <a:schemeClr val="accent1"/>
              </a:buClr>
              <a:buFont typeface="Wingdings" pitchFamily="2" charset="2"/>
              <a:buChar char="§"/>
            </a:pPr>
            <a:r>
              <a:rPr lang="en-CA" sz="2100" dirty="0"/>
              <a:t>Legal authority to collect: </a:t>
            </a:r>
            <a:r>
              <a:rPr lang="en-CA" sz="2100" i="1" dirty="0"/>
              <a:t>Carleton University Act</a:t>
            </a:r>
            <a:r>
              <a:rPr lang="en-CA" sz="2100" dirty="0"/>
              <a:t>, others may apply</a:t>
            </a:r>
          </a:p>
          <a:p>
            <a:pPr marL="342900" indent="-342900">
              <a:buClr>
                <a:schemeClr val="accent1"/>
              </a:buClr>
              <a:buFont typeface="Wingdings" pitchFamily="2" charset="2"/>
              <a:buChar char="§"/>
            </a:pPr>
            <a:r>
              <a:rPr lang="en-CA" sz="2100" dirty="0"/>
              <a:t>Sets minimum retention rules (one year)</a:t>
            </a:r>
          </a:p>
          <a:p>
            <a:pPr marL="342900" indent="-342900">
              <a:buClr>
                <a:schemeClr val="accent1"/>
              </a:buClr>
              <a:buFont typeface="Wingdings" pitchFamily="2" charset="2"/>
              <a:buChar char="§"/>
            </a:pPr>
            <a:r>
              <a:rPr lang="en-CA" sz="2100" dirty="0"/>
              <a:t>Rules for legal uses and disclosures</a:t>
            </a:r>
          </a:p>
          <a:p>
            <a:pPr marL="342900" indent="-342900">
              <a:buClr>
                <a:schemeClr val="accent1"/>
              </a:buClr>
              <a:buFont typeface="Wingdings" pitchFamily="2" charset="2"/>
              <a:buChar char="§"/>
            </a:pPr>
            <a:r>
              <a:rPr lang="en-CA" sz="2100" dirty="0"/>
              <a:t>Right of Access and Correction to own Personal Information (but not deletion)</a:t>
            </a:r>
          </a:p>
        </p:txBody>
      </p:sp>
    </p:spTree>
    <p:extLst>
      <p:ext uri="{BB962C8B-B14F-4D97-AF65-F5344CB8AC3E}">
        <p14:creationId xmlns:p14="http://schemas.microsoft.com/office/powerpoint/2010/main" val="1211755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D5ED-80F5-9545-8163-B412BF4B229D}"/>
              </a:ext>
            </a:extLst>
          </p:cNvPr>
          <p:cNvSpPr>
            <a:spLocks noGrp="1"/>
          </p:cNvSpPr>
          <p:nvPr>
            <p:ph type="ctrTitle"/>
          </p:nvPr>
        </p:nvSpPr>
        <p:spPr/>
        <p:txBody>
          <a:bodyPr>
            <a:normAutofit/>
          </a:bodyPr>
          <a:lstStyle/>
          <a:p>
            <a:r>
              <a:rPr lang="en-US" sz="3000" dirty="0"/>
              <a:t>Policies</a:t>
            </a:r>
          </a:p>
        </p:txBody>
      </p:sp>
    </p:spTree>
    <p:extLst>
      <p:ext uri="{BB962C8B-B14F-4D97-AF65-F5344CB8AC3E}">
        <p14:creationId xmlns:p14="http://schemas.microsoft.com/office/powerpoint/2010/main" val="33177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4824-9F56-B240-BA4F-9C90677E5AA5}"/>
              </a:ext>
            </a:extLst>
          </p:cNvPr>
          <p:cNvSpPr>
            <a:spLocks noGrp="1"/>
          </p:cNvSpPr>
          <p:nvPr>
            <p:ph type="ctrTitle"/>
          </p:nvPr>
        </p:nvSpPr>
        <p:spPr>
          <a:xfrm>
            <a:off x="1444752" y="1221600"/>
            <a:ext cx="4284536" cy="335944"/>
          </a:xfrm>
        </p:spPr>
        <p:txBody>
          <a:bodyPr>
            <a:noAutofit/>
          </a:bodyPr>
          <a:lstStyle/>
          <a:p>
            <a:r>
              <a:rPr lang="en-US" sz="2700" dirty="0"/>
              <a:t>Policies - ATIP</a:t>
            </a:r>
          </a:p>
        </p:txBody>
      </p:sp>
      <p:sp>
        <p:nvSpPr>
          <p:cNvPr id="3" name="Subtitle 2">
            <a:extLst>
              <a:ext uri="{FF2B5EF4-FFF2-40B4-BE49-F238E27FC236}">
                <a16:creationId xmlns:a16="http://schemas.microsoft.com/office/drawing/2014/main" id="{E976F907-E962-A14F-9AE5-24589580F13F}"/>
              </a:ext>
            </a:extLst>
          </p:cNvPr>
          <p:cNvSpPr>
            <a:spLocks noGrp="1"/>
          </p:cNvSpPr>
          <p:nvPr>
            <p:ph type="subTitle" idx="1"/>
          </p:nvPr>
        </p:nvSpPr>
        <p:spPr>
          <a:xfrm>
            <a:off x="1709682" y="2006990"/>
            <a:ext cx="6067243" cy="1913130"/>
          </a:xfrm>
        </p:spPr>
        <p:txBody>
          <a:bodyPr>
            <a:normAutofit/>
          </a:bodyPr>
          <a:lstStyle/>
          <a:p>
            <a:pPr>
              <a:buClr>
                <a:schemeClr val="accent1"/>
              </a:buClr>
            </a:pPr>
            <a:r>
              <a:rPr lang="en-CA" b="1" dirty="0"/>
              <a:t>Goals/Objectives</a:t>
            </a:r>
          </a:p>
          <a:p>
            <a:pPr marL="257175" indent="-257175">
              <a:buClr>
                <a:schemeClr val="accent1"/>
              </a:buClr>
              <a:buFont typeface="Wingdings" pitchFamily="2" charset="2"/>
              <a:buChar char="§"/>
            </a:pPr>
            <a:r>
              <a:rPr lang="en-CA" sz="1575" dirty="0"/>
              <a:t>Repeals all former privacy policies</a:t>
            </a:r>
          </a:p>
          <a:p>
            <a:pPr marL="257175" indent="-257175">
              <a:buClr>
                <a:schemeClr val="accent1"/>
              </a:buClr>
              <a:buFont typeface="Wingdings" pitchFamily="2" charset="2"/>
              <a:buChar char="§"/>
            </a:pPr>
            <a:r>
              <a:rPr lang="en-CA" sz="1575" dirty="0"/>
              <a:t>Codifies employee responsibilities</a:t>
            </a:r>
          </a:p>
          <a:p>
            <a:pPr marL="257175" indent="-257175">
              <a:buClr>
                <a:schemeClr val="accent1"/>
              </a:buClr>
              <a:buFont typeface="Wingdings" pitchFamily="2" charset="2"/>
              <a:buChar char="§"/>
            </a:pPr>
            <a:r>
              <a:rPr lang="en-CA" sz="1575" dirty="0"/>
              <a:t>New, expanded ‘Notice of Collection’</a:t>
            </a:r>
          </a:p>
          <a:p>
            <a:pPr>
              <a:buClr>
                <a:schemeClr val="accent1"/>
              </a:buClr>
            </a:pPr>
            <a:r>
              <a:rPr lang="en-CA" dirty="0"/>
              <a:t>So… what’s changed?</a:t>
            </a:r>
          </a:p>
          <a:p>
            <a:pPr marL="257175" indent="-257175">
              <a:buClr>
                <a:schemeClr val="accent1"/>
              </a:buClr>
              <a:buFont typeface="Wingdings" pitchFamily="2" charset="2"/>
              <a:buChar char="§"/>
            </a:pPr>
            <a:r>
              <a:rPr lang="en-CA" sz="1575" dirty="0"/>
              <a:t>Nothing – your obligations are the same now as before</a:t>
            </a:r>
          </a:p>
          <a:p>
            <a:endParaRPr lang="en-US" dirty="0"/>
          </a:p>
        </p:txBody>
      </p:sp>
      <p:sp>
        <p:nvSpPr>
          <p:cNvPr id="4" name="TextBox 3">
            <a:extLst>
              <a:ext uri="{FF2B5EF4-FFF2-40B4-BE49-F238E27FC236}">
                <a16:creationId xmlns:a16="http://schemas.microsoft.com/office/drawing/2014/main" id="{21F235A6-9A25-D741-B086-AF44CDEBD2DB}"/>
              </a:ext>
            </a:extLst>
          </p:cNvPr>
          <p:cNvSpPr txBox="1"/>
          <p:nvPr/>
        </p:nvSpPr>
        <p:spPr>
          <a:xfrm>
            <a:off x="1589998" y="1653648"/>
            <a:ext cx="5964005" cy="549381"/>
          </a:xfrm>
          <a:prstGeom prst="rect">
            <a:avLst/>
          </a:prstGeom>
          <a:noFill/>
        </p:spPr>
        <p:txBody>
          <a:bodyPr wrap="none" rtlCol="0">
            <a:spAutoFit/>
          </a:bodyPr>
          <a:lstStyle/>
          <a:p>
            <a:pPr algn="ctr" defTabSz="514350">
              <a:lnSpc>
                <a:spcPct val="90000"/>
              </a:lnSpc>
              <a:spcBef>
                <a:spcPts val="563"/>
              </a:spcBef>
              <a:buClr>
                <a:srgbClr val="E91C00"/>
              </a:buClr>
            </a:pPr>
            <a:r>
              <a:rPr lang="en-CA" b="1" dirty="0">
                <a:solidFill>
                  <a:srgbClr val="E91C00"/>
                </a:solidFill>
                <a:latin typeface="Arial" panose="020B0604020202020204" pitchFamily="34" charset="0"/>
                <a:cs typeface="Arial" panose="020B0604020202020204" pitchFamily="34" charset="0"/>
              </a:rPr>
              <a:t>Access to Information and Privacy Policy, Sept. 2019</a:t>
            </a:r>
          </a:p>
          <a:p>
            <a:pPr algn="ctr"/>
            <a:endParaRPr lang="en-US" sz="1350" dirty="0"/>
          </a:p>
        </p:txBody>
      </p:sp>
    </p:spTree>
    <p:extLst>
      <p:ext uri="{BB962C8B-B14F-4D97-AF65-F5344CB8AC3E}">
        <p14:creationId xmlns:p14="http://schemas.microsoft.com/office/powerpoint/2010/main" val="371621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752" y="847651"/>
            <a:ext cx="4284536" cy="373949"/>
          </a:xfrm>
        </p:spPr>
        <p:txBody>
          <a:bodyPr>
            <a:normAutofit/>
          </a:bodyPr>
          <a:lstStyle/>
          <a:p>
            <a:r>
              <a:rPr lang="en-CA" sz="2700" dirty="0"/>
              <a:t>Policies - Others</a:t>
            </a:r>
          </a:p>
        </p:txBody>
      </p:sp>
      <p:sp>
        <p:nvSpPr>
          <p:cNvPr id="3" name="Content Placeholder 2"/>
          <p:cNvSpPr>
            <a:spLocks noGrp="1"/>
          </p:cNvSpPr>
          <p:nvPr>
            <p:ph type="subTitle" idx="1"/>
          </p:nvPr>
        </p:nvSpPr>
        <p:spPr>
          <a:xfrm>
            <a:off x="1444752" y="1379525"/>
            <a:ext cx="6367608" cy="2916324"/>
          </a:xfrm>
        </p:spPr>
        <p:txBody>
          <a:bodyPr>
            <a:normAutofit fontScale="70000" lnSpcReduction="20000"/>
          </a:bodyPr>
          <a:lstStyle/>
          <a:p>
            <a:r>
              <a:rPr lang="en-CA" sz="2025" b="1" dirty="0">
                <a:solidFill>
                  <a:schemeClr val="accent1"/>
                </a:solidFill>
              </a:rPr>
              <a:t>Anti-Spam Compliance Policy, Sept 2024</a:t>
            </a:r>
          </a:p>
          <a:p>
            <a:pPr marL="257175" indent="-257175">
              <a:buClr>
                <a:schemeClr val="accent1"/>
              </a:buClr>
              <a:buFont typeface="Wingdings" pitchFamily="2" charset="2"/>
              <a:buChar char="§"/>
            </a:pPr>
            <a:r>
              <a:rPr lang="en-CA" sz="1950" dirty="0"/>
              <a:t>Regulates sending of commercial electronic messages</a:t>
            </a:r>
          </a:p>
          <a:p>
            <a:pPr>
              <a:buClr>
                <a:schemeClr val="accent1"/>
              </a:buClr>
            </a:pPr>
            <a:endParaRPr lang="en-CA" sz="1950" dirty="0"/>
          </a:p>
          <a:p>
            <a:r>
              <a:rPr lang="en-CA" sz="2025" b="1" dirty="0">
                <a:solidFill>
                  <a:schemeClr val="accent1"/>
                </a:solidFill>
              </a:rPr>
              <a:t>Personal Health Information Processing Policy, Sept 2024</a:t>
            </a:r>
          </a:p>
          <a:p>
            <a:pPr marL="257175" indent="-257175">
              <a:buClr>
                <a:schemeClr val="accent1"/>
              </a:buClr>
              <a:buFont typeface="Wingdings" pitchFamily="2" charset="2"/>
              <a:buChar char="§"/>
            </a:pPr>
            <a:r>
              <a:rPr lang="en-CA" sz="1950" dirty="0"/>
              <a:t>Regulates the handling of PHI (primarily for HCS, PMC, </a:t>
            </a:r>
            <a:r>
              <a:rPr lang="en-CA" sz="1950" dirty="0" err="1"/>
              <a:t>FiTA</a:t>
            </a:r>
            <a:r>
              <a:rPr lang="en-CA" sz="1950" dirty="0"/>
              <a:t>, but applies to any unit that collects PHI for admin (e.g. sick leave) or research purposes</a:t>
            </a:r>
          </a:p>
          <a:p>
            <a:pPr>
              <a:buClr>
                <a:schemeClr val="accent1"/>
              </a:buClr>
            </a:pPr>
            <a:endParaRPr lang="en-CA" sz="1950" dirty="0"/>
          </a:p>
          <a:p>
            <a:r>
              <a:rPr lang="en-CA" sz="2025" b="1" dirty="0">
                <a:solidFill>
                  <a:schemeClr val="accent1"/>
                </a:solidFill>
              </a:rPr>
              <a:t>Data Protection and Risk Management Policy, Nov 2023</a:t>
            </a:r>
          </a:p>
          <a:p>
            <a:pPr marL="257175" indent="-257175">
              <a:buClr>
                <a:schemeClr val="accent1"/>
              </a:buClr>
              <a:buFont typeface="Wingdings" pitchFamily="2" charset="2"/>
              <a:buChar char="§"/>
            </a:pPr>
            <a:r>
              <a:rPr lang="en-CA" sz="1950" dirty="0"/>
              <a:t>Regulates all cloud computing purchases regardless of cost and data type</a:t>
            </a:r>
          </a:p>
          <a:p>
            <a:pPr marL="257175" indent="-257175">
              <a:buClr>
                <a:schemeClr val="accent1"/>
              </a:buClr>
              <a:buFont typeface="Wingdings" pitchFamily="2" charset="2"/>
              <a:buChar char="§"/>
            </a:pPr>
            <a:r>
              <a:rPr lang="en-CA" sz="1950" dirty="0"/>
              <a:t>Mandates Data Protection Risk Assessments</a:t>
            </a:r>
          </a:p>
          <a:p>
            <a:pPr marL="257175" indent="-257175">
              <a:buClr>
                <a:schemeClr val="accent1"/>
              </a:buClr>
              <a:buFont typeface="Wingdings" pitchFamily="2" charset="2"/>
              <a:buChar char="§"/>
            </a:pPr>
            <a:r>
              <a:rPr lang="en-CA" sz="1950" dirty="0"/>
              <a:t>ITS oversight, but broad Privacy overlap</a:t>
            </a:r>
          </a:p>
        </p:txBody>
      </p:sp>
    </p:spTree>
    <p:extLst>
      <p:ext uri="{BB962C8B-B14F-4D97-AF65-F5344CB8AC3E}">
        <p14:creationId xmlns:p14="http://schemas.microsoft.com/office/powerpoint/2010/main" val="24067116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EFF8-B1B3-5243-8C95-1CCA271DE33C}"/>
              </a:ext>
            </a:extLst>
          </p:cNvPr>
          <p:cNvSpPr>
            <a:spLocks noGrp="1"/>
          </p:cNvSpPr>
          <p:nvPr>
            <p:ph type="ctrTitle"/>
          </p:nvPr>
        </p:nvSpPr>
        <p:spPr/>
        <p:txBody>
          <a:bodyPr/>
          <a:lstStyle/>
          <a:p>
            <a:r>
              <a:rPr lang="en-US" dirty="0"/>
              <a:t>Definitions</a:t>
            </a:r>
          </a:p>
        </p:txBody>
      </p:sp>
    </p:spTree>
    <p:extLst>
      <p:ext uri="{BB962C8B-B14F-4D97-AF65-F5344CB8AC3E}">
        <p14:creationId xmlns:p14="http://schemas.microsoft.com/office/powerpoint/2010/main" val="1960535463"/>
      </p:ext>
    </p:extLst>
  </p:cSld>
  <p:clrMapOvr>
    <a:masterClrMapping/>
  </p:clrMapOvr>
</p:sld>
</file>

<file path=ppt/theme/theme1.xml><?xml version="1.0" encoding="utf-8"?>
<a:theme xmlns:a="http://schemas.openxmlformats.org/drawingml/2006/main" name="Office Theme">
  <a:themeElements>
    <a:clrScheme name="Carleton">
      <a:dk1>
        <a:srgbClr val="000000"/>
      </a:dk1>
      <a:lt1>
        <a:srgbClr val="FFFFFF"/>
      </a:lt1>
      <a:dk2>
        <a:srgbClr val="44546A"/>
      </a:dk2>
      <a:lt2>
        <a:srgbClr val="E7E6E6"/>
      </a:lt2>
      <a:accent1>
        <a:srgbClr val="E91C00"/>
      </a:accent1>
      <a:accent2>
        <a:srgbClr val="782BDB"/>
      </a:accent2>
      <a:accent3>
        <a:srgbClr val="FFE600"/>
      </a:accent3>
      <a:accent4>
        <a:srgbClr val="F36F14"/>
      </a:accent4>
      <a:accent5>
        <a:srgbClr val="038044"/>
      </a:accent5>
      <a:accent6>
        <a:srgbClr val="1166A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CC62075AD154DB1B23E068C8E9171" ma:contentTypeVersion="13" ma:contentTypeDescription="Create a new document." ma:contentTypeScope="" ma:versionID="63268d765a30ae9ce20e37cdffe7a10b">
  <xsd:schema xmlns:xsd="http://www.w3.org/2001/XMLSchema" xmlns:xs="http://www.w3.org/2001/XMLSchema" xmlns:p="http://schemas.microsoft.com/office/2006/metadata/properties" xmlns:ns3="834ee43f-f3c0-4aad-803d-ad37bfbab696" xmlns:ns4="91d6e294-2768-4fb6-8440-6677b3be8056" targetNamespace="http://schemas.microsoft.com/office/2006/metadata/properties" ma:root="true" ma:fieldsID="7a11d3596ea3b8f393ed8573e069f05a" ns3:_="" ns4:_="">
    <xsd:import namespace="834ee43f-f3c0-4aad-803d-ad37bfbab696"/>
    <xsd:import namespace="91d6e294-2768-4fb6-8440-6677b3be80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ee43f-f3c0-4aad-803d-ad37bfbab6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d6e294-2768-4fb6-8440-6677b3be80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A5ADA-46D2-48C7-BFE2-B6E59D428832}">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91d6e294-2768-4fb6-8440-6677b3be8056"/>
    <ds:schemaRef ds:uri="834ee43f-f3c0-4aad-803d-ad37bfbab696"/>
    <ds:schemaRef ds:uri="http://purl.org/dc/elements/1.1/"/>
  </ds:schemaRefs>
</ds:datastoreItem>
</file>

<file path=customXml/itemProps2.xml><?xml version="1.0" encoding="utf-8"?>
<ds:datastoreItem xmlns:ds="http://schemas.openxmlformats.org/officeDocument/2006/customXml" ds:itemID="{393F1B6D-E053-4350-B2EA-8A3E4696C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ee43f-f3c0-4aad-803d-ad37bfbab696"/>
    <ds:schemaRef ds:uri="91d6e294-2768-4fb6-8440-6677b3be8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BBFA18-8779-4C8C-A7D2-1425B87DE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1488</TotalTime>
  <Words>1508</Words>
  <Application>Microsoft Office PowerPoint</Application>
  <PresentationFormat>On-screen Show (16:9)</PresentationFormat>
  <Paragraphs>179</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FIPPA &amp; You</vt:lpstr>
      <vt:lpstr>Legislation</vt:lpstr>
      <vt:lpstr>Legislation</vt:lpstr>
      <vt:lpstr>Legislation - Purposes</vt:lpstr>
      <vt:lpstr>PowerPoint Presentation</vt:lpstr>
      <vt:lpstr>Policies</vt:lpstr>
      <vt:lpstr>Policies - ATIP</vt:lpstr>
      <vt:lpstr>Policies - Others</vt:lpstr>
      <vt:lpstr>Definitions</vt:lpstr>
      <vt:lpstr>Definitions</vt:lpstr>
      <vt:lpstr>Definitions</vt:lpstr>
      <vt:lpstr>Privacy “Inside” the Classroom</vt:lpstr>
      <vt:lpstr>Attendance</vt:lpstr>
      <vt:lpstr>Grades</vt:lpstr>
      <vt:lpstr>Privacy between Classrooms</vt:lpstr>
      <vt:lpstr>Discussing student academic information </vt:lpstr>
      <vt:lpstr>Discussing student academic information (cont’d)</vt:lpstr>
      <vt:lpstr>Privacy Outside the Classroom</vt:lpstr>
      <vt:lpstr>Student Services &amp; Administration </vt:lpstr>
      <vt:lpstr>Student Services &amp; Administration</vt:lpstr>
      <vt:lpstr>Student Services &amp; Administration (Cont’d)</vt:lpstr>
      <vt:lpstr>Forms, Procedures and Tools</vt:lpstr>
      <vt:lpstr>Publishing Student Info &amp; References</vt:lpstr>
      <vt:lpstr>Third Party Release Authorization</vt:lpstr>
      <vt:lpstr>Data Protection Risk Assessments </vt:lpstr>
      <vt:lpstr>Statutory Requirements</vt:lpstr>
      <vt:lpstr>Government/Law Enforcement</vt:lpstr>
      <vt:lpstr>Emergencies</vt:lpstr>
      <vt:lpstr>Emergencies</vt:lpstr>
      <vt:lpstr>Privacy Office Services</vt:lpstr>
      <vt:lpstr>Questions? Thank you!</vt:lpstr>
      <vt:lpstr>Privacy Office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Ryan</dc:creator>
  <cp:lastModifiedBy>James Gamble</cp:lastModifiedBy>
  <cp:revision>50</cp:revision>
  <dcterms:created xsi:type="dcterms:W3CDTF">2021-06-22T15:43:15Z</dcterms:created>
  <dcterms:modified xsi:type="dcterms:W3CDTF">2025-04-22T14:31:14Z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0x010100CB8CC62075AD154DB1B23E068C8E9171</vt:lpwstr>
  </property>
</Properties>
</file>