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91" r:id="rId4"/>
    <p:sldId id="311" r:id="rId5"/>
    <p:sldId id="294" r:id="rId6"/>
    <p:sldId id="299" r:id="rId7"/>
    <p:sldId id="298" r:id="rId8"/>
    <p:sldId id="331" r:id="rId9"/>
    <p:sldId id="328" r:id="rId10"/>
    <p:sldId id="330" r:id="rId11"/>
    <p:sldId id="325" r:id="rId12"/>
    <p:sldId id="326" r:id="rId13"/>
    <p:sldId id="327" r:id="rId14"/>
    <p:sldId id="332" r:id="rId15"/>
    <p:sldId id="333" r:id="rId16"/>
    <p:sldId id="334" r:id="rId17"/>
    <p:sldId id="335" r:id="rId18"/>
    <p:sldId id="304" r:id="rId19"/>
    <p:sldId id="300" r:id="rId20"/>
    <p:sldId id="305" r:id="rId21"/>
    <p:sldId id="282" r:id="rId22"/>
    <p:sldId id="336" r:id="rId23"/>
    <p:sldId id="337" r:id="rId24"/>
    <p:sldId id="338" r:id="rId25"/>
    <p:sldId id="339" r:id="rId26"/>
    <p:sldId id="340" r:id="rId27"/>
    <p:sldId id="341" r:id="rId28"/>
    <p:sldId id="297" r:id="rId29"/>
    <p:sldId id="287" r:id="rId30"/>
    <p:sldId id="301" r:id="rId31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EF5"/>
    <a:srgbClr val="C02834"/>
    <a:srgbClr val="CD9934"/>
    <a:srgbClr val="D0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67"/>
    <p:restoredTop sz="94629"/>
  </p:normalViewPr>
  <p:slideViewPr>
    <p:cSldViewPr>
      <p:cViewPr varScale="1">
        <p:scale>
          <a:sx n="105" d="100"/>
          <a:sy n="105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C048E-97DF-8F49-808D-A5E64B9BE10F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1FCA1B2C-8D0D-6A4E-84C3-94C99A12FCF0}">
      <dgm:prSet phldrT="[Text]"/>
      <dgm:spPr>
        <a:gradFill rotWithShape="0">
          <a:gsLst>
            <a:gs pos="38000">
              <a:srgbClr val="FF0000"/>
            </a:gs>
            <a:gs pos="100000">
              <a:schemeClr val="tx1"/>
            </a:gs>
          </a:gsLst>
        </a:gradFill>
      </dgm:spPr>
      <dgm:t>
        <a:bodyPr/>
        <a:lstStyle/>
        <a:p>
          <a:r>
            <a:rPr lang="en-US" dirty="0" smtClean="0"/>
            <a:t>Literature Review</a:t>
          </a:r>
          <a:endParaRPr lang="en-US" dirty="0"/>
        </a:p>
      </dgm:t>
    </dgm:pt>
    <dgm:pt modelId="{F23B1F90-E824-114F-BC7E-0F8167069606}" type="parTrans" cxnId="{C34E0C5D-30FA-2D45-B7DC-484A2F60B0A9}">
      <dgm:prSet/>
      <dgm:spPr/>
      <dgm:t>
        <a:bodyPr/>
        <a:lstStyle/>
        <a:p>
          <a:endParaRPr lang="en-US"/>
        </a:p>
      </dgm:t>
    </dgm:pt>
    <dgm:pt modelId="{91F72D82-F396-1B4F-935B-1CE56587D526}" type="sibTrans" cxnId="{C34E0C5D-30FA-2D45-B7DC-484A2F60B0A9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CC8E4612-808F-A94C-9834-E8B4C27A5CB3}">
      <dgm:prSet phldrT="[Text]"/>
      <dgm:spPr>
        <a:gradFill rotWithShape="0">
          <a:gsLst>
            <a:gs pos="38000">
              <a:srgbClr val="FF0000"/>
            </a:gs>
            <a:gs pos="100000">
              <a:schemeClr val="tx1"/>
            </a:gs>
          </a:gsLst>
        </a:gradFill>
      </dgm:spPr>
      <dgm:t>
        <a:bodyPr/>
        <a:lstStyle/>
        <a:p>
          <a:r>
            <a:rPr lang="en-US" dirty="0" smtClean="0"/>
            <a:t>Data collection &amp; analysis</a:t>
          </a:r>
          <a:endParaRPr lang="en-US" dirty="0"/>
        </a:p>
      </dgm:t>
    </dgm:pt>
    <dgm:pt modelId="{E57EB2A8-82B6-2C44-9102-791D2821CDBB}" type="parTrans" cxnId="{C269D46E-6C65-E747-8610-473E1642D9C0}">
      <dgm:prSet/>
      <dgm:spPr/>
      <dgm:t>
        <a:bodyPr/>
        <a:lstStyle/>
        <a:p>
          <a:endParaRPr lang="en-US"/>
        </a:p>
      </dgm:t>
    </dgm:pt>
    <dgm:pt modelId="{0E54E5D3-06BB-0A4E-AEFC-E5ACEBFC5906}" type="sibTrans" cxnId="{C269D46E-6C65-E747-8610-473E1642D9C0}">
      <dgm:prSet/>
      <dgm:spPr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4CCF69D5-B91C-7040-B40D-5A81B2CA505C}">
      <dgm:prSet phldrT="[Text]"/>
      <dgm:spPr>
        <a:gradFill rotWithShape="0">
          <a:gsLst>
            <a:gs pos="38000">
              <a:srgbClr val="FF0000"/>
            </a:gs>
            <a:gs pos="100000">
              <a:schemeClr val="tx1"/>
            </a:gs>
          </a:gsLst>
        </a:gradFill>
      </dgm:spPr>
      <dgm:t>
        <a:bodyPr/>
        <a:lstStyle/>
        <a:p>
          <a:r>
            <a:rPr lang="en-US" dirty="0" smtClean="0"/>
            <a:t>Preparation of a substantial document</a:t>
          </a:r>
          <a:endParaRPr lang="en-US" dirty="0"/>
        </a:p>
      </dgm:t>
    </dgm:pt>
    <dgm:pt modelId="{8660CFF2-BF93-5643-AECC-002C971A6026}" type="parTrans" cxnId="{677A4486-4FA7-554C-B5F0-6EB9DAF9F545}">
      <dgm:prSet/>
      <dgm:spPr/>
      <dgm:t>
        <a:bodyPr/>
        <a:lstStyle/>
        <a:p>
          <a:endParaRPr lang="en-US"/>
        </a:p>
      </dgm:t>
    </dgm:pt>
    <dgm:pt modelId="{F68D9B76-ED74-BB44-9BB7-C358121D009B}" type="sibTrans" cxnId="{677A4486-4FA7-554C-B5F0-6EB9DAF9F545}">
      <dgm:prSet/>
      <dgm:spPr/>
      <dgm:t>
        <a:bodyPr/>
        <a:lstStyle/>
        <a:p>
          <a:endParaRPr lang="en-US"/>
        </a:p>
      </dgm:t>
    </dgm:pt>
    <dgm:pt modelId="{A41DE426-48B7-374D-A9CD-94BDCAA0F3BA}" type="pres">
      <dgm:prSet presAssocID="{7C9C048E-97DF-8F49-808D-A5E64B9BE10F}" presName="Name0" presStyleCnt="0">
        <dgm:presLayoutVars>
          <dgm:dir/>
          <dgm:resizeHandles val="exact"/>
        </dgm:presLayoutVars>
      </dgm:prSet>
      <dgm:spPr/>
    </dgm:pt>
    <dgm:pt modelId="{6C12400F-6203-5146-BE73-16441A78641C}" type="pres">
      <dgm:prSet presAssocID="{1FCA1B2C-8D0D-6A4E-84C3-94C99A12FCF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341A8-5229-D046-B066-0180BC595E86}" type="pres">
      <dgm:prSet presAssocID="{91F72D82-F396-1B4F-935B-1CE56587D52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4F7C913-42B4-0749-A85D-120269FBAE60}" type="pres">
      <dgm:prSet presAssocID="{91F72D82-F396-1B4F-935B-1CE56587D52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2C49B0C-977B-5248-82ED-983A58192ADB}" type="pres">
      <dgm:prSet presAssocID="{CC8E4612-808F-A94C-9834-E8B4C27A5CB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17648-EDD5-CB45-82F9-3CEC14E65CF3}" type="pres">
      <dgm:prSet presAssocID="{0E54E5D3-06BB-0A4E-AEFC-E5ACEBFC590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107EEDD-B49C-3547-AD25-75D5B1C1D923}" type="pres">
      <dgm:prSet presAssocID="{0E54E5D3-06BB-0A4E-AEFC-E5ACEBFC590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97E36EA-A34A-C94C-AB42-E51C725A0A41}" type="pres">
      <dgm:prSet presAssocID="{4CCF69D5-B91C-7040-B40D-5A81B2CA50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7A4486-4FA7-554C-B5F0-6EB9DAF9F545}" srcId="{7C9C048E-97DF-8F49-808D-A5E64B9BE10F}" destId="{4CCF69D5-B91C-7040-B40D-5A81B2CA505C}" srcOrd="2" destOrd="0" parTransId="{8660CFF2-BF93-5643-AECC-002C971A6026}" sibTransId="{F68D9B76-ED74-BB44-9BB7-C358121D009B}"/>
    <dgm:cxn modelId="{2BD9DD8C-353A-6C4B-AFC6-63B1EEF7A9F4}" type="presOf" srcId="{4CCF69D5-B91C-7040-B40D-5A81B2CA505C}" destId="{597E36EA-A34A-C94C-AB42-E51C725A0A41}" srcOrd="0" destOrd="0" presId="urn:microsoft.com/office/officeart/2005/8/layout/process1"/>
    <dgm:cxn modelId="{DE438541-C172-394D-BB4D-D749C3EA7538}" type="presOf" srcId="{0E54E5D3-06BB-0A4E-AEFC-E5ACEBFC5906}" destId="{30017648-EDD5-CB45-82F9-3CEC14E65CF3}" srcOrd="0" destOrd="0" presId="urn:microsoft.com/office/officeart/2005/8/layout/process1"/>
    <dgm:cxn modelId="{C269D46E-6C65-E747-8610-473E1642D9C0}" srcId="{7C9C048E-97DF-8F49-808D-A5E64B9BE10F}" destId="{CC8E4612-808F-A94C-9834-E8B4C27A5CB3}" srcOrd="1" destOrd="0" parTransId="{E57EB2A8-82B6-2C44-9102-791D2821CDBB}" sibTransId="{0E54E5D3-06BB-0A4E-AEFC-E5ACEBFC5906}"/>
    <dgm:cxn modelId="{E2EA4124-38FB-3949-8D74-6ADC35DD01DD}" type="presOf" srcId="{CC8E4612-808F-A94C-9834-E8B4C27A5CB3}" destId="{32C49B0C-977B-5248-82ED-983A58192ADB}" srcOrd="0" destOrd="0" presId="urn:microsoft.com/office/officeart/2005/8/layout/process1"/>
    <dgm:cxn modelId="{226E9FAE-BF5E-7348-9699-2CE76D610831}" type="presOf" srcId="{91F72D82-F396-1B4F-935B-1CE56587D526}" destId="{3EE341A8-5229-D046-B066-0180BC595E86}" srcOrd="0" destOrd="0" presId="urn:microsoft.com/office/officeart/2005/8/layout/process1"/>
    <dgm:cxn modelId="{C34E0C5D-30FA-2D45-B7DC-484A2F60B0A9}" srcId="{7C9C048E-97DF-8F49-808D-A5E64B9BE10F}" destId="{1FCA1B2C-8D0D-6A4E-84C3-94C99A12FCF0}" srcOrd="0" destOrd="0" parTransId="{F23B1F90-E824-114F-BC7E-0F8167069606}" sibTransId="{91F72D82-F396-1B4F-935B-1CE56587D526}"/>
    <dgm:cxn modelId="{DF7F44BF-E7B5-5A46-AC83-39C1AA73ECFB}" type="presOf" srcId="{0E54E5D3-06BB-0A4E-AEFC-E5ACEBFC5906}" destId="{F107EEDD-B49C-3547-AD25-75D5B1C1D923}" srcOrd="1" destOrd="0" presId="urn:microsoft.com/office/officeart/2005/8/layout/process1"/>
    <dgm:cxn modelId="{48C3F816-7D5D-EE4E-84FF-1A6EF1E776A4}" type="presOf" srcId="{7C9C048E-97DF-8F49-808D-A5E64B9BE10F}" destId="{A41DE426-48B7-374D-A9CD-94BDCAA0F3BA}" srcOrd="0" destOrd="0" presId="urn:microsoft.com/office/officeart/2005/8/layout/process1"/>
    <dgm:cxn modelId="{31E50B09-23DF-1B4D-B723-DA8E3B8CCD36}" type="presOf" srcId="{91F72D82-F396-1B4F-935B-1CE56587D526}" destId="{F4F7C913-42B4-0749-A85D-120269FBAE60}" srcOrd="1" destOrd="0" presId="urn:microsoft.com/office/officeart/2005/8/layout/process1"/>
    <dgm:cxn modelId="{715A8E5F-C3D5-744B-9838-9F424CFEB004}" type="presOf" srcId="{1FCA1B2C-8D0D-6A4E-84C3-94C99A12FCF0}" destId="{6C12400F-6203-5146-BE73-16441A78641C}" srcOrd="0" destOrd="0" presId="urn:microsoft.com/office/officeart/2005/8/layout/process1"/>
    <dgm:cxn modelId="{72CDCA69-3D75-B144-B185-90ABDB601C71}" type="presParOf" srcId="{A41DE426-48B7-374D-A9CD-94BDCAA0F3BA}" destId="{6C12400F-6203-5146-BE73-16441A78641C}" srcOrd="0" destOrd="0" presId="urn:microsoft.com/office/officeart/2005/8/layout/process1"/>
    <dgm:cxn modelId="{CE7A8633-F552-374C-970F-D8C18599C203}" type="presParOf" srcId="{A41DE426-48B7-374D-A9CD-94BDCAA0F3BA}" destId="{3EE341A8-5229-D046-B066-0180BC595E86}" srcOrd="1" destOrd="0" presId="urn:microsoft.com/office/officeart/2005/8/layout/process1"/>
    <dgm:cxn modelId="{E7385B37-4D0D-4445-AAEF-6ED8C6849943}" type="presParOf" srcId="{3EE341A8-5229-D046-B066-0180BC595E86}" destId="{F4F7C913-42B4-0749-A85D-120269FBAE60}" srcOrd="0" destOrd="0" presId="urn:microsoft.com/office/officeart/2005/8/layout/process1"/>
    <dgm:cxn modelId="{75A195F7-8C37-E342-9A18-AD99E414A48E}" type="presParOf" srcId="{A41DE426-48B7-374D-A9CD-94BDCAA0F3BA}" destId="{32C49B0C-977B-5248-82ED-983A58192ADB}" srcOrd="2" destOrd="0" presId="urn:microsoft.com/office/officeart/2005/8/layout/process1"/>
    <dgm:cxn modelId="{6603D66B-90D9-8A43-89B8-4EDD2FB15762}" type="presParOf" srcId="{A41DE426-48B7-374D-A9CD-94BDCAA0F3BA}" destId="{30017648-EDD5-CB45-82F9-3CEC14E65CF3}" srcOrd="3" destOrd="0" presId="urn:microsoft.com/office/officeart/2005/8/layout/process1"/>
    <dgm:cxn modelId="{340C35E8-A66B-0640-A32C-F78FE4B6C65F}" type="presParOf" srcId="{30017648-EDD5-CB45-82F9-3CEC14E65CF3}" destId="{F107EEDD-B49C-3547-AD25-75D5B1C1D923}" srcOrd="0" destOrd="0" presId="urn:microsoft.com/office/officeart/2005/8/layout/process1"/>
    <dgm:cxn modelId="{18064B98-7B77-0748-83B7-25A3275449CE}" type="presParOf" srcId="{A41DE426-48B7-374D-A9CD-94BDCAA0F3BA}" destId="{597E36EA-A34A-C94C-AB42-E51C725A0A4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400F-6203-5146-BE73-16441A78641C}">
      <dsp:nvSpPr>
        <dsp:cNvPr id="0" name=""/>
        <dsp:cNvSpPr/>
      </dsp:nvSpPr>
      <dsp:spPr>
        <a:xfrm>
          <a:off x="5357" y="328457"/>
          <a:ext cx="1601390" cy="1231069"/>
        </a:xfrm>
        <a:prstGeom prst="roundRect">
          <a:avLst>
            <a:gd name="adj" fmla="val 10000"/>
          </a:avLst>
        </a:prstGeom>
        <a:gradFill rotWithShape="0">
          <a:gsLst>
            <a:gs pos="38000">
              <a:srgbClr val="FF0000"/>
            </a:gs>
            <a:gs pos="100000">
              <a:schemeClr val="tx1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Literature Review</a:t>
          </a:r>
          <a:endParaRPr lang="en-US" sz="1800" kern="1200" dirty="0"/>
        </a:p>
      </dsp:txBody>
      <dsp:txXfrm>
        <a:off x="41414" y="364514"/>
        <a:ext cx="1529276" cy="1158955"/>
      </dsp:txXfrm>
    </dsp:sp>
    <dsp:sp modelId="{3EE341A8-5229-D046-B066-0180BC595E86}">
      <dsp:nvSpPr>
        <dsp:cNvPr id="0" name=""/>
        <dsp:cNvSpPr/>
      </dsp:nvSpPr>
      <dsp:spPr>
        <a:xfrm>
          <a:off x="1766887" y="745419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66887" y="824848"/>
        <a:ext cx="237646" cy="238286"/>
      </dsp:txXfrm>
    </dsp:sp>
    <dsp:sp modelId="{32C49B0C-977B-5248-82ED-983A58192ADB}">
      <dsp:nvSpPr>
        <dsp:cNvPr id="0" name=""/>
        <dsp:cNvSpPr/>
      </dsp:nvSpPr>
      <dsp:spPr>
        <a:xfrm>
          <a:off x="2247304" y="328457"/>
          <a:ext cx="1601390" cy="1231069"/>
        </a:xfrm>
        <a:prstGeom prst="roundRect">
          <a:avLst>
            <a:gd name="adj" fmla="val 10000"/>
          </a:avLst>
        </a:prstGeom>
        <a:gradFill rotWithShape="0">
          <a:gsLst>
            <a:gs pos="38000">
              <a:srgbClr val="FF0000"/>
            </a:gs>
            <a:gs pos="100000">
              <a:schemeClr val="tx1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collection &amp; analysis</a:t>
          </a:r>
          <a:endParaRPr lang="en-US" sz="1800" kern="1200" dirty="0"/>
        </a:p>
      </dsp:txBody>
      <dsp:txXfrm>
        <a:off x="2283361" y="364514"/>
        <a:ext cx="1529276" cy="1158955"/>
      </dsp:txXfrm>
    </dsp:sp>
    <dsp:sp modelId="{30017648-EDD5-CB45-82F9-3CEC14E65CF3}">
      <dsp:nvSpPr>
        <dsp:cNvPr id="0" name=""/>
        <dsp:cNvSpPr/>
      </dsp:nvSpPr>
      <dsp:spPr>
        <a:xfrm>
          <a:off x="4008834" y="745419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008834" y="824848"/>
        <a:ext cx="237646" cy="238286"/>
      </dsp:txXfrm>
    </dsp:sp>
    <dsp:sp modelId="{597E36EA-A34A-C94C-AB42-E51C725A0A41}">
      <dsp:nvSpPr>
        <dsp:cNvPr id="0" name=""/>
        <dsp:cNvSpPr/>
      </dsp:nvSpPr>
      <dsp:spPr>
        <a:xfrm>
          <a:off x="4489251" y="328457"/>
          <a:ext cx="1601390" cy="1231069"/>
        </a:xfrm>
        <a:prstGeom prst="roundRect">
          <a:avLst>
            <a:gd name="adj" fmla="val 10000"/>
          </a:avLst>
        </a:prstGeom>
        <a:gradFill rotWithShape="0">
          <a:gsLst>
            <a:gs pos="38000">
              <a:srgbClr val="FF0000"/>
            </a:gs>
            <a:gs pos="100000">
              <a:schemeClr val="tx1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Preparation of a substantial document</a:t>
          </a:r>
          <a:endParaRPr lang="en-US" sz="1800" kern="1200" dirty="0"/>
        </a:p>
      </dsp:txBody>
      <dsp:txXfrm>
        <a:off x="4525308" y="364514"/>
        <a:ext cx="1529276" cy="1158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FDB086-FFBF-9641-9284-B59F07733060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D6C16FD-6438-FA47-9CB9-84EAE926C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1B4150-3E60-8A44-9E2D-4338E8A1FA4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2410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678F53-3624-7340-8E01-AD88112CFECA}" type="slidenum">
              <a:rPr lang="en-US" altLang="x-none" sz="1200"/>
              <a:pPr/>
              <a:t>1</a:t>
            </a:fld>
            <a:endParaRPr lang="en-US" altLang="x-non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3D55119-2B43-B344-AA86-6A385FD9FFEC}" type="slidenum">
              <a:rPr lang="en-US" altLang="x-none" sz="1200"/>
              <a:pPr/>
              <a:t>28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033F9BC-6270-F545-8D61-1830F3374C38}" type="slidenum">
              <a:rPr lang="en-US" altLang="x-none" sz="1200"/>
              <a:pPr/>
              <a:t>29</a:t>
            </a:fld>
            <a:endParaRPr lang="en-US" altLang="x-none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70416F-D184-1241-A5C9-DB336D799C60}" type="slidenum">
              <a:rPr lang="en-US" altLang="x-none" sz="1200"/>
              <a:pPr/>
              <a:t>30</a:t>
            </a:fld>
            <a:endParaRPr lang="en-US" altLang="x-none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F4C5893-142A-FD49-B349-E89873C1CF13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4F95EC-C6D6-44B3-8FE1-039099A3E3F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8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0F76F-945C-4B60-BD36-727EC0AC48E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86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46176D-20D9-1A4F-9CEB-17CBB89E0E69}" type="slidenum">
              <a:rPr lang="en-US" altLang="x-none" sz="1200"/>
              <a:pPr/>
              <a:t>21</a:t>
            </a:fld>
            <a:endParaRPr lang="en-US" altLang="x-none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184B90-CF93-7C4B-BA4A-028DC37720E9}" type="slidenum">
              <a:rPr lang="en-US" altLang="x-none" sz="1200"/>
              <a:pPr/>
              <a:t>23</a:t>
            </a:fld>
            <a:endParaRPr lang="en-US" altLang="x-none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D3714BA-945E-6B43-BE08-FA08B87738BB}" type="slidenum">
              <a:rPr lang="en-US" altLang="x-none" sz="1200"/>
              <a:pPr/>
              <a:t>24</a:t>
            </a:fld>
            <a:endParaRPr lang="en-US" altLang="x-none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184B90-CF93-7C4B-BA4A-028DC37720E9}" type="slidenum">
              <a:rPr lang="en-US" altLang="x-none" sz="1200"/>
              <a:pPr/>
              <a:t>25</a:t>
            </a:fld>
            <a:endParaRPr lang="en-US" altLang="x-none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88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4E2E-0FF6-5A49-BC83-981296FE4B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690488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60CDD-FD4D-1545-B166-5B3D1AEE8B4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16823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28600"/>
            <a:ext cx="1447800" cy="5181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1800" y="228600"/>
            <a:ext cx="4191000" cy="5181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E51A7-49F5-EB4C-B758-7355A49BCC0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8738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FA25-1270-C847-AC65-A20DB2E52BE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01504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EB6B0-1A54-3241-9095-51D87874742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28538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600200"/>
            <a:ext cx="25527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1600200"/>
            <a:ext cx="25527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C638-F04B-AA47-AA0A-D3BAC89F6ED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523958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49984-CCE4-7F44-875A-1FEEA458339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568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DBC8E-6795-764C-AC4F-7081BA91F2B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50714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D972-4081-B347-9605-F1523A6F006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28658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8D0E9-1006-DA49-83C7-C2114E60C00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9296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0F58-D3E0-0A48-BE6C-70D644EE5D5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7132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2286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0400" y="1600200"/>
            <a:ext cx="525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D00030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00030"/>
                </a:solidFill>
              </a:defRPr>
            </a:lvl1pPr>
          </a:lstStyle>
          <a:p>
            <a:pPr>
              <a:defRPr/>
            </a:pPr>
            <a:fld id="{75ACD37C-494A-3C43-ACCB-7CA4D83771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20031"/>
        </a:buClr>
        <a:buFont typeface="Wingdings" charset="2"/>
        <a:buChar char="§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8002F"/>
        </a:buClr>
        <a:buChar char="|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287838"/>
            <a:ext cx="8642350" cy="60960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sz="3400" dirty="0" smtClean="0">
                <a:solidFill>
                  <a:schemeClr val="tx1"/>
                </a:solidFill>
              </a:rPr>
              <a:t>Info Session for 2</a:t>
            </a:r>
            <a:r>
              <a:rPr lang="en-US" altLang="x-none" sz="3400" baseline="30000" dirty="0" smtClean="0">
                <a:solidFill>
                  <a:schemeClr val="tx1"/>
                </a:solidFill>
              </a:rPr>
              <a:t>nd</a:t>
            </a:r>
            <a:r>
              <a:rPr lang="en-US" altLang="x-none" sz="3400" dirty="0" smtClean="0">
                <a:solidFill>
                  <a:schemeClr val="tx1"/>
                </a:solidFill>
              </a:rPr>
              <a:t> and 3</a:t>
            </a:r>
            <a:r>
              <a:rPr lang="en-US" altLang="x-none" sz="3400" baseline="30000" dirty="0" smtClean="0">
                <a:solidFill>
                  <a:schemeClr val="tx1"/>
                </a:solidFill>
              </a:rPr>
              <a:t>rd</a:t>
            </a:r>
            <a:r>
              <a:rPr lang="en-US" altLang="x-none" sz="3400" dirty="0" smtClean="0">
                <a:solidFill>
                  <a:schemeClr val="tx1"/>
                </a:solidFill>
              </a:rPr>
              <a:t> year students</a:t>
            </a:r>
            <a:endParaRPr lang="en-US" altLang="x-none" sz="3400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232400"/>
            <a:ext cx="8534400" cy="1066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sz="2200" dirty="0" smtClean="0"/>
              <a:t>Feb 7, 2018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130300" y="55197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20031"/>
              </a:buClr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x-none" altLang="x-none" sz="2400" b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7280275" y="4502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20031"/>
              </a:buClr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x-none" altLang="x-none" sz="2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835696" y="1772816"/>
            <a:ext cx="6417367" cy="3866606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b="0" dirty="0"/>
              <a:t>Mini-thesis" on the relationship between criminal </a:t>
            </a:r>
            <a:r>
              <a:rPr lang="en-US" b="0" dirty="0" err="1"/>
              <a:t>behaviour</a:t>
            </a:r>
            <a:r>
              <a:rPr lang="en-US" b="0" dirty="0"/>
              <a:t> and one of four variables: criminal attitudes, alcohol use, low self-control, or </a:t>
            </a:r>
            <a:r>
              <a:rPr lang="en-US" b="0" dirty="0" smtClean="0"/>
              <a:t>psychopathy</a:t>
            </a:r>
          </a:p>
          <a:p>
            <a:endParaRPr lang="en-US" b="0" dirty="0"/>
          </a:p>
          <a:p>
            <a:r>
              <a:rPr lang="en-US" b="0" dirty="0" smtClean="0"/>
              <a:t>Reading and interpreting research; data management </a:t>
            </a:r>
            <a:r>
              <a:rPr lang="en-US" b="0" dirty="0"/>
              <a:t>and </a:t>
            </a:r>
            <a:r>
              <a:rPr lang="en-US" b="0" dirty="0" smtClean="0"/>
              <a:t>statistics; and scientific writing</a:t>
            </a:r>
            <a:endParaRPr lang="en-CA" b="0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C98739D-3568-4863-9531-78FC25E3BE90}" type="slidenum">
              <a:rPr lang="en-US" altLang="en-US" sz="1200">
                <a:latin typeface="Times New Roman" panose="02020603050405020304" pitchFamily="18" charset="0"/>
              </a:rPr>
              <a:pPr/>
              <a:t>10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260648"/>
            <a:ext cx="601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Forensic Psychology (PSYC 3400)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40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Laura\Documents\Grad School\Activity Participation Study\Packages and Materals\Label 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51" y="1268760"/>
            <a:ext cx="1460006" cy="1284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190" y="1752600"/>
            <a:ext cx="9151189" cy="18928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800" dirty="0" smtClean="0">
                <a:sym typeface="Symbol" pitchFamily="18" charset="2"/>
              </a:rPr>
              <a:t>Fall Semester</a:t>
            </a:r>
            <a:endParaRPr lang="en-US" sz="2800" dirty="0">
              <a:sym typeface="Symbol" pitchFamily="18" charset="2"/>
            </a:endParaRPr>
          </a:p>
          <a:p>
            <a:pPr marL="914400" lvl="1" indent="-457200" eaLnBrk="0" hangingPunct="0">
              <a:buFont typeface="Symbol"/>
              <a:buChar char="®"/>
            </a:pPr>
            <a:r>
              <a:rPr lang="en-US" sz="2800" dirty="0" smtClean="0">
                <a:solidFill>
                  <a:srgbClr val="000000"/>
                </a:solidFill>
                <a:sym typeface="Symbol" pitchFamily="18" charset="2"/>
              </a:rPr>
              <a:t>Meet/Learn about Developmental Faculty</a:t>
            </a:r>
          </a:p>
          <a:p>
            <a:pPr marL="914400" lvl="1" indent="-457200" eaLnBrk="0" hangingPunct="0">
              <a:buFont typeface="Symbol"/>
              <a:buChar char="®"/>
            </a:pPr>
            <a:r>
              <a:rPr lang="en-US" sz="2800" b="1" i="1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800" b="1" i="1" cap="small" dirty="0" smtClean="0">
                <a:solidFill>
                  <a:srgbClr val="000000"/>
                </a:solidFill>
                <a:sym typeface="Symbol" pitchFamily="18" charset="2"/>
              </a:rPr>
              <a:t>Mini-Thesis</a:t>
            </a:r>
            <a:r>
              <a:rPr lang="en-US" sz="2800" dirty="0" smtClean="0">
                <a:solidFill>
                  <a:srgbClr val="000000"/>
                </a:solidFill>
                <a:sym typeface="Symbol" pitchFamily="18" charset="2"/>
              </a:rPr>
              <a:t>: choose topic, review literature,   Introduction</a:t>
            </a:r>
            <a:r>
              <a:rPr lang="en-US" sz="2800" dirty="0">
                <a:solidFill>
                  <a:srgbClr val="000000"/>
                </a:solidFill>
                <a:sym typeface="Symbol" pitchFamily="18" charset="2"/>
              </a:rPr>
              <a:t>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5881" y="3891647"/>
            <a:ext cx="9151189" cy="18928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800" dirty="0" smtClean="0">
                <a:sym typeface="Symbol" pitchFamily="18" charset="2"/>
              </a:rPr>
              <a:t>Winter Semester</a:t>
            </a:r>
            <a:endParaRPr lang="en-US" sz="2800" dirty="0">
              <a:sym typeface="Symbol" pitchFamily="18" charset="2"/>
            </a:endParaRPr>
          </a:p>
          <a:p>
            <a:pPr marL="914400" lvl="1" indent="-457200" eaLnBrk="0" hangingPunct="0">
              <a:buFont typeface="Symbol"/>
              <a:buChar char="®"/>
            </a:pPr>
            <a:r>
              <a:rPr lang="en-US" sz="2800" dirty="0" smtClean="0">
                <a:solidFill>
                  <a:srgbClr val="000000"/>
                </a:solidFill>
                <a:sym typeface="Symbol" pitchFamily="18" charset="2"/>
              </a:rPr>
              <a:t>Ethics in Dev Research</a:t>
            </a:r>
          </a:p>
          <a:p>
            <a:pPr marL="914400" lvl="1" indent="-457200" eaLnBrk="0" hangingPunct="0">
              <a:buFont typeface="Symbol"/>
              <a:buChar char="®"/>
            </a:pPr>
            <a:r>
              <a:rPr lang="en-US" sz="2800" b="1" i="1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800" b="1" i="1" cap="small" dirty="0" smtClean="0">
                <a:solidFill>
                  <a:srgbClr val="000000"/>
                </a:solidFill>
                <a:sym typeface="Symbol" pitchFamily="18" charset="2"/>
              </a:rPr>
              <a:t>Mini-Thesis</a:t>
            </a:r>
            <a:r>
              <a:rPr lang="en-US" sz="2800" dirty="0" smtClean="0">
                <a:solidFill>
                  <a:srgbClr val="000000"/>
                </a:solidFill>
                <a:sym typeface="Symbol" pitchFamily="18" charset="2"/>
              </a:rPr>
              <a:t>: Method, Results, </a:t>
            </a:r>
          </a:p>
          <a:p>
            <a:pPr lvl="1" eaLnBrk="0" hangingPunct="0"/>
            <a:r>
              <a:rPr lang="en-US" sz="2800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sym typeface="Symbol" pitchFamily="18" charset="2"/>
              </a:rPr>
              <a:t>    Discussion</a:t>
            </a:r>
            <a:endParaRPr lang="en-US" sz="280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260648"/>
            <a:ext cx="706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Developmental Psychology (PSYC 3500)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40674"/>
            <a:ext cx="2268261" cy="22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9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39752" y="228600"/>
            <a:ext cx="6804248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Personality Psychology </a:t>
            </a:r>
            <a:r>
              <a:rPr lang="en-US" sz="2700" dirty="0" smtClean="0"/>
              <a:t>(PSYC 3600)</a:t>
            </a:r>
            <a:endParaRPr lang="en-US" sz="27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596413"/>
            <a:ext cx="3962400" cy="4297363"/>
          </a:xfrm>
        </p:spPr>
        <p:txBody>
          <a:bodyPr>
            <a:normAutofit/>
          </a:bodyPr>
          <a:lstStyle/>
          <a:p>
            <a:r>
              <a:rPr lang="en-US" dirty="0" smtClean="0"/>
              <a:t>Seminar (3 </a:t>
            </a:r>
            <a:r>
              <a:rPr lang="en-US" dirty="0" err="1" smtClean="0"/>
              <a:t>hrs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Read &amp; discuss current research</a:t>
            </a:r>
          </a:p>
          <a:p>
            <a:pPr lvl="1"/>
            <a:r>
              <a:rPr lang="en-US" dirty="0" smtClean="0"/>
              <a:t>no tests/exam</a:t>
            </a:r>
            <a:endParaRPr lang="en-US" dirty="0"/>
          </a:p>
          <a:p>
            <a:r>
              <a:rPr lang="en-US" dirty="0" smtClean="0"/>
              <a:t>Lab (3 </a:t>
            </a:r>
            <a:r>
              <a:rPr lang="en-US" dirty="0" err="1" smtClean="0"/>
              <a:t>hrs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Design &amp; conduct experiments</a:t>
            </a:r>
            <a:endParaRPr lang="en-US" dirty="0"/>
          </a:p>
          <a:p>
            <a:pPr lvl="1"/>
            <a:r>
              <a:rPr lang="en-US" dirty="0" smtClean="0"/>
              <a:t>Write up mini-thesis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002" y="1268760"/>
            <a:ext cx="3407486" cy="1699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58558">
            <a:off x="4796665" y="1968187"/>
            <a:ext cx="3737864" cy="274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03166">
            <a:off x="4627997" y="3679876"/>
            <a:ext cx="4114799" cy="1476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5322321"/>
            <a:ext cx="2271285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4876800"/>
            <a:ext cx="1508047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602" y="4880361"/>
            <a:ext cx="1842685" cy="1785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395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7272808" cy="685800"/>
          </a:xfrm>
        </p:spPr>
        <p:txBody>
          <a:bodyPr>
            <a:noAutofit/>
          </a:bodyPr>
          <a:lstStyle/>
          <a:p>
            <a:pPr algn="ctr"/>
            <a:r>
              <a:rPr lang="en-CA" b="1" dirty="0" smtClean="0"/>
              <a:t>Cognitive Psychology (PSYC 3700)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68552"/>
          </a:xfrm>
        </p:spPr>
        <p:txBody>
          <a:bodyPr>
            <a:noAutofit/>
          </a:bodyPr>
          <a:lstStyle/>
          <a:p>
            <a:r>
              <a:rPr lang="en-CA" sz="2400" dirty="0"/>
              <a:t>4 research modules (Attentional Blink, Is Psychology a Science?, Perception of time, and Function learning</a:t>
            </a:r>
            <a:r>
              <a:rPr lang="en-CA" sz="2400" dirty="0" smtClean="0"/>
              <a:t>)</a:t>
            </a:r>
          </a:p>
          <a:p>
            <a:endParaRPr lang="en-CA" sz="2400" dirty="0" smtClean="0"/>
          </a:p>
          <a:p>
            <a:pPr lvl="1"/>
            <a:r>
              <a:rPr lang="en-CA" sz="2400" dirty="0"/>
              <a:t>Simulated research participation</a:t>
            </a:r>
          </a:p>
          <a:p>
            <a:pPr lvl="1"/>
            <a:r>
              <a:rPr lang="en-CA" sz="2400" dirty="0"/>
              <a:t>Data </a:t>
            </a:r>
            <a:r>
              <a:rPr lang="en-CA" sz="2400" dirty="0" smtClean="0"/>
              <a:t>analyses </a:t>
            </a:r>
            <a:r>
              <a:rPr lang="en-CA" sz="2400" dirty="0"/>
              <a:t>using SPSS</a:t>
            </a:r>
          </a:p>
          <a:p>
            <a:pPr lvl="1"/>
            <a:r>
              <a:rPr lang="en-CA" sz="2400" dirty="0"/>
              <a:t>APA style research reports</a:t>
            </a:r>
          </a:p>
          <a:p>
            <a:endParaRPr lang="en-CA" sz="2400" dirty="0" smtClean="0"/>
          </a:p>
          <a:p>
            <a:r>
              <a:rPr lang="en-CA" sz="2000" dirty="0" smtClean="0"/>
              <a:t>Critically </a:t>
            </a:r>
            <a:r>
              <a:rPr lang="en-CA" sz="2000" dirty="0"/>
              <a:t>review </a:t>
            </a:r>
            <a:r>
              <a:rPr lang="en-CA" sz="2000" dirty="0" smtClean="0"/>
              <a:t>of peer-reviewed </a:t>
            </a:r>
            <a:r>
              <a:rPr lang="en-CA" sz="2000" dirty="0"/>
              <a:t>journal </a:t>
            </a:r>
            <a:r>
              <a:rPr lang="en-CA" sz="2000" dirty="0" smtClean="0"/>
              <a:t>articles</a:t>
            </a:r>
          </a:p>
          <a:p>
            <a:r>
              <a:rPr lang="en-CA" sz="2000" dirty="0" smtClean="0"/>
              <a:t>Seminar and conference style presentations (oral and poster)</a:t>
            </a:r>
          </a:p>
          <a:p>
            <a:r>
              <a:rPr lang="en-CA" sz="2000" dirty="0" smtClean="0"/>
              <a:t>Ethics proposal</a:t>
            </a:r>
          </a:p>
          <a:p>
            <a:r>
              <a:rPr lang="en-CA" sz="2000" dirty="0" smtClean="0"/>
              <a:t>Vocational questions (graduate studies and more)</a:t>
            </a:r>
            <a:endParaRPr lang="en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780928"/>
            <a:ext cx="2016224" cy="18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Organizational Psychology (PSYC 3805) 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645" y="1376306"/>
            <a:ext cx="3725285" cy="2470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90" y="1391067"/>
            <a:ext cx="3994120" cy="2455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72" y="3992218"/>
            <a:ext cx="3893782" cy="21805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" y="4091839"/>
            <a:ext cx="3994120" cy="20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Organizational Psychology is… 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808" y="1316725"/>
            <a:ext cx="5532127" cy="457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Many Terms! </a:t>
            </a:r>
            <a:endParaRPr lang="en-US" sz="2400" dirty="0"/>
          </a:p>
          <a:p>
            <a:pPr lvl="1">
              <a:spcAft>
                <a:spcPts val="600"/>
              </a:spcAft>
            </a:pPr>
            <a:r>
              <a:rPr lang="en-US" sz="1800" dirty="0" smtClean="0"/>
              <a:t>Organizational, Occupational, Personnel, Human Resources, Work, Industrial Organizational…</a:t>
            </a:r>
          </a:p>
          <a:p>
            <a:pPr lvl="1">
              <a:spcAft>
                <a:spcPts val="600"/>
              </a:spcAft>
            </a:pPr>
            <a:endParaRPr lang="en-US" sz="10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The branch of psychology that applies the principles of psychology to workplaces 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Researchers study human behavior in work settings, and the interplay between people &amp; organizations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Practitioners use scientific findings to inform organizational practice, ultimately improving employees well-being and performance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412776"/>
            <a:ext cx="2579731" cy="2579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365104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9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405" y="1150258"/>
            <a:ext cx="2777771" cy="1966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Psychology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5434" y="1371600"/>
            <a:ext cx="6375230" cy="4572000"/>
          </a:xfrm>
        </p:spPr>
        <p:txBody>
          <a:bodyPr/>
          <a:lstStyle/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Globalization and the virtual workplace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Internet based recruitment and selection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Defining limits for online searches of personal information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How sleep affects employee performance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Proactive approaches to improving                       mental health at work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Great leadership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Introversion </a:t>
            </a:r>
            <a:r>
              <a:rPr lang="en-US" sz="2000" dirty="0" err="1" smtClean="0">
                <a:latin typeface="Arial" charset="0"/>
                <a:ea typeface="ＭＳ Ｐゴシック" charset="0"/>
              </a:rPr>
              <a:t>vs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extroversion at work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How </a:t>
            </a:r>
            <a:r>
              <a:rPr lang="en-US" sz="2000" dirty="0">
                <a:latin typeface="Arial" charset="0"/>
                <a:ea typeface="ＭＳ Ｐゴシック" charset="0"/>
              </a:rPr>
              <a:t>to build effective work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teams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Facilitating the work-life merge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Designing </a:t>
            </a:r>
            <a:r>
              <a:rPr lang="en-US" sz="2000" dirty="0">
                <a:latin typeface="Arial" charset="0"/>
                <a:ea typeface="ＭＳ Ｐゴシック" charset="0"/>
              </a:rPr>
              <a:t>safe workplaces that minimize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injuries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Minimizing </a:t>
            </a:r>
            <a:r>
              <a:rPr lang="en-US" sz="2000" dirty="0">
                <a:latin typeface="Arial" charset="0"/>
                <a:ea typeface="ＭＳ Ｐゴシック" charset="0"/>
              </a:rPr>
              <a:t>bullying and violence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at work</a:t>
            </a:r>
            <a:r>
              <a:rPr lang="en-US" sz="2000" dirty="0">
                <a:latin typeface="Arial" charset="0"/>
                <a:ea typeface="ＭＳ Ｐゴシック" charset="0"/>
              </a:rPr>
              <a:t>  </a:t>
            </a:r>
            <a:endParaRPr lang="en-US" sz="2000" dirty="0" smtClean="0">
              <a:latin typeface="Arial" charset="0"/>
              <a:ea typeface="ＭＳ Ｐゴシック" charset="0"/>
            </a:endParaRPr>
          </a:p>
          <a:p>
            <a:pPr lvl="1">
              <a:spcAft>
                <a:spcPts val="300"/>
              </a:spcAft>
            </a:pPr>
            <a:r>
              <a:rPr lang="en-US" sz="2000" dirty="0" smtClean="0">
                <a:latin typeface="Arial" charset="0"/>
                <a:ea typeface="ＭＳ Ｐゴシック" charset="0"/>
              </a:rPr>
              <a:t>Eliminating </a:t>
            </a:r>
            <a:r>
              <a:rPr lang="en-US" sz="2000" dirty="0">
                <a:latin typeface="Arial" charset="0"/>
                <a:ea typeface="ＭＳ Ｐゴシック" charset="0"/>
              </a:rPr>
              <a:t>unfair discrimination in the workplace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406" y="4315398"/>
            <a:ext cx="2777772" cy="2085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05" y="3121761"/>
            <a:ext cx="2777772" cy="1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9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Organizational Psychology </a:t>
            </a:r>
            <a:r>
              <a:rPr lang="en-US" dirty="0" err="1" smtClean="0"/>
              <a:t>Honours</a:t>
            </a:r>
            <a:r>
              <a:rPr lang="en-US" dirty="0" smtClean="0"/>
              <a:t> Seminar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32" y="1278320"/>
            <a:ext cx="8643754" cy="311080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Prepares </a:t>
            </a:r>
            <a:r>
              <a:rPr lang="en-US" sz="2000" dirty="0"/>
              <a:t>students to complete an </a:t>
            </a:r>
            <a:r>
              <a:rPr lang="en-US" sz="2000" dirty="0" err="1"/>
              <a:t>honours</a:t>
            </a:r>
            <a:r>
              <a:rPr lang="en-US" sz="2000" dirty="0"/>
              <a:t> thesis in any </a:t>
            </a:r>
            <a:r>
              <a:rPr lang="en-US" sz="2000" dirty="0" smtClean="0"/>
              <a:t>discipline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F</a:t>
            </a:r>
            <a:r>
              <a:rPr lang="en-US" sz="1600" dirty="0" smtClean="0"/>
              <a:t>ocus on development of skills and knowledge related to empirical &amp; theoretical literature, research methods, critical thinking, academic dialogue, scientific writing, &amp; statistics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B</a:t>
            </a:r>
            <a:r>
              <a:rPr lang="en-US" sz="1600" dirty="0" smtClean="0"/>
              <a:t>roadens and diversifies exposure to seminal readings and current and emerging issues in Organizational Psychology</a:t>
            </a:r>
          </a:p>
          <a:p>
            <a:pPr lvl="1">
              <a:spcAft>
                <a:spcPts val="600"/>
              </a:spcAft>
            </a:pPr>
            <a:endParaRPr lang="en-US" sz="800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Students </a:t>
            </a:r>
            <a:r>
              <a:rPr lang="en-US" sz="2000" dirty="0"/>
              <a:t>participate in (1) class discussions focusing on empirical research, and (2) lab sessions </a:t>
            </a:r>
            <a:r>
              <a:rPr lang="en-US" sz="2000" dirty="0" smtClean="0"/>
              <a:t>concentrating </a:t>
            </a:r>
            <a:r>
              <a:rPr lang="en-US" sz="2000" dirty="0"/>
              <a:t>on </a:t>
            </a:r>
            <a:r>
              <a:rPr lang="en-US" sz="2000" dirty="0" smtClean="0"/>
              <a:t>skills </a:t>
            </a:r>
            <a:r>
              <a:rPr lang="en-US" sz="2000" dirty="0"/>
              <a:t>needed to conduct an </a:t>
            </a:r>
            <a:r>
              <a:rPr lang="en-US" sz="2000" dirty="0" err="1"/>
              <a:t>honours</a:t>
            </a:r>
            <a:r>
              <a:rPr lang="en-US" sz="2000" dirty="0"/>
              <a:t> thesis/research </a:t>
            </a:r>
            <a:r>
              <a:rPr lang="en-US" sz="2000" dirty="0" smtClean="0"/>
              <a:t>study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Discuss empirical </a:t>
            </a:r>
            <a:r>
              <a:rPr lang="en-US" sz="1600" dirty="0" smtClean="0"/>
              <a:t>&amp; </a:t>
            </a:r>
            <a:r>
              <a:rPr lang="en-US" sz="1600" dirty="0"/>
              <a:t>theoretical research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Individual </a:t>
            </a:r>
            <a:r>
              <a:rPr lang="en-US" sz="1600" dirty="0" smtClean="0"/>
              <a:t>&amp; group </a:t>
            </a:r>
            <a:r>
              <a:rPr lang="en-US" sz="1600" dirty="0"/>
              <a:t>work to analyze research findings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Critique research &amp; identify areas for future research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Conduct a research project </a:t>
            </a:r>
          </a:p>
          <a:p>
            <a:pPr lvl="3" indent="0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Literature review; Design study; Write research proposal</a:t>
            </a:r>
            <a:r>
              <a:rPr lang="en-US" sz="1200" dirty="0" smtClean="0"/>
              <a:t>; Ethics </a:t>
            </a:r>
            <a:r>
              <a:rPr lang="en-US" sz="1200" dirty="0"/>
              <a:t>proposal; </a:t>
            </a:r>
            <a:endParaRPr lang="en-US" sz="1200" dirty="0" smtClean="0"/>
          </a:p>
          <a:p>
            <a:pPr lvl="3" inden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/>
              <a:t>Collect </a:t>
            </a:r>
            <a:r>
              <a:rPr lang="en-US" sz="1200" dirty="0"/>
              <a:t>&amp; analyze data; Present study and findings; </a:t>
            </a:r>
            <a:r>
              <a:rPr lang="en-US" sz="1200" dirty="0" smtClean="0"/>
              <a:t>Write </a:t>
            </a:r>
            <a:r>
              <a:rPr lang="en-US" sz="1200" dirty="0"/>
              <a:t>research paper</a:t>
            </a:r>
          </a:p>
          <a:p>
            <a:pPr lvl="1"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 lvl="1">
              <a:spcAft>
                <a:spcPts val="600"/>
              </a:spcAft>
            </a:pPr>
            <a:endParaRPr lang="en-US" sz="1600" dirty="0" smtClean="0"/>
          </a:p>
          <a:p>
            <a:pPr marL="393700" lvl="1" indent="0">
              <a:spcAft>
                <a:spcPts val="600"/>
              </a:spcAft>
              <a:buNone/>
            </a:pPr>
            <a:endParaRPr lang="en-US" sz="1600" dirty="0" smtClean="0"/>
          </a:p>
          <a:p>
            <a:pPr marL="393700" lvl="1" indent="0">
              <a:spcAft>
                <a:spcPts val="600"/>
              </a:spcAft>
              <a:buNone/>
            </a:pPr>
            <a:endParaRPr lang="en-US" sz="180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34" y="5325188"/>
            <a:ext cx="2177068" cy="115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34" y="4043481"/>
            <a:ext cx="2177067" cy="11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2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4</a:t>
            </a:r>
            <a:r>
              <a:rPr lang="en-US" altLang="x-none" baseline="30000"/>
              <a:t>th</a:t>
            </a:r>
            <a:r>
              <a:rPr lang="en-US" altLang="x-none"/>
              <a:t>-Year: Honours Thesis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63525" y="1412875"/>
            <a:ext cx="8567738" cy="2692400"/>
          </a:xfrm>
        </p:spPr>
        <p:txBody>
          <a:bodyPr/>
          <a:lstStyle/>
          <a:p>
            <a:r>
              <a:rPr lang="en-US" altLang="x-none" b="0"/>
              <a:t>Conducting research under the supervision of a faculty member</a:t>
            </a:r>
          </a:p>
          <a:p>
            <a:endParaRPr lang="en-US" altLang="x-none" b="0"/>
          </a:p>
          <a:p>
            <a:endParaRPr lang="en-US" altLang="x-none" b="0"/>
          </a:p>
          <a:p>
            <a:endParaRPr lang="en-US" altLang="x-none" b="0"/>
          </a:p>
          <a:p>
            <a:endParaRPr lang="en-US" altLang="x-none" b="0"/>
          </a:p>
          <a:p>
            <a:r>
              <a:rPr lang="en-US" altLang="x-none" b="0"/>
              <a:t>PSYC CGPA of 10.0 for B.A., 9.0 for BSc.</a:t>
            </a:r>
          </a:p>
          <a:p>
            <a:r>
              <a:rPr lang="en-US" altLang="x-none" b="0"/>
              <a:t>PSYC 3000, Honours Seminar, 4</a:t>
            </a:r>
            <a:r>
              <a:rPr lang="en-US" altLang="x-none" b="0" baseline="30000"/>
              <a:t>th</a:t>
            </a:r>
            <a:r>
              <a:rPr lang="en-US" altLang="x-none" b="0"/>
              <a:t>-year standing</a:t>
            </a:r>
          </a:p>
          <a:p>
            <a:r>
              <a:rPr lang="en-US" altLang="x-none" b="0"/>
              <a:t>Secure a supervisor</a:t>
            </a:r>
            <a:endParaRPr lang="en-US" altLang="x-none"/>
          </a:p>
          <a:p>
            <a:r>
              <a:rPr lang="en-US" altLang="x-none" b="0"/>
              <a:t>Must submit an application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1499394" y="2468612"/>
          <a:ext cx="6096000" cy="18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916238" y="188913"/>
            <a:ext cx="5791200" cy="685800"/>
          </a:xfrm>
        </p:spPr>
        <p:txBody>
          <a:bodyPr/>
          <a:lstStyle/>
          <a:p>
            <a:r>
              <a:rPr lang="en-US" altLang="x-none"/>
              <a:t>4</a:t>
            </a:r>
            <a:r>
              <a:rPr lang="en-US" altLang="x-none" baseline="30000"/>
              <a:t>th</a:t>
            </a:r>
            <a:r>
              <a:rPr lang="en-US" altLang="x-none"/>
              <a:t>-Year: Honours Project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68313" y="1600200"/>
            <a:ext cx="7991475" cy="3810000"/>
          </a:xfrm>
        </p:spPr>
        <p:txBody>
          <a:bodyPr/>
          <a:lstStyle/>
          <a:p>
            <a:r>
              <a:rPr lang="en-US" altLang="x-none" b="0"/>
              <a:t>Regularly scheduled class with course instructor (1.0 credit)</a:t>
            </a:r>
          </a:p>
          <a:p>
            <a:endParaRPr lang="en-US" altLang="x-none" b="0"/>
          </a:p>
          <a:p>
            <a:r>
              <a:rPr lang="en-US" altLang="x-none" b="0"/>
              <a:t>Active learning exercises</a:t>
            </a:r>
          </a:p>
          <a:p>
            <a:endParaRPr lang="en-US" altLang="x-none" b="0"/>
          </a:p>
          <a:p>
            <a:r>
              <a:rPr lang="en-US" altLang="x-none" b="0"/>
              <a:t>Writing, critical thinking, presenting skills, etc.</a:t>
            </a:r>
          </a:p>
          <a:p>
            <a:endParaRPr lang="en-US" altLang="x-none" b="0"/>
          </a:p>
          <a:p>
            <a:r>
              <a:rPr lang="en-US" altLang="x-none" b="0"/>
              <a:t>Choose an area of psychological research &amp; explore that area throughout the course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04800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/>
              <a:t>Agenda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313"/>
            <a:ext cx="8640960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smtClean="0"/>
              <a:t>Program requirements for </a:t>
            </a:r>
            <a:r>
              <a:rPr lang="en-US" altLang="x-none" b="0" dirty="0" err="1" smtClean="0"/>
              <a:t>Honours</a:t>
            </a:r>
            <a:r>
              <a:rPr lang="en-US" altLang="x-none" b="0" dirty="0" smtClean="0"/>
              <a:t> program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smtClean="0"/>
              <a:t>Concentrations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smtClean="0"/>
              <a:t>Choosing an </a:t>
            </a:r>
            <a:r>
              <a:rPr lang="en-US" altLang="x-none" b="0" dirty="0" err="1" smtClean="0"/>
              <a:t>Honours</a:t>
            </a:r>
            <a:r>
              <a:rPr lang="en-US" altLang="x-none" b="0" dirty="0" smtClean="0"/>
              <a:t> Seminar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err="1" smtClean="0"/>
              <a:t>Honours</a:t>
            </a:r>
            <a:r>
              <a:rPr lang="en-US" altLang="x-none" b="0" dirty="0" smtClean="0"/>
              <a:t> thesis or project stream?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smtClean="0"/>
              <a:t>Experiential Learning opportunities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x-none" b="0" dirty="0"/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x-non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670175" y="188913"/>
            <a:ext cx="5791200" cy="685800"/>
          </a:xfrm>
        </p:spPr>
        <p:txBody>
          <a:bodyPr/>
          <a:lstStyle/>
          <a:p>
            <a:r>
              <a:rPr lang="en-US" altLang="x-none"/>
              <a:t>4</a:t>
            </a:r>
            <a:r>
              <a:rPr lang="en-US" altLang="x-none" baseline="30000"/>
              <a:t>th</a:t>
            </a:r>
            <a:r>
              <a:rPr lang="en-US" altLang="x-none"/>
              <a:t>-Year: Honours Project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23850" y="1484313"/>
            <a:ext cx="8496300" cy="3810000"/>
          </a:xfrm>
        </p:spPr>
        <p:txBody>
          <a:bodyPr/>
          <a:lstStyle/>
          <a:p>
            <a:r>
              <a:rPr lang="en-US" altLang="x-none" b="0" dirty="0"/>
              <a:t>PSYC CGPA of </a:t>
            </a:r>
            <a:r>
              <a:rPr lang="en-US" altLang="x-none" b="0" dirty="0" smtClean="0"/>
              <a:t>6.0 (6.5 to graduate), </a:t>
            </a:r>
            <a:r>
              <a:rPr lang="en-US" altLang="x-none" b="0" dirty="0"/>
              <a:t>PSYC 3000, 4</a:t>
            </a:r>
            <a:r>
              <a:rPr lang="en-US" altLang="x-none" b="0" baseline="30000" dirty="0"/>
              <a:t>th</a:t>
            </a:r>
            <a:r>
              <a:rPr lang="en-US" altLang="x-none" b="0" dirty="0"/>
              <a:t>-year standing</a:t>
            </a:r>
          </a:p>
          <a:p>
            <a:r>
              <a:rPr lang="en-US" altLang="x-none" b="0" dirty="0"/>
              <a:t>No application required</a:t>
            </a:r>
          </a:p>
          <a:p>
            <a:r>
              <a:rPr lang="en-US" altLang="x-none" b="0" dirty="0"/>
              <a:t>Fall-Winter &amp; Summer registration available</a:t>
            </a:r>
          </a:p>
          <a:p>
            <a:endParaRPr lang="en-US" altLang="x-none" b="0" dirty="0"/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4"/>
            <a:ext cx="6400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5" y="115888"/>
            <a:ext cx="381635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/>
              <a:t>4th-Year: PURE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71638"/>
            <a:ext cx="8291512" cy="411480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Psychology Undergraduate Research </a:t>
            </a:r>
            <a:r>
              <a:rPr lang="en-US" altLang="x-none" b="0" dirty="0" smtClean="0"/>
              <a:t>Event</a:t>
            </a:r>
          </a:p>
          <a:p>
            <a:pPr algn="ctr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 smtClean="0"/>
              <a:t>April 13, 2018</a:t>
            </a:r>
            <a:endParaRPr lang="en-US" altLang="x-none" b="0" dirty="0"/>
          </a:p>
        </p:txBody>
      </p:sp>
      <p:pic>
        <p:nvPicPr>
          <p:cNvPr id="39939" name="Picture 3" descr="Screen Shot 2014-10-30 at 3.51.16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0803"/>
            <a:ext cx="4104704" cy="27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57648"/>
            <a:ext cx="3803849" cy="271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Gaining Experience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8134350" cy="3810000"/>
          </a:xfrm>
        </p:spPr>
        <p:txBody>
          <a:bodyPr/>
          <a:lstStyle/>
          <a:p>
            <a:r>
              <a:rPr lang="en-US" altLang="x-none" b="0" dirty="0"/>
              <a:t>Combine academic studies with experience in applied environments</a:t>
            </a:r>
          </a:p>
          <a:p>
            <a:endParaRPr lang="en-US" altLang="x-none" b="0" dirty="0"/>
          </a:p>
          <a:p>
            <a:r>
              <a:rPr lang="en-US" altLang="x-none" b="0" dirty="0"/>
              <a:t>Cultivate professional skills</a:t>
            </a:r>
          </a:p>
          <a:p>
            <a:endParaRPr lang="en-US" altLang="x-none" b="0" dirty="0"/>
          </a:p>
          <a:p>
            <a:r>
              <a:rPr lang="en-US" altLang="x-none" b="0" dirty="0"/>
              <a:t>Become more engaged with the planning of life after graduation and knowledge of potential career paths</a:t>
            </a:r>
          </a:p>
        </p:txBody>
      </p:sp>
      <p:pic>
        <p:nvPicPr>
          <p:cNvPr id="471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23002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2506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139700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dirty="0"/>
              <a:t>Practicum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424862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PSYC 3901/3902 (0.5 credit): Practicum in Community Psychology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x-none" b="0" dirty="0"/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x-none" b="0" dirty="0"/>
          </a:p>
          <a:p>
            <a:pPr marL="0" indent="0" eaLnBrk="1" hangingPunct="1">
              <a:spcBef>
                <a:spcPct val="50000"/>
              </a:spcBef>
              <a:spcAft>
                <a:spcPct val="50000"/>
              </a:spcAft>
              <a:buNone/>
            </a:pPr>
            <a:r>
              <a:rPr lang="en-US" altLang="x-none" b="0" dirty="0"/>
              <a:t/>
            </a:r>
            <a:br>
              <a:rPr lang="en-US" altLang="x-none" b="0" dirty="0"/>
            </a:br>
            <a:endParaRPr lang="en-US" altLang="x-none" b="0" dirty="0"/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PRACTICON; Practicum Report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x-none" b="0" dirty="0"/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85" y="2945843"/>
            <a:ext cx="33607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4517995" y="3082368"/>
            <a:ext cx="43672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800" i="1" dirty="0"/>
              <a:t>“The practicum provided some exposure into the mental health field and solidified that this is the right path for me.”</a:t>
            </a:r>
          </a:p>
        </p:txBody>
      </p:sp>
    </p:spTree>
    <p:extLst>
      <p:ext uri="{BB962C8B-B14F-4D97-AF65-F5344CB8AC3E}">
        <p14:creationId xmlns:p14="http://schemas.microsoft.com/office/powerpoint/2010/main" val="1390265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88913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dirty="0"/>
              <a:t>Practicum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87725"/>
            <a:ext cx="22923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57375"/>
            <a:ext cx="32781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414963"/>
            <a:ext cx="35639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536950"/>
            <a:ext cx="156686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4038"/>
            <a:ext cx="13287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824038"/>
            <a:ext cx="29638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5035550"/>
            <a:ext cx="253841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0"/>
          <p:cNvSpPr txBox="1">
            <a:spLocks noChangeArrowheads="1"/>
          </p:cNvSpPr>
          <p:nvPr/>
        </p:nvSpPr>
        <p:spPr bwMode="auto">
          <a:xfrm>
            <a:off x="3648075" y="6194425"/>
            <a:ext cx="2160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20031"/>
              </a:buClr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s-IS" altLang="x-none" i="1"/>
              <a:t>…and more</a:t>
            </a:r>
            <a:endParaRPr lang="en-US" altLang="x-none" i="1"/>
          </a:p>
        </p:txBody>
      </p:sp>
      <p:pic>
        <p:nvPicPr>
          <p:cNvPr id="50186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87725"/>
            <a:ext cx="28686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295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139700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dirty="0"/>
              <a:t>Practicum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775"/>
            <a:ext cx="8820471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Many placements consistent with a PSYC program concentration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i="1" dirty="0"/>
              <a:t>Practicum </a:t>
            </a:r>
            <a:r>
              <a:rPr lang="en-US" altLang="x-none" b="0" i="1" dirty="0" err="1"/>
              <a:t>InfoPack</a:t>
            </a:r>
            <a:endParaRPr lang="en-US" altLang="x-none" b="0" i="1" dirty="0"/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Applications start being accepted April 2, 2018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Prerequisite: 3</a:t>
            </a:r>
            <a:r>
              <a:rPr lang="en-US" altLang="x-none" b="0" baseline="30000" dirty="0"/>
              <a:t>rd</a:t>
            </a:r>
            <a:r>
              <a:rPr lang="en-US" altLang="x-none" b="0" dirty="0"/>
              <a:t>-year standing in a PSYC program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 b="0" dirty="0"/>
              <a:t>Enrolment is limited</a:t>
            </a:r>
          </a:p>
        </p:txBody>
      </p:sp>
    </p:spTree>
    <p:extLst>
      <p:ext uri="{BB962C8B-B14F-4D97-AF65-F5344CB8AC3E}">
        <p14:creationId xmlns:p14="http://schemas.microsoft.com/office/powerpoint/2010/main" val="26624617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Volunteering in  PSYC Lab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44675"/>
            <a:ext cx="4752975" cy="4565650"/>
          </a:xfrm>
        </p:spPr>
        <p:txBody>
          <a:bodyPr/>
          <a:lstStyle/>
          <a:p>
            <a:r>
              <a:rPr lang="en-US" altLang="x-none" b="0"/>
              <a:t>Gain experience with the research process</a:t>
            </a:r>
          </a:p>
          <a:p>
            <a:endParaRPr lang="en-US" altLang="x-none" b="0"/>
          </a:p>
          <a:p>
            <a:r>
              <a:rPr lang="en-US" altLang="x-none" b="0"/>
              <a:t>Work with a faculty member &amp; fellow students</a:t>
            </a:r>
          </a:p>
          <a:p>
            <a:endParaRPr lang="en-US" altLang="x-none" b="0"/>
          </a:p>
          <a:p>
            <a:r>
              <a:rPr lang="en-US" altLang="x-none" b="0"/>
              <a:t>Earn Co-Curricular (CCR) credit</a:t>
            </a:r>
          </a:p>
          <a:p>
            <a:endParaRPr lang="en-US" altLang="x-none"/>
          </a:p>
        </p:txBody>
      </p:sp>
      <p:pic>
        <p:nvPicPr>
          <p:cNvPr id="5427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8600" y="2492375"/>
            <a:ext cx="3454400" cy="2492375"/>
          </a:xfrm>
        </p:spPr>
      </p:pic>
    </p:spTree>
    <p:extLst>
      <p:ext uri="{BB962C8B-B14F-4D97-AF65-F5344CB8AC3E}">
        <p14:creationId xmlns:p14="http://schemas.microsoft.com/office/powerpoint/2010/main" val="84219769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Gaining Experience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3212976"/>
            <a:ext cx="8136904" cy="604664"/>
          </a:xfrm>
        </p:spPr>
        <p:txBody>
          <a:bodyPr/>
          <a:lstStyle/>
          <a:p>
            <a:pPr algn="ctr"/>
            <a:r>
              <a:rPr lang="en-US" sz="3600" dirty="0" err="1"/>
              <a:t>carleton.ca</a:t>
            </a:r>
            <a:r>
              <a:rPr lang="en-US" sz="3600" dirty="0"/>
              <a:t>/psychology/experience</a:t>
            </a:r>
          </a:p>
        </p:txBody>
      </p:sp>
    </p:spTree>
    <p:extLst>
      <p:ext uri="{BB962C8B-B14F-4D97-AF65-F5344CB8AC3E}">
        <p14:creationId xmlns:p14="http://schemas.microsoft.com/office/powerpoint/2010/main" val="40955189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Academic Advising</a:t>
            </a:r>
          </a:p>
        </p:txBody>
      </p:sp>
      <p:pic>
        <p:nvPicPr>
          <p:cNvPr id="5734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708275"/>
            <a:ext cx="3306762" cy="2479675"/>
          </a:xfrm>
        </p:spPr>
      </p:pic>
      <p:sp>
        <p:nvSpPr>
          <p:cNvPr id="57347" name="Content Placeholder 5"/>
          <p:cNvSpPr>
            <a:spLocks noGrp="1"/>
          </p:cNvSpPr>
          <p:nvPr>
            <p:ph sz="half" idx="2"/>
          </p:nvPr>
        </p:nvSpPr>
        <p:spPr>
          <a:xfrm>
            <a:off x="468313" y="1968500"/>
            <a:ext cx="5111750" cy="3960813"/>
          </a:xfrm>
        </p:spPr>
        <p:txBody>
          <a:bodyPr/>
          <a:lstStyle/>
          <a:p>
            <a:r>
              <a:rPr lang="en-US" altLang="x-none" b="0"/>
              <a:t>Course selection, program requirements, audit</a:t>
            </a:r>
          </a:p>
          <a:p>
            <a:r>
              <a:rPr lang="en-US" altLang="x-none" b="0"/>
              <a:t>PSYC registration questions</a:t>
            </a:r>
          </a:p>
          <a:p>
            <a:r>
              <a:rPr lang="en-US" altLang="x-none" b="0"/>
              <a:t>Prerequisites, preclusions</a:t>
            </a:r>
          </a:p>
          <a:p>
            <a:r>
              <a:rPr lang="en-US" altLang="x-none" b="0"/>
              <a:t>Project vs. Thesis</a:t>
            </a:r>
          </a:p>
          <a:p>
            <a:r>
              <a:rPr lang="en-US" altLang="x-none" b="0"/>
              <a:t>Concentrations</a:t>
            </a:r>
          </a:p>
          <a:p>
            <a:r>
              <a:rPr lang="en-US" altLang="x-none" b="0"/>
              <a:t>Exchanges</a:t>
            </a:r>
          </a:p>
          <a:p>
            <a:r>
              <a:rPr lang="en-US" altLang="x-none" b="0"/>
              <a:t>And more!</a:t>
            </a:r>
          </a:p>
          <a:p>
            <a:endParaRPr lang="en-US" altLang="x-none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207963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/>
              <a:t>Get in the Loop</a:t>
            </a:r>
          </a:p>
        </p:txBody>
      </p:sp>
      <p:pic>
        <p:nvPicPr>
          <p:cNvPr id="4" name="Picture 2" descr="http://www.idsignsandprinting.co.uk/sitebuildercontent/sitebuilderpictures/follow-us-on-twi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0" y="1412775"/>
            <a:ext cx="2678771" cy="2671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" name="Picture 2" descr="http://heavenlytouchspa.com/wp-content/uploads/like_us_facebookA-cop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91" y="1450286"/>
            <a:ext cx="4481922" cy="133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9396" name="TextBox 1"/>
          <p:cNvSpPr txBox="1">
            <a:spLocks noChangeArrowheads="1"/>
          </p:cNvSpPr>
          <p:nvPr/>
        </p:nvSpPr>
        <p:spPr bwMode="auto">
          <a:xfrm rot="20171105">
            <a:off x="193739" y="4358492"/>
            <a:ext cx="3287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20031"/>
              </a:buClr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dirty="0"/>
              <a:t>@</a:t>
            </a:r>
            <a:r>
              <a:rPr lang="en-US" altLang="x-none" dirty="0" err="1"/>
              <a:t>CU_Psychology</a:t>
            </a:r>
            <a:endParaRPr lang="en-US" altLang="x-none" dirty="0"/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3826374" y="2815163"/>
            <a:ext cx="5353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D20031"/>
              </a:buClr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dirty="0"/>
              <a:t>Facebook.com/</a:t>
            </a:r>
            <a:r>
              <a:rPr lang="en-US" altLang="x-none" dirty="0" err="1"/>
              <a:t>CUPsychology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90" y="4221088"/>
            <a:ext cx="3658471" cy="1512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755789">
            <a:off x="2891751" y="5697851"/>
            <a:ext cx="408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@</a:t>
            </a:r>
            <a:r>
              <a:rPr lang="en-US" sz="2800" b="1" dirty="0" err="1" smtClean="0"/>
              <a:t>Psychology.Carleton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PSYC Honours Programs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95288" y="1600200"/>
            <a:ext cx="8367712" cy="3810000"/>
          </a:xfrm>
        </p:spPr>
        <p:txBody>
          <a:bodyPr/>
          <a:lstStyle/>
          <a:p>
            <a:pPr eaLnBrk="1" hangingPunct="1"/>
            <a:r>
              <a:rPr lang="en-US" altLang="x-none" b="0" dirty="0"/>
              <a:t>4</a:t>
            </a:r>
            <a:r>
              <a:rPr lang="en-US" altLang="x-none" b="0" baseline="30000" dirty="0"/>
              <a:t>th</a:t>
            </a:r>
            <a:r>
              <a:rPr lang="en-US" altLang="x-none" b="0" dirty="0"/>
              <a:t>-year capstone experience (Thesis or Project)</a:t>
            </a:r>
          </a:p>
          <a:p>
            <a:pPr eaLnBrk="1" hangingPunct="1"/>
            <a:r>
              <a:rPr lang="en-US" altLang="x-none" b="0" dirty="0"/>
              <a:t>Research Design &amp; Analysis (PSYC 3000)</a:t>
            </a:r>
          </a:p>
          <a:p>
            <a:pPr eaLnBrk="1" hangingPunct="1"/>
            <a:r>
              <a:rPr lang="en-US" altLang="x-none" b="0" dirty="0"/>
              <a:t>3</a:t>
            </a:r>
            <a:r>
              <a:rPr lang="en-US" altLang="x-none" b="0" baseline="30000" dirty="0"/>
              <a:t>rd</a:t>
            </a:r>
            <a:r>
              <a:rPr lang="en-US" altLang="x-none" b="0" dirty="0"/>
              <a:t>-year </a:t>
            </a:r>
            <a:r>
              <a:rPr lang="en-US" altLang="x-none" b="0" dirty="0" err="1"/>
              <a:t>Honours</a:t>
            </a:r>
            <a:r>
              <a:rPr lang="en-US" altLang="x-none" b="0" dirty="0"/>
              <a:t> Seminar (if doing a Thesis)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x-none" b="0" dirty="0"/>
              <a:t>Required for entry to </a:t>
            </a:r>
            <a:r>
              <a:rPr lang="en-US" altLang="x-none" b="0" dirty="0" smtClean="0"/>
              <a:t>graduate </a:t>
            </a:r>
            <a:r>
              <a:rPr lang="en-US" altLang="x-none" b="0" dirty="0"/>
              <a:t>school programs (M.A. &amp; Ph.D.) in Psychology</a:t>
            </a:r>
          </a:p>
          <a:p>
            <a:pPr eaLnBrk="1" hangingPunct="1"/>
            <a:r>
              <a:rPr lang="en-US" altLang="x-none" b="0" dirty="0"/>
              <a:t>Require a higher CGPA than General degrees</a:t>
            </a:r>
          </a:p>
          <a:p>
            <a:pPr eaLnBrk="1" hangingPunct="1"/>
            <a:r>
              <a:rPr lang="en-US" altLang="x-none" b="0" dirty="0"/>
              <a:t>Required for Concentrations (B.A., B.Sc.) &amp; Co-op (B.A)</a:t>
            </a:r>
          </a:p>
          <a:p>
            <a:endParaRPr lang="en-US" altLang="x-non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04800"/>
            <a:ext cx="54102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x-none"/>
              <a:t>PSYC Undergrad Office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05000"/>
            <a:ext cx="8435975" cy="411480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spcAft>
                <a:spcPct val="50000"/>
              </a:spcAft>
              <a:buFont typeface="Wingdings" charset="2"/>
              <a:buNone/>
            </a:pPr>
            <a:r>
              <a:rPr lang="en-US" altLang="x-none" sz="3600" dirty="0"/>
              <a:t>B550 Loeb</a:t>
            </a:r>
          </a:p>
          <a:p>
            <a:pPr algn="ctr" eaLnBrk="1" hangingPunct="1">
              <a:spcBef>
                <a:spcPct val="50000"/>
              </a:spcBef>
              <a:spcAft>
                <a:spcPct val="50000"/>
              </a:spcAft>
              <a:buFont typeface="Wingdings" charset="2"/>
              <a:buNone/>
            </a:pPr>
            <a:r>
              <a:rPr lang="en-US" altLang="x-none" sz="3600" dirty="0" err="1"/>
              <a:t>psychology@carleton.ca</a:t>
            </a:r>
            <a:r>
              <a:rPr lang="en-US" altLang="x-none" sz="3600" dirty="0"/>
              <a:t/>
            </a:r>
            <a:br>
              <a:rPr lang="en-US" altLang="x-none" sz="3600" dirty="0"/>
            </a:br>
            <a:r>
              <a:rPr lang="en-US" altLang="x-none" sz="3600" dirty="0"/>
              <a:t/>
            </a:r>
            <a:br>
              <a:rPr lang="en-US" altLang="x-none" sz="3600" dirty="0"/>
            </a:br>
            <a:r>
              <a:rPr lang="en-US" altLang="x-none" sz="3600" dirty="0"/>
              <a:t>(613) </a:t>
            </a:r>
            <a:r>
              <a:rPr lang="en-US" altLang="x-none" sz="3600" dirty="0" smtClean="0"/>
              <a:t>520-2644</a:t>
            </a:r>
            <a:endParaRPr lang="en-US" altLang="x-none" sz="3600" dirty="0"/>
          </a:p>
          <a:p>
            <a:pPr algn="ctr" eaLnBrk="1" hangingPunct="1">
              <a:spcBef>
                <a:spcPct val="50000"/>
              </a:spcBef>
              <a:spcAft>
                <a:spcPct val="50000"/>
              </a:spcAft>
              <a:buFont typeface="Wingdings" charset="2"/>
              <a:buNone/>
            </a:pPr>
            <a:r>
              <a:rPr lang="en-US" altLang="x-none" sz="3600" dirty="0" err="1"/>
              <a:t>carleton.ca</a:t>
            </a:r>
            <a:r>
              <a:rPr lang="en-US" altLang="x-none" sz="3600" dirty="0"/>
              <a:t>/psychology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3</a:t>
            </a:r>
            <a:r>
              <a:rPr lang="en-US" altLang="x-none" baseline="30000"/>
              <a:t>rd</a:t>
            </a:r>
            <a:r>
              <a:rPr lang="en-US" altLang="x-none"/>
              <a:t>-Year: Honours Seminar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3810000"/>
          </a:xfrm>
        </p:spPr>
        <p:txBody>
          <a:bodyPr/>
          <a:lstStyle/>
          <a:p>
            <a:r>
              <a:rPr lang="en-US" altLang="x-none" b="0" dirty="0"/>
              <a:t>I</a:t>
            </a:r>
            <a:r>
              <a:rPr lang="en-US" altLang="x-none" b="0" dirty="0" smtClean="0"/>
              <a:t>n-depth consideration of theory &amp; research in one of Cognitive</a:t>
            </a:r>
            <a:r>
              <a:rPr lang="en-US" altLang="x-none" b="0" dirty="0"/>
              <a:t>, Developmental, Forensic, Health, Organizational, </a:t>
            </a:r>
            <a:r>
              <a:rPr lang="en-US" altLang="x-none" b="0" dirty="0" smtClean="0"/>
              <a:t>Social, Personality</a:t>
            </a:r>
          </a:p>
          <a:p>
            <a:r>
              <a:rPr lang="en-US" altLang="x-none" b="0" dirty="0"/>
              <a:t>Prepare students to conduct a </a:t>
            </a:r>
            <a:r>
              <a:rPr lang="en-US" altLang="x-none" b="0" dirty="0" smtClean="0"/>
              <a:t>Thesis</a:t>
            </a:r>
          </a:p>
          <a:p>
            <a:r>
              <a:rPr lang="en-US" altLang="x-none" b="0" dirty="0" smtClean="0"/>
              <a:t>1.0 credit course; 3 hours class, 3 hours lab</a:t>
            </a:r>
            <a:endParaRPr lang="en-US" altLang="x-none" b="0" dirty="0"/>
          </a:p>
          <a:p>
            <a:r>
              <a:rPr lang="en-US" altLang="x-none" b="0" dirty="0" smtClean="0"/>
              <a:t>3</a:t>
            </a:r>
            <a:r>
              <a:rPr lang="en-US" altLang="x-none" b="0" baseline="30000" dirty="0" smtClean="0"/>
              <a:t>rd</a:t>
            </a:r>
            <a:r>
              <a:rPr lang="en-US" altLang="x-none" b="0" dirty="0" smtClean="0"/>
              <a:t>-year standing, PSYC 2001/2002, major CGPA 9.0, specific 2</a:t>
            </a:r>
            <a:r>
              <a:rPr lang="en-US" altLang="x-none" b="0" baseline="30000" dirty="0" smtClean="0"/>
              <a:t>nd</a:t>
            </a:r>
            <a:r>
              <a:rPr lang="en-US" altLang="x-none" b="0" dirty="0" smtClean="0"/>
              <a:t>-year prerequisite course(s)</a:t>
            </a:r>
          </a:p>
          <a:p>
            <a:r>
              <a:rPr lang="en-US" altLang="x-none" b="0" dirty="0" smtClean="0"/>
              <a:t>Submit application with ranked choices</a:t>
            </a:r>
            <a:endParaRPr lang="x-none" altLang="x-none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Concentrations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sz="half" idx="1"/>
          </p:nvPr>
        </p:nvSpPr>
        <p:spPr>
          <a:xfrm>
            <a:off x="395287" y="3429000"/>
            <a:ext cx="8569325" cy="3810000"/>
          </a:xfrm>
        </p:spPr>
        <p:txBody>
          <a:bodyPr/>
          <a:lstStyle/>
          <a:p>
            <a:r>
              <a:rPr lang="en-US" altLang="x-none" b="0" dirty="0" smtClean="0"/>
              <a:t>Available in each departmental research area</a:t>
            </a:r>
          </a:p>
          <a:p>
            <a:endParaRPr lang="en-US" altLang="x-none" b="0" dirty="0"/>
          </a:p>
          <a:p>
            <a:r>
              <a:rPr lang="en-US" altLang="x-none" b="0" dirty="0"/>
              <a:t>Formal recognition on the degree</a:t>
            </a:r>
          </a:p>
          <a:p>
            <a:endParaRPr lang="en-US" altLang="x-none" b="0" dirty="0"/>
          </a:p>
          <a:p>
            <a:r>
              <a:rPr lang="en-US" altLang="x-none" b="0" dirty="0"/>
              <a:t>Completing specific courses that are thematically related</a:t>
            </a:r>
          </a:p>
          <a:p>
            <a:endParaRPr lang="en-US" altLang="x-none" b="0" dirty="0"/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9" y="1412776"/>
            <a:ext cx="3213991" cy="179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Concentration in Health PSYC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650" y="1412875"/>
          <a:ext cx="7702550" cy="5151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64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Mandatory Course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(0.5 credit)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2301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Introduction to Health Psychology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64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Choose 3.0 credits from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3300 (1.0)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Health &amp; Illness Honours Seminar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3301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Sport &amp; Performance</a:t>
                      </a:r>
                      <a:r>
                        <a:rPr lang="en-US" sz="2000" baseline="0" dirty="0" smtClean="0"/>
                        <a:t> Psychology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3302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Positive Psychology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3403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Addiction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3604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Clinical Psychology &amp;</a:t>
                      </a:r>
                      <a:r>
                        <a:rPr lang="en-US" sz="2000" baseline="0" dirty="0" smtClean="0"/>
                        <a:t> Mental Illness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3901-3902*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Practicum</a:t>
                      </a:r>
                      <a:r>
                        <a:rPr lang="en-US" sz="2000" baseline="0" dirty="0" smtClean="0"/>
                        <a:t> in Community Psychology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4001*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Topics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</a:t>
                      </a:r>
                      <a:r>
                        <a:rPr lang="en-US" sz="2000" baseline="0" dirty="0" smtClean="0"/>
                        <a:t> 4900-4902* (0.5)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Independent</a:t>
                      </a:r>
                      <a:r>
                        <a:rPr lang="en-US" sz="2000" baseline="0" dirty="0" smtClean="0"/>
                        <a:t> Study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4907-4908* (1.0)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Honours Thesis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PSYC 4909-4910* (1.0)</a:t>
                      </a:r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Honours Project</a:t>
                      </a:r>
                      <a:endParaRPr lang="en-US" sz="20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Concentrations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68313" y="1600200"/>
            <a:ext cx="7989887" cy="3810000"/>
          </a:xfrm>
        </p:spPr>
        <p:txBody>
          <a:bodyPr/>
          <a:lstStyle/>
          <a:p>
            <a:r>
              <a:rPr lang="en-US" altLang="x-none" b="0" dirty="0"/>
              <a:t>Must be registered in B.A. </a:t>
            </a:r>
            <a:r>
              <a:rPr lang="en-US" altLang="x-none" b="0" dirty="0" smtClean="0"/>
              <a:t>Honours or </a:t>
            </a:r>
            <a:r>
              <a:rPr lang="en-US" altLang="x-none" b="0" dirty="0"/>
              <a:t>B.Sc. Honours program</a:t>
            </a:r>
          </a:p>
          <a:p>
            <a:endParaRPr lang="en-US" altLang="x-none" b="0" dirty="0"/>
          </a:p>
          <a:p>
            <a:r>
              <a:rPr lang="en-US" altLang="x-none" b="0" dirty="0"/>
              <a:t>May be added at any time, but</a:t>
            </a:r>
            <a:r>
              <a:rPr lang="is-IS" altLang="x-none" b="0" dirty="0"/>
              <a:t>…</a:t>
            </a:r>
            <a:endParaRPr lang="en-US" altLang="x-none" b="0" dirty="0"/>
          </a:p>
          <a:p>
            <a:endParaRPr lang="en-US" altLang="x-none" b="0" dirty="0"/>
          </a:p>
          <a:p>
            <a:r>
              <a:rPr lang="en-US" altLang="x-none" b="0" dirty="0"/>
              <a:t>Carleton Central &amp; changing program elements</a:t>
            </a:r>
          </a:p>
          <a:p>
            <a:endParaRPr lang="en-US" altLang="x-none" b="0" dirty="0"/>
          </a:p>
          <a:p>
            <a:r>
              <a:rPr lang="en-US" altLang="x-none" b="0" dirty="0"/>
              <a:t>Importance of academic advising</a:t>
            </a:r>
          </a:p>
          <a:p>
            <a:endParaRPr lang="en-US" altLang="x-non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228600"/>
            <a:ext cx="6279232" cy="685800"/>
          </a:xfrm>
        </p:spPr>
        <p:txBody>
          <a:bodyPr/>
          <a:lstStyle/>
          <a:p>
            <a:pPr algn="ctr"/>
            <a:r>
              <a:rPr lang="en-CA" dirty="0" smtClean="0"/>
              <a:t>Social Psychology (PSYC 3100)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43808" y="1628800"/>
            <a:ext cx="2552700" cy="3810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sz="3300" b="1" dirty="0" smtClean="0"/>
              <a:t>Seminar (3hrs/week)</a:t>
            </a:r>
          </a:p>
          <a:p>
            <a:pPr lvl="1"/>
            <a:r>
              <a:rPr lang="en-CA" dirty="0"/>
              <a:t>R</a:t>
            </a:r>
            <a:r>
              <a:rPr lang="en-CA" dirty="0" smtClean="0"/>
              <a:t>ead and discuss current research</a:t>
            </a:r>
          </a:p>
          <a:p>
            <a:pPr lvl="1"/>
            <a:r>
              <a:rPr lang="en-CA" dirty="0" smtClean="0"/>
              <a:t>Learn about recent debates and controversies in the field</a:t>
            </a:r>
          </a:p>
          <a:p>
            <a:pPr marL="0" indent="0">
              <a:buNone/>
            </a:pPr>
            <a:r>
              <a:rPr lang="en-CA" sz="3300" b="1" dirty="0" smtClean="0"/>
              <a:t>Lab (3 hrs/week)</a:t>
            </a:r>
          </a:p>
          <a:p>
            <a:pPr lvl="1"/>
            <a:r>
              <a:rPr lang="en-US" dirty="0"/>
              <a:t>Design &amp; conduct experiments</a:t>
            </a:r>
          </a:p>
          <a:p>
            <a:pPr lvl="1"/>
            <a:r>
              <a:rPr lang="en-US" dirty="0"/>
              <a:t>Write up mini-thesis</a:t>
            </a:r>
          </a:p>
          <a:p>
            <a:pPr marL="0" indent="0">
              <a:buNone/>
            </a:pPr>
            <a:endParaRPr lang="en-CA" sz="3300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CA" sz="3300" b="1" dirty="0" smtClean="0"/>
              <a:t>Sample topics:</a:t>
            </a:r>
          </a:p>
          <a:p>
            <a:pPr marL="0" indent="0">
              <a:buNone/>
            </a:pPr>
            <a:r>
              <a:rPr lang="en-CA" dirty="0" smtClean="0"/>
              <a:t>-Ego-depletion</a:t>
            </a:r>
          </a:p>
          <a:p>
            <a:pPr marL="0" indent="0">
              <a:buNone/>
            </a:pPr>
            <a:r>
              <a:rPr lang="en-CA" dirty="0" smtClean="0"/>
              <a:t>-Stereotype threat</a:t>
            </a:r>
          </a:p>
          <a:p>
            <a:pPr marL="0" indent="0">
              <a:buNone/>
            </a:pPr>
            <a:r>
              <a:rPr lang="en-CA" dirty="0" smtClean="0"/>
              <a:t>-Priming</a:t>
            </a:r>
          </a:p>
          <a:p>
            <a:pPr marL="0" indent="0">
              <a:buNone/>
            </a:pPr>
            <a:r>
              <a:rPr lang="en-CA" dirty="0" smtClean="0"/>
              <a:t>-Self &amp; identity</a:t>
            </a:r>
          </a:p>
          <a:p>
            <a:pPr marL="0" indent="0">
              <a:buNone/>
            </a:pPr>
            <a:r>
              <a:rPr lang="en-CA" dirty="0" smtClean="0"/>
              <a:t>-Attraction and close relationships</a:t>
            </a:r>
          </a:p>
          <a:p>
            <a:pPr marL="0" indent="0">
              <a:buNone/>
            </a:pPr>
            <a:r>
              <a:rPr lang="en-CA" dirty="0" smtClean="0"/>
              <a:t>-Recent ‘crisis’ in social psychology</a:t>
            </a:r>
          </a:p>
          <a:p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1649" y="4707440"/>
            <a:ext cx="255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*no tests/exams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1" y="1628800"/>
            <a:ext cx="2306576" cy="23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0"/>
            <a:ext cx="7560840" cy="1143000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   Health and Illness (PSYC 3300)</a:t>
            </a:r>
            <a:endParaRPr lang="en-CA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743651" cy="4525963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altLang="en-US" b="1" dirty="0" smtClean="0"/>
              <a:t>Goal: </a:t>
            </a:r>
            <a:r>
              <a:rPr lang="en-US" altLang="en-US" dirty="0" smtClean="0"/>
              <a:t>Preparation for </a:t>
            </a:r>
            <a:r>
              <a:rPr lang="en-US" altLang="en-US" dirty="0" err="1" smtClean="0"/>
              <a:t>honours</a:t>
            </a:r>
            <a:r>
              <a:rPr lang="en-US" altLang="en-US" dirty="0" smtClean="0"/>
              <a:t> thesis in health psychology</a:t>
            </a:r>
          </a:p>
          <a:p>
            <a:pPr marL="457200" lvl="1" indent="0" eaLnBrk="1" hangingPunct="1">
              <a:buNone/>
            </a:pPr>
            <a:r>
              <a:rPr lang="en-US" altLang="en-US" b="1" dirty="0" smtClean="0"/>
              <a:t>Health Psychology:  </a:t>
            </a:r>
            <a:r>
              <a:rPr lang="en-US" altLang="en-US" dirty="0" smtClean="0"/>
              <a:t>Science of the psychosocial factors related to health and illness</a:t>
            </a:r>
          </a:p>
          <a:p>
            <a:pPr lvl="2" eaLnBrk="1" hangingPunct="1"/>
            <a:r>
              <a:rPr lang="en-US" altLang="en-US" sz="2000" dirty="0" smtClean="0"/>
              <a:t>Promote </a:t>
            </a:r>
            <a:r>
              <a:rPr lang="en-US" altLang="en-US" sz="2000" dirty="0"/>
              <a:t>and maintain </a:t>
            </a:r>
            <a:r>
              <a:rPr lang="en-US" altLang="en-US" sz="2000" dirty="0" smtClean="0"/>
              <a:t>health; Prevent </a:t>
            </a:r>
            <a:r>
              <a:rPr lang="en-US" altLang="en-US" sz="2000" dirty="0"/>
              <a:t>and treat illness</a:t>
            </a:r>
          </a:p>
          <a:p>
            <a:pPr lvl="2" eaLnBrk="1" hangingPunct="1"/>
            <a:r>
              <a:rPr lang="en-US" altLang="en-US" sz="2000" dirty="0" smtClean="0"/>
              <a:t>Improve </a:t>
            </a:r>
            <a:r>
              <a:rPr lang="en-US" altLang="en-US" sz="2000" dirty="0"/>
              <a:t>health care systems and policy</a:t>
            </a:r>
          </a:p>
          <a:p>
            <a:pPr lvl="2" eaLnBrk="1" hangingPunct="1"/>
            <a:r>
              <a:rPr lang="en-US" altLang="en-US" sz="2000" dirty="0"/>
              <a:t>Identify correlates of health, illness, and </a:t>
            </a:r>
            <a:r>
              <a:rPr lang="en-US" altLang="en-US" sz="2000" dirty="0" smtClean="0"/>
              <a:t>dysfunction</a:t>
            </a:r>
            <a:endParaRPr lang="en-US" altLang="en-US" sz="2400" dirty="0" smtClean="0"/>
          </a:p>
          <a:p>
            <a:pPr marL="457200" lvl="1" indent="0" eaLnBrk="1" hangingPunct="1">
              <a:buNone/>
            </a:pPr>
            <a:r>
              <a:rPr lang="en-US" altLang="en-US" b="1" dirty="0" smtClean="0"/>
              <a:t>Example Course Activities</a:t>
            </a:r>
          </a:p>
          <a:p>
            <a:pPr lvl="1" eaLnBrk="1" hangingPunct="1"/>
            <a:r>
              <a:rPr lang="en-US" altLang="en-US" sz="1800" dirty="0"/>
              <a:t>Participate in discussions about health psychology research </a:t>
            </a:r>
          </a:p>
          <a:p>
            <a:pPr lvl="1" eaLnBrk="1" hangingPunct="1"/>
            <a:r>
              <a:rPr lang="en-US" altLang="en-US" sz="1800" dirty="0"/>
              <a:t>Lead a class discussion </a:t>
            </a:r>
          </a:p>
          <a:p>
            <a:pPr lvl="1" eaLnBrk="1" hangingPunct="1"/>
            <a:r>
              <a:rPr lang="en-US" altLang="en-US" sz="1800" dirty="0" smtClean="0"/>
              <a:t>Develop a literature review, research question, hypothesis, and ethics proposal </a:t>
            </a:r>
          </a:p>
          <a:p>
            <a:pPr lvl="1" eaLnBrk="1" hangingPunct="1"/>
            <a:r>
              <a:rPr lang="en-US" altLang="en-US" sz="1800" dirty="0" smtClean="0"/>
              <a:t>Collect and analyze data; present results (written and oral) </a:t>
            </a:r>
          </a:p>
        </p:txBody>
      </p:sp>
      <p:sp>
        <p:nvSpPr>
          <p:cNvPr id="3" name="AutoShape 2" descr="Image result for ipad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78" y="4149080"/>
            <a:ext cx="1197497" cy="1065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8290" y="5390101"/>
            <a:ext cx="1197497" cy="1103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227" y="137328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0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1221</Words>
  <Application>Microsoft Office PowerPoint</Application>
  <PresentationFormat>Letter Paper (8.5x11 in)</PresentationFormat>
  <Paragraphs>238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Symbol</vt:lpstr>
      <vt:lpstr>Times New Roman</vt:lpstr>
      <vt:lpstr>Wingdings</vt:lpstr>
      <vt:lpstr>Blank Presentation</vt:lpstr>
      <vt:lpstr>Info Session for 2nd and 3rd year students</vt:lpstr>
      <vt:lpstr>Agenda</vt:lpstr>
      <vt:lpstr>PSYC Honours Programs</vt:lpstr>
      <vt:lpstr>3rd-Year: Honours Seminar</vt:lpstr>
      <vt:lpstr>Concentrations</vt:lpstr>
      <vt:lpstr>Concentration in Health PSYC</vt:lpstr>
      <vt:lpstr>Concentrations</vt:lpstr>
      <vt:lpstr>Social Psychology (PSYC 3100)</vt:lpstr>
      <vt:lpstr>   Health and Illness (PSYC 3300)</vt:lpstr>
      <vt:lpstr>PowerPoint Presentation</vt:lpstr>
      <vt:lpstr>PowerPoint Presentation</vt:lpstr>
      <vt:lpstr>Personality Psychology (PSYC 3600)</vt:lpstr>
      <vt:lpstr>Cognitive Psychology (PSYC 3700)</vt:lpstr>
      <vt:lpstr>Organizational Psychology (PSYC 3805) </vt:lpstr>
      <vt:lpstr>Organizational Psychology is… </vt:lpstr>
      <vt:lpstr>Organizational Psychology Topics</vt:lpstr>
      <vt:lpstr>Organizational Psychology Honours Seminar</vt:lpstr>
      <vt:lpstr>4th-Year: Honours Thesis</vt:lpstr>
      <vt:lpstr>4th-Year: Honours Project</vt:lpstr>
      <vt:lpstr>4th-Year: Honours Project</vt:lpstr>
      <vt:lpstr>4th-Year: PURE</vt:lpstr>
      <vt:lpstr>Gaining Experience</vt:lpstr>
      <vt:lpstr>Practicum</vt:lpstr>
      <vt:lpstr>Practicum</vt:lpstr>
      <vt:lpstr>Practicum</vt:lpstr>
      <vt:lpstr>Volunteering in  PSYC Lab</vt:lpstr>
      <vt:lpstr>Gaining Experience</vt:lpstr>
      <vt:lpstr>Academic Advising</vt:lpstr>
      <vt:lpstr>Get in the Loop</vt:lpstr>
      <vt:lpstr>PSYC Undergrad Office</vt:lpstr>
    </vt:vector>
  </TitlesOfParts>
  <Company>Rock Norris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 Norris</dc:creator>
  <cp:lastModifiedBy>Julianna Moffatt</cp:lastModifiedBy>
  <cp:revision>317</cp:revision>
  <cp:lastPrinted>2018-02-05T14:16:00Z</cp:lastPrinted>
  <dcterms:created xsi:type="dcterms:W3CDTF">2007-09-26T15:16:16Z</dcterms:created>
  <dcterms:modified xsi:type="dcterms:W3CDTF">2018-02-08T19:20:32Z</dcterms:modified>
</cp:coreProperties>
</file>