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9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DFF"/>
    <a:srgbClr val="CCFFFF"/>
    <a:srgbClr val="E7FFFF"/>
    <a:srgbClr val="EBFFFF"/>
    <a:srgbClr val="F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DF458C-A851-4B98-AB2C-11F66E50E5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112B7-2C1B-4938-BB11-57B9C2C3BC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4BF26-45AC-4BF3-A689-6BE090F9D5D9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E59A9-ED23-4499-872D-1022E9DF41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66BF7-3FE9-4548-8366-9B5228A18F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1BFCC-78C0-434B-8AA0-F5CCF011EC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5230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62CCF-B218-4D0F-80DD-FBF77C25EE4A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DFF1F-BE26-4088-9F17-124C11BA66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6149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20BE4-84BC-4D32-B810-A159F7B4C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DBE4F-44AF-4F0F-8178-66B479B9B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8A106-5653-41BE-AE0C-DFBD43E5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36FF-7E0F-4AB4-9C61-42D914A1559E}" type="datetime1">
              <a:rPr lang="en-CA" smtClean="0"/>
              <a:t>2018-08-29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01063-6C31-43AD-982D-49FD981C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96258-3000-4C06-AC5D-A82C1DED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C474-56C1-476C-B3AE-E93390E5E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614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8F1C-EEE9-4931-9372-7D7414D4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7A427-F37E-4A37-B0DC-89B9163E8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09724-5742-4282-996F-7FB5441C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9BD0-DD67-454D-9CCC-E7BDD5F50FD5}" type="datetime1">
              <a:rPr lang="en-CA" smtClean="0"/>
              <a:t>2018-08-29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EFFAD-4454-4719-843E-9DCC49E7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DC46B-1921-4EE8-B7BB-6E6E43AE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C474-56C1-476C-B3AE-E93390E5E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810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90141-651A-41B5-9C4D-439233718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EE50A-32F8-4349-9CC2-B81AD6BF5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DC1B-F8B2-4E0E-B9E2-420DDBC5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DCB9E-D241-4251-91F1-9E36B54110F2}" type="datetime1">
              <a:rPr lang="en-CA" smtClean="0"/>
              <a:t>2018-08-29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DCC09-4980-4F97-8F4A-F70584A5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8398B-4E02-4E17-983E-A1463A56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C474-56C1-476C-B3AE-E93390E5E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007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420A-80AB-4795-B189-F7F483E7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14683-4D9E-4FE3-BC85-1EC9BBB50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D0907-A11B-4AC6-BBCB-336942024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38EE-ECDF-41E6-B28E-2B7B1A22ADD9}" type="datetime1">
              <a:rPr lang="en-CA" smtClean="0"/>
              <a:t>2018-08-29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18E8D-90F9-4100-A1D5-AC76500E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4A9E7-2767-4048-899C-B70AC318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C474-56C1-476C-B3AE-E93390E5E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733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50DE-1D1B-4A9B-92CD-F555F9E6D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6B396-6C78-4EB8-98E8-1DAFAF174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32D43-4746-4013-B8E4-CC0BEFD1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341D-B411-4686-8C8B-2C7888B897B8}" type="datetime1">
              <a:rPr lang="en-CA" smtClean="0"/>
              <a:t>2018-08-29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4FD1-CC86-4686-9B32-063A9C40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0C90C-981F-4574-AB0B-83A713E7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C474-56C1-476C-B3AE-E93390E5E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077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AA73-73DB-42E9-B301-D0D4222B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45F97-A63E-4D26-A668-A9FBD7175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39901-3F19-4DDD-83BE-1AAEFB4DE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4461F-4438-4B85-8F53-24C48299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ABC2-154E-4E99-AC84-4941BAD6EC5B}" type="datetime1">
              <a:rPr lang="en-CA" smtClean="0"/>
              <a:t>2018-08-29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6A349-4B66-4277-BE2E-7815988A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C70BE6-3C1A-4F52-96E1-8C6C7711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C474-56C1-476C-B3AE-E93390E5E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35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CC82-683D-4250-9D16-4CF25FBC4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3055C-7308-4D68-AE12-4AD7052F9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245F1-C1B5-48E2-AE55-C9D0ABB91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A2F9-C04C-451A-9691-DF64C72A6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A2BDD-DCF7-40C8-87B2-294F9CC5A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8B7EBF-27BA-4673-9A91-DEBEFDBB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8141-71D1-4080-9FE7-7873C73BBB25}" type="datetime1">
              <a:rPr lang="en-CA" smtClean="0"/>
              <a:t>2018-08-29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CB3E0D-1481-44C5-A40C-DA7F2732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9F07E0-1F74-412E-B2C9-8952B147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C474-56C1-476C-B3AE-E93390E5E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11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166DA-A7FC-405C-A064-BEC8B02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9E161-3207-4471-BB92-5FF3EA638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34B1E-5384-4E91-A046-D91D7A9C64F1}" type="datetime1">
              <a:rPr lang="en-CA" smtClean="0"/>
              <a:t>2018-08-29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3A043-FA2A-4384-B0F0-C77B8C35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53154-6527-40F8-AC12-F2265EA1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C474-56C1-476C-B3AE-E93390E5E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612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9D248-1317-4AF9-A0AC-D3D3FECC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93C6-BBEF-414A-8C3E-52BCAA68D77E}" type="datetime1">
              <a:rPr lang="en-CA" smtClean="0"/>
              <a:t>2018-08-29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EF4DB-B599-41D1-9C85-06F60B543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AD8AA-6B27-4E0C-809B-58F4C182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C474-56C1-476C-B3AE-E93390E5E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26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CDE9-0414-4109-B3B8-05FEFD88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9C46B-D6D2-436F-BA1E-3493B497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A7CB5-878E-4A86-834B-6FA68E673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56772-2761-46F2-B5A7-1BADA1C6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DAF2-BEAF-4FC8-B332-2B7B42188367}" type="datetime1">
              <a:rPr lang="en-CA" smtClean="0"/>
              <a:t>2018-08-29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F2E16-C595-4868-A7E4-9D84F2D1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A057E-881F-4035-9BA4-71BCEF5D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C474-56C1-476C-B3AE-E93390E5E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244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0853-D0A4-4ADA-9326-EF3D3A00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FF0CC-FAA7-44E7-8D71-3D19850A9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D4181-B1D8-4A2A-B8ED-532275506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FAC0D-191D-4CB6-9ED3-5531D31C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E11B-DB19-4F58-A358-146DC3ACF56A}" type="datetime1">
              <a:rPr lang="en-CA" smtClean="0"/>
              <a:t>2018-08-29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D4122-A879-4CA1-87AB-7AB66C30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7CC27-ADD8-4FAA-AE37-BDC63C70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C474-56C1-476C-B3AE-E93390E5E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94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D421BA-DE02-4FBF-A164-AE3199CB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64DB0-6239-402F-9717-1D7D880FF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50A41-6D0E-4258-B801-08068020C5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20598-173A-45B4-83BB-281013E4A275}" type="datetime1">
              <a:rPr lang="en-CA" smtClean="0"/>
              <a:t>2018-08-29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CF6F7-6C12-4277-88B7-F2293ED4A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1AFD5-DB0B-474D-8F06-298F1EABC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8C474-56C1-476C-B3AE-E93390E5E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76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cid:image002.jpg@01D3BF97.74A195F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2A2F8C-5244-4563-A78C-429EF3D4B08E}"/>
              </a:ext>
            </a:extLst>
          </p:cNvPr>
          <p:cNvSpPr/>
          <p:nvPr/>
        </p:nvSpPr>
        <p:spPr>
          <a:xfrm>
            <a:off x="0" y="0"/>
            <a:ext cx="12192000" cy="1168400"/>
          </a:xfrm>
          <a:prstGeom prst="rect">
            <a:avLst/>
          </a:prstGeom>
          <a:gradFill>
            <a:gsLst>
              <a:gs pos="75000">
                <a:srgbClr val="EBFFFF"/>
              </a:gs>
              <a:gs pos="48000">
                <a:srgbClr val="E7FFFF"/>
              </a:gs>
              <a:gs pos="0">
                <a:srgbClr val="CCFFFF"/>
              </a:gs>
              <a:gs pos="100000">
                <a:srgbClr val="F7F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ECD340-6450-4F38-A8BC-C47863C51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93" b="59111"/>
          <a:stretch/>
        </p:blipFill>
        <p:spPr>
          <a:xfrm>
            <a:off x="0" y="5877560"/>
            <a:ext cx="12192000" cy="980440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126468-7B02-4175-8686-DFD967A981DD}"/>
              </a:ext>
            </a:extLst>
          </p:cNvPr>
          <p:cNvSpPr txBox="1"/>
          <p:nvPr/>
        </p:nvSpPr>
        <p:spPr>
          <a:xfrm>
            <a:off x="1828800" y="116840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/>
              <a:t>Ceramic Water Filter Design Optimization and Application in Rural Tanzania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0FD762-7B63-4D69-9664-BE14478D0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0" cy="7721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D7FF93-1A94-4EE9-8B5D-0F3AC295B612}"/>
              </a:ext>
            </a:extLst>
          </p:cNvPr>
          <p:cNvSpPr txBox="1"/>
          <p:nvPr/>
        </p:nvSpPr>
        <p:spPr>
          <a:xfrm>
            <a:off x="1819564" y="3759200"/>
            <a:ext cx="856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Research by Robbie Venis, PhD student</a:t>
            </a:r>
          </a:p>
          <a:p>
            <a:pPr algn="ctr"/>
            <a:r>
              <a:rPr lang="en-CA" dirty="0"/>
              <a:t>Supervised by Dr. Onita </a:t>
            </a:r>
            <a:r>
              <a:rPr lang="en-CA" dirty="0" err="1"/>
              <a:t>Basu</a:t>
            </a:r>
            <a:r>
              <a:rPr lang="en-CA" dirty="0"/>
              <a:t> &amp; Dr. Troy Anderson </a:t>
            </a:r>
          </a:p>
        </p:txBody>
      </p:sp>
    </p:spTree>
    <p:extLst>
      <p:ext uri="{BB962C8B-B14F-4D97-AF65-F5344CB8AC3E}">
        <p14:creationId xmlns:p14="http://schemas.microsoft.com/office/powerpoint/2010/main" val="4044026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2A2F8C-5244-4563-A78C-429EF3D4B08E}"/>
              </a:ext>
            </a:extLst>
          </p:cNvPr>
          <p:cNvSpPr/>
          <p:nvPr/>
        </p:nvSpPr>
        <p:spPr>
          <a:xfrm>
            <a:off x="0" y="0"/>
            <a:ext cx="12192000" cy="1168400"/>
          </a:xfrm>
          <a:prstGeom prst="rect">
            <a:avLst/>
          </a:prstGeom>
          <a:gradFill>
            <a:gsLst>
              <a:gs pos="75000">
                <a:srgbClr val="EBFFFF"/>
              </a:gs>
              <a:gs pos="48000">
                <a:srgbClr val="E7FFFF"/>
              </a:gs>
              <a:gs pos="0">
                <a:srgbClr val="CCFFFF"/>
              </a:gs>
              <a:gs pos="100000">
                <a:srgbClr val="F7F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ECD340-6450-4F38-A8BC-C47863C51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93" b="59111"/>
          <a:stretch/>
        </p:blipFill>
        <p:spPr>
          <a:xfrm>
            <a:off x="0" y="5877560"/>
            <a:ext cx="12192000" cy="98044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0FD762-7B63-4D69-9664-BE14478D0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0" cy="772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E2F758-CA4D-465A-80EE-245565427276}"/>
              </a:ext>
            </a:extLst>
          </p:cNvPr>
          <p:cNvSpPr txBox="1"/>
          <p:nvPr/>
        </p:nvSpPr>
        <p:spPr>
          <a:xfrm>
            <a:off x="2316480" y="36622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Phase 3: Destructive Testing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6D93F5-C2FA-496B-BD4D-56D560A2AE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18"/>
          <a:stretch/>
        </p:blipFill>
        <p:spPr>
          <a:xfrm>
            <a:off x="1027300" y="1168400"/>
            <a:ext cx="3803318" cy="34251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B6DAAA-148B-4337-AF3E-8E8C15572700}"/>
              </a:ext>
            </a:extLst>
          </p:cNvPr>
          <p:cNvSpPr txBox="1"/>
          <p:nvPr/>
        </p:nvSpPr>
        <p:spPr>
          <a:xfrm>
            <a:off x="1027300" y="1222048"/>
            <a:ext cx="380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Modulus of Rupture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889095-72F2-49D4-9E00-93E572DAE1F0}"/>
              </a:ext>
            </a:extLst>
          </p:cNvPr>
          <p:cNvSpPr txBox="1"/>
          <p:nvPr/>
        </p:nvSpPr>
        <p:spPr>
          <a:xfrm>
            <a:off x="1110427" y="4974619"/>
            <a:ext cx="3720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u="sng" dirty="0"/>
              <a:t>Tests: </a:t>
            </a:r>
            <a:r>
              <a:rPr lang="en-CA" sz="2000" dirty="0"/>
              <a:t>Saturated and Unsaturated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94BD3E-FC32-4097-B90C-03EF409957C3}"/>
              </a:ext>
            </a:extLst>
          </p:cNvPr>
          <p:cNvSpPr txBox="1"/>
          <p:nvPr/>
        </p:nvSpPr>
        <p:spPr>
          <a:xfrm>
            <a:off x="1027300" y="4588884"/>
            <a:ext cx="3637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/>
              <a:t>FIGURE 4: MODULUS OF RUPTURE TEST SCHEMATIC [7]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740E7A-1E63-441B-B053-37E2D133B895}"/>
              </a:ext>
            </a:extLst>
          </p:cNvPr>
          <p:cNvSpPr txBox="1"/>
          <p:nvPr/>
        </p:nvSpPr>
        <p:spPr>
          <a:xfrm>
            <a:off x="6515217" y="986597"/>
            <a:ext cx="495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Scanning Electron Microscopy (SEM)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DE942-8A28-4B7E-810F-1A3507C2B652}"/>
              </a:ext>
            </a:extLst>
          </p:cNvPr>
          <p:cNvSpPr txBox="1"/>
          <p:nvPr/>
        </p:nvSpPr>
        <p:spPr>
          <a:xfrm>
            <a:off x="6515217" y="3676324"/>
            <a:ext cx="495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Energy Dispersion Spectroscopy (EDS)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C7D018-E792-4B18-9219-606A6F551A4F}"/>
              </a:ext>
            </a:extLst>
          </p:cNvPr>
          <p:cNvSpPr txBox="1"/>
          <p:nvPr/>
        </p:nvSpPr>
        <p:spPr>
          <a:xfrm>
            <a:off x="6515217" y="1567240"/>
            <a:ext cx="4959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Lower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Porosity Uniformity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Pore size distribution vs. sawdust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Higher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Metal-ceramic adhesion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000" dirty="0"/>
              <a:t>Metal distribution with filter thickness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8C9B5E-6484-45BC-A0F2-89FFA1A95FB7}"/>
              </a:ext>
            </a:extLst>
          </p:cNvPr>
          <p:cNvSpPr txBox="1"/>
          <p:nvPr/>
        </p:nvSpPr>
        <p:spPr>
          <a:xfrm>
            <a:off x="6515218" y="4151490"/>
            <a:ext cx="4649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Elemental composition changes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84412956-91B7-4955-BA20-FFBF1845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67780"/>
            <a:ext cx="27432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4530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0" grpId="0" uiExpand="1" build="p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2A2F8C-5244-4563-A78C-429EF3D4B08E}"/>
              </a:ext>
            </a:extLst>
          </p:cNvPr>
          <p:cNvSpPr/>
          <p:nvPr/>
        </p:nvSpPr>
        <p:spPr>
          <a:xfrm>
            <a:off x="0" y="0"/>
            <a:ext cx="12192000" cy="1168400"/>
          </a:xfrm>
          <a:prstGeom prst="rect">
            <a:avLst/>
          </a:prstGeom>
          <a:gradFill>
            <a:gsLst>
              <a:gs pos="75000">
                <a:srgbClr val="EBFFFF"/>
              </a:gs>
              <a:gs pos="48000">
                <a:srgbClr val="E7FFFF"/>
              </a:gs>
              <a:gs pos="0">
                <a:srgbClr val="CCFFFF"/>
              </a:gs>
              <a:gs pos="100000">
                <a:srgbClr val="F7F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ECD340-6450-4F38-A8BC-C47863C51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93" b="59111"/>
          <a:stretch/>
        </p:blipFill>
        <p:spPr>
          <a:xfrm>
            <a:off x="0" y="5877560"/>
            <a:ext cx="12192000" cy="98044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0FD762-7B63-4D69-9664-BE14478D0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0" cy="772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70E274-585F-44F3-B82D-1AF9CAFCA98C}"/>
              </a:ext>
            </a:extLst>
          </p:cNvPr>
          <p:cNvSpPr txBox="1"/>
          <p:nvPr/>
        </p:nvSpPr>
        <p:spPr>
          <a:xfrm>
            <a:off x="2316480" y="36622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Phase 4: Field Implementation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BF493B-80B3-4E48-BD98-22D059E9EE75}"/>
              </a:ext>
            </a:extLst>
          </p:cNvPr>
          <p:cNvSpPr txBox="1"/>
          <p:nvPr/>
        </p:nvSpPr>
        <p:spPr>
          <a:xfrm>
            <a:off x="882151" y="1254185"/>
            <a:ext cx="41239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1) Education Programming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High-School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Primary-School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Women’s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Education Centres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Impacts of Education on Adoption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6B243-9E76-4C49-8341-D41BEEA43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2" y="3429000"/>
            <a:ext cx="3711171" cy="24741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185AA0-3A28-4546-AB5A-D9870F65750A}"/>
              </a:ext>
            </a:extLst>
          </p:cNvPr>
          <p:cNvSpPr txBox="1"/>
          <p:nvPr/>
        </p:nvSpPr>
        <p:spPr>
          <a:xfrm>
            <a:off x="720435" y="5877560"/>
            <a:ext cx="42856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/>
              <a:t>FIGURE 5: STUDENTS AT LONGIDO PRIMARY SCHOOL (PHOTO BY DR. TROY ANDERSON)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5D52AF-19E8-4B9A-AF70-B68A23C98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62" y="781533"/>
            <a:ext cx="2473200" cy="247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2923E3-C67A-4787-8C61-B717AB8D54F7}"/>
              </a:ext>
            </a:extLst>
          </p:cNvPr>
          <p:cNvSpPr txBox="1"/>
          <p:nvPr/>
        </p:nvSpPr>
        <p:spPr>
          <a:xfrm>
            <a:off x="8086517" y="1325635"/>
            <a:ext cx="3986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2) Health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Diarrhea Cases at Health Centres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Severity of Diarrhea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More Details TBD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38E3AF-975C-4EE4-927F-3AAB273CAEF8}"/>
              </a:ext>
            </a:extLst>
          </p:cNvPr>
          <p:cNvSpPr txBox="1"/>
          <p:nvPr/>
        </p:nvSpPr>
        <p:spPr>
          <a:xfrm>
            <a:off x="6034929" y="3185528"/>
            <a:ext cx="19418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 dirty="0"/>
              <a:t>FIGURE 6: CLIPART HEALTH HEART [8]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BE95663F-5383-4EED-8CDC-F377940F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67780"/>
            <a:ext cx="27432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82A759-8587-42B7-B659-00D98852A551}"/>
              </a:ext>
            </a:extLst>
          </p:cNvPr>
          <p:cNvSpPr txBox="1"/>
          <p:nvPr/>
        </p:nvSpPr>
        <p:spPr>
          <a:xfrm>
            <a:off x="6346806" y="3531817"/>
            <a:ext cx="455210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3) Marketing/Sales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Local shop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Sales via Health Authorities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Sales via NGO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Impacts of Marketing/Sales Model on Filter Adoption</a:t>
            </a:r>
          </a:p>
        </p:txBody>
      </p:sp>
    </p:spTree>
    <p:extLst>
      <p:ext uri="{BB962C8B-B14F-4D97-AF65-F5344CB8AC3E}">
        <p14:creationId xmlns:p14="http://schemas.microsoft.com/office/powerpoint/2010/main" val="247338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2A2F8C-5244-4563-A78C-429EF3D4B08E}"/>
              </a:ext>
            </a:extLst>
          </p:cNvPr>
          <p:cNvSpPr/>
          <p:nvPr/>
        </p:nvSpPr>
        <p:spPr>
          <a:xfrm>
            <a:off x="0" y="0"/>
            <a:ext cx="12192000" cy="1168400"/>
          </a:xfrm>
          <a:prstGeom prst="rect">
            <a:avLst/>
          </a:prstGeom>
          <a:gradFill>
            <a:gsLst>
              <a:gs pos="75000">
                <a:srgbClr val="EBFFFF"/>
              </a:gs>
              <a:gs pos="48000">
                <a:srgbClr val="E7FFFF"/>
              </a:gs>
              <a:gs pos="0">
                <a:srgbClr val="CCFFFF"/>
              </a:gs>
              <a:gs pos="100000">
                <a:srgbClr val="F7F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ECD340-6450-4F38-A8BC-C47863C51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93" b="59111"/>
          <a:stretch/>
        </p:blipFill>
        <p:spPr>
          <a:xfrm>
            <a:off x="0" y="5877560"/>
            <a:ext cx="12192000" cy="98044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0FD762-7B63-4D69-9664-BE14478D0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0" cy="772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B836C0-6486-4BE8-ADC1-6101F6480930}"/>
              </a:ext>
            </a:extLst>
          </p:cNvPr>
          <p:cNvSpPr txBox="1"/>
          <p:nvPr/>
        </p:nvSpPr>
        <p:spPr>
          <a:xfrm>
            <a:off x="2996276" y="2946077"/>
            <a:ext cx="6199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Thank you for your time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9BCE82D-AD22-4371-9A21-7586432D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67780"/>
            <a:ext cx="27432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0424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308DE0E2-37F1-41DA-B704-1FDFBFCD8D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3" b="95293" l="9809" r="89833">
                        <a14:foregroundMark x1="46172" y1="58996" x2="46172" y2="58996"/>
                        <a14:foregroundMark x1="50718" y1="15272" x2="50718" y2="15272"/>
                        <a14:foregroundMark x1="49761" y1="8473" x2="49761" y2="8473"/>
                        <a14:foregroundMark x1="77871" y1="56276" x2="77871" y2="56276"/>
                        <a14:foregroundMark x1="62560" y1="91946" x2="62560" y2="91946"/>
                        <a14:foregroundMark x1="51675" y1="95293" x2="51675" y2="95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7311"/>
            <a:ext cx="380514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688CBC-F9A2-4CCB-BC38-DF2B4328810A}"/>
              </a:ext>
            </a:extLst>
          </p:cNvPr>
          <p:cNvSpPr/>
          <p:nvPr/>
        </p:nvSpPr>
        <p:spPr>
          <a:xfrm>
            <a:off x="0" y="0"/>
            <a:ext cx="12192000" cy="1168400"/>
          </a:xfrm>
          <a:prstGeom prst="rect">
            <a:avLst/>
          </a:prstGeom>
          <a:gradFill>
            <a:gsLst>
              <a:gs pos="75000">
                <a:srgbClr val="EBFFFF"/>
              </a:gs>
              <a:gs pos="48000">
                <a:srgbClr val="E7FFFF"/>
              </a:gs>
              <a:gs pos="0">
                <a:srgbClr val="CCFFFF"/>
              </a:gs>
              <a:gs pos="100000">
                <a:srgbClr val="F7F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1DAAA-49DD-4794-8BDA-EA5319FF0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93" b="59111"/>
          <a:stretch/>
        </p:blipFill>
        <p:spPr>
          <a:xfrm>
            <a:off x="0" y="5877560"/>
            <a:ext cx="12192000" cy="98044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7E152D-5CAD-41EB-8A82-C03AA00FD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0" cy="772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E7DB35-6F4B-4539-A666-8F6820F90DF7}"/>
              </a:ext>
            </a:extLst>
          </p:cNvPr>
          <p:cNvSpPr txBox="1"/>
          <p:nvPr/>
        </p:nvSpPr>
        <p:spPr>
          <a:xfrm>
            <a:off x="2316480" y="36622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The Need for a Clean Water Solution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2FFA40-3579-4446-967F-656DB1C98D5D}"/>
              </a:ext>
            </a:extLst>
          </p:cNvPr>
          <p:cNvSpPr txBox="1"/>
          <p:nvPr/>
        </p:nvSpPr>
        <p:spPr>
          <a:xfrm>
            <a:off x="3805144" y="1318404"/>
            <a:ext cx="815570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50000"/>
              <a:buFont typeface="Wingdings" panose="05000000000000000000" pitchFamily="2" charset="2"/>
              <a:buChar char="Ø"/>
            </a:pPr>
            <a:r>
              <a:rPr lang="en-CA" sz="2000" dirty="0"/>
              <a:t>In 2015, </a:t>
            </a:r>
            <a:r>
              <a:rPr lang="en-CA" sz="2000" b="1" dirty="0"/>
              <a:t>~670m </a:t>
            </a:r>
            <a:r>
              <a:rPr lang="en-CA" sz="2000" dirty="0"/>
              <a:t>people without clean water; </a:t>
            </a:r>
            <a:r>
              <a:rPr lang="en-CA" sz="2000" b="1" dirty="0"/>
              <a:t>540m</a:t>
            </a:r>
            <a:r>
              <a:rPr lang="en-CA" sz="2000" dirty="0"/>
              <a:t> are rural [1,2]</a:t>
            </a:r>
            <a:br>
              <a:rPr lang="en-CA" sz="2000" dirty="0"/>
            </a:br>
            <a:endParaRPr lang="en-CA" sz="2000" dirty="0"/>
          </a:p>
          <a:p>
            <a:pPr marL="342900" indent="-342900">
              <a:buSzPct val="50000"/>
              <a:buFont typeface="Wingdings" panose="05000000000000000000" pitchFamily="2" charset="2"/>
              <a:buChar char="Ø"/>
            </a:pPr>
            <a:r>
              <a:rPr lang="en-CA" sz="2000" dirty="0"/>
              <a:t>Tanzania has </a:t>
            </a:r>
            <a:r>
              <a:rPr lang="en-CA" sz="2000" b="1" dirty="0"/>
              <a:t>~59m </a:t>
            </a:r>
            <a:r>
              <a:rPr lang="en-CA" sz="2000" dirty="0"/>
              <a:t>people, </a:t>
            </a:r>
            <a:r>
              <a:rPr lang="en-CA" sz="2000" b="1" dirty="0"/>
              <a:t>~26m </a:t>
            </a:r>
            <a:r>
              <a:rPr lang="en-CA" sz="2000" dirty="0"/>
              <a:t>without clean water </a:t>
            </a:r>
          </a:p>
          <a:p>
            <a:pPr marL="800100" lvl="1" indent="-342900">
              <a:buSzPct val="50000"/>
              <a:buFont typeface="Wingdings" panose="05000000000000000000" pitchFamily="2" charset="2"/>
              <a:buChar char="Ø"/>
            </a:pPr>
            <a:r>
              <a:rPr lang="en-CA" sz="2000" b="1" dirty="0"/>
              <a:t>~22m </a:t>
            </a:r>
            <a:r>
              <a:rPr lang="en-CA" sz="2000" dirty="0"/>
              <a:t>rural vs. </a:t>
            </a:r>
            <a:r>
              <a:rPr lang="en-CA" sz="2000" b="1" dirty="0"/>
              <a:t>~4 m </a:t>
            </a:r>
            <a:r>
              <a:rPr lang="en-CA" sz="2000" dirty="0"/>
              <a:t>urban</a:t>
            </a:r>
            <a:r>
              <a:rPr lang="en-CA" sz="2000" b="1" dirty="0"/>
              <a:t> </a:t>
            </a:r>
            <a:r>
              <a:rPr lang="en-CA" sz="2000" dirty="0"/>
              <a:t>[1,2]</a:t>
            </a:r>
          </a:p>
          <a:p>
            <a:pPr>
              <a:buSzPct val="50000"/>
            </a:pPr>
            <a:endParaRPr lang="en-CA" sz="2000" dirty="0"/>
          </a:p>
          <a:p>
            <a:pPr marL="342900" indent="-342900">
              <a:buSzPct val="50000"/>
              <a:buFont typeface="Wingdings" panose="05000000000000000000" pitchFamily="2" charset="2"/>
              <a:buChar char="Ø"/>
            </a:pPr>
            <a:r>
              <a:rPr lang="en-CA" sz="2000" dirty="0"/>
              <a:t>Centralized water infrastructure is expensive </a:t>
            </a:r>
          </a:p>
          <a:p>
            <a:pPr marL="342900" indent="-342900">
              <a:buSzPct val="50000"/>
              <a:buFont typeface="Wingdings" panose="05000000000000000000" pitchFamily="2" charset="2"/>
              <a:buChar char="Ø"/>
            </a:pPr>
            <a:endParaRPr lang="en-CA" sz="2000" dirty="0"/>
          </a:p>
          <a:p>
            <a:pPr marL="342900" indent="-342900">
              <a:buSzPct val="50000"/>
              <a:buFont typeface="Wingdings" panose="05000000000000000000" pitchFamily="2" charset="2"/>
              <a:buChar char="Ø"/>
            </a:pPr>
            <a:r>
              <a:rPr lang="en-CA" sz="2000" dirty="0"/>
              <a:t>Climate Change will only make things worse [4]</a:t>
            </a:r>
            <a:br>
              <a:rPr lang="en-CA" sz="2000" dirty="0"/>
            </a:br>
            <a:endParaRPr lang="en-CA" sz="2000" dirty="0"/>
          </a:p>
          <a:p>
            <a:pPr marL="342900" indent="-342900">
              <a:buSzPct val="50000"/>
              <a:buFont typeface="Wingdings" panose="05000000000000000000" pitchFamily="2" charset="2"/>
              <a:buChar char="Ø"/>
            </a:pPr>
            <a:r>
              <a:rPr lang="en-CA" sz="2000" dirty="0"/>
              <a:t>An Interim Solution: Point of Use Water Treatment Systems</a:t>
            </a:r>
            <a:br>
              <a:rPr lang="en-CA" sz="2000" dirty="0"/>
            </a:b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A5AA22E5-8D8D-453B-B887-810B5F529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74" y="5664994"/>
            <a:ext cx="21285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D20031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8002F"/>
              </a:buClr>
              <a:buChar char="|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1000" b="0" dirty="0">
                <a:latin typeface="+mn-lt"/>
              </a:rPr>
              <a:t>FIGURE 1: CLIPART WATER DROP [5]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D44052-DDA0-4B90-AB92-397043CB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67780"/>
            <a:ext cx="27432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926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DECD340-6450-4F38-A8BC-C47863C51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93" b="59111"/>
          <a:stretch/>
        </p:blipFill>
        <p:spPr>
          <a:xfrm>
            <a:off x="0" y="5903011"/>
            <a:ext cx="12192000" cy="98044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2A2F8C-5244-4563-A78C-429EF3D4B08E}"/>
              </a:ext>
            </a:extLst>
          </p:cNvPr>
          <p:cNvSpPr/>
          <p:nvPr/>
        </p:nvSpPr>
        <p:spPr>
          <a:xfrm>
            <a:off x="0" y="0"/>
            <a:ext cx="12192000" cy="1168400"/>
          </a:xfrm>
          <a:prstGeom prst="rect">
            <a:avLst/>
          </a:prstGeom>
          <a:gradFill>
            <a:gsLst>
              <a:gs pos="75000">
                <a:srgbClr val="EBFFFF"/>
              </a:gs>
              <a:gs pos="48000">
                <a:srgbClr val="E7FFFF"/>
              </a:gs>
              <a:gs pos="0">
                <a:srgbClr val="CCFFFF"/>
              </a:gs>
              <a:gs pos="100000">
                <a:srgbClr val="F7F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0FD762-7B63-4D69-9664-BE14478D0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0" cy="772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86B5B-8D75-4511-9AC3-509D25B369CC}"/>
              </a:ext>
            </a:extLst>
          </p:cNvPr>
          <p:cNvSpPr txBox="1"/>
          <p:nvPr/>
        </p:nvSpPr>
        <p:spPr>
          <a:xfrm>
            <a:off x="2316480" y="36622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Ceramic Water Filters</a:t>
            </a:r>
          </a:p>
        </p:txBody>
      </p:sp>
      <p:pic>
        <p:nvPicPr>
          <p:cNvPr id="7" name="Picture 8" descr="cid:image002.jpg@01D3BF97.74A195F0">
            <a:extLst>
              <a:ext uri="{FF2B5EF4-FFF2-40B4-BE49-F238E27FC236}">
                <a16:creationId xmlns:a16="http://schemas.microsoft.com/office/drawing/2014/main" id="{52D2E450-F53B-4C26-A71F-06914252A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688" y="867359"/>
            <a:ext cx="33956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9C979CB7-0E2F-49C7-970E-4D0B5146C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688" y="5499735"/>
            <a:ext cx="33956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20031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8002F"/>
              </a:buClr>
              <a:buChar char="|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900" b="0" i="1" dirty="0"/>
              <a:t>FIGURE 2: SAFE WATER CERAMICS OF EAST AFRICA’S MAJI SALAMAA FILTERS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4B86259-ABD6-4F82-B202-59959DC95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218" y="1399717"/>
            <a:ext cx="7352146" cy="38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0031"/>
              </a:buClr>
              <a:buFont typeface="Wingdings" panose="05000000000000000000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8002F"/>
              </a:buClr>
              <a:buChar char="|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2000" b="0" dirty="0"/>
              <a:t>Mixture of clay, firing material (FM), water, silver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2000" b="0" dirty="0"/>
              <a:t>After firing in kiln, FM burns away leaving pore network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2000" b="0" dirty="0"/>
              <a:t>Pores physically strip contaminants from water 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sz="2000" b="0" dirty="0"/>
              <a:t>Silver acts as secondary disinfectant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altLang="en-US" sz="2000" b="0" kern="0" dirty="0"/>
              <a:t>TEMBO are implementation Partner NGO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ClrTx/>
              <a:buSzPct val="50000"/>
              <a:buFont typeface="Wingdings" panose="05000000000000000000" pitchFamily="2" charset="2"/>
              <a:buChar char="Ø"/>
              <a:defRPr/>
            </a:pPr>
            <a:r>
              <a:rPr lang="en-US" altLang="en-US" sz="2000" b="0" kern="0" dirty="0"/>
              <a:t>Safe Water Ceramics of East Africa are current producers and research partners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5FEEF104-20D8-479A-98BA-3530454B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67780"/>
            <a:ext cx="27432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150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2A2F8C-5244-4563-A78C-429EF3D4B08E}"/>
              </a:ext>
            </a:extLst>
          </p:cNvPr>
          <p:cNvSpPr/>
          <p:nvPr/>
        </p:nvSpPr>
        <p:spPr>
          <a:xfrm>
            <a:off x="0" y="0"/>
            <a:ext cx="12192000" cy="1168400"/>
          </a:xfrm>
          <a:prstGeom prst="rect">
            <a:avLst/>
          </a:prstGeom>
          <a:gradFill>
            <a:gsLst>
              <a:gs pos="75000">
                <a:srgbClr val="EBFFFF"/>
              </a:gs>
              <a:gs pos="48000">
                <a:srgbClr val="E7FFFF"/>
              </a:gs>
              <a:gs pos="0">
                <a:srgbClr val="CCFFFF"/>
              </a:gs>
              <a:gs pos="100000">
                <a:srgbClr val="F7F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ECD340-6450-4F38-A8BC-C47863C51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93" b="59111"/>
          <a:stretch/>
        </p:blipFill>
        <p:spPr>
          <a:xfrm>
            <a:off x="0" y="5877560"/>
            <a:ext cx="12192000" cy="98044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0FD762-7B63-4D69-9664-BE14478D0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0" cy="772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7ACCDF-423E-4DC2-A9A9-D0DB5279DB5B}"/>
              </a:ext>
            </a:extLst>
          </p:cNvPr>
          <p:cNvSpPr txBox="1"/>
          <p:nvPr/>
        </p:nvSpPr>
        <p:spPr>
          <a:xfrm>
            <a:off x="2316480" y="36622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3 Major Challenges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6E44DA-ACD0-4144-AC33-1A18ADE4E0CE}"/>
              </a:ext>
            </a:extLst>
          </p:cNvPr>
          <p:cNvSpPr txBox="1">
            <a:spLocks noChangeArrowheads="1"/>
          </p:cNvSpPr>
          <p:nvPr/>
        </p:nvSpPr>
        <p:spPr>
          <a:xfrm>
            <a:off x="2150702" y="1614805"/>
            <a:ext cx="7890596" cy="381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en-CA" altLang="en-US" dirty="0"/>
              <a:t>Users complain about slow flowrate</a:t>
            </a:r>
            <a:br>
              <a:rPr lang="en-CA" altLang="en-US" dirty="0"/>
            </a:br>
            <a:endParaRPr lang="en-CA" altLang="en-US" dirty="0"/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en-CA" altLang="en-US" dirty="0"/>
              <a:t>Filter breakage is leading reason for disuse in field [6]</a:t>
            </a:r>
            <a:br>
              <a:rPr lang="en-CA" altLang="en-US" dirty="0"/>
            </a:br>
            <a:endParaRPr lang="en-CA" altLang="en-US" dirty="0"/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en-CA" altLang="en-US" dirty="0"/>
              <a:t>Filter cost is too high </a:t>
            </a:r>
          </a:p>
          <a:p>
            <a:pPr marL="914400" lvl="1" indent="-514350" algn="l">
              <a:buSzPct val="50000"/>
              <a:buFont typeface="Wingdings" panose="05000000000000000000" pitchFamily="2" charset="2"/>
              <a:buChar char="Ø"/>
            </a:pPr>
            <a:r>
              <a:rPr lang="en-CA" altLang="en-US" sz="2200" dirty="0"/>
              <a:t>Currently $45 USD = 90 000 TSH = 200 GHS = 32 550 MWK</a:t>
            </a:r>
          </a:p>
          <a:p>
            <a:pPr marL="914400" lvl="1" indent="-514350" algn="l">
              <a:buSzPct val="50000"/>
              <a:buFont typeface="Wingdings" panose="05000000000000000000" pitchFamily="2" charset="2"/>
              <a:buChar char="Ø"/>
            </a:pPr>
            <a:r>
              <a:rPr lang="en-CA" altLang="en-US" sz="2200" dirty="0"/>
              <a:t>Silver accounts for ~40% of cost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EB04C78-4DBE-420A-990D-273C59E2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67780"/>
            <a:ext cx="27432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882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2A2F8C-5244-4563-A78C-429EF3D4B08E}"/>
              </a:ext>
            </a:extLst>
          </p:cNvPr>
          <p:cNvSpPr/>
          <p:nvPr/>
        </p:nvSpPr>
        <p:spPr>
          <a:xfrm>
            <a:off x="0" y="0"/>
            <a:ext cx="12192000" cy="1168400"/>
          </a:xfrm>
          <a:prstGeom prst="rect">
            <a:avLst/>
          </a:prstGeom>
          <a:gradFill>
            <a:gsLst>
              <a:gs pos="75000">
                <a:srgbClr val="EBFFFF"/>
              </a:gs>
              <a:gs pos="48000">
                <a:srgbClr val="E7FFFF"/>
              </a:gs>
              <a:gs pos="0">
                <a:srgbClr val="CCFFFF"/>
              </a:gs>
              <a:gs pos="100000">
                <a:srgbClr val="F7F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ECD340-6450-4F38-A8BC-C47863C51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93" b="59111"/>
          <a:stretch/>
        </p:blipFill>
        <p:spPr>
          <a:xfrm>
            <a:off x="0" y="5877560"/>
            <a:ext cx="12192000" cy="98044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0FD762-7B63-4D69-9664-BE14478D0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0" cy="772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7ACCDF-423E-4DC2-A9A9-D0DB5279DB5B}"/>
              </a:ext>
            </a:extLst>
          </p:cNvPr>
          <p:cNvSpPr txBox="1"/>
          <p:nvPr/>
        </p:nvSpPr>
        <p:spPr>
          <a:xfrm>
            <a:off x="2316480" y="36622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A Holistic Approach to Problem Solving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6EB04C78-4DBE-420A-990D-273C59E2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67780"/>
            <a:ext cx="27432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7FD1B9-EEBA-480C-B4BC-7C694EBE7325}"/>
              </a:ext>
            </a:extLst>
          </p:cNvPr>
          <p:cNvSpPr/>
          <p:nvPr/>
        </p:nvSpPr>
        <p:spPr>
          <a:xfrm>
            <a:off x="1330036" y="867619"/>
            <a:ext cx="2429164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Community Engagement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937D3C-23AF-4551-B4DC-650FC540253C}"/>
              </a:ext>
            </a:extLst>
          </p:cNvPr>
          <p:cNvSpPr/>
          <p:nvPr/>
        </p:nvSpPr>
        <p:spPr>
          <a:xfrm>
            <a:off x="4881418" y="867619"/>
            <a:ext cx="2429164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Practical Application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51C6CC-B92A-4DCD-83AC-0D5711D32710}"/>
              </a:ext>
            </a:extLst>
          </p:cNvPr>
          <p:cNvSpPr/>
          <p:nvPr/>
        </p:nvSpPr>
        <p:spPr>
          <a:xfrm>
            <a:off x="8432800" y="867619"/>
            <a:ext cx="2429164" cy="116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Scientific Inquiry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085B1B-4C05-4FC3-BC76-A9FB98A88E17}"/>
              </a:ext>
            </a:extLst>
          </p:cNvPr>
          <p:cNvCxnSpPr>
            <a:stCxn id="2" idx="3"/>
            <a:endCxn id="9" idx="1"/>
          </p:cNvCxnSpPr>
          <p:nvPr/>
        </p:nvCxnSpPr>
        <p:spPr>
          <a:xfrm>
            <a:off x="3759200" y="1451819"/>
            <a:ext cx="11222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8FF944-ABC4-40D2-B53C-831075690724}"/>
              </a:ext>
            </a:extLst>
          </p:cNvPr>
          <p:cNvCxnSpPr/>
          <p:nvPr/>
        </p:nvCxnSpPr>
        <p:spPr>
          <a:xfrm>
            <a:off x="7310582" y="1451819"/>
            <a:ext cx="11222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7A12F75-E581-4223-8789-481EFFAE9FEC}"/>
              </a:ext>
            </a:extLst>
          </p:cNvPr>
          <p:cNvSpPr/>
          <p:nvPr/>
        </p:nvSpPr>
        <p:spPr>
          <a:xfrm>
            <a:off x="2479963" y="1682453"/>
            <a:ext cx="3634509" cy="25441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Community needs set the technological requirements</a:t>
            </a:r>
          </a:p>
          <a:p>
            <a:pPr algn="ctr"/>
            <a:r>
              <a:rPr lang="en-CA" dirty="0">
                <a:solidFill>
                  <a:schemeClr val="tx1"/>
                </a:solidFill>
              </a:rPr>
              <a:t>e.g. the need for a lower cost or higher flowrate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E6EE626-BF1D-4989-AA45-71C41D4B9211}"/>
              </a:ext>
            </a:extLst>
          </p:cNvPr>
          <p:cNvSpPr/>
          <p:nvPr/>
        </p:nvSpPr>
        <p:spPr>
          <a:xfrm>
            <a:off x="6075219" y="1639926"/>
            <a:ext cx="3634509" cy="25441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Observed phenomena emerge from more granular activities. Practical results lead to theoretical questions of </a:t>
            </a:r>
            <a:r>
              <a:rPr lang="en-CA" i="1" u="sng" dirty="0">
                <a:solidFill>
                  <a:schemeClr val="tx1"/>
                </a:solidFill>
              </a:rPr>
              <a:t>why</a:t>
            </a:r>
            <a:r>
              <a:rPr lang="en-CA" u="sng" dirty="0">
                <a:solidFill>
                  <a:schemeClr val="tx1"/>
                </a:solidFill>
              </a:rPr>
              <a:t> </a:t>
            </a:r>
            <a:r>
              <a:rPr lang="en-CA" dirty="0">
                <a:solidFill>
                  <a:schemeClr val="tx1"/>
                </a:solidFill>
              </a:rPr>
              <a:t>we see what we do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0FAC86-701E-4329-BBE8-06838CD49EE2}"/>
              </a:ext>
            </a:extLst>
          </p:cNvPr>
          <p:cNvSpPr/>
          <p:nvPr/>
        </p:nvSpPr>
        <p:spPr>
          <a:xfrm>
            <a:off x="4222606" y="3729505"/>
            <a:ext cx="3634509" cy="25441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Illumination of scientific principles guiding filter performance creates opportunity for improving filters in the future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8EA898-5E03-4E26-AD01-43341A2A5B9B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294909" y="1451819"/>
            <a:ext cx="2309" cy="230634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4B4D0B-FD79-4175-A12C-EB995F6753E4}"/>
              </a:ext>
            </a:extLst>
          </p:cNvPr>
          <p:cNvCxnSpPr>
            <a:cxnSpLocks/>
          </p:cNvCxnSpPr>
          <p:nvPr/>
        </p:nvCxnSpPr>
        <p:spPr>
          <a:xfrm>
            <a:off x="7892473" y="1430556"/>
            <a:ext cx="2309" cy="230634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98D94054-048A-4B22-9663-B0CFB3D6E6A2}"/>
              </a:ext>
            </a:extLst>
          </p:cNvPr>
          <p:cNvCxnSpPr>
            <a:cxnSpLocks/>
            <a:stCxn id="10" idx="3"/>
            <a:endCxn id="21" idx="6"/>
          </p:cNvCxnSpPr>
          <p:nvPr/>
        </p:nvCxnSpPr>
        <p:spPr>
          <a:xfrm flipH="1">
            <a:off x="7857115" y="1451819"/>
            <a:ext cx="3004849" cy="3549760"/>
          </a:xfrm>
          <a:prstGeom prst="bentConnector3">
            <a:avLst>
              <a:gd name="adj1" fmla="val -7608"/>
            </a:avLst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A3BE0830-BB87-4F9A-8CD5-587083053AE1}"/>
              </a:ext>
            </a:extLst>
          </p:cNvPr>
          <p:cNvCxnSpPr>
            <a:cxnSpLocks/>
            <a:stCxn id="21" idx="2"/>
            <a:endCxn id="2" idx="1"/>
          </p:cNvCxnSpPr>
          <p:nvPr/>
        </p:nvCxnSpPr>
        <p:spPr>
          <a:xfrm rot="10800000">
            <a:off x="1330036" y="1451819"/>
            <a:ext cx="2892570" cy="3549760"/>
          </a:xfrm>
          <a:prstGeom prst="bentConnector3">
            <a:avLst>
              <a:gd name="adj1" fmla="val 107903"/>
            </a:avLst>
          </a:prstGeom>
          <a:ln w="381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05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2A2F8C-5244-4563-A78C-429EF3D4B08E}"/>
              </a:ext>
            </a:extLst>
          </p:cNvPr>
          <p:cNvSpPr/>
          <p:nvPr/>
        </p:nvSpPr>
        <p:spPr>
          <a:xfrm>
            <a:off x="0" y="0"/>
            <a:ext cx="12192000" cy="1168400"/>
          </a:xfrm>
          <a:prstGeom prst="rect">
            <a:avLst/>
          </a:prstGeom>
          <a:gradFill>
            <a:gsLst>
              <a:gs pos="75000">
                <a:srgbClr val="EBFFFF"/>
              </a:gs>
              <a:gs pos="48000">
                <a:srgbClr val="E7FFFF"/>
              </a:gs>
              <a:gs pos="0">
                <a:srgbClr val="CCFFFF"/>
              </a:gs>
              <a:gs pos="100000">
                <a:srgbClr val="F7F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ECD340-6450-4F38-A8BC-C47863C51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93" b="59111"/>
          <a:stretch/>
        </p:blipFill>
        <p:spPr>
          <a:xfrm>
            <a:off x="0" y="5877560"/>
            <a:ext cx="12192000" cy="98044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0FD762-7B63-4D69-9664-BE14478D0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0" cy="772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776BF8-1186-422F-B338-F07AEBCAFF14}"/>
              </a:ext>
            </a:extLst>
          </p:cNvPr>
          <p:cNvSpPr txBox="1"/>
          <p:nvPr/>
        </p:nvSpPr>
        <p:spPr>
          <a:xfrm>
            <a:off x="2316480" y="36622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Research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F3DB6-E4CF-4500-8EF3-3EFAE85BAF59}"/>
              </a:ext>
            </a:extLst>
          </p:cNvPr>
          <p:cNvSpPr txBox="1"/>
          <p:nvPr/>
        </p:nvSpPr>
        <p:spPr>
          <a:xfrm>
            <a:off x="415636" y="1099127"/>
            <a:ext cx="114438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u="sng" dirty="0"/>
              <a:t>Five Stages:</a:t>
            </a:r>
            <a:br>
              <a:rPr lang="en-CA" sz="2000" dirty="0"/>
            </a:br>
            <a:endParaRPr lang="en-CA" sz="2000" dirty="0"/>
          </a:p>
          <a:p>
            <a:pPr marL="914400" lvl="1" indent="-457200">
              <a:buFont typeface="+mj-lt"/>
              <a:buAutoNum type="arabicPeriod"/>
            </a:pPr>
            <a:r>
              <a:rPr lang="en-CA" sz="2000" dirty="0"/>
              <a:t>Investigating the impacts of material parameters on turbidity and microbe removal absent of silver</a:t>
            </a:r>
          </a:p>
          <a:p>
            <a:pPr marL="914400" lvl="1" indent="-457200">
              <a:buFont typeface="+mj-lt"/>
              <a:buAutoNum type="arabicPeriod"/>
            </a:pPr>
            <a:endParaRPr lang="en-CA" sz="2000" dirty="0"/>
          </a:p>
          <a:p>
            <a:pPr marL="914400" lvl="1" indent="-457200">
              <a:buFont typeface="+mj-lt"/>
              <a:buAutoNum type="arabicPeriod"/>
            </a:pPr>
            <a:r>
              <a:rPr lang="en-CA" sz="2000" dirty="0"/>
              <a:t>Investigating the impacts of metal additive types and concentrations on microbe removal and release into effluent</a:t>
            </a:r>
          </a:p>
          <a:p>
            <a:pPr marL="914400" lvl="1" indent="-457200">
              <a:buFont typeface="+mj-lt"/>
              <a:buAutoNum type="arabicPeriod"/>
            </a:pPr>
            <a:endParaRPr lang="en-CA" sz="2000" dirty="0"/>
          </a:p>
          <a:p>
            <a:pPr marL="914400" lvl="1" indent="-457200">
              <a:buFont typeface="+mj-lt"/>
              <a:buAutoNum type="arabicPeriod"/>
            </a:pPr>
            <a:r>
              <a:rPr lang="en-CA" sz="2000" dirty="0"/>
              <a:t>Investigating material strength parameters and internal filter structures via destructive testing</a:t>
            </a:r>
            <a:br>
              <a:rPr lang="en-CA" sz="2000" dirty="0"/>
            </a:br>
            <a:endParaRPr lang="en-CA" sz="2000" dirty="0"/>
          </a:p>
          <a:p>
            <a:pPr marL="914400" lvl="1" indent="-457200">
              <a:buFont typeface="+mj-lt"/>
              <a:buAutoNum type="arabicPeriod"/>
            </a:pPr>
            <a:r>
              <a:rPr lang="en-CA" sz="2000" dirty="0"/>
              <a:t>Design optimization and data modelling</a:t>
            </a:r>
            <a:br>
              <a:rPr lang="en-CA" sz="2000" dirty="0"/>
            </a:br>
            <a:endParaRPr lang="en-CA" sz="2000" dirty="0"/>
          </a:p>
          <a:p>
            <a:pPr marL="914400" lvl="1" indent="-457200">
              <a:buFont typeface="+mj-lt"/>
              <a:buAutoNum type="arabicPeriod"/>
            </a:pPr>
            <a:r>
              <a:rPr lang="en-CA" sz="2000" dirty="0"/>
              <a:t>Field implementation and health monitoring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AB3B0B0-2564-4B4C-8D4C-1BB69B14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67780"/>
            <a:ext cx="27432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1022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2A2F8C-5244-4563-A78C-429EF3D4B08E}"/>
              </a:ext>
            </a:extLst>
          </p:cNvPr>
          <p:cNvSpPr/>
          <p:nvPr/>
        </p:nvSpPr>
        <p:spPr>
          <a:xfrm>
            <a:off x="0" y="0"/>
            <a:ext cx="12192000" cy="1168400"/>
          </a:xfrm>
          <a:prstGeom prst="rect">
            <a:avLst/>
          </a:prstGeom>
          <a:gradFill>
            <a:gsLst>
              <a:gs pos="75000">
                <a:srgbClr val="EBFFFF"/>
              </a:gs>
              <a:gs pos="48000">
                <a:srgbClr val="E7FFFF"/>
              </a:gs>
              <a:gs pos="0">
                <a:srgbClr val="CCFFFF"/>
              </a:gs>
              <a:gs pos="100000">
                <a:srgbClr val="F7F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ECD340-6450-4F38-A8BC-C47863C51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93" b="59111"/>
          <a:stretch/>
        </p:blipFill>
        <p:spPr>
          <a:xfrm>
            <a:off x="0" y="5877560"/>
            <a:ext cx="12192000" cy="98044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0FD762-7B63-4D69-9664-BE14478D0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0" cy="772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B836C0-6486-4BE8-ADC1-6101F6480930}"/>
              </a:ext>
            </a:extLst>
          </p:cNvPr>
          <p:cNvSpPr txBox="1"/>
          <p:nvPr/>
        </p:nvSpPr>
        <p:spPr>
          <a:xfrm>
            <a:off x="2316480" y="36622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Laboratory Setup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0174A4-80CA-4BCB-9AA6-C7AE542C4C4A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9" b="12140"/>
          <a:stretch/>
        </p:blipFill>
        <p:spPr bwMode="auto">
          <a:xfrm>
            <a:off x="2489200" y="1243121"/>
            <a:ext cx="7213599" cy="4371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21BE33-94D3-45F6-8E20-11F4705CB42D}"/>
              </a:ext>
            </a:extLst>
          </p:cNvPr>
          <p:cNvSpPr/>
          <p:nvPr/>
        </p:nvSpPr>
        <p:spPr>
          <a:xfrm>
            <a:off x="5138845" y="5664293"/>
            <a:ext cx="19143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1400"/>
              </a:spcAft>
            </a:pPr>
            <a:r>
              <a:rPr lang="en-CA" sz="105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3 - LABORATORY SETUP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69BCE82D-AD22-4371-9A21-7586432D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67780"/>
            <a:ext cx="27432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3693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2A2F8C-5244-4563-A78C-429EF3D4B08E}"/>
              </a:ext>
            </a:extLst>
          </p:cNvPr>
          <p:cNvSpPr/>
          <p:nvPr/>
        </p:nvSpPr>
        <p:spPr>
          <a:xfrm>
            <a:off x="0" y="-19395"/>
            <a:ext cx="12192000" cy="1168400"/>
          </a:xfrm>
          <a:prstGeom prst="rect">
            <a:avLst/>
          </a:prstGeom>
          <a:gradFill>
            <a:gsLst>
              <a:gs pos="75000">
                <a:srgbClr val="EBFFFF"/>
              </a:gs>
              <a:gs pos="48000">
                <a:srgbClr val="E7FFFF"/>
              </a:gs>
              <a:gs pos="0">
                <a:srgbClr val="CCFFFF"/>
              </a:gs>
              <a:gs pos="100000">
                <a:srgbClr val="F7F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ECD340-6450-4F38-A8BC-C47863C51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93" b="59111"/>
          <a:stretch/>
        </p:blipFill>
        <p:spPr>
          <a:xfrm>
            <a:off x="0" y="5877560"/>
            <a:ext cx="12192000" cy="98044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0FD762-7B63-4D69-9664-BE14478D0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0" cy="772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18C7D0-4851-4C09-9A5E-AE6ABA2BB24F}"/>
              </a:ext>
            </a:extLst>
          </p:cNvPr>
          <p:cNvSpPr txBox="1"/>
          <p:nvPr/>
        </p:nvSpPr>
        <p:spPr>
          <a:xfrm>
            <a:off x="2316480" y="36622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Phase 1: Parameter Correlations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B700E1D8-FF08-43D3-8012-FF12992A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67780"/>
            <a:ext cx="27432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9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F1F2BC0-85CF-4770-92E0-612B63983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273941"/>
              </p:ext>
            </p:extLst>
          </p:nvPr>
        </p:nvGraphicFramePr>
        <p:xfrm>
          <a:off x="2032000" y="1149005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9266173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62114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Parameter of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Range of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976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Clay:Sawdust</a:t>
                      </a:r>
                      <a:r>
                        <a:rPr lang="en-CA" dirty="0"/>
                        <a:t> Ratio (C:SD)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50:50, 44:56, 40:60, 36:64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31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Large:Small</a:t>
                      </a:r>
                      <a:r>
                        <a:rPr lang="en-CA" dirty="0"/>
                        <a:t> Particle Size Ratio (LP:SP)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100:0, 60:40, 50:50, 60:40, 0:100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412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Thickness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1, 1.5, 2, 2.5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6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Maximum Firing Temperature (~</a:t>
                      </a:r>
                      <a:r>
                        <a:rPr lang="en-CA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C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650, 750, 850, 950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9214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4B7E18A-4BA6-4741-9A4E-20718B6A4EF1}"/>
              </a:ext>
            </a:extLst>
          </p:cNvPr>
          <p:cNvSpPr txBox="1"/>
          <p:nvPr/>
        </p:nvSpPr>
        <p:spPr>
          <a:xfrm>
            <a:off x="2835563" y="3287850"/>
            <a:ext cx="6520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/>
              <a:t>Outcomes of Interest:</a:t>
            </a:r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r>
              <a:rPr lang="en-CA" dirty="0"/>
              <a:t>Independent and combined (i.e. interactive) impacts on flowrate</a:t>
            </a:r>
            <a:br>
              <a:rPr lang="en-CA" dirty="0"/>
            </a:br>
            <a:endParaRPr lang="en-CA" dirty="0"/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r>
              <a:rPr lang="en-CA" dirty="0"/>
              <a:t>Independent and combined impacts on LRV</a:t>
            </a:r>
            <a:br>
              <a:rPr lang="en-CA" dirty="0"/>
            </a:br>
            <a:endParaRPr lang="en-CA" dirty="0"/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r>
              <a:rPr lang="en-CA" dirty="0"/>
              <a:t>Independent and combined impacts on MOR (Phase 3)</a:t>
            </a:r>
            <a:br>
              <a:rPr lang="en-CA" dirty="0"/>
            </a:br>
            <a:endParaRPr lang="en-CA" dirty="0"/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r>
              <a:rPr lang="en-CA" dirty="0"/>
              <a:t>Relationship with porosity and dry density of filters</a:t>
            </a:r>
          </a:p>
        </p:txBody>
      </p:sp>
    </p:spTree>
    <p:extLst>
      <p:ext uri="{BB962C8B-B14F-4D97-AF65-F5344CB8AC3E}">
        <p14:creationId xmlns:p14="http://schemas.microsoft.com/office/powerpoint/2010/main" val="201254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2A2F8C-5244-4563-A78C-429EF3D4B08E}"/>
              </a:ext>
            </a:extLst>
          </p:cNvPr>
          <p:cNvSpPr/>
          <p:nvPr/>
        </p:nvSpPr>
        <p:spPr>
          <a:xfrm>
            <a:off x="0" y="0"/>
            <a:ext cx="12192000" cy="1168400"/>
          </a:xfrm>
          <a:prstGeom prst="rect">
            <a:avLst/>
          </a:prstGeom>
          <a:gradFill>
            <a:gsLst>
              <a:gs pos="75000">
                <a:srgbClr val="EBFFFF"/>
              </a:gs>
              <a:gs pos="48000">
                <a:srgbClr val="E7FFFF"/>
              </a:gs>
              <a:gs pos="0">
                <a:srgbClr val="CCFFFF"/>
              </a:gs>
              <a:gs pos="100000">
                <a:srgbClr val="F7FF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DECD340-6450-4F38-A8BC-C47863C51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93" b="59111"/>
          <a:stretch/>
        </p:blipFill>
        <p:spPr>
          <a:xfrm>
            <a:off x="0" y="5877560"/>
            <a:ext cx="12192000" cy="980440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0FD762-7B63-4D69-9664-BE14478D0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6480" cy="772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4395EC-6980-4BDD-8D02-DE66CA553042}"/>
              </a:ext>
            </a:extLst>
          </p:cNvPr>
          <p:cNvSpPr txBox="1"/>
          <p:nvPr/>
        </p:nvSpPr>
        <p:spPr>
          <a:xfrm>
            <a:off x="2316480" y="36622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dirty="0"/>
              <a:t>Phase 2: Parameters of Interest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497CDD-E1F4-4262-B0B6-80DA87B83611}"/>
              </a:ext>
            </a:extLst>
          </p:cNvPr>
          <p:cNvSpPr txBox="1"/>
          <p:nvPr/>
        </p:nvSpPr>
        <p:spPr>
          <a:xfrm>
            <a:off x="1158240" y="866696"/>
            <a:ext cx="33777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u="sng" dirty="0"/>
              <a:t>Metal Additives</a:t>
            </a:r>
            <a:r>
              <a:rPr lang="en-CA" sz="2000" dirty="0"/>
              <a:t>:</a:t>
            </a:r>
          </a:p>
          <a:p>
            <a:pPr algn="ctr"/>
            <a:endParaRPr lang="en-CA" sz="2000" dirty="0"/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r>
              <a:rPr lang="en-CA" sz="2000" dirty="0"/>
              <a:t>Silver Nanoparticles (Ag-NP)</a:t>
            </a:r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endParaRPr lang="en-CA" sz="2000" dirty="0"/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r>
              <a:rPr lang="en-CA" sz="2000" dirty="0"/>
              <a:t>Colloidal Silver (Ag-C)</a:t>
            </a:r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endParaRPr lang="en-CA" sz="2000" dirty="0"/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r>
              <a:rPr lang="en-CA" sz="2000" dirty="0"/>
              <a:t>Silver Nitrate (AgNO</a:t>
            </a:r>
            <a:r>
              <a:rPr lang="en-CA" sz="2000" baseline="-25000" dirty="0"/>
              <a:t>3</a:t>
            </a:r>
            <a:r>
              <a:rPr lang="en-CA" sz="2000" dirty="0"/>
              <a:t>)</a:t>
            </a:r>
            <a:br>
              <a:rPr lang="en-CA" sz="2000" dirty="0"/>
            </a:br>
            <a:endParaRPr lang="en-CA" sz="2000" dirty="0"/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r>
              <a:rPr lang="en-CA" sz="2000" dirty="0"/>
              <a:t>Zinc Oxide (</a:t>
            </a:r>
            <a:r>
              <a:rPr lang="en-CA" sz="2000" dirty="0" err="1"/>
              <a:t>ZnO</a:t>
            </a:r>
            <a:r>
              <a:rPr lang="en-CA" sz="2000" dirty="0"/>
              <a:t>)</a:t>
            </a:r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endParaRPr lang="en-CA" sz="2000" dirty="0"/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r>
              <a:rPr lang="en-CA" sz="2000" dirty="0"/>
              <a:t>Cupric Oxide (</a:t>
            </a:r>
            <a:r>
              <a:rPr lang="en-CA" sz="2000" dirty="0" err="1"/>
              <a:t>CuO</a:t>
            </a:r>
            <a:r>
              <a:rPr lang="en-CA" sz="2000" dirty="0"/>
              <a:t>)</a:t>
            </a:r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endParaRPr lang="en-CA" sz="2000" dirty="0"/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r>
              <a:rPr lang="en-CA" sz="2000" dirty="0"/>
              <a:t>Mixtures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7B955-2875-4340-9301-73C7BF184B34}"/>
              </a:ext>
            </a:extLst>
          </p:cNvPr>
          <p:cNvSpPr txBox="1"/>
          <p:nvPr/>
        </p:nvSpPr>
        <p:spPr>
          <a:xfrm>
            <a:off x="6096000" y="867619"/>
            <a:ext cx="57450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u="sng" dirty="0"/>
              <a:t>Water Quality Parameters</a:t>
            </a:r>
            <a:r>
              <a:rPr lang="en-CA" sz="2000" dirty="0"/>
              <a:t>:</a:t>
            </a:r>
          </a:p>
          <a:p>
            <a:pPr algn="ctr"/>
            <a:endParaRPr lang="en-CA" sz="2000" dirty="0"/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r>
              <a:rPr lang="en-CA" sz="2000" dirty="0"/>
              <a:t>Microbes (E. </a:t>
            </a:r>
            <a:r>
              <a:rPr lang="en-CA" sz="2000" i="1" dirty="0"/>
              <a:t>coli</a:t>
            </a:r>
            <a:r>
              <a:rPr lang="en-CA" sz="2000" dirty="0"/>
              <a:t> and/or Viruses)</a:t>
            </a:r>
          </a:p>
          <a:p>
            <a:pPr lvl="1">
              <a:buSzPct val="50000"/>
            </a:pPr>
            <a:endParaRPr lang="en-CA" sz="2000" dirty="0"/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r>
              <a:rPr lang="en-CA" sz="2000" dirty="0"/>
              <a:t>pH</a:t>
            </a:r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endParaRPr lang="en-CA" sz="2000" dirty="0"/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r>
              <a:rPr lang="en-CA" sz="2000" dirty="0"/>
              <a:t>Oxidation-Reduction Potential (ORP)</a:t>
            </a:r>
            <a:br>
              <a:rPr lang="en-CA" sz="2000" dirty="0"/>
            </a:br>
            <a:endParaRPr lang="en-CA" sz="2000" dirty="0"/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r>
              <a:rPr lang="en-CA" sz="2000" dirty="0"/>
              <a:t>Dissolved Oxygen (DO)</a:t>
            </a:r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endParaRPr lang="en-CA" sz="2000" dirty="0"/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r>
              <a:rPr lang="en-CA" sz="2000" dirty="0"/>
              <a:t>Temperature (T)</a:t>
            </a:r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endParaRPr lang="en-CA" sz="2000" dirty="0"/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r>
              <a:rPr lang="en-CA" sz="2000" dirty="0"/>
              <a:t>Turbidity</a:t>
            </a:r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endParaRPr lang="en-CA" sz="2000" dirty="0"/>
          </a:p>
          <a:p>
            <a:pPr marL="285750" indent="-285750">
              <a:buSzPct val="50000"/>
              <a:buFont typeface="Wingdings" panose="05000000000000000000" pitchFamily="2" charset="2"/>
              <a:buChar char="Ø"/>
            </a:pPr>
            <a:r>
              <a:rPr lang="en-CA" sz="2000" dirty="0"/>
              <a:t>Fluoride Concentration (F</a:t>
            </a:r>
            <a:r>
              <a:rPr lang="en-CA" sz="2000" baseline="30000" dirty="0"/>
              <a:t>-</a:t>
            </a:r>
            <a:r>
              <a:rPr lang="en-CA" sz="2000" dirty="0"/>
              <a:t>)</a:t>
            </a:r>
            <a:r>
              <a:rPr lang="en-CA" baseline="30000" dirty="0"/>
              <a:t> </a:t>
            </a:r>
            <a:endParaRPr lang="en-CA" sz="2000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570E3935-8128-4925-A531-5B1398A5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67780"/>
            <a:ext cx="2743200" cy="365125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845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 Template" id="{C3E53673-4EBF-40EF-9880-64FAAD2E5629}" vid="{37B9E677-D470-45D3-88A5-54B5D1E09A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507</Words>
  <Application>Microsoft Office PowerPoint</Application>
  <PresentationFormat>Widescreen</PresentationFormat>
  <Paragraphs>132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Robbie  Venis</dc:creator>
  <cp:lastModifiedBy>Robbie Venis</cp:lastModifiedBy>
  <cp:revision>73</cp:revision>
  <dcterms:created xsi:type="dcterms:W3CDTF">2018-04-24T18:42:54Z</dcterms:created>
  <dcterms:modified xsi:type="dcterms:W3CDTF">2018-08-29T12:06:00Z</dcterms:modified>
</cp:coreProperties>
</file>