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452" r:id="rId2"/>
    <p:sldId id="472" r:id="rId3"/>
    <p:sldId id="480" r:id="rId4"/>
    <p:sldId id="423" r:id="rId5"/>
    <p:sldId id="473" r:id="rId6"/>
    <p:sldId id="425" r:id="rId7"/>
    <p:sldId id="459" r:id="rId8"/>
    <p:sldId id="461" r:id="rId9"/>
    <p:sldId id="460" r:id="rId10"/>
    <p:sldId id="462" r:id="rId11"/>
    <p:sldId id="487" r:id="rId12"/>
    <p:sldId id="463" r:id="rId13"/>
    <p:sldId id="465" r:id="rId14"/>
    <p:sldId id="485" r:id="rId15"/>
    <p:sldId id="483" r:id="rId16"/>
    <p:sldId id="468" r:id="rId17"/>
    <p:sldId id="469" r:id="rId18"/>
    <p:sldId id="470" r:id="rId19"/>
    <p:sldId id="484" r:id="rId20"/>
    <p:sldId id="474" r:id="rId21"/>
    <p:sldId id="475" r:id="rId22"/>
    <p:sldId id="476" r:id="rId23"/>
    <p:sldId id="482" r:id="rId24"/>
    <p:sldId id="486" r:id="rId25"/>
    <p:sldId id="489" r:id="rId26"/>
    <p:sldId id="479" r:id="rId27"/>
    <p:sldId id="481" r:id="rId28"/>
    <p:sldId id="453" r:id="rId29"/>
  </p:sldIdLst>
  <p:sldSz cx="9144000" cy="6858000" type="letter"/>
  <p:notesSz cx="6985000" cy="92837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5pPr>
    <a:lvl6pPr marL="2286000" algn="l" defTabSz="914400" rtl="0" eaLnBrk="1" latinLnBrk="0" hangingPunct="1">
      <a:defRPr sz="2400" kern="1200">
        <a:solidFill>
          <a:schemeClr val="tx1"/>
        </a:solidFill>
        <a:latin typeface="Arial" charset="0"/>
        <a:ea typeface="ＭＳ Ｐゴシック" pitchFamily="-106" charset="-128"/>
        <a:cs typeface="+mn-cs"/>
      </a:defRPr>
    </a:lvl6pPr>
    <a:lvl7pPr marL="2743200" algn="l" defTabSz="914400" rtl="0" eaLnBrk="1" latinLnBrk="0" hangingPunct="1">
      <a:defRPr sz="2400" kern="1200">
        <a:solidFill>
          <a:schemeClr val="tx1"/>
        </a:solidFill>
        <a:latin typeface="Arial" charset="0"/>
        <a:ea typeface="ＭＳ Ｐゴシック" pitchFamily="-106" charset="-128"/>
        <a:cs typeface="+mn-cs"/>
      </a:defRPr>
    </a:lvl7pPr>
    <a:lvl8pPr marL="3200400" algn="l" defTabSz="914400" rtl="0" eaLnBrk="1" latinLnBrk="0" hangingPunct="1">
      <a:defRPr sz="2400" kern="1200">
        <a:solidFill>
          <a:schemeClr val="tx1"/>
        </a:solidFill>
        <a:latin typeface="Arial" charset="0"/>
        <a:ea typeface="ＭＳ Ｐゴシック" pitchFamily="-106" charset="-128"/>
        <a:cs typeface="+mn-cs"/>
      </a:defRPr>
    </a:lvl8pPr>
    <a:lvl9pPr marL="3657600" algn="l" defTabSz="914400" rtl="0" eaLnBrk="1" latinLnBrk="0" hangingPunct="1">
      <a:defRPr sz="2400"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extLst>
      <p:ext uri="{19B8F6BF-5375-455C-9EA6-DF929625EA0E}">
        <p15:presenceInfo xmlns:p15="http://schemas.microsoft.com/office/powerpoint/2012/main" userId="23dd3069f64414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4C5254"/>
    <a:srgbClr val="000099"/>
    <a:srgbClr val="C02834"/>
    <a:srgbClr val="D00030"/>
    <a:srgbClr val="0066FF"/>
    <a:srgbClr val="CD9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66790" autoAdjust="0"/>
  </p:normalViewPr>
  <p:slideViewPr>
    <p:cSldViewPr>
      <p:cViewPr varScale="1">
        <p:scale>
          <a:sx n="48" d="100"/>
          <a:sy n="48" d="100"/>
        </p:scale>
        <p:origin x="1914" y="48"/>
      </p:cViewPr>
      <p:guideLst>
        <p:guide orient="horz" pos="2160"/>
        <p:guide pos="2880"/>
      </p:guideLst>
    </p:cSldViewPr>
  </p:slideViewPr>
  <p:outlineViewPr>
    <p:cViewPr>
      <p:scale>
        <a:sx n="33" d="100"/>
        <a:sy n="33" d="100"/>
      </p:scale>
      <p:origin x="0" y="-96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4" d="100"/>
          <a:sy n="54"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17T11:48:16.179" idx="1">
    <p:pos x="10" y="10"/>
    <p:text>We will get questions about this -- When will use of B9 start, when will use of B8 end?</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27466" cy="4659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5" y="3"/>
            <a:ext cx="3027466" cy="465941"/>
          </a:xfrm>
          <a:prstGeom prst="rect">
            <a:avLst/>
          </a:prstGeom>
        </p:spPr>
        <p:txBody>
          <a:bodyPr vert="horz" lIns="91440" tIns="45720" rIns="91440" bIns="45720" rtlCol="0"/>
          <a:lstStyle>
            <a:lvl1pPr algn="r">
              <a:defRPr sz="1200"/>
            </a:lvl1pPr>
          </a:lstStyle>
          <a:p>
            <a:fld id="{97BCCAC0-EB6D-480E-BD28-C317630584F8}" type="datetimeFigureOut">
              <a:rPr lang="en-US" smtClean="0"/>
              <a:t>8/27/2020</a:t>
            </a:fld>
            <a:endParaRPr lang="en-US"/>
          </a:p>
        </p:txBody>
      </p:sp>
      <p:sp>
        <p:nvSpPr>
          <p:cNvPr id="4" name="Footer Placeholder 3"/>
          <p:cNvSpPr>
            <a:spLocks noGrp="1"/>
          </p:cNvSpPr>
          <p:nvPr>
            <p:ph type="ftr" sz="quarter" idx="2"/>
          </p:nvPr>
        </p:nvSpPr>
        <p:spPr>
          <a:xfrm>
            <a:off x="2" y="8817762"/>
            <a:ext cx="3027466" cy="46594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5" y="8817762"/>
            <a:ext cx="3027466" cy="465941"/>
          </a:xfrm>
          <a:prstGeom prst="rect">
            <a:avLst/>
          </a:prstGeom>
        </p:spPr>
        <p:txBody>
          <a:bodyPr vert="horz" lIns="91440" tIns="45720" rIns="91440" bIns="45720" rtlCol="0" anchor="b"/>
          <a:lstStyle>
            <a:lvl1pPr algn="r">
              <a:defRPr sz="1200"/>
            </a:lvl1pPr>
          </a:lstStyle>
          <a:p>
            <a:fld id="{783024A1-CDF2-45B8-B8C6-BE97BACEF336}" type="slidenum">
              <a:rPr lang="en-US" smtClean="0"/>
              <a:t>‹#›</a:t>
            </a:fld>
            <a:endParaRPr lang="en-US"/>
          </a:p>
        </p:txBody>
      </p:sp>
    </p:spTree>
    <p:extLst>
      <p:ext uri="{BB962C8B-B14F-4D97-AF65-F5344CB8AC3E}">
        <p14:creationId xmlns:p14="http://schemas.microsoft.com/office/powerpoint/2010/main" val="4162181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6834" cy="464185"/>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958167" y="0"/>
            <a:ext cx="3026834" cy="464185"/>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lvl1pPr algn="r">
              <a:defRPr sz="1200"/>
            </a:lvl1pPr>
          </a:lstStyle>
          <a:p>
            <a:endParaRPr lang="en-US" altLang="en-US"/>
          </a:p>
        </p:txBody>
      </p:sp>
      <p:sp>
        <p:nvSpPr>
          <p:cNvPr id="1331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334" y="4409759"/>
            <a:ext cx="5122334" cy="4177665"/>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819515"/>
            <a:ext cx="3026834" cy="464185"/>
          </a:xfrm>
          <a:prstGeom prst="rect">
            <a:avLst/>
          </a:prstGeom>
          <a:noFill/>
          <a:ln w="9525">
            <a:noFill/>
            <a:miter lim="800000"/>
            <a:headEnd/>
            <a:tailEnd/>
          </a:ln>
        </p:spPr>
        <p:txBody>
          <a:bodyPr vert="horz" wrap="square" lIns="92830" tIns="46415" rIns="92830" bIns="46415"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958167" y="8819515"/>
            <a:ext cx="3026834" cy="464185"/>
          </a:xfrm>
          <a:prstGeom prst="rect">
            <a:avLst/>
          </a:prstGeom>
          <a:noFill/>
          <a:ln w="9525">
            <a:noFill/>
            <a:miter lim="800000"/>
            <a:headEnd/>
            <a:tailEnd/>
          </a:ln>
        </p:spPr>
        <p:txBody>
          <a:bodyPr vert="horz" wrap="square" lIns="92830" tIns="46415" rIns="92830" bIns="46415" numCol="1" anchor="b" anchorCtr="0" compatLnSpc="1">
            <a:prstTxWarp prst="textNoShape">
              <a:avLst/>
            </a:prstTxWarp>
          </a:bodyPr>
          <a:lstStyle>
            <a:lvl1pPr algn="r">
              <a:defRPr sz="1200"/>
            </a:lvl1pPr>
          </a:lstStyle>
          <a:p>
            <a:fld id="{0FDB5A73-E237-4396-864F-5910C54E36D0}" type="slidenum">
              <a:rPr lang="en-US" altLang="en-US"/>
              <a:pPr/>
              <a:t>‹#›</a:t>
            </a:fld>
            <a:endParaRPr lang="en-US" altLang="en-US"/>
          </a:p>
        </p:txBody>
      </p:sp>
    </p:spTree>
    <p:extLst>
      <p:ext uri="{BB962C8B-B14F-4D97-AF65-F5344CB8AC3E}">
        <p14:creationId xmlns:p14="http://schemas.microsoft.com/office/powerpoint/2010/main" val="2763674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Presentations were held on MS </a:t>
            </a:r>
            <a:r>
              <a:rPr lang="en-CA"/>
              <a:t>Teams – August 18</a:t>
            </a:r>
            <a:r>
              <a:rPr lang="en-CA" baseline="30000"/>
              <a:t>th</a:t>
            </a:r>
            <a:r>
              <a:rPr lang="en-CA"/>
              <a:t>, 20</a:t>
            </a:r>
            <a:r>
              <a:rPr lang="en-CA" baseline="30000"/>
              <a:t>th</a:t>
            </a:r>
            <a:r>
              <a:rPr lang="en-CA"/>
              <a:t>, 24</a:t>
            </a:r>
            <a:r>
              <a:rPr lang="en-CA" baseline="30000"/>
              <a:t>th</a:t>
            </a:r>
            <a:r>
              <a:rPr lang="en-CA"/>
              <a:t> and 26</a:t>
            </a:r>
            <a:r>
              <a:rPr lang="en-CA" baseline="30000"/>
              <a:t>th</a:t>
            </a:r>
            <a:r>
              <a:rPr lang="en-CA"/>
              <a:t>. </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1</a:t>
            </a:fld>
            <a:endParaRPr lang="en-US" altLang="en-US"/>
          </a:p>
        </p:txBody>
      </p:sp>
    </p:spTree>
    <p:extLst>
      <p:ext uri="{BB962C8B-B14F-4D97-AF65-F5344CB8AC3E}">
        <p14:creationId xmlns:p14="http://schemas.microsoft.com/office/powerpoint/2010/main" val="401461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Here are the standard buttons you will find in Banner 9</a:t>
            </a:r>
          </a:p>
          <a:p>
            <a:pPr marL="171450" indent="-171450">
              <a:buFont typeface="Arial" panose="020B0604020202020204" pitchFamily="34" charset="0"/>
              <a:buChar char="•"/>
            </a:pPr>
            <a:r>
              <a:rPr lang="en-CA" dirty="0"/>
              <a:t>First we have the BDM (Banner Document Management) buttons to add/retrieve documents</a:t>
            </a:r>
          </a:p>
          <a:p>
            <a:pPr marL="171450" indent="-171450">
              <a:buFont typeface="Arial" panose="020B0604020202020204" pitchFamily="34" charset="0"/>
              <a:buChar char="•"/>
            </a:pPr>
            <a:r>
              <a:rPr lang="en-CA" dirty="0"/>
              <a:t>Along this purple banner there is also the Related items menu and the Tools Menu</a:t>
            </a:r>
          </a:p>
          <a:p>
            <a:pPr marL="171450" indent="-171450">
              <a:buFont typeface="Arial" panose="020B0604020202020204" pitchFamily="34" charset="0"/>
              <a:buChar char="•"/>
            </a:pPr>
            <a:r>
              <a:rPr lang="en-CA" dirty="0"/>
              <a:t>Second is the block Menu.  Depending upon the type of form you are access you may find multiple of this menu as it is specific to the block of information that is being accessed.</a:t>
            </a:r>
          </a:p>
          <a:p>
            <a:pPr marL="171450" indent="-171450">
              <a:buFont typeface="Arial" panose="020B0604020202020204" pitchFamily="34" charset="0"/>
              <a:buChar char="•"/>
            </a:pPr>
            <a:r>
              <a:rPr lang="en-CA" dirty="0"/>
              <a:t>You can use the block menu to insert, delete, copy and filter records</a:t>
            </a:r>
          </a:p>
          <a:p>
            <a:pPr marL="171450" indent="-171450">
              <a:buFont typeface="Arial" panose="020B0604020202020204" pitchFamily="34" charset="0"/>
              <a:buChar char="•"/>
            </a:pPr>
            <a:r>
              <a:rPr lang="en-CA" dirty="0"/>
              <a:t>To exit a form, use the “X” button on the top left of the screen</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10</a:t>
            </a:fld>
            <a:endParaRPr lang="en-US" altLang="en-US"/>
          </a:p>
        </p:txBody>
      </p:sp>
    </p:spTree>
    <p:extLst>
      <p:ext uri="{BB962C8B-B14F-4D97-AF65-F5344CB8AC3E}">
        <p14:creationId xmlns:p14="http://schemas.microsoft.com/office/powerpoint/2010/main" val="3112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menu buttons for adding and retrieving documents from the BDM system are on the purple header line and are identified with Add and Retrieve</a:t>
            </a:r>
          </a:p>
          <a:p>
            <a:pPr marL="171450" indent="-171450">
              <a:buFont typeface="Arial" panose="020B0604020202020204" pitchFamily="34" charset="0"/>
              <a:buChar char="•"/>
            </a:pPr>
            <a:r>
              <a:rPr lang="en-CA" dirty="0"/>
              <a:t>If you are a user of BDM, it will also be undergoing a separate transformation in the fall term and we will be reaching out to users about that as we get closer to that timeframe.</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11</a:t>
            </a:fld>
            <a:endParaRPr lang="en-US" altLang="en-US"/>
          </a:p>
        </p:txBody>
      </p:sp>
    </p:spTree>
    <p:extLst>
      <p:ext uri="{BB962C8B-B14F-4D97-AF65-F5344CB8AC3E}">
        <p14:creationId xmlns:p14="http://schemas.microsoft.com/office/powerpoint/2010/main" val="2599569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On the left and middle you can see an expansion of the Tools Menu.</a:t>
            </a:r>
          </a:p>
          <a:p>
            <a:pPr marL="171450" indent="-171450">
              <a:buFont typeface="Arial" panose="020B0604020202020204" pitchFamily="34" charset="0"/>
              <a:buChar char="•"/>
            </a:pPr>
            <a:r>
              <a:rPr lang="en-CA" dirty="0"/>
              <a:t>From here you can access action items, such as clear record, clear data; You can access the options menu; Banner Document Management items or change the page layout.</a:t>
            </a:r>
          </a:p>
          <a:p>
            <a:pPr marL="171450" indent="-171450">
              <a:buFont typeface="Arial" panose="020B0604020202020204" pitchFamily="34" charset="0"/>
              <a:buChar char="•"/>
            </a:pPr>
            <a:r>
              <a:rPr lang="en-CA" dirty="0"/>
              <a:t>The related menu on the right will show you a list of form that are related the form you are current accessing, if applicable. Not all forms have related forms. </a:t>
            </a:r>
          </a:p>
          <a:p>
            <a:pPr marL="171450" indent="-171450">
              <a:buFont typeface="Arial" panose="020B0604020202020204" pitchFamily="34" charset="0"/>
              <a:buChar char="•"/>
            </a:pPr>
            <a:r>
              <a:rPr lang="en-CA" dirty="0"/>
              <a:t>First we have the BDM (Banner Document Management) buttons to add/retrieve documents</a:t>
            </a:r>
          </a:p>
          <a:p>
            <a:pPr marL="171450" indent="-171450">
              <a:buFont typeface="Arial" panose="020B0604020202020204" pitchFamily="34" charset="0"/>
              <a:buChar char="•"/>
            </a:pPr>
            <a:r>
              <a:rPr lang="en-CA" dirty="0"/>
              <a:t>Along this purple banner there is also the Related items menu and the Tools Menu</a:t>
            </a:r>
          </a:p>
          <a:p>
            <a:pPr marL="171450" indent="-171450">
              <a:buFont typeface="Arial" panose="020B0604020202020204" pitchFamily="34" charset="0"/>
              <a:buChar char="•"/>
            </a:pPr>
            <a:r>
              <a:rPr lang="en-CA" dirty="0"/>
              <a:t>Second is the block Menu.  Depending upon the type of form you are access you may find multiple of this menu as it is specific to the block of information that is being accessed.</a:t>
            </a:r>
          </a:p>
          <a:p>
            <a:pPr marL="171450" indent="-171450">
              <a:buFont typeface="Arial" panose="020B0604020202020204" pitchFamily="34" charset="0"/>
              <a:buChar char="•"/>
            </a:pPr>
            <a:r>
              <a:rPr lang="en-CA" dirty="0"/>
              <a:t>You can use the block menu to insert, delete, copy and filter records</a:t>
            </a:r>
          </a:p>
          <a:p>
            <a:pPr marL="171450" indent="-171450">
              <a:buFont typeface="Arial" panose="020B0604020202020204" pitchFamily="34" charset="0"/>
              <a:buChar char="•"/>
            </a:pPr>
            <a:r>
              <a:rPr lang="en-CA" dirty="0"/>
              <a:t>To exit a form, use the “X” button on the top left of the screen</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12</a:t>
            </a:fld>
            <a:endParaRPr lang="en-US" altLang="en-US"/>
          </a:p>
        </p:txBody>
      </p:sp>
    </p:spTree>
    <p:extLst>
      <p:ext uri="{BB962C8B-B14F-4D97-AF65-F5344CB8AC3E}">
        <p14:creationId xmlns:p14="http://schemas.microsoft.com/office/powerpoint/2010/main" val="3118385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There are 3 ways you can change the size of the screen that you are viewing</a:t>
            </a:r>
          </a:p>
          <a:p>
            <a:pPr marL="171450" indent="-171450">
              <a:buFont typeface="Arial" panose="020B0604020202020204" pitchFamily="34" charset="0"/>
              <a:buChar char="•"/>
            </a:pPr>
            <a:r>
              <a:rPr lang="en-CA" dirty="0"/>
              <a:t>Since banner 9 is run in the internet browser window you can make adjustments to the zoom level of the screen itself.  This can be done using the keyboard buttons CTRL and the plus sign (located on the number pad) to increase, and CTRL and the minus sign to decrease the level of zoom.  </a:t>
            </a:r>
          </a:p>
          <a:p>
            <a:pPr marL="171450" indent="-171450">
              <a:buFont typeface="Arial" panose="020B0604020202020204" pitchFamily="34" charset="0"/>
              <a:buChar char="•"/>
            </a:pPr>
            <a:r>
              <a:rPr lang="en-CA" dirty="0"/>
              <a:t>This action can also be completed with the magnifying glass icon usually located next to the address bar.</a:t>
            </a:r>
          </a:p>
          <a:p>
            <a:pPr marL="171450" indent="-171450">
              <a:buFont typeface="Arial" panose="020B0604020202020204" pitchFamily="34" charset="0"/>
              <a:buChar char="•"/>
            </a:pPr>
            <a:r>
              <a:rPr lang="en-CA" dirty="0"/>
              <a:t>You can also change how the screen appears to you with the Tools menu – the last item on the menu is Page Layout where you can choose from expanded or compact view.</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13</a:t>
            </a:fld>
            <a:endParaRPr lang="en-US" altLang="en-US"/>
          </a:p>
        </p:txBody>
      </p:sp>
    </p:spTree>
    <p:extLst>
      <p:ext uri="{BB962C8B-B14F-4D97-AF65-F5344CB8AC3E}">
        <p14:creationId xmlns:p14="http://schemas.microsoft.com/office/powerpoint/2010/main" val="771980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With your browser zoom level at 100%, this is the difference between expanded view above and compact view below.  </a:t>
            </a:r>
          </a:p>
          <a:p>
            <a:pPr marL="171450" indent="-171450">
              <a:buFont typeface="Arial" panose="020B0604020202020204" pitchFamily="34" charset="0"/>
              <a:buChar char="•"/>
            </a:pPr>
            <a:r>
              <a:rPr lang="en-CA" dirty="0"/>
              <a:t>You can see the buttons and fields are larger as well as the purple menu bar</a:t>
            </a:r>
          </a:p>
          <a:p>
            <a:pPr marL="171450" indent="-171450">
              <a:buFont typeface="Arial" panose="020B0604020202020204" pitchFamily="34" charset="0"/>
              <a:buChar char="•"/>
            </a:pPr>
            <a:r>
              <a:rPr lang="en-CA" dirty="0"/>
              <a:t>As discussed in the previous slide you can still adjust the size of these to be bigger or smaller with the zoom level of the browser window</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14</a:t>
            </a:fld>
            <a:endParaRPr lang="en-US" altLang="en-US"/>
          </a:p>
        </p:txBody>
      </p:sp>
    </p:spTree>
    <p:extLst>
      <p:ext uri="{BB962C8B-B14F-4D97-AF65-F5344CB8AC3E}">
        <p14:creationId xmlns:p14="http://schemas.microsoft.com/office/powerpoint/2010/main" val="216131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800" dirty="0"/>
              <a:t>Your level of zoom and whether you are in compact or expanded view, will determine if you see horizontal and vertical scroll bars on blocks of information as well as a vertical scroll bar on the right that controls the page as a whole</a:t>
            </a:r>
          </a:p>
          <a:p>
            <a:pPr marL="171450" indent="-171450">
              <a:buFont typeface="Arial" panose="020B0604020202020204" pitchFamily="34" charset="0"/>
              <a:buChar char="•"/>
            </a:pPr>
            <a:r>
              <a:rPr lang="en-CA" sz="800" dirty="0"/>
              <a:t>Here you can see the first block of information has a scroll bar – if the browser window zoom level was decreased, the scroll bar would disappear as all the information would then be visible – but in smaller print</a:t>
            </a:r>
          </a:p>
          <a:p>
            <a:pPr marL="171450" indent="-171450">
              <a:buFont typeface="Arial" panose="020B0604020202020204" pitchFamily="34" charset="0"/>
              <a:buChar char="•"/>
            </a:pPr>
            <a:r>
              <a:rPr lang="en-CA" sz="800" dirty="0"/>
              <a:t>Use the zoom level to your comfort level but be aware the larger the screen is, the more scrolling you may have to do with the scroll bars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800" dirty="0"/>
              <a:t>Status bar showing the date of the record and user who updated record is at the bottom of the screen</a:t>
            </a:r>
          </a:p>
          <a:p>
            <a:pPr marL="0" indent="0">
              <a:buFont typeface="Arial" panose="020B0604020202020204" pitchFamily="34" charset="0"/>
              <a:buNone/>
            </a:pPr>
            <a:endParaRPr lang="en-CA" sz="800" dirty="0"/>
          </a:p>
          <a:p>
            <a:endParaRPr lang="en-CA" dirty="0"/>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15</a:t>
            </a:fld>
            <a:endParaRPr lang="en-US" altLang="en-US"/>
          </a:p>
        </p:txBody>
      </p:sp>
    </p:spTree>
    <p:extLst>
      <p:ext uri="{BB962C8B-B14F-4D97-AF65-F5344CB8AC3E}">
        <p14:creationId xmlns:p14="http://schemas.microsoft.com/office/powerpoint/2010/main" val="44302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Many forms have several blocks of information</a:t>
            </a:r>
          </a:p>
          <a:p>
            <a:pPr marL="171450" indent="-171450">
              <a:buFont typeface="Arial" panose="020B0604020202020204" pitchFamily="34" charset="0"/>
              <a:buChar char="•"/>
            </a:pPr>
            <a:r>
              <a:rPr lang="en-CA" dirty="0"/>
              <a:t>You can access the next or previous block of information using the up/down arrows located at the bottom left of the screen; this may not be required on all forms – depending upon the function of the form you may just be able to click on a record in the block you need and perform functions</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16</a:t>
            </a:fld>
            <a:endParaRPr lang="en-US" altLang="en-US"/>
          </a:p>
        </p:txBody>
      </p:sp>
    </p:spTree>
    <p:extLst>
      <p:ext uri="{BB962C8B-B14F-4D97-AF65-F5344CB8AC3E}">
        <p14:creationId xmlns:p14="http://schemas.microsoft.com/office/powerpoint/2010/main" val="170548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28600" eaLnBrk="1" hangingPunct="1">
              <a:lnSpc>
                <a:spcPct val="90000"/>
              </a:lnSpc>
              <a:spcAft>
                <a:spcPts val="600"/>
              </a:spcAft>
              <a:buFont typeface="Arial" panose="020B0604020202020204" pitchFamily="34" charset="0"/>
              <a:buChar char="•"/>
            </a:pPr>
            <a:r>
              <a:rPr lang="en-US" sz="800" kern="1200" dirty="0">
                <a:solidFill>
                  <a:schemeClr val="tx1"/>
                </a:solidFill>
                <a:latin typeface="Arial" pitchFamily="-106" charset="0"/>
                <a:ea typeface="ＭＳ Ｐゴシック" pitchFamily="-106" charset="-128"/>
                <a:cs typeface="ＭＳ Ｐゴシック" pitchFamily="-106" charset="-128"/>
              </a:rPr>
              <a:t>Each block has its own record menu with insert, delete, copy and filter buttons.</a:t>
            </a:r>
          </a:p>
          <a:p>
            <a:pPr marL="342900" indent="-228600" eaLnBrk="1" hangingPunct="1">
              <a:lnSpc>
                <a:spcPct val="90000"/>
              </a:lnSpc>
              <a:spcAft>
                <a:spcPts val="600"/>
              </a:spcAft>
              <a:buFont typeface="Arial" panose="020B0604020202020204" pitchFamily="34" charset="0"/>
              <a:buChar char="•"/>
            </a:pPr>
            <a:r>
              <a:rPr lang="en-US" sz="800" kern="1200" dirty="0">
                <a:solidFill>
                  <a:schemeClr val="tx1"/>
                </a:solidFill>
                <a:latin typeface="Arial" pitchFamily="-106" charset="0"/>
                <a:ea typeface="ＭＳ Ｐゴシック" pitchFamily="-106" charset="-128"/>
                <a:cs typeface="ＭＳ Ｐゴシック" pitchFamily="-106" charset="-128"/>
              </a:rPr>
              <a:t>Some blocks have a ‘more information’ button</a:t>
            </a:r>
          </a:p>
          <a:p>
            <a:endParaRPr lang="en-CA" dirty="0"/>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17</a:t>
            </a:fld>
            <a:endParaRPr lang="en-US" altLang="en-US"/>
          </a:p>
        </p:txBody>
      </p:sp>
    </p:spTree>
    <p:extLst>
      <p:ext uri="{BB962C8B-B14F-4D97-AF65-F5344CB8AC3E}">
        <p14:creationId xmlns:p14="http://schemas.microsoft.com/office/powerpoint/2010/main" val="2660523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When you search or filter you will be given the types of data that can be searched or filtered for</a:t>
            </a:r>
          </a:p>
          <a:p>
            <a:pPr marL="171450" indent="-171450">
              <a:buFont typeface="Arial" panose="020B0604020202020204" pitchFamily="34" charset="0"/>
              <a:buChar char="•"/>
            </a:pPr>
            <a:r>
              <a:rPr lang="en-CA" dirty="0"/>
              <a:t>Enter the parameters available are determined by the form and will differ from form to form</a:t>
            </a:r>
          </a:p>
          <a:p>
            <a:pPr marL="171450" indent="-171450">
              <a:buFont typeface="Arial" panose="020B0604020202020204" pitchFamily="34" charset="0"/>
              <a:buChar char="•"/>
            </a:pPr>
            <a:r>
              <a:rPr lang="en-CA" dirty="0"/>
              <a:t>Enter your parameters and select “go”</a:t>
            </a:r>
          </a:p>
          <a:p>
            <a:pPr marL="171450" indent="-171450">
              <a:buFont typeface="Arial" panose="020B0604020202020204" pitchFamily="34" charset="0"/>
              <a:buChar char="•"/>
            </a:pPr>
            <a:r>
              <a:rPr lang="en-CA" dirty="0"/>
              <a:t>This filter function is replacement of the “execute query” function</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18</a:t>
            </a:fld>
            <a:endParaRPr lang="en-US" altLang="en-US"/>
          </a:p>
        </p:txBody>
      </p:sp>
    </p:spTree>
    <p:extLst>
      <p:ext uri="{BB962C8B-B14F-4D97-AF65-F5344CB8AC3E}">
        <p14:creationId xmlns:p14="http://schemas.microsoft.com/office/powerpoint/2010/main" val="2721462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Once you have entered your filter you will see your data below your filter</a:t>
            </a:r>
          </a:p>
          <a:p>
            <a:pPr marL="171450" indent="-171450">
              <a:buFont typeface="Arial" panose="020B0604020202020204" pitchFamily="34" charset="0"/>
              <a:buChar char="•"/>
            </a:pPr>
            <a:r>
              <a:rPr lang="en-CA" dirty="0"/>
              <a:t>Use the X at the top of the filter to remove the filter</a:t>
            </a:r>
          </a:p>
          <a:p>
            <a:pPr marL="171450" indent="-171450">
              <a:buFont typeface="Arial" panose="020B0604020202020204" pitchFamily="34" charset="0"/>
              <a:buChar char="•"/>
            </a:pPr>
            <a:r>
              <a:rPr lang="en-CA" dirty="0"/>
              <a:t>Use Clear all to restart the filter and enter different parameters – select Go with your new parameters entered</a:t>
            </a:r>
          </a:p>
          <a:p>
            <a:pPr marL="171450" indent="-171450">
              <a:buFont typeface="Arial" panose="020B0604020202020204" pitchFamily="34" charset="0"/>
              <a:buChar char="•"/>
            </a:pPr>
            <a:r>
              <a:rPr lang="en-CA" dirty="0"/>
              <a:t>Use the Start Over button to return to the main form for the purpose of accessing a new record, for example a new student, a different term or different CRN – this is equivalent to Banner 8 ‘roll back’ feature</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19</a:t>
            </a:fld>
            <a:endParaRPr lang="en-US" altLang="en-US"/>
          </a:p>
        </p:txBody>
      </p:sp>
    </p:spTree>
    <p:extLst>
      <p:ext uri="{BB962C8B-B14F-4D97-AF65-F5344CB8AC3E}">
        <p14:creationId xmlns:p14="http://schemas.microsoft.com/office/powerpoint/2010/main" val="72790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2</a:t>
            </a:fld>
            <a:endParaRPr lang="en-US" altLang="en-US"/>
          </a:p>
        </p:txBody>
      </p:sp>
    </p:spTree>
    <p:extLst>
      <p:ext uri="{BB962C8B-B14F-4D97-AF65-F5344CB8AC3E}">
        <p14:creationId xmlns:p14="http://schemas.microsoft.com/office/powerpoint/2010/main" val="200111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Many forms require an input of key block information, this is information such as ID, term, CRN – the items that run the form</a:t>
            </a:r>
          </a:p>
          <a:p>
            <a:pPr marL="171450" indent="-171450">
              <a:buFont typeface="Arial" panose="020B0604020202020204" pitchFamily="34" charset="0"/>
              <a:buChar char="•"/>
            </a:pPr>
            <a:r>
              <a:rPr lang="en-CA" dirty="0"/>
              <a:t>After input, you select Go and the remainder of the form will populate</a:t>
            </a:r>
          </a:p>
          <a:p>
            <a:pPr marL="171450" indent="-171450">
              <a:buFont typeface="Arial" panose="020B0604020202020204" pitchFamily="34" charset="0"/>
              <a:buChar char="•"/>
            </a:pPr>
            <a:r>
              <a:rPr lang="en-CA" dirty="0"/>
              <a:t>If you need to search a key block, there is a new icon of three dots – this will open up search options and pick lists</a:t>
            </a:r>
          </a:p>
          <a:p>
            <a:pPr marL="171450" indent="-171450">
              <a:buFont typeface="Arial" panose="020B0604020202020204" pitchFamily="34" charset="0"/>
              <a:buChar char="•"/>
            </a:pPr>
            <a:r>
              <a:rPr lang="en-CA" dirty="0"/>
              <a:t>“Go” is essentially the “next block” function</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20</a:t>
            </a:fld>
            <a:endParaRPr lang="en-US" altLang="en-US"/>
          </a:p>
        </p:txBody>
      </p:sp>
    </p:spTree>
    <p:extLst>
      <p:ext uri="{BB962C8B-B14F-4D97-AF65-F5344CB8AC3E}">
        <p14:creationId xmlns:p14="http://schemas.microsoft.com/office/powerpoint/2010/main" val="3476536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When your form is populated the information will be layered in horizontal boxes</a:t>
            </a:r>
          </a:p>
          <a:p>
            <a:pPr marL="171450" indent="-171450">
              <a:buFont typeface="Arial" panose="020B0604020202020204" pitchFamily="34" charset="0"/>
              <a:buChar char="•"/>
            </a:pPr>
            <a:r>
              <a:rPr lang="en-CA" dirty="0"/>
              <a:t>Some of these may be in a slightly different order as in Banner 8 they were sharing vertical screen space</a:t>
            </a:r>
          </a:p>
          <a:p>
            <a:pPr marL="171450" indent="-171450">
              <a:buFont typeface="Arial" panose="020B0604020202020204" pitchFamily="34" charset="0"/>
              <a:buChar char="•"/>
            </a:pPr>
            <a:r>
              <a:rPr lang="en-CA" dirty="0"/>
              <a:t>Here you will see the order of information is the key block (identification which you would have entered), Person information, Non-Person Information and the ID &amp; Name source information</a:t>
            </a:r>
          </a:p>
          <a:p>
            <a:pPr marL="171450" indent="-171450">
              <a:buFont typeface="Arial" panose="020B0604020202020204" pitchFamily="34" charset="0"/>
              <a:buChar char="•"/>
            </a:pPr>
            <a:r>
              <a:rPr lang="en-CA" dirty="0"/>
              <a:t>The right side image shows you the matching information in the Banner 8 format</a:t>
            </a:r>
          </a:p>
          <a:p>
            <a:pPr marL="171450" indent="-171450">
              <a:buFont typeface="Arial" panose="020B0604020202020204" pitchFamily="34" charset="0"/>
              <a:buChar char="•"/>
            </a:pPr>
            <a:r>
              <a:rPr lang="en-CA" dirty="0"/>
              <a:t>A particular item of information may now be found in the activity bar on the bottom of the screen.  Notably this information is the last activity on the record and the user information of who made that last update</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21</a:t>
            </a:fld>
            <a:endParaRPr lang="en-US" altLang="en-US"/>
          </a:p>
        </p:txBody>
      </p:sp>
    </p:spTree>
    <p:extLst>
      <p:ext uri="{BB962C8B-B14F-4D97-AF65-F5344CB8AC3E}">
        <p14:creationId xmlns:p14="http://schemas.microsoft.com/office/powerpoint/2010/main" val="76652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In Banner 8, information messages would appear as a dialogue box in the middle of the screen or as a message on the bottom of the screen which was easily unnoticed</a:t>
            </a:r>
          </a:p>
          <a:p>
            <a:pPr marL="171450" indent="-171450">
              <a:buFont typeface="Arial" panose="020B0604020202020204" pitchFamily="34" charset="0"/>
              <a:buChar char="•"/>
            </a:pPr>
            <a:r>
              <a:rPr lang="en-CA" dirty="0"/>
              <a:t>Information messages now appear on the top right in a coloured box with the message</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22</a:t>
            </a:fld>
            <a:endParaRPr lang="en-US" altLang="en-US"/>
          </a:p>
        </p:txBody>
      </p:sp>
    </p:spTree>
    <p:extLst>
      <p:ext uri="{BB962C8B-B14F-4D97-AF65-F5344CB8AC3E}">
        <p14:creationId xmlns:p14="http://schemas.microsoft.com/office/powerpoint/2010/main" val="3534035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kinds of messages you see will be dependant upon the form you are using</a:t>
            </a:r>
          </a:p>
          <a:p>
            <a:pPr marL="171450" indent="-171450">
              <a:buFont typeface="Arial" panose="020B0604020202020204" pitchFamily="34" charset="0"/>
              <a:buChar char="•"/>
            </a:pPr>
            <a:r>
              <a:rPr lang="en-CA" dirty="0"/>
              <a:t>If the message prevents you from continuing to use the form, click the number box above the message to acknowledge the message – the message will disappear and you will be able to continue to use the form</a:t>
            </a:r>
          </a:p>
          <a:p>
            <a:pPr marL="171450" indent="-171450">
              <a:buFont typeface="Arial" panose="020B0604020202020204" pitchFamily="34" charset="0"/>
              <a:buChar char="•"/>
            </a:pPr>
            <a:r>
              <a:rPr lang="en-CA" dirty="0"/>
              <a:t>Often you have to acknowledge the message to reach the “start over” button – which is the equivalent of “roll back” in Banner 8</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23</a:t>
            </a:fld>
            <a:endParaRPr lang="en-US" altLang="en-US"/>
          </a:p>
        </p:txBody>
      </p:sp>
    </p:spTree>
    <p:extLst>
      <p:ext uri="{BB962C8B-B14F-4D97-AF65-F5344CB8AC3E}">
        <p14:creationId xmlns:p14="http://schemas.microsoft.com/office/powerpoint/2010/main" val="1466373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Occasionally you might run into this issue</a:t>
            </a:r>
          </a:p>
          <a:p>
            <a:pPr marL="171450" indent="-171450">
              <a:buFont typeface="Arial" panose="020B0604020202020204" pitchFamily="34" charset="0"/>
              <a:buChar char="•"/>
            </a:pPr>
            <a:r>
              <a:rPr lang="en-CA" dirty="0"/>
              <a:t>If you see the “service invocation failed” error – you can clear your browser’s cache and browsing history</a:t>
            </a:r>
          </a:p>
          <a:p>
            <a:pPr marL="171450" indent="-171450">
              <a:buFont typeface="Arial" panose="020B0604020202020204" pitchFamily="34" charset="0"/>
              <a:buChar char="•"/>
            </a:pPr>
            <a:r>
              <a:rPr lang="en-CA" dirty="0"/>
              <a:t>After you have cleared the browsing history – restart your browser and re-open the application; the error should then be resolved</a:t>
            </a:r>
          </a:p>
          <a:p>
            <a:pPr marL="171450" indent="-171450">
              <a:buFont typeface="Arial" panose="020B0604020202020204" pitchFamily="34" charset="0"/>
              <a:buChar char="•"/>
            </a:pPr>
            <a:r>
              <a:rPr lang="en-CA" dirty="0"/>
              <a:t>This is a known issue that the vendor is aware of</a:t>
            </a:r>
          </a:p>
          <a:p>
            <a:pPr marL="171450" indent="-171450">
              <a:buFont typeface="Arial" panose="020B0604020202020204" pitchFamily="34" charset="0"/>
              <a:buChar char="•"/>
            </a:pPr>
            <a:r>
              <a:rPr lang="en-CA" dirty="0"/>
              <a:t>It is recommended to use incognito mode which is supposed to help with the issue</a:t>
            </a:r>
          </a:p>
          <a:p>
            <a:pPr marL="171450" indent="-171450">
              <a:buFont typeface="Arial" panose="020B0604020202020204" pitchFamily="34" charset="0"/>
              <a:buChar char="•"/>
            </a:pPr>
            <a:r>
              <a:rPr lang="en-CA" dirty="0"/>
              <a:t>Remember to log out of banner rather than just closing the window</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24</a:t>
            </a:fld>
            <a:endParaRPr lang="en-US" altLang="en-US"/>
          </a:p>
        </p:txBody>
      </p:sp>
    </p:spTree>
    <p:extLst>
      <p:ext uri="{BB962C8B-B14F-4D97-AF65-F5344CB8AC3E}">
        <p14:creationId xmlns:p14="http://schemas.microsoft.com/office/powerpoint/2010/main" val="1556540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If you see a logon denied message &gt; press ok and when prompted on the next screen to Log Out or Return Home; Select Log out</a:t>
            </a:r>
          </a:p>
          <a:p>
            <a:pPr marL="171450" indent="-171450">
              <a:buFont typeface="Arial" panose="020B0604020202020204" pitchFamily="34" charset="0"/>
              <a:buChar char="•"/>
            </a:pPr>
            <a:r>
              <a:rPr lang="en-CA" dirty="0"/>
              <a:t>Re-open the banner link in “incognito mode” in Chrome and log in to banner again.</a:t>
            </a:r>
          </a:p>
          <a:p>
            <a:pPr marL="171450" indent="-171450">
              <a:buFont typeface="Arial" panose="020B0604020202020204" pitchFamily="34" charset="0"/>
              <a:buChar char="•"/>
            </a:pPr>
            <a:r>
              <a:rPr lang="en-CA" dirty="0"/>
              <a:t>Provided you are typing the correct name and password the issue should be resolved.</a:t>
            </a:r>
          </a:p>
          <a:p>
            <a:pPr marL="171450" indent="-171450">
              <a:buFont typeface="Arial" panose="020B0604020202020204" pitchFamily="34" charset="0"/>
              <a:buChar char="•"/>
            </a:pPr>
            <a:r>
              <a:rPr lang="en-CA" dirty="0"/>
              <a:t>Remember to log out of banner when finished rather than just closing the browser window</a:t>
            </a:r>
          </a:p>
          <a:p>
            <a:pPr marL="171450" indent="-171450">
              <a:buFont typeface="Arial" panose="020B0604020202020204" pitchFamily="34" charset="0"/>
              <a:buChar char="•"/>
            </a:pPr>
            <a:r>
              <a:rPr lang="en-CA" dirty="0"/>
              <a:t>Also be mindful that if Chrome is auto-saving passwords that the correct password is being saved in the Duo log-in page for the username you are using</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25</a:t>
            </a:fld>
            <a:endParaRPr lang="en-US" altLang="en-US"/>
          </a:p>
        </p:txBody>
      </p:sp>
    </p:spTree>
    <p:extLst>
      <p:ext uri="{BB962C8B-B14F-4D97-AF65-F5344CB8AC3E}">
        <p14:creationId xmlns:p14="http://schemas.microsoft.com/office/powerpoint/2010/main" val="321268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change in how we access our data does not change what students see or do in Carleton Central &gt; that is a separate system and is unaffected</a:t>
            </a:r>
          </a:p>
          <a:p>
            <a:pPr marL="171450" indent="-171450">
              <a:buFont typeface="Arial" panose="020B0604020202020204" pitchFamily="34" charset="0"/>
              <a:buChar char="•"/>
            </a:pPr>
            <a:r>
              <a:rPr lang="en-CA" dirty="0"/>
              <a:t>For now and when Banner 9 is live, Banner 8 will still be available.  </a:t>
            </a:r>
          </a:p>
          <a:p>
            <a:pPr marL="171450" indent="-171450">
              <a:buFont typeface="Arial" panose="020B0604020202020204" pitchFamily="34" charset="0"/>
              <a:buChar char="•"/>
            </a:pPr>
            <a:r>
              <a:rPr lang="en-CA" dirty="0"/>
              <a:t>You will be free to use both Banner 8 and Banner 9 as you see fit –</a:t>
            </a:r>
          </a:p>
          <a:p>
            <a:pPr marL="171450" indent="-171450">
              <a:buFont typeface="Arial" panose="020B0604020202020204" pitchFamily="34" charset="0"/>
              <a:buChar char="•"/>
            </a:pPr>
            <a:r>
              <a:rPr lang="en-CA" dirty="0"/>
              <a:t>Those of you who access reports from GREPORT will have to access reports from Banner 8 as they are not available in Banner 9</a:t>
            </a:r>
          </a:p>
          <a:p>
            <a:pPr marL="171450" indent="-171450">
              <a:buFont typeface="Arial" panose="020B0604020202020204" pitchFamily="34" charset="0"/>
              <a:buChar char="•"/>
            </a:pPr>
            <a:r>
              <a:rPr lang="en-CA" dirty="0"/>
              <a:t>We are working with a vendor for reporting software that works with Banner 9 </a:t>
            </a:r>
            <a:r>
              <a:rPr lang="en-CA" dirty="0">
                <a:sym typeface="Wingdings" panose="05000000000000000000" pitchFamily="2" charset="2"/>
              </a:rPr>
              <a:t> the reporting features will provide us with more and better options for report making and data retrieval that we currently have with our GREPORT functions</a:t>
            </a:r>
          </a:p>
          <a:p>
            <a:pPr marL="171450" indent="-171450">
              <a:buFont typeface="Arial" panose="020B0604020202020204" pitchFamily="34" charset="0"/>
              <a:buChar char="•"/>
            </a:pPr>
            <a:r>
              <a:rPr lang="en-CA" dirty="0">
                <a:sym typeface="Wingdings" panose="05000000000000000000" pitchFamily="2" charset="2"/>
              </a:rPr>
              <a:t>Until we have a firm timeline for the new reporting tools; both Banner 8 and Banner 9 will be available, but we hope that you will familiarize yourself with Banner 9 when it is rolled out</a:t>
            </a:r>
            <a:endParaRPr lang="en-CA" dirty="0"/>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26</a:t>
            </a:fld>
            <a:endParaRPr lang="en-US" altLang="en-US"/>
          </a:p>
        </p:txBody>
      </p:sp>
    </p:spTree>
    <p:extLst>
      <p:ext uri="{BB962C8B-B14F-4D97-AF65-F5344CB8AC3E}">
        <p14:creationId xmlns:p14="http://schemas.microsoft.com/office/powerpoint/2010/main" val="3919714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Banner 9 can be used in any browser but Chrome is recommended; using incognito mode</a:t>
            </a:r>
          </a:p>
          <a:p>
            <a:pPr marL="171450" indent="-171450">
              <a:buFont typeface="Arial" panose="020B0604020202020204" pitchFamily="34" charset="0"/>
              <a:buChar char="•"/>
            </a:pPr>
            <a:r>
              <a:rPr lang="en-CA" dirty="0"/>
              <a:t>If you are accessing GREPORT in Banner 8, continue to use Internet Explorer to launch Banner 8</a:t>
            </a:r>
          </a:p>
          <a:p>
            <a:pPr marL="171450" indent="-171450">
              <a:buFont typeface="Arial" panose="020B0604020202020204" pitchFamily="34" charset="0"/>
              <a:buChar char="•"/>
            </a:pPr>
            <a:r>
              <a:rPr lang="en-CA" dirty="0"/>
              <a:t>We are updating our documentation and videos </a:t>
            </a:r>
          </a:p>
          <a:p>
            <a:pPr marL="171450" indent="-171450">
              <a:buFont typeface="Arial" panose="020B0604020202020204" pitchFamily="34" charset="0"/>
              <a:buChar char="•"/>
            </a:pPr>
            <a:r>
              <a:rPr lang="en-CA" dirty="0"/>
              <a:t>Moving forward we will be offering training to new employees or those in new roles, in Banner 9 and we can offer refresher group training depending upon interest</a:t>
            </a:r>
          </a:p>
          <a:p>
            <a:pPr marL="171450" indent="-171450">
              <a:buFont typeface="Arial" panose="020B0604020202020204" pitchFamily="34" charset="0"/>
              <a:buChar char="•"/>
            </a:pPr>
            <a:r>
              <a:rPr lang="en-CA" dirty="0"/>
              <a:t>We are always available once you are in and using Banner 9 to answer questions and help!</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27</a:t>
            </a:fld>
            <a:endParaRPr lang="en-US" altLang="en-US"/>
          </a:p>
        </p:txBody>
      </p:sp>
    </p:spTree>
    <p:extLst>
      <p:ext uri="{BB962C8B-B14F-4D97-AF65-F5344CB8AC3E}">
        <p14:creationId xmlns:p14="http://schemas.microsoft.com/office/powerpoint/2010/main" val="142256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28</a:t>
            </a:fld>
            <a:endParaRPr lang="en-US" altLang="en-US"/>
          </a:p>
        </p:txBody>
      </p:sp>
    </p:spTree>
    <p:extLst>
      <p:ext uri="{BB962C8B-B14F-4D97-AF65-F5344CB8AC3E}">
        <p14:creationId xmlns:p14="http://schemas.microsoft.com/office/powerpoint/2010/main" val="152013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3</a:t>
            </a:fld>
            <a:endParaRPr lang="en-US" altLang="en-US"/>
          </a:p>
        </p:txBody>
      </p:sp>
    </p:spTree>
    <p:extLst>
      <p:ext uri="{BB962C8B-B14F-4D97-AF65-F5344CB8AC3E}">
        <p14:creationId xmlns:p14="http://schemas.microsoft.com/office/powerpoint/2010/main" val="359330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Here is the home page of each version of Banner, old on top and new on the bottom</a:t>
            </a:r>
          </a:p>
          <a:p>
            <a:pPr marL="171450" indent="-171450">
              <a:buFont typeface="Arial" panose="020B0604020202020204" pitchFamily="34" charset="0"/>
              <a:buChar char="•"/>
            </a:pPr>
            <a:r>
              <a:rPr lang="en-US" dirty="0"/>
              <a:t>You will notice that there is a new fresher look</a:t>
            </a:r>
          </a:p>
          <a:p>
            <a:pPr marL="171450" indent="-171450">
              <a:buFont typeface="Arial" panose="020B0604020202020204" pitchFamily="34" charset="0"/>
              <a:buChar char="•"/>
            </a:pPr>
            <a:r>
              <a:rPr lang="en-US" dirty="0"/>
              <a:t>The 24 function buttons across the top are gone</a:t>
            </a:r>
          </a:p>
          <a:p>
            <a:pPr marL="171450" indent="-171450">
              <a:buFont typeface="Arial" panose="020B0604020202020204" pitchFamily="34" charset="0"/>
              <a:buChar char="•"/>
            </a:pPr>
            <a:r>
              <a:rPr lang="en-US" dirty="0"/>
              <a:t>The File, edit, options, </a:t>
            </a:r>
            <a:r>
              <a:rPr lang="en-US" dirty="0" err="1"/>
              <a:t>etc</a:t>
            </a:r>
            <a:r>
              <a:rPr lang="en-US" dirty="0"/>
              <a:t>, menu across the top is also gone</a:t>
            </a:r>
          </a:p>
          <a:p>
            <a:pPr marL="171450" indent="-171450">
              <a:buFont typeface="Arial" panose="020B0604020202020204" pitchFamily="34" charset="0"/>
              <a:buChar char="•"/>
            </a:pPr>
            <a:r>
              <a:rPr lang="en-US" dirty="0"/>
              <a:t>Not to fear, all of your functions are still accessible, just in a different way</a:t>
            </a:r>
          </a:p>
        </p:txBody>
      </p:sp>
      <p:sp>
        <p:nvSpPr>
          <p:cNvPr id="4" name="Slide Number Placeholder 3"/>
          <p:cNvSpPr>
            <a:spLocks noGrp="1"/>
          </p:cNvSpPr>
          <p:nvPr>
            <p:ph type="sldNum" sz="quarter" idx="10"/>
          </p:nvPr>
        </p:nvSpPr>
        <p:spPr/>
        <p:txBody>
          <a:bodyPr/>
          <a:lstStyle/>
          <a:p>
            <a:fld id="{77AF62B0-D381-419D-8DB2-45E6B99ADB22}" type="slidenum">
              <a:rPr lang="en-US" smtClean="0"/>
              <a:pPr/>
              <a:t>4</a:t>
            </a:fld>
            <a:endParaRPr lang="en-US"/>
          </a:p>
        </p:txBody>
      </p:sp>
    </p:spTree>
    <p:extLst>
      <p:ext uri="{BB962C8B-B14F-4D97-AF65-F5344CB8AC3E}">
        <p14:creationId xmlns:p14="http://schemas.microsoft.com/office/powerpoint/2010/main" val="96478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past couple of years ITS and stakeholders have been working on the transition of the Banner Interface</a:t>
            </a:r>
          </a:p>
          <a:p>
            <a:pPr marL="171450" indent="-171450">
              <a:buFont typeface="Arial" panose="020B0604020202020204" pitchFamily="34" charset="0"/>
              <a:buChar char="•"/>
            </a:pPr>
            <a:r>
              <a:rPr lang="en-CA" dirty="0"/>
              <a:t>Part of this transition involved transforming all of the custom forms Carleton uses.  While we do have a large number of custom forms, we use a significant number of the baseline forms as well.</a:t>
            </a:r>
          </a:p>
          <a:p>
            <a:pPr marL="171450" indent="-171450">
              <a:buFont typeface="Arial" panose="020B0604020202020204" pitchFamily="34" charset="0"/>
              <a:buChar char="•"/>
            </a:pPr>
            <a:r>
              <a:rPr lang="en-CA" dirty="0"/>
              <a:t>On the whole the functions of the forms remain the same but you might find some slight visual differences in layout of individual forms</a:t>
            </a:r>
          </a:p>
          <a:p>
            <a:pPr marL="171450" indent="-171450">
              <a:buFont typeface="Arial" panose="020B0604020202020204" pitchFamily="34" charset="0"/>
              <a:buChar char="•"/>
            </a:pPr>
            <a:r>
              <a:rPr lang="en-CA" dirty="0"/>
              <a:t>The banner 9 application itself is visually different but it is simplified and more user friendly</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5</a:t>
            </a:fld>
            <a:endParaRPr lang="en-US" altLang="en-US"/>
          </a:p>
        </p:txBody>
      </p:sp>
    </p:spTree>
    <p:extLst>
      <p:ext uri="{BB962C8B-B14F-4D97-AF65-F5344CB8AC3E}">
        <p14:creationId xmlns:p14="http://schemas.microsoft.com/office/powerpoint/2010/main" val="101912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 menu is in the form of a side bar menu that will always be on the left hand side of the screen</a:t>
            </a:r>
          </a:p>
          <a:p>
            <a:pPr marL="171450" indent="-171450">
              <a:buFont typeface="Arial" panose="020B0604020202020204" pitchFamily="34" charset="0"/>
              <a:buChar char="•"/>
            </a:pPr>
            <a:r>
              <a:rPr lang="en-US" dirty="0"/>
              <a:t>You can expand the side menu bar using the top icon </a:t>
            </a:r>
            <a:r>
              <a:rPr lang="en-US" dirty="0">
                <a:sym typeface="Wingdings" panose="05000000000000000000" pitchFamily="2" charset="2"/>
              </a:rPr>
              <a:t> the three horizontal lines</a:t>
            </a:r>
          </a:p>
          <a:p>
            <a:pPr marL="171450" indent="-171450">
              <a:buFont typeface="Arial" panose="020B0604020202020204" pitchFamily="34" charset="0"/>
              <a:buChar char="•"/>
            </a:pPr>
            <a:r>
              <a:rPr lang="en-US" dirty="0">
                <a:sym typeface="Wingdings" panose="05000000000000000000" pitchFamily="2" charset="2"/>
              </a:rPr>
              <a:t>When this menu expands you will see: Dashboard, Applications, Search, Recently Opened, Help, Sign Out and your profile</a:t>
            </a:r>
          </a:p>
          <a:p>
            <a:pPr marL="171450" indent="-171450">
              <a:buFont typeface="Arial" panose="020B0604020202020204" pitchFamily="34" charset="0"/>
              <a:buChar char="•"/>
            </a:pPr>
            <a:r>
              <a:rPr lang="en-US" dirty="0">
                <a:sym typeface="Wingdings" panose="05000000000000000000" pitchFamily="2" charset="2"/>
              </a:rPr>
              <a:t>Search, Help and Sign out are self explanatory</a:t>
            </a:r>
          </a:p>
          <a:p>
            <a:pPr marL="171450" indent="-171450">
              <a:buFont typeface="Arial" panose="020B0604020202020204" pitchFamily="34" charset="0"/>
              <a:buChar char="•"/>
            </a:pPr>
            <a:r>
              <a:rPr lang="en-US" dirty="0">
                <a:sym typeface="Wingdings" panose="05000000000000000000" pitchFamily="2" charset="2"/>
              </a:rPr>
              <a:t>Dashboard will return you to the main welcome screen if you are in a form</a:t>
            </a:r>
          </a:p>
          <a:p>
            <a:pPr marL="171450" indent="-171450">
              <a:buFont typeface="Arial" panose="020B0604020202020204" pitchFamily="34" charset="0"/>
              <a:buChar char="•"/>
            </a:pPr>
            <a:r>
              <a:rPr lang="en-US" dirty="0">
                <a:sym typeface="Wingdings" panose="05000000000000000000" pitchFamily="2" charset="2"/>
              </a:rPr>
              <a:t>Applications will allow you to access the different banner modules to look for forms and you can access your preselected list of forms set as your “My Banner” list</a:t>
            </a:r>
            <a:endParaRPr lang="en-US" dirty="0"/>
          </a:p>
        </p:txBody>
      </p:sp>
      <p:sp>
        <p:nvSpPr>
          <p:cNvPr id="4" name="Slide Number Placeholder 3"/>
          <p:cNvSpPr>
            <a:spLocks noGrp="1"/>
          </p:cNvSpPr>
          <p:nvPr>
            <p:ph type="sldNum" sz="quarter" idx="10"/>
          </p:nvPr>
        </p:nvSpPr>
        <p:spPr/>
        <p:txBody>
          <a:bodyPr/>
          <a:lstStyle/>
          <a:p>
            <a:fld id="{0FDB5A73-E237-4396-864F-5910C54E36D0}" type="slidenum">
              <a:rPr lang="en-US" altLang="en-US" smtClean="0"/>
              <a:pPr/>
              <a:t>6</a:t>
            </a:fld>
            <a:endParaRPr lang="en-US" altLang="en-US"/>
          </a:p>
        </p:txBody>
      </p:sp>
    </p:spTree>
    <p:extLst>
      <p:ext uri="{BB962C8B-B14F-4D97-AF65-F5344CB8AC3E}">
        <p14:creationId xmlns:p14="http://schemas.microsoft.com/office/powerpoint/2010/main" val="422241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we have a short video which shows you how the Applications menu expands</a:t>
            </a:r>
          </a:p>
          <a:p>
            <a:pPr marL="171450" indent="-171450">
              <a:buFont typeface="Arial" panose="020B0604020202020204" pitchFamily="34" charset="0"/>
              <a:buChar char="•"/>
            </a:pPr>
            <a:r>
              <a:rPr lang="en-US" dirty="0"/>
              <a:t>You can access the modules (Student, Alumni, Finance, Human Resources, General) – as is appropriate to your role</a:t>
            </a:r>
          </a:p>
          <a:p>
            <a:pPr marL="171450" indent="-171450">
              <a:buFont typeface="Arial" panose="020B0604020202020204" pitchFamily="34" charset="0"/>
              <a:buChar char="•"/>
            </a:pPr>
            <a:r>
              <a:rPr lang="en-US" dirty="0"/>
              <a:t>You can also access the “My Banner” forms you have set</a:t>
            </a:r>
          </a:p>
          <a:p>
            <a:pPr marL="171450" indent="-171450">
              <a:buFont typeface="Arial" panose="020B0604020202020204" pitchFamily="34" charset="0"/>
              <a:buChar char="•"/>
            </a:pPr>
            <a:r>
              <a:rPr lang="en-US" dirty="0"/>
              <a:t>To access forms you can type directly into the welcome box with either the name of the form, the acronym or description</a:t>
            </a:r>
          </a:p>
        </p:txBody>
      </p:sp>
      <p:sp>
        <p:nvSpPr>
          <p:cNvPr id="4" name="Slide Number Placeholder 3"/>
          <p:cNvSpPr>
            <a:spLocks noGrp="1"/>
          </p:cNvSpPr>
          <p:nvPr>
            <p:ph type="sldNum" sz="quarter" idx="10"/>
          </p:nvPr>
        </p:nvSpPr>
        <p:spPr/>
        <p:txBody>
          <a:bodyPr/>
          <a:lstStyle/>
          <a:p>
            <a:fld id="{0FDB5A73-E237-4396-864F-5910C54E36D0}" type="slidenum">
              <a:rPr lang="en-US" altLang="en-US" smtClean="0"/>
              <a:pPr/>
              <a:t>7</a:t>
            </a:fld>
            <a:endParaRPr lang="en-US" altLang="en-US"/>
          </a:p>
        </p:txBody>
      </p:sp>
    </p:spTree>
    <p:extLst>
      <p:ext uri="{BB962C8B-B14F-4D97-AF65-F5344CB8AC3E}">
        <p14:creationId xmlns:p14="http://schemas.microsoft.com/office/powerpoint/2010/main" val="308705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screenshot illustrates that when you begin to type the acronym of the form and the list will auto populate</a:t>
            </a:r>
          </a:p>
          <a:p>
            <a:pPr marL="171450" indent="-171450">
              <a:buFont typeface="Arial" panose="020B0604020202020204" pitchFamily="34" charset="0"/>
              <a:buChar char="•"/>
            </a:pPr>
            <a:r>
              <a:rPr lang="en-US" dirty="0"/>
              <a:t>You can type the whole acronym and press enter or select the item from the list</a:t>
            </a:r>
          </a:p>
        </p:txBody>
      </p:sp>
      <p:sp>
        <p:nvSpPr>
          <p:cNvPr id="4" name="Slide Number Placeholder 3"/>
          <p:cNvSpPr>
            <a:spLocks noGrp="1"/>
          </p:cNvSpPr>
          <p:nvPr>
            <p:ph type="sldNum" sz="quarter" idx="10"/>
          </p:nvPr>
        </p:nvSpPr>
        <p:spPr/>
        <p:txBody>
          <a:bodyPr/>
          <a:lstStyle/>
          <a:p>
            <a:fld id="{0FDB5A73-E237-4396-864F-5910C54E36D0}" type="slidenum">
              <a:rPr lang="en-US" altLang="en-US" smtClean="0"/>
              <a:pPr/>
              <a:t>8</a:t>
            </a:fld>
            <a:endParaRPr lang="en-US" altLang="en-US"/>
          </a:p>
        </p:txBody>
      </p:sp>
    </p:spTree>
    <p:extLst>
      <p:ext uri="{BB962C8B-B14F-4D97-AF65-F5344CB8AC3E}">
        <p14:creationId xmlns:p14="http://schemas.microsoft.com/office/powerpoint/2010/main" val="101407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You can see here some of the new features of Banner 9.  </a:t>
            </a:r>
          </a:p>
          <a:p>
            <a:pPr marL="171450" indent="-171450">
              <a:buFont typeface="Arial" panose="020B0604020202020204" pitchFamily="34" charset="0"/>
              <a:buChar char="•"/>
            </a:pPr>
            <a:r>
              <a:rPr lang="en-CA" dirty="0"/>
              <a:t>First there is not a long line of buttons or icons along the top or a menu like we saw on the banner 8 screen.</a:t>
            </a:r>
          </a:p>
          <a:p>
            <a:pPr marL="171450" indent="-171450">
              <a:buFont typeface="Arial" panose="020B0604020202020204" pitchFamily="34" charset="0"/>
              <a:buChar char="•"/>
            </a:pPr>
            <a:r>
              <a:rPr lang="en-CA" dirty="0"/>
              <a:t>I’m going to point out a couple of features here and we will talk about a few of the other buttons in time.</a:t>
            </a:r>
          </a:p>
          <a:p>
            <a:pPr marL="171450" indent="-171450">
              <a:buFont typeface="Arial" panose="020B0604020202020204" pitchFamily="34" charset="0"/>
              <a:buChar char="•"/>
            </a:pPr>
            <a:r>
              <a:rPr lang="en-CA" dirty="0"/>
              <a:t>Your “My Banner” list is populated with the forms you see on the right hand side.  You can insert new forms by using the buttons in the middle or you can use the insert/delete buttons at the top of the block.</a:t>
            </a:r>
          </a:p>
          <a:p>
            <a:pPr marL="171450" indent="-171450">
              <a:buFont typeface="Arial" panose="020B0604020202020204" pitchFamily="34" charset="0"/>
              <a:buChar char="•"/>
            </a:pPr>
            <a:r>
              <a:rPr lang="en-CA" dirty="0"/>
              <a:t>You can see that this My Banner list has 25 records but we are only viewing 20 records.  You can use the play arrows to reach the next or last page, or you can adjust the number of records per page.</a:t>
            </a:r>
          </a:p>
          <a:p>
            <a:pPr marL="171450" indent="-171450">
              <a:buFont typeface="Arial" panose="020B0604020202020204" pitchFamily="34" charset="0"/>
              <a:buChar char="•"/>
            </a:pPr>
            <a:r>
              <a:rPr lang="en-CA" dirty="0"/>
              <a:t>When you make changes and wish to save your changes, the save button is now at the bottom right of the screen</a:t>
            </a:r>
          </a:p>
        </p:txBody>
      </p:sp>
      <p:sp>
        <p:nvSpPr>
          <p:cNvPr id="4" name="Slide Number Placeholder 3"/>
          <p:cNvSpPr>
            <a:spLocks noGrp="1"/>
          </p:cNvSpPr>
          <p:nvPr>
            <p:ph type="sldNum" sz="quarter" idx="5"/>
          </p:nvPr>
        </p:nvSpPr>
        <p:spPr/>
        <p:txBody>
          <a:bodyPr/>
          <a:lstStyle/>
          <a:p>
            <a:fld id="{0FDB5A73-E237-4396-864F-5910C54E36D0}" type="slidenum">
              <a:rPr lang="en-US" altLang="en-US" smtClean="0"/>
              <a:pPr/>
              <a:t>9</a:t>
            </a:fld>
            <a:endParaRPr lang="en-US" altLang="en-US"/>
          </a:p>
        </p:txBody>
      </p:sp>
    </p:spTree>
    <p:extLst>
      <p:ext uri="{BB962C8B-B14F-4D97-AF65-F5344CB8AC3E}">
        <p14:creationId xmlns:p14="http://schemas.microsoft.com/office/powerpoint/2010/main" val="183018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5EBEA6E-4E52-4BF6-92A4-BCE225B511A7}" type="slidenum">
              <a:rPr lang="en-US" altLang="en-US"/>
              <a:pPr/>
              <a:t>‹#›</a:t>
            </a:fld>
            <a:endParaRPr lang="en-US" altLang="en-US"/>
          </a:p>
        </p:txBody>
      </p:sp>
    </p:spTree>
    <p:extLst>
      <p:ext uri="{BB962C8B-B14F-4D97-AF65-F5344CB8AC3E}">
        <p14:creationId xmlns:p14="http://schemas.microsoft.com/office/powerpoint/2010/main" val="24641317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86F3FFA-5FE1-4FA5-BE7B-5C31AF264FA7}" type="slidenum">
              <a:rPr lang="en-US" altLang="en-US"/>
              <a:pPr/>
              <a:t>‹#›</a:t>
            </a:fld>
            <a:endParaRPr lang="en-US" altLang="en-US"/>
          </a:p>
        </p:txBody>
      </p:sp>
    </p:spTree>
    <p:extLst>
      <p:ext uri="{BB962C8B-B14F-4D97-AF65-F5344CB8AC3E}">
        <p14:creationId xmlns:p14="http://schemas.microsoft.com/office/powerpoint/2010/main" val="274904740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28600"/>
            <a:ext cx="1447800" cy="51816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2971800" y="228600"/>
            <a:ext cx="4191000" cy="51816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6F4591F-D8B1-44AF-8389-A7BE7B905ECE}" type="slidenum">
              <a:rPr lang="en-US" altLang="en-US"/>
              <a:pPr/>
              <a:t>‹#›</a:t>
            </a:fld>
            <a:endParaRPr lang="en-US" altLang="en-US"/>
          </a:p>
        </p:txBody>
      </p:sp>
    </p:spTree>
    <p:extLst>
      <p:ext uri="{BB962C8B-B14F-4D97-AF65-F5344CB8AC3E}">
        <p14:creationId xmlns:p14="http://schemas.microsoft.com/office/powerpoint/2010/main" val="27037643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79ADA82-E84E-4941-843A-17427CD2AB18}" type="slidenum">
              <a:rPr lang="en-US" altLang="en-US"/>
              <a:pPr/>
              <a:t>‹#›</a:t>
            </a:fld>
            <a:endParaRPr lang="en-US" altLang="en-US"/>
          </a:p>
        </p:txBody>
      </p:sp>
    </p:spTree>
    <p:extLst>
      <p:ext uri="{BB962C8B-B14F-4D97-AF65-F5344CB8AC3E}">
        <p14:creationId xmlns:p14="http://schemas.microsoft.com/office/powerpoint/2010/main" val="337214756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324E50B-B743-4523-9B7F-9FDB7A987C44}" type="slidenum">
              <a:rPr lang="en-US" altLang="en-US"/>
              <a:pPr/>
              <a:t>‹#›</a:t>
            </a:fld>
            <a:endParaRPr lang="en-US" altLang="en-US"/>
          </a:p>
        </p:txBody>
      </p:sp>
    </p:spTree>
    <p:extLst>
      <p:ext uri="{BB962C8B-B14F-4D97-AF65-F5344CB8AC3E}">
        <p14:creationId xmlns:p14="http://schemas.microsoft.com/office/powerpoint/2010/main" val="177109977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3200400" y="1600200"/>
            <a:ext cx="2552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5905500" y="1600200"/>
            <a:ext cx="2552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C59A8E9-51B6-4573-9D6F-9B58D6E466E5}" type="slidenum">
              <a:rPr lang="en-US" altLang="en-US"/>
              <a:pPr/>
              <a:t>‹#›</a:t>
            </a:fld>
            <a:endParaRPr lang="en-US" altLang="en-US"/>
          </a:p>
        </p:txBody>
      </p:sp>
    </p:spTree>
    <p:extLst>
      <p:ext uri="{BB962C8B-B14F-4D97-AF65-F5344CB8AC3E}">
        <p14:creationId xmlns:p14="http://schemas.microsoft.com/office/powerpoint/2010/main" val="188424675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EEDE4C57-68EF-452A-8A94-C7203B1E1B80}" type="slidenum">
              <a:rPr lang="en-US" altLang="en-US"/>
              <a:pPr/>
              <a:t>‹#›</a:t>
            </a:fld>
            <a:endParaRPr lang="en-US" altLang="en-US"/>
          </a:p>
        </p:txBody>
      </p:sp>
    </p:spTree>
    <p:extLst>
      <p:ext uri="{BB962C8B-B14F-4D97-AF65-F5344CB8AC3E}">
        <p14:creationId xmlns:p14="http://schemas.microsoft.com/office/powerpoint/2010/main" val="286657752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770BC228-D3E3-4E38-931F-256F0E0D814E}" type="slidenum">
              <a:rPr lang="en-US" altLang="en-US"/>
              <a:pPr/>
              <a:t>‹#›</a:t>
            </a:fld>
            <a:endParaRPr lang="en-US" altLang="en-US"/>
          </a:p>
        </p:txBody>
      </p:sp>
    </p:spTree>
    <p:extLst>
      <p:ext uri="{BB962C8B-B14F-4D97-AF65-F5344CB8AC3E}">
        <p14:creationId xmlns:p14="http://schemas.microsoft.com/office/powerpoint/2010/main" val="17471888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3E6ADE3A-C598-4E10-AECB-24A63077B228}" type="slidenum">
              <a:rPr lang="en-US" altLang="en-US"/>
              <a:pPr/>
              <a:t>‹#›</a:t>
            </a:fld>
            <a:endParaRPr lang="en-US" altLang="en-US"/>
          </a:p>
        </p:txBody>
      </p:sp>
    </p:spTree>
    <p:extLst>
      <p:ext uri="{BB962C8B-B14F-4D97-AF65-F5344CB8AC3E}">
        <p14:creationId xmlns:p14="http://schemas.microsoft.com/office/powerpoint/2010/main" val="2074066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9AAE77E-F542-4768-BB77-542770B9C56E}" type="slidenum">
              <a:rPr lang="en-US" altLang="en-US"/>
              <a:pPr/>
              <a:t>‹#›</a:t>
            </a:fld>
            <a:endParaRPr lang="en-US" altLang="en-US"/>
          </a:p>
        </p:txBody>
      </p:sp>
    </p:spTree>
    <p:extLst>
      <p:ext uri="{BB962C8B-B14F-4D97-AF65-F5344CB8AC3E}">
        <p14:creationId xmlns:p14="http://schemas.microsoft.com/office/powerpoint/2010/main" val="227388907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5282FFA-3CC3-4F04-8B57-C8325C4F3A44}" type="slidenum">
              <a:rPr lang="en-US" altLang="en-US"/>
              <a:pPr/>
              <a:t>‹#›</a:t>
            </a:fld>
            <a:endParaRPr lang="en-US" altLang="en-US"/>
          </a:p>
        </p:txBody>
      </p:sp>
    </p:spTree>
    <p:extLst>
      <p:ext uri="{BB962C8B-B14F-4D97-AF65-F5344CB8AC3E}">
        <p14:creationId xmlns:p14="http://schemas.microsoft.com/office/powerpoint/2010/main" val="175439096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71800" y="228600"/>
            <a:ext cx="5791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200400" y="1600200"/>
            <a:ext cx="5257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D00030"/>
                </a:solidFill>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D00030"/>
                </a:solidFill>
              </a:defRPr>
            </a:lvl1pPr>
          </a:lstStyle>
          <a:p>
            <a:fld id="{94828131-F086-46D3-B145-91CB1F58FA5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8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8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8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800" b="1">
          <a:solidFill>
            <a:schemeClr val="bg1"/>
          </a:solidFill>
          <a:latin typeface="Arial" pitchFamily="-106" charset="0"/>
          <a:ea typeface="ＭＳ Ｐゴシック" pitchFamily="-106" charset="-128"/>
          <a:cs typeface="ＭＳ Ｐゴシック" pitchFamily="-106" charset="-128"/>
        </a:defRPr>
      </a:lvl6pPr>
      <a:lvl7pPr marL="914400" algn="l" rtl="0" fontAlgn="base">
        <a:spcBef>
          <a:spcPct val="0"/>
        </a:spcBef>
        <a:spcAft>
          <a:spcPct val="0"/>
        </a:spcAft>
        <a:defRPr sz="2800" b="1">
          <a:solidFill>
            <a:schemeClr val="bg1"/>
          </a:solidFill>
          <a:latin typeface="Arial" pitchFamily="-106" charset="0"/>
          <a:ea typeface="ＭＳ Ｐゴシック" pitchFamily="-106" charset="-128"/>
          <a:cs typeface="ＭＳ Ｐゴシック" pitchFamily="-106" charset="-128"/>
        </a:defRPr>
      </a:lvl7pPr>
      <a:lvl8pPr marL="1371600" algn="l" rtl="0" fontAlgn="base">
        <a:spcBef>
          <a:spcPct val="0"/>
        </a:spcBef>
        <a:spcAft>
          <a:spcPct val="0"/>
        </a:spcAft>
        <a:defRPr sz="2800" b="1">
          <a:solidFill>
            <a:schemeClr val="bg1"/>
          </a:solidFill>
          <a:latin typeface="Arial" pitchFamily="-106" charset="0"/>
          <a:ea typeface="ＭＳ Ｐゴシック" pitchFamily="-106" charset="-128"/>
          <a:cs typeface="ＭＳ Ｐゴシック" pitchFamily="-106" charset="-128"/>
        </a:defRPr>
      </a:lvl8pPr>
      <a:lvl9pPr marL="1828800" algn="l" rtl="0" fontAlgn="base">
        <a:spcBef>
          <a:spcPct val="0"/>
        </a:spcBef>
        <a:spcAft>
          <a:spcPct val="0"/>
        </a:spcAft>
        <a:defRPr sz="2800" b="1">
          <a:solidFill>
            <a:schemeClr val="bg1"/>
          </a:solidFill>
          <a:latin typeface="Arial"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lr>
          <a:srgbClr val="D20031"/>
        </a:buClr>
        <a:buFont typeface="Wingdings" pitchFamily="-106" charset="2"/>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D8002F"/>
        </a:buClr>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i="1">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carleton.ca/registrar/information-sess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67FD83-E878-439A-876A-C9BFD8FC0AFC}"/>
              </a:ext>
            </a:extLst>
          </p:cNvPr>
          <p:cNvSpPr>
            <a:spLocks noGrp="1"/>
          </p:cNvSpPr>
          <p:nvPr>
            <p:ph type="title"/>
          </p:nvPr>
        </p:nvSpPr>
        <p:spPr>
          <a:xfrm>
            <a:off x="250357" y="1484784"/>
            <a:ext cx="2397759" cy="2743200"/>
          </a:xfrm>
        </p:spPr>
        <p:txBody>
          <a:bodyPr anchor="t">
            <a:normAutofit/>
          </a:bodyPr>
          <a:lstStyle/>
          <a:p>
            <a:pPr algn="ctr"/>
            <a:br>
              <a:rPr lang="en-CA" sz="4200"/>
            </a:br>
            <a:r>
              <a:rPr lang="en-CA" sz="4200"/>
              <a:t>House Keeping</a:t>
            </a:r>
            <a:endParaRPr lang="en-CA" sz="4200" dirty="0"/>
          </a:p>
        </p:txBody>
      </p:sp>
      <p:sp>
        <p:nvSpPr>
          <p:cNvPr id="3" name="Content Placeholder 2">
            <a:extLst>
              <a:ext uri="{FF2B5EF4-FFF2-40B4-BE49-F238E27FC236}">
                <a16:creationId xmlns:a16="http://schemas.microsoft.com/office/drawing/2014/main" id="{D7A3D415-8D16-4B9D-B82F-C923950AEC18}"/>
              </a:ext>
            </a:extLst>
          </p:cNvPr>
          <p:cNvSpPr>
            <a:spLocks noGrp="1"/>
          </p:cNvSpPr>
          <p:nvPr>
            <p:ph idx="1"/>
          </p:nvPr>
        </p:nvSpPr>
        <p:spPr>
          <a:xfrm>
            <a:off x="3203848" y="332656"/>
            <a:ext cx="5467349" cy="6336704"/>
          </a:xfrm>
        </p:spPr>
        <p:txBody>
          <a:bodyPr anchor="ctr">
            <a:normAutofit/>
          </a:bodyPr>
          <a:lstStyle/>
          <a:p>
            <a:r>
              <a:rPr lang="en-CA"/>
              <a:t>Please turn off your video/microphone </a:t>
            </a:r>
          </a:p>
          <a:p>
            <a:pPr marL="0" indent="0">
              <a:buNone/>
            </a:pPr>
            <a:endParaRPr lang="en-CA"/>
          </a:p>
          <a:p>
            <a:r>
              <a:rPr lang="en-CA"/>
              <a:t>Use the hand or chat feature to ask questions</a:t>
            </a:r>
          </a:p>
          <a:p>
            <a:pPr marL="0" indent="0">
              <a:buNone/>
            </a:pPr>
            <a:endParaRPr lang="en-CA"/>
          </a:p>
          <a:p>
            <a:pPr marL="0" indent="0">
              <a:buNone/>
            </a:pPr>
            <a:endParaRPr lang="en-CA"/>
          </a:p>
          <a:p>
            <a:pPr marL="0" indent="0">
              <a:buNone/>
            </a:pPr>
            <a:endParaRPr lang="en-CA"/>
          </a:p>
          <a:p>
            <a:r>
              <a:rPr lang="en-CA"/>
              <a:t>The presentation will be posted on the intranet:</a:t>
            </a:r>
          </a:p>
          <a:p>
            <a:pPr marL="0" indent="0">
              <a:buNone/>
            </a:pPr>
            <a:r>
              <a:rPr lang="en-CA"/>
              <a:t> </a:t>
            </a:r>
            <a:r>
              <a:rPr lang="en-CA">
                <a:hlinkClick r:id="rId3"/>
              </a:rPr>
              <a:t>https://i.carleton.ca/registrar/information-session/</a:t>
            </a:r>
            <a:endParaRPr lang="en-CA" dirty="0"/>
          </a:p>
        </p:txBody>
      </p:sp>
      <p:pic>
        <p:nvPicPr>
          <p:cNvPr id="6" name="Picture 5">
            <a:extLst>
              <a:ext uri="{FF2B5EF4-FFF2-40B4-BE49-F238E27FC236}">
                <a16:creationId xmlns:a16="http://schemas.microsoft.com/office/drawing/2014/main" id="{DB9AEC16-D1C1-407C-8BCD-CD131F00BAEA}"/>
              </a:ext>
            </a:extLst>
          </p:cNvPr>
          <p:cNvPicPr>
            <a:picLocks noChangeAspect="1"/>
          </p:cNvPicPr>
          <p:nvPr/>
        </p:nvPicPr>
        <p:blipFill>
          <a:blip r:embed="rId4"/>
          <a:stretch>
            <a:fillRect/>
          </a:stretch>
        </p:blipFill>
        <p:spPr>
          <a:xfrm>
            <a:off x="3470475" y="1293980"/>
            <a:ext cx="4889524" cy="458307"/>
          </a:xfrm>
          <a:prstGeom prst="rect">
            <a:avLst/>
          </a:prstGeom>
        </p:spPr>
      </p:pic>
      <p:pic>
        <p:nvPicPr>
          <p:cNvPr id="7" name="Picture 6">
            <a:extLst>
              <a:ext uri="{FF2B5EF4-FFF2-40B4-BE49-F238E27FC236}">
                <a16:creationId xmlns:a16="http://schemas.microsoft.com/office/drawing/2014/main" id="{2DCCCE81-FC96-4E0E-B07B-9C4809E4A330}"/>
              </a:ext>
            </a:extLst>
          </p:cNvPr>
          <p:cNvPicPr>
            <a:picLocks noChangeAspect="1"/>
          </p:cNvPicPr>
          <p:nvPr/>
        </p:nvPicPr>
        <p:blipFill>
          <a:blip r:embed="rId5"/>
          <a:stretch>
            <a:fillRect/>
          </a:stretch>
        </p:blipFill>
        <p:spPr>
          <a:xfrm>
            <a:off x="3470475" y="3006499"/>
            <a:ext cx="4895127" cy="494509"/>
          </a:xfrm>
          <a:prstGeom prst="rect">
            <a:avLst/>
          </a:prstGeom>
        </p:spPr>
      </p:pic>
      <p:pic>
        <p:nvPicPr>
          <p:cNvPr id="8" name="Picture 7">
            <a:extLst>
              <a:ext uri="{FF2B5EF4-FFF2-40B4-BE49-F238E27FC236}">
                <a16:creationId xmlns:a16="http://schemas.microsoft.com/office/drawing/2014/main" id="{3AE3C6B5-D2C7-4FD0-9272-719D6001D3CB}"/>
              </a:ext>
            </a:extLst>
          </p:cNvPr>
          <p:cNvPicPr>
            <a:picLocks noChangeAspect="1"/>
          </p:cNvPicPr>
          <p:nvPr/>
        </p:nvPicPr>
        <p:blipFill>
          <a:blip r:embed="rId6"/>
          <a:stretch>
            <a:fillRect/>
          </a:stretch>
        </p:blipFill>
        <p:spPr>
          <a:xfrm>
            <a:off x="3470475" y="3735356"/>
            <a:ext cx="4889524" cy="492628"/>
          </a:xfrm>
          <a:prstGeom prst="rect">
            <a:avLst/>
          </a:prstGeom>
        </p:spPr>
      </p:pic>
      <p:sp>
        <p:nvSpPr>
          <p:cNvPr id="4" name="Slide Number Placeholder 3">
            <a:extLst>
              <a:ext uri="{FF2B5EF4-FFF2-40B4-BE49-F238E27FC236}">
                <a16:creationId xmlns:a16="http://schemas.microsoft.com/office/drawing/2014/main" id="{095912DA-5C5E-4B9A-89A0-1D4933A3F3CA}"/>
              </a:ext>
            </a:extLst>
          </p:cNvPr>
          <p:cNvSpPr>
            <a:spLocks noGrp="1"/>
          </p:cNvSpPr>
          <p:nvPr>
            <p:ph type="sldNum" sz="quarter" idx="12"/>
          </p:nvPr>
        </p:nvSpPr>
        <p:spPr/>
        <p:txBody>
          <a:bodyPr/>
          <a:lstStyle/>
          <a:p>
            <a:fld id="{179ADA82-E84E-4941-843A-17427CD2AB18}" type="slidenum">
              <a:rPr lang="en-US" altLang="en-US" smtClean="0"/>
              <a:pPr/>
              <a:t>1</a:t>
            </a:fld>
            <a:endParaRPr lang="en-US" altLang="en-US"/>
          </a:p>
        </p:txBody>
      </p:sp>
    </p:spTree>
    <p:extLst>
      <p:ext uri="{BB962C8B-B14F-4D97-AF65-F5344CB8AC3E}">
        <p14:creationId xmlns:p14="http://schemas.microsoft.com/office/powerpoint/2010/main" val="2214122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3266C-203F-48E9-9BC6-AE7F0DDA3D85}"/>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eaLnBrk="1" hangingPunct="1">
              <a:lnSpc>
                <a:spcPct val="90000"/>
              </a:lnSpc>
            </a:pPr>
            <a:r>
              <a:rPr lang="en-US" kern="1200" dirty="0">
                <a:latin typeface="+mj-lt"/>
                <a:ea typeface="+mj-ea"/>
                <a:cs typeface="+mj-cs"/>
              </a:rPr>
              <a:t>Menu Items</a:t>
            </a:r>
          </a:p>
        </p:txBody>
      </p:sp>
      <p:sp>
        <p:nvSpPr>
          <p:cNvPr id="4" name="Slide Number Placeholder 3">
            <a:extLst>
              <a:ext uri="{FF2B5EF4-FFF2-40B4-BE49-F238E27FC236}">
                <a16:creationId xmlns:a16="http://schemas.microsoft.com/office/drawing/2014/main" id="{FA203311-336B-407E-ACE5-3FD12F2B39F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pPr>
            <a:fld id="{179ADA82-E84E-4941-843A-17427CD2AB18}" type="slidenum">
              <a:rPr lang="en-US" altLang="en-US" sz="1200" smtClean="0">
                <a:solidFill>
                  <a:schemeClr val="tx1">
                    <a:tint val="75000"/>
                  </a:schemeClr>
                </a:solidFill>
                <a:latin typeface="+mn-lt"/>
                <a:ea typeface="+mn-ea"/>
              </a:rPr>
              <a:pPr eaLnBrk="1" hangingPunct="1">
                <a:spcAft>
                  <a:spcPts val="600"/>
                </a:spcAft>
              </a:pPr>
              <a:t>10</a:t>
            </a:fld>
            <a:endParaRPr lang="en-US" altLang="en-US" sz="1200">
              <a:solidFill>
                <a:schemeClr val="tx1">
                  <a:tint val="75000"/>
                </a:schemeClr>
              </a:solidFill>
              <a:latin typeface="+mn-lt"/>
              <a:ea typeface="+mn-ea"/>
            </a:endParaRPr>
          </a:p>
        </p:txBody>
      </p:sp>
      <p:pic>
        <p:nvPicPr>
          <p:cNvPr id="3" name="Picture 2">
            <a:extLst>
              <a:ext uri="{FF2B5EF4-FFF2-40B4-BE49-F238E27FC236}">
                <a16:creationId xmlns:a16="http://schemas.microsoft.com/office/drawing/2014/main" id="{322F735C-2E65-483A-B4ED-FF5A49201F9A}"/>
              </a:ext>
            </a:extLst>
          </p:cNvPr>
          <p:cNvPicPr>
            <a:picLocks noChangeAspect="1"/>
          </p:cNvPicPr>
          <p:nvPr/>
        </p:nvPicPr>
        <p:blipFill>
          <a:blip r:embed="rId3"/>
          <a:stretch>
            <a:fillRect/>
          </a:stretch>
        </p:blipFill>
        <p:spPr>
          <a:xfrm>
            <a:off x="0" y="1599163"/>
            <a:ext cx="9144000" cy="421059"/>
          </a:xfrm>
          <a:prstGeom prst="rect">
            <a:avLst/>
          </a:prstGeom>
        </p:spPr>
      </p:pic>
      <p:sp>
        <p:nvSpPr>
          <p:cNvPr id="10" name="TextBox 9">
            <a:extLst>
              <a:ext uri="{FF2B5EF4-FFF2-40B4-BE49-F238E27FC236}">
                <a16:creationId xmlns:a16="http://schemas.microsoft.com/office/drawing/2014/main" id="{51AB017D-7B18-4346-BF4D-961EAA4CE72D}"/>
              </a:ext>
            </a:extLst>
          </p:cNvPr>
          <p:cNvSpPr txBox="1"/>
          <p:nvPr/>
        </p:nvSpPr>
        <p:spPr>
          <a:xfrm>
            <a:off x="705431" y="2231082"/>
            <a:ext cx="8438569" cy="4154984"/>
          </a:xfrm>
          <a:prstGeom prst="rect">
            <a:avLst/>
          </a:prstGeom>
          <a:noFill/>
        </p:spPr>
        <p:txBody>
          <a:bodyPr wrap="square" rtlCol="0">
            <a:spAutoFit/>
          </a:bodyPr>
          <a:lstStyle/>
          <a:p>
            <a:r>
              <a:rPr lang="en-CA" u="sng" dirty="0"/>
              <a:t>Banner Document Management Buttons</a:t>
            </a:r>
          </a:p>
          <a:p>
            <a:pPr marL="800100" lvl="1" indent="-342900">
              <a:buFont typeface="Arial" panose="020B0604020202020204" pitchFamily="34" charset="0"/>
              <a:buChar char="•"/>
            </a:pPr>
            <a:r>
              <a:rPr lang="en-CA" dirty="0"/>
              <a:t>Add Documents</a:t>
            </a:r>
          </a:p>
          <a:p>
            <a:pPr marL="800100" lvl="1" indent="-342900">
              <a:buFont typeface="Arial" panose="020B0604020202020204" pitchFamily="34" charset="0"/>
              <a:buChar char="•"/>
            </a:pPr>
            <a:r>
              <a:rPr lang="en-CA" dirty="0"/>
              <a:t>Retrieve Documents</a:t>
            </a:r>
          </a:p>
          <a:p>
            <a:r>
              <a:rPr lang="en-CA" u="sng" dirty="0"/>
              <a:t>Related Forms</a:t>
            </a:r>
          </a:p>
          <a:p>
            <a:pPr marL="800100" lvl="1" indent="-342900">
              <a:buFont typeface="Arial" panose="020B0604020202020204" pitchFamily="34" charset="0"/>
              <a:buChar char="•"/>
            </a:pPr>
            <a:r>
              <a:rPr lang="en-CA" dirty="0"/>
              <a:t>Access forms related to current form</a:t>
            </a:r>
          </a:p>
          <a:p>
            <a:r>
              <a:rPr lang="en-CA" u="sng" dirty="0"/>
              <a:t>Tools Menu</a:t>
            </a:r>
          </a:p>
          <a:p>
            <a:pPr marL="800100" lvl="1" indent="-342900">
              <a:buFont typeface="Arial" panose="020B0604020202020204" pitchFamily="34" charset="0"/>
              <a:buChar char="•"/>
            </a:pPr>
            <a:r>
              <a:rPr lang="en-CA" dirty="0"/>
              <a:t>Access other menu items (refresh, export, clear)</a:t>
            </a:r>
          </a:p>
          <a:p>
            <a:endParaRPr lang="en-CA" dirty="0"/>
          </a:p>
          <a:p>
            <a:r>
              <a:rPr lang="en-CA" u="sng" dirty="0"/>
              <a:t>Block Menu</a:t>
            </a:r>
            <a:r>
              <a:rPr lang="en-CA" dirty="0"/>
              <a:t>: insert, delete, copy and filter records</a:t>
            </a:r>
          </a:p>
          <a:p>
            <a:endParaRPr lang="en-CA" dirty="0"/>
          </a:p>
          <a:p>
            <a:r>
              <a:rPr lang="en-CA" u="sng" dirty="0"/>
              <a:t>Exit</a:t>
            </a:r>
            <a:r>
              <a:rPr lang="en-CA" dirty="0"/>
              <a:t> button</a:t>
            </a:r>
          </a:p>
        </p:txBody>
      </p:sp>
      <p:pic>
        <p:nvPicPr>
          <p:cNvPr id="12" name="Graphic 11" descr="Badge 1">
            <a:extLst>
              <a:ext uri="{FF2B5EF4-FFF2-40B4-BE49-F238E27FC236}">
                <a16:creationId xmlns:a16="http://schemas.microsoft.com/office/drawing/2014/main" id="{FC7A8587-86DB-4897-9BD8-D5EF93D14D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367" y="2231082"/>
            <a:ext cx="576064" cy="576064"/>
          </a:xfrm>
          <a:prstGeom prst="rect">
            <a:avLst/>
          </a:prstGeom>
        </p:spPr>
      </p:pic>
      <p:pic>
        <p:nvPicPr>
          <p:cNvPr id="14" name="Graphic 13" descr="Badge">
            <a:extLst>
              <a:ext uri="{FF2B5EF4-FFF2-40B4-BE49-F238E27FC236}">
                <a16:creationId xmlns:a16="http://schemas.microsoft.com/office/drawing/2014/main" id="{266EC38F-1C7F-4DC5-80D4-2038CF76E3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9367" y="5085184"/>
            <a:ext cx="576064" cy="576064"/>
          </a:xfrm>
          <a:prstGeom prst="rect">
            <a:avLst/>
          </a:prstGeom>
        </p:spPr>
      </p:pic>
      <p:pic>
        <p:nvPicPr>
          <p:cNvPr id="16" name="Graphic 15" descr="Badge 3">
            <a:extLst>
              <a:ext uri="{FF2B5EF4-FFF2-40B4-BE49-F238E27FC236}">
                <a16:creationId xmlns:a16="http://schemas.microsoft.com/office/drawing/2014/main" id="{C89D2767-C2A1-461C-8787-37FFE3FB39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4705" y="5811490"/>
            <a:ext cx="576064" cy="576064"/>
          </a:xfrm>
          <a:prstGeom prst="rect">
            <a:avLst/>
          </a:prstGeom>
        </p:spPr>
      </p:pic>
    </p:spTree>
    <p:extLst>
      <p:ext uri="{BB962C8B-B14F-4D97-AF65-F5344CB8AC3E}">
        <p14:creationId xmlns:p14="http://schemas.microsoft.com/office/powerpoint/2010/main" val="416253509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3266C-203F-48E9-9BC6-AE7F0DDA3D85}"/>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eaLnBrk="1" hangingPunct="1">
              <a:lnSpc>
                <a:spcPct val="90000"/>
              </a:lnSpc>
            </a:pPr>
            <a:r>
              <a:rPr lang="en-US" kern="1200" dirty="0">
                <a:latin typeface="+mj-lt"/>
                <a:ea typeface="+mj-ea"/>
                <a:cs typeface="+mj-cs"/>
              </a:rPr>
              <a:t>Banner Document Management</a:t>
            </a:r>
          </a:p>
        </p:txBody>
      </p:sp>
      <p:sp>
        <p:nvSpPr>
          <p:cNvPr id="4" name="Slide Number Placeholder 3">
            <a:extLst>
              <a:ext uri="{FF2B5EF4-FFF2-40B4-BE49-F238E27FC236}">
                <a16:creationId xmlns:a16="http://schemas.microsoft.com/office/drawing/2014/main" id="{FA203311-336B-407E-ACE5-3FD12F2B39F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pPr>
            <a:fld id="{179ADA82-E84E-4941-843A-17427CD2AB18}" type="slidenum">
              <a:rPr lang="en-US" altLang="en-US" sz="1200" smtClean="0">
                <a:solidFill>
                  <a:schemeClr val="tx1">
                    <a:tint val="75000"/>
                  </a:schemeClr>
                </a:solidFill>
                <a:latin typeface="+mn-lt"/>
                <a:ea typeface="+mn-ea"/>
              </a:rPr>
              <a:pPr eaLnBrk="1" hangingPunct="1">
                <a:spcAft>
                  <a:spcPts val="600"/>
                </a:spcAft>
              </a:pPr>
              <a:t>11</a:t>
            </a:fld>
            <a:endParaRPr lang="en-US" altLang="en-US" sz="1200">
              <a:solidFill>
                <a:schemeClr val="tx1">
                  <a:tint val="75000"/>
                </a:schemeClr>
              </a:solidFill>
              <a:latin typeface="+mn-lt"/>
              <a:ea typeface="+mn-ea"/>
            </a:endParaRPr>
          </a:p>
        </p:txBody>
      </p:sp>
      <p:sp>
        <p:nvSpPr>
          <p:cNvPr id="10" name="TextBox 9">
            <a:extLst>
              <a:ext uri="{FF2B5EF4-FFF2-40B4-BE49-F238E27FC236}">
                <a16:creationId xmlns:a16="http://schemas.microsoft.com/office/drawing/2014/main" id="{51AB017D-7B18-4346-BF4D-961EAA4CE72D}"/>
              </a:ext>
            </a:extLst>
          </p:cNvPr>
          <p:cNvSpPr txBox="1"/>
          <p:nvPr/>
        </p:nvSpPr>
        <p:spPr>
          <a:xfrm>
            <a:off x="352715" y="2228671"/>
            <a:ext cx="8438569" cy="1200329"/>
          </a:xfrm>
          <a:prstGeom prst="rect">
            <a:avLst/>
          </a:prstGeom>
          <a:noFill/>
        </p:spPr>
        <p:txBody>
          <a:bodyPr wrap="square" rtlCol="0">
            <a:spAutoFit/>
          </a:bodyPr>
          <a:lstStyle/>
          <a:p>
            <a:r>
              <a:rPr lang="en-CA" u="sng" dirty="0"/>
              <a:t>Banner Document Management Buttons</a:t>
            </a:r>
          </a:p>
          <a:p>
            <a:pPr marL="800100" lvl="1" indent="-342900">
              <a:buFont typeface="Arial" panose="020B0604020202020204" pitchFamily="34" charset="0"/>
              <a:buChar char="•"/>
            </a:pPr>
            <a:r>
              <a:rPr lang="en-CA" dirty="0"/>
              <a:t>Add Documents</a:t>
            </a:r>
          </a:p>
          <a:p>
            <a:pPr marL="800100" lvl="1" indent="-342900">
              <a:buFont typeface="Arial" panose="020B0604020202020204" pitchFamily="34" charset="0"/>
              <a:buChar char="•"/>
            </a:pPr>
            <a:r>
              <a:rPr lang="en-CA" dirty="0"/>
              <a:t>Retrieve Documents</a:t>
            </a:r>
          </a:p>
        </p:txBody>
      </p:sp>
      <p:pic>
        <p:nvPicPr>
          <p:cNvPr id="5" name="Picture 4">
            <a:extLst>
              <a:ext uri="{FF2B5EF4-FFF2-40B4-BE49-F238E27FC236}">
                <a16:creationId xmlns:a16="http://schemas.microsoft.com/office/drawing/2014/main" id="{70C18289-BF82-47EA-92B0-83F534FA3912}"/>
              </a:ext>
            </a:extLst>
          </p:cNvPr>
          <p:cNvPicPr>
            <a:picLocks noChangeAspect="1"/>
          </p:cNvPicPr>
          <p:nvPr/>
        </p:nvPicPr>
        <p:blipFill>
          <a:blip r:embed="rId3"/>
          <a:stretch>
            <a:fillRect/>
          </a:stretch>
        </p:blipFill>
        <p:spPr>
          <a:xfrm>
            <a:off x="-10547" y="4315653"/>
            <a:ext cx="9144000" cy="250639"/>
          </a:xfrm>
          <a:prstGeom prst="rect">
            <a:avLst/>
          </a:prstGeom>
        </p:spPr>
      </p:pic>
    </p:spTree>
    <p:extLst>
      <p:ext uri="{BB962C8B-B14F-4D97-AF65-F5344CB8AC3E}">
        <p14:creationId xmlns:p14="http://schemas.microsoft.com/office/powerpoint/2010/main" val="152734915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83">
            <a:extLst>
              <a:ext uri="{FF2B5EF4-FFF2-40B4-BE49-F238E27FC236}">
                <a16:creationId xmlns:a16="http://schemas.microsoft.com/office/drawing/2014/main" id="{25549E48-55B4-43FA-96F3-A3F777E0F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Rectangle 85">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664" y="304802"/>
            <a:ext cx="8323012"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33266C-203F-48E9-9BC6-AE7F0DDA3D85}"/>
              </a:ext>
            </a:extLst>
          </p:cNvPr>
          <p:cNvSpPr>
            <a:spLocks noGrp="1"/>
          </p:cNvSpPr>
          <p:nvPr>
            <p:ph type="title"/>
          </p:nvPr>
        </p:nvSpPr>
        <p:spPr>
          <a:xfrm>
            <a:off x="651510" y="405575"/>
            <a:ext cx="3751326" cy="1371600"/>
          </a:xfrm>
        </p:spPr>
        <p:txBody>
          <a:bodyPr vert="horz" lIns="91440" tIns="45720" rIns="91440" bIns="45720" rtlCol="0" anchor="ctr">
            <a:normAutofit/>
          </a:bodyPr>
          <a:lstStyle/>
          <a:p>
            <a:pPr eaLnBrk="1" hangingPunct="1">
              <a:lnSpc>
                <a:spcPct val="90000"/>
              </a:lnSpc>
            </a:pPr>
            <a:r>
              <a:rPr lang="en-US" sz="3100" kern="1200" dirty="0">
                <a:solidFill>
                  <a:schemeClr val="tx1"/>
                </a:solidFill>
              </a:rPr>
              <a:t>Tools Menu</a:t>
            </a:r>
          </a:p>
        </p:txBody>
      </p:sp>
      <p:sp>
        <p:nvSpPr>
          <p:cNvPr id="94" name="Rectangle 87">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088" y="76442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89">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59127" y="1069550"/>
            <a:ext cx="1021458"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CC25B74-B75E-49A6-A34E-851132A72634}"/>
              </a:ext>
            </a:extLst>
          </p:cNvPr>
          <p:cNvPicPr>
            <a:picLocks noChangeAspect="1"/>
          </p:cNvPicPr>
          <p:nvPr/>
        </p:nvPicPr>
        <p:blipFill>
          <a:blip r:embed="rId3"/>
          <a:stretch>
            <a:fillRect/>
          </a:stretch>
        </p:blipFill>
        <p:spPr>
          <a:xfrm>
            <a:off x="3493958" y="2112731"/>
            <a:ext cx="2213930" cy="4160520"/>
          </a:xfrm>
          <a:prstGeom prst="rect">
            <a:avLst/>
          </a:prstGeom>
          <a:ln>
            <a:solidFill>
              <a:schemeClr val="tx1"/>
            </a:solidFill>
          </a:ln>
        </p:spPr>
      </p:pic>
      <p:pic>
        <p:nvPicPr>
          <p:cNvPr id="5" name="Picture 4">
            <a:extLst>
              <a:ext uri="{FF2B5EF4-FFF2-40B4-BE49-F238E27FC236}">
                <a16:creationId xmlns:a16="http://schemas.microsoft.com/office/drawing/2014/main" id="{D575FFA1-B5AC-44E4-A483-D6AEAFA7EA7A}"/>
              </a:ext>
            </a:extLst>
          </p:cNvPr>
          <p:cNvPicPr>
            <a:picLocks noChangeAspect="1"/>
          </p:cNvPicPr>
          <p:nvPr/>
        </p:nvPicPr>
        <p:blipFill>
          <a:blip r:embed="rId4"/>
          <a:stretch>
            <a:fillRect/>
          </a:stretch>
        </p:blipFill>
        <p:spPr>
          <a:xfrm>
            <a:off x="6273591" y="2112731"/>
            <a:ext cx="2463085" cy="4160520"/>
          </a:xfrm>
          <a:prstGeom prst="rect">
            <a:avLst/>
          </a:prstGeom>
          <a:ln>
            <a:solidFill>
              <a:schemeClr val="tx1"/>
            </a:solidFill>
          </a:ln>
        </p:spPr>
      </p:pic>
      <p:pic>
        <p:nvPicPr>
          <p:cNvPr id="7" name="Picture 6">
            <a:extLst>
              <a:ext uri="{FF2B5EF4-FFF2-40B4-BE49-F238E27FC236}">
                <a16:creationId xmlns:a16="http://schemas.microsoft.com/office/drawing/2014/main" id="{E86B6533-64CA-4F3F-B926-4ADC9B252B1B}"/>
              </a:ext>
            </a:extLst>
          </p:cNvPr>
          <p:cNvPicPr>
            <a:picLocks noChangeAspect="1"/>
          </p:cNvPicPr>
          <p:nvPr/>
        </p:nvPicPr>
        <p:blipFill>
          <a:blip r:embed="rId5"/>
          <a:stretch>
            <a:fillRect/>
          </a:stretch>
        </p:blipFill>
        <p:spPr>
          <a:xfrm>
            <a:off x="476022" y="2112731"/>
            <a:ext cx="2777490" cy="3930772"/>
          </a:xfrm>
          <a:prstGeom prst="rect">
            <a:avLst/>
          </a:prstGeom>
          <a:ln>
            <a:solidFill>
              <a:schemeClr val="tx1"/>
            </a:solidFill>
          </a:ln>
        </p:spPr>
      </p:pic>
      <p:sp>
        <p:nvSpPr>
          <p:cNvPr id="4" name="Slide Number Placeholder 3">
            <a:extLst>
              <a:ext uri="{FF2B5EF4-FFF2-40B4-BE49-F238E27FC236}">
                <a16:creationId xmlns:a16="http://schemas.microsoft.com/office/drawing/2014/main" id="{FA203311-336B-407E-ACE5-3FD12F2B39FB}"/>
              </a:ext>
            </a:extLst>
          </p:cNvPr>
          <p:cNvSpPr>
            <a:spLocks noGrp="1"/>
          </p:cNvSpPr>
          <p:nvPr>
            <p:ph type="sldNum" sz="quarter" idx="12"/>
          </p:nvPr>
        </p:nvSpPr>
        <p:spPr>
          <a:xfrm>
            <a:off x="6457950" y="6356350"/>
            <a:ext cx="2034540" cy="365125"/>
          </a:xfrm>
        </p:spPr>
        <p:txBody>
          <a:bodyPr vert="horz" lIns="91440" tIns="45720" rIns="91440" bIns="45720" rtlCol="0" anchor="ctr">
            <a:normAutofit/>
          </a:bodyPr>
          <a:lstStyle/>
          <a:p>
            <a:pPr eaLnBrk="1" hangingPunct="1">
              <a:spcAft>
                <a:spcPts val="600"/>
              </a:spcAft>
            </a:pPr>
            <a:fld id="{179ADA82-E84E-4941-843A-17427CD2AB18}" type="slidenum">
              <a:rPr lang="en-US" altLang="en-US" sz="1000" smtClean="0">
                <a:solidFill>
                  <a:schemeClr val="tx1">
                    <a:lumMod val="50000"/>
                    <a:lumOff val="50000"/>
                  </a:schemeClr>
                </a:solidFill>
                <a:latin typeface="+mn-lt"/>
                <a:ea typeface="+mn-ea"/>
              </a:rPr>
              <a:pPr eaLnBrk="1" hangingPunct="1">
                <a:spcAft>
                  <a:spcPts val="600"/>
                </a:spcAft>
              </a:pPr>
              <a:t>12</a:t>
            </a:fld>
            <a:endParaRPr lang="en-US" altLang="en-US" sz="1000">
              <a:solidFill>
                <a:schemeClr val="tx1">
                  <a:lumMod val="50000"/>
                  <a:lumOff val="50000"/>
                </a:schemeClr>
              </a:solidFill>
              <a:latin typeface="+mn-lt"/>
              <a:ea typeface="+mn-ea"/>
            </a:endParaRPr>
          </a:p>
        </p:txBody>
      </p:sp>
      <p:sp>
        <p:nvSpPr>
          <p:cNvPr id="3" name="TextBox 2">
            <a:extLst>
              <a:ext uri="{FF2B5EF4-FFF2-40B4-BE49-F238E27FC236}">
                <a16:creationId xmlns:a16="http://schemas.microsoft.com/office/drawing/2014/main" id="{A55B72BE-A997-44DE-8BBD-97F69320241C}"/>
              </a:ext>
            </a:extLst>
          </p:cNvPr>
          <p:cNvSpPr txBox="1"/>
          <p:nvPr/>
        </p:nvSpPr>
        <p:spPr>
          <a:xfrm>
            <a:off x="5580566" y="763978"/>
            <a:ext cx="3747844" cy="584775"/>
          </a:xfrm>
          <a:prstGeom prst="rect">
            <a:avLst/>
          </a:prstGeom>
          <a:noFill/>
        </p:spPr>
        <p:txBody>
          <a:bodyPr wrap="square" rtlCol="0">
            <a:spAutoFit/>
          </a:bodyPr>
          <a:lstStyle/>
          <a:p>
            <a:r>
              <a:rPr lang="en-CA" sz="3100" b="1" dirty="0">
                <a:latin typeface="+mj-lt"/>
              </a:rPr>
              <a:t>Related Menu</a:t>
            </a:r>
          </a:p>
        </p:txBody>
      </p:sp>
    </p:spTree>
    <p:extLst>
      <p:ext uri="{BB962C8B-B14F-4D97-AF65-F5344CB8AC3E}">
        <p14:creationId xmlns:p14="http://schemas.microsoft.com/office/powerpoint/2010/main" val="419701137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C2AC11E-3162-4990-A36E-92B07ECF1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9073D962-D3D2-4A72-8593-65C213CBF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0" y="633619"/>
            <a:ext cx="339068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07B6A1-F2D3-49A6-A88B-2FF7BE47D9F5}"/>
              </a:ext>
            </a:extLst>
          </p:cNvPr>
          <p:cNvSpPr>
            <a:spLocks noGrp="1"/>
          </p:cNvSpPr>
          <p:nvPr>
            <p:ph type="title"/>
          </p:nvPr>
        </p:nvSpPr>
        <p:spPr>
          <a:xfrm>
            <a:off x="628650" y="978408"/>
            <a:ext cx="2791206" cy="1106424"/>
          </a:xfrm>
        </p:spPr>
        <p:txBody>
          <a:bodyPr vert="horz" lIns="91440" tIns="45720" rIns="91440" bIns="45720" rtlCol="0" anchor="ctr">
            <a:normAutofit/>
          </a:bodyPr>
          <a:lstStyle/>
          <a:p>
            <a:pPr eaLnBrk="1" hangingPunct="1">
              <a:lnSpc>
                <a:spcPct val="90000"/>
              </a:lnSpc>
            </a:pPr>
            <a:r>
              <a:rPr lang="en-US" sz="2400" kern="1200">
                <a:solidFill>
                  <a:schemeClr val="tx1"/>
                </a:solidFill>
              </a:rPr>
              <a:t>Page Zoom Level</a:t>
            </a:r>
          </a:p>
        </p:txBody>
      </p:sp>
      <p:sp>
        <p:nvSpPr>
          <p:cNvPr id="37" name="Rectangle 36">
            <a:extLst>
              <a:ext uri="{FF2B5EF4-FFF2-40B4-BE49-F238E27FC236}">
                <a16:creationId xmlns:a16="http://schemas.microsoft.com/office/drawing/2014/main" id="{2387511B-F6E1-4929-AC90-94FB8B6B0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3" y="1181536"/>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A58F78C-27AB-465F-AA33-15E08AF26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2" y="2185416"/>
            <a:ext cx="276239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F7B4F3D-BB70-4B50-B5FF-0CE763E1C0B1}"/>
              </a:ext>
            </a:extLst>
          </p:cNvPr>
          <p:cNvSpPr txBox="1"/>
          <p:nvPr/>
        </p:nvSpPr>
        <p:spPr>
          <a:xfrm>
            <a:off x="628650" y="2368296"/>
            <a:ext cx="2791206" cy="3502152"/>
          </a:xfrm>
          <a:prstGeom prst="rect">
            <a:avLst/>
          </a:prstGeom>
        </p:spPr>
        <p:txBody>
          <a:bodyPr vert="horz" lIns="91440" tIns="45720" rIns="91440" bIns="45720" rtlCol="0">
            <a:normAutofit/>
          </a:bodyPr>
          <a:lstStyle/>
          <a:p>
            <a:pPr indent="-228600" eaLnBrk="1" hangingPunct="1">
              <a:lnSpc>
                <a:spcPct val="90000"/>
              </a:lnSpc>
              <a:spcAft>
                <a:spcPts val="600"/>
              </a:spcAft>
              <a:buFont typeface="Arial" panose="020B0604020202020204" pitchFamily="34" charset="0"/>
              <a:buChar char="•"/>
            </a:pPr>
            <a:r>
              <a:rPr lang="en-US" sz="1500">
                <a:latin typeface="+mn-lt"/>
                <a:ea typeface="+mn-ea"/>
              </a:rPr>
              <a:t>Three ways to increase appearance of the screen:</a:t>
            </a:r>
          </a:p>
          <a:p>
            <a:pPr indent="-228600" eaLnBrk="1" hangingPunct="1">
              <a:lnSpc>
                <a:spcPct val="90000"/>
              </a:lnSpc>
              <a:spcAft>
                <a:spcPts val="600"/>
              </a:spcAft>
              <a:buFont typeface="Arial" panose="020B0604020202020204" pitchFamily="34" charset="0"/>
              <a:buChar char="•"/>
            </a:pPr>
            <a:endParaRPr lang="en-US" sz="1500">
              <a:latin typeface="+mn-lt"/>
              <a:ea typeface="+mn-ea"/>
            </a:endParaRPr>
          </a:p>
          <a:p>
            <a:pPr marL="342900" indent="-228600" eaLnBrk="1" hangingPunct="1">
              <a:lnSpc>
                <a:spcPct val="90000"/>
              </a:lnSpc>
              <a:spcAft>
                <a:spcPts val="600"/>
              </a:spcAft>
              <a:buFont typeface="Arial" panose="020B0604020202020204" pitchFamily="34" charset="0"/>
              <a:buChar char="•"/>
            </a:pPr>
            <a:r>
              <a:rPr lang="en-US" sz="1500">
                <a:latin typeface="+mn-lt"/>
                <a:ea typeface="+mn-ea"/>
              </a:rPr>
              <a:t>CRTL button and “+” button on your keyboard</a:t>
            </a:r>
          </a:p>
          <a:p>
            <a:pPr marL="114300" indent="-228600" eaLnBrk="1" hangingPunct="1">
              <a:lnSpc>
                <a:spcPct val="90000"/>
              </a:lnSpc>
              <a:spcAft>
                <a:spcPts val="600"/>
              </a:spcAft>
              <a:buFont typeface="Arial" panose="020B0604020202020204" pitchFamily="34" charset="0"/>
              <a:buChar char="•"/>
            </a:pPr>
            <a:endParaRPr lang="en-US" sz="1500">
              <a:latin typeface="+mn-lt"/>
              <a:ea typeface="+mn-ea"/>
            </a:endParaRPr>
          </a:p>
          <a:p>
            <a:pPr marL="342900" indent="-228600" eaLnBrk="1" hangingPunct="1">
              <a:lnSpc>
                <a:spcPct val="90000"/>
              </a:lnSpc>
              <a:spcAft>
                <a:spcPts val="600"/>
              </a:spcAft>
              <a:buFont typeface="Arial" panose="020B0604020202020204" pitchFamily="34" charset="0"/>
              <a:buChar char="•"/>
            </a:pPr>
            <a:r>
              <a:rPr lang="en-US" sz="1500">
                <a:latin typeface="+mn-lt"/>
                <a:ea typeface="+mn-ea"/>
              </a:rPr>
              <a:t>Use the address bar magnifying glass icon or the browser settings menu</a:t>
            </a:r>
          </a:p>
          <a:p>
            <a:pPr marL="114300" indent="-228600" eaLnBrk="1" hangingPunct="1">
              <a:lnSpc>
                <a:spcPct val="90000"/>
              </a:lnSpc>
              <a:spcAft>
                <a:spcPts val="600"/>
              </a:spcAft>
              <a:buFont typeface="Arial" panose="020B0604020202020204" pitchFamily="34" charset="0"/>
              <a:buChar char="•"/>
            </a:pPr>
            <a:endParaRPr lang="en-US" sz="1500">
              <a:latin typeface="+mn-lt"/>
              <a:ea typeface="+mn-ea"/>
            </a:endParaRPr>
          </a:p>
          <a:p>
            <a:pPr marL="342900" indent="-228600" eaLnBrk="1" hangingPunct="1">
              <a:lnSpc>
                <a:spcPct val="90000"/>
              </a:lnSpc>
              <a:spcAft>
                <a:spcPts val="600"/>
              </a:spcAft>
              <a:buFont typeface="Arial" panose="020B0604020202020204" pitchFamily="34" charset="0"/>
              <a:buChar char="•"/>
            </a:pPr>
            <a:r>
              <a:rPr lang="en-US" sz="1500">
                <a:latin typeface="+mn-lt"/>
                <a:ea typeface="+mn-ea"/>
              </a:rPr>
              <a:t>Change page layout in the Tools Menu</a:t>
            </a:r>
          </a:p>
        </p:txBody>
      </p:sp>
      <p:pic>
        <p:nvPicPr>
          <p:cNvPr id="10" name="Graphic 9" descr="Zoom in">
            <a:extLst>
              <a:ext uri="{FF2B5EF4-FFF2-40B4-BE49-F238E27FC236}">
                <a16:creationId xmlns:a16="http://schemas.microsoft.com/office/drawing/2014/main" id="{3D9A2654-3E15-4DB9-A906-02AE2A2C04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4858" y="631833"/>
            <a:ext cx="1125973" cy="1125973"/>
          </a:xfrm>
          <a:prstGeom prst="rect">
            <a:avLst/>
          </a:prstGeom>
        </p:spPr>
      </p:pic>
      <p:pic>
        <p:nvPicPr>
          <p:cNvPr id="11" name="Picture 10">
            <a:extLst>
              <a:ext uri="{FF2B5EF4-FFF2-40B4-BE49-F238E27FC236}">
                <a16:creationId xmlns:a16="http://schemas.microsoft.com/office/drawing/2014/main" id="{8CADC263-DBCF-41FF-87AA-88BACE608558}"/>
              </a:ext>
            </a:extLst>
          </p:cNvPr>
          <p:cNvPicPr>
            <a:picLocks noChangeAspect="1"/>
          </p:cNvPicPr>
          <p:nvPr/>
        </p:nvPicPr>
        <p:blipFill>
          <a:blip r:embed="rId5"/>
          <a:stretch>
            <a:fillRect/>
          </a:stretch>
        </p:blipFill>
        <p:spPr>
          <a:xfrm>
            <a:off x="6492842" y="5469572"/>
            <a:ext cx="2027344" cy="754862"/>
          </a:xfrm>
          <a:prstGeom prst="rect">
            <a:avLst/>
          </a:prstGeom>
        </p:spPr>
      </p:pic>
      <p:pic>
        <p:nvPicPr>
          <p:cNvPr id="3" name="Picture 2">
            <a:extLst>
              <a:ext uri="{FF2B5EF4-FFF2-40B4-BE49-F238E27FC236}">
                <a16:creationId xmlns:a16="http://schemas.microsoft.com/office/drawing/2014/main" id="{D9B943FC-F04F-49E2-B475-B8E5BD162AD6}"/>
              </a:ext>
            </a:extLst>
          </p:cNvPr>
          <p:cNvPicPr>
            <a:picLocks noChangeAspect="1"/>
          </p:cNvPicPr>
          <p:nvPr/>
        </p:nvPicPr>
        <p:blipFill>
          <a:blip r:embed="rId6"/>
          <a:stretch>
            <a:fillRect/>
          </a:stretch>
        </p:blipFill>
        <p:spPr>
          <a:xfrm>
            <a:off x="4250358" y="631833"/>
            <a:ext cx="2391560" cy="3886286"/>
          </a:xfrm>
          <a:prstGeom prst="rect">
            <a:avLst/>
          </a:prstGeom>
        </p:spPr>
      </p:pic>
      <p:pic>
        <p:nvPicPr>
          <p:cNvPr id="5" name="Picture 4">
            <a:extLst>
              <a:ext uri="{FF2B5EF4-FFF2-40B4-BE49-F238E27FC236}">
                <a16:creationId xmlns:a16="http://schemas.microsoft.com/office/drawing/2014/main" id="{508DB486-DA22-4407-AE7B-7FADCAE444CE}"/>
              </a:ext>
            </a:extLst>
          </p:cNvPr>
          <p:cNvPicPr>
            <a:picLocks noChangeAspect="1"/>
          </p:cNvPicPr>
          <p:nvPr/>
        </p:nvPicPr>
        <p:blipFill>
          <a:blip r:embed="rId7"/>
          <a:stretch>
            <a:fillRect/>
          </a:stretch>
        </p:blipFill>
        <p:spPr>
          <a:xfrm>
            <a:off x="7158428" y="4862733"/>
            <a:ext cx="1356922" cy="474923"/>
          </a:xfrm>
          <a:prstGeom prst="rect">
            <a:avLst/>
          </a:prstGeom>
        </p:spPr>
      </p:pic>
      <p:sp>
        <p:nvSpPr>
          <p:cNvPr id="4" name="Slide Number Placeholder 3">
            <a:extLst>
              <a:ext uri="{FF2B5EF4-FFF2-40B4-BE49-F238E27FC236}">
                <a16:creationId xmlns:a16="http://schemas.microsoft.com/office/drawing/2014/main" id="{DD9ADB73-9DE2-40D8-B3E5-1E7C4A20CF2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lumMod val="50000"/>
                    <a:lumOff val="50000"/>
                  </a:schemeClr>
                </a:solidFill>
                <a:latin typeface="+mn-lt"/>
                <a:ea typeface="+mn-ea"/>
              </a:rPr>
              <a:pPr eaLnBrk="1" fontAlgn="auto" hangingPunct="1">
                <a:spcBef>
                  <a:spcPts val="0"/>
                </a:spcBef>
                <a:spcAft>
                  <a:spcPts val="600"/>
                </a:spcAft>
                <a:defRPr/>
              </a:pPr>
              <a:t>13</a:t>
            </a:fld>
            <a:endParaRPr lang="en-US" altLang="en-US" sz="1200">
              <a:solidFill>
                <a:schemeClr val="tx1">
                  <a:lumMod val="50000"/>
                  <a:lumOff val="50000"/>
                </a:schemeClr>
              </a:solidFill>
              <a:latin typeface="+mn-lt"/>
              <a:ea typeface="+mn-ea"/>
            </a:endParaRPr>
          </a:p>
        </p:txBody>
      </p:sp>
    </p:spTree>
    <p:extLst>
      <p:ext uri="{BB962C8B-B14F-4D97-AF65-F5344CB8AC3E}">
        <p14:creationId xmlns:p14="http://schemas.microsoft.com/office/powerpoint/2010/main" val="267738618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C2AC11E-3162-4990-A36E-92B07ECF1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9073D962-D3D2-4A72-8593-65C213CBF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80" y="633619"/>
            <a:ext cx="339068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07B6A1-F2D3-49A6-A88B-2FF7BE47D9F5}"/>
              </a:ext>
            </a:extLst>
          </p:cNvPr>
          <p:cNvSpPr>
            <a:spLocks noGrp="1"/>
          </p:cNvSpPr>
          <p:nvPr>
            <p:ph type="title"/>
          </p:nvPr>
        </p:nvSpPr>
        <p:spPr>
          <a:xfrm>
            <a:off x="628650" y="978408"/>
            <a:ext cx="2791206" cy="1106424"/>
          </a:xfrm>
        </p:spPr>
        <p:txBody>
          <a:bodyPr vert="horz" lIns="91440" tIns="45720" rIns="91440" bIns="45720" rtlCol="0" anchor="ctr">
            <a:normAutofit/>
          </a:bodyPr>
          <a:lstStyle/>
          <a:p>
            <a:pPr eaLnBrk="1" hangingPunct="1">
              <a:lnSpc>
                <a:spcPct val="90000"/>
              </a:lnSpc>
            </a:pPr>
            <a:r>
              <a:rPr lang="en-US" sz="2400" kern="1200" dirty="0">
                <a:solidFill>
                  <a:schemeClr val="tx1"/>
                </a:solidFill>
              </a:rPr>
              <a:t>Compact </a:t>
            </a:r>
            <a:br>
              <a:rPr lang="en-US" sz="2400" kern="1200" dirty="0">
                <a:solidFill>
                  <a:schemeClr val="tx1"/>
                </a:solidFill>
              </a:rPr>
            </a:br>
            <a:r>
              <a:rPr lang="en-US" sz="2400" kern="1200" dirty="0">
                <a:solidFill>
                  <a:schemeClr val="tx1"/>
                </a:solidFill>
              </a:rPr>
              <a:t>or </a:t>
            </a:r>
            <a:br>
              <a:rPr lang="en-US" sz="2400" kern="1200" dirty="0">
                <a:solidFill>
                  <a:schemeClr val="tx1"/>
                </a:solidFill>
              </a:rPr>
            </a:br>
            <a:r>
              <a:rPr lang="en-US" sz="2400" kern="1200" dirty="0">
                <a:solidFill>
                  <a:schemeClr val="tx1"/>
                </a:solidFill>
              </a:rPr>
              <a:t>Expanded View</a:t>
            </a:r>
          </a:p>
        </p:txBody>
      </p:sp>
      <p:sp>
        <p:nvSpPr>
          <p:cNvPr id="37" name="Rectangle 36">
            <a:extLst>
              <a:ext uri="{FF2B5EF4-FFF2-40B4-BE49-F238E27FC236}">
                <a16:creationId xmlns:a16="http://schemas.microsoft.com/office/drawing/2014/main" id="{2387511B-F6E1-4929-AC90-94FB8B6B0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3" y="1181536"/>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A58F78C-27AB-465F-AA33-15E08AF26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2" y="2185416"/>
            <a:ext cx="276239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D9ADB73-9DE2-40D8-B3E5-1E7C4A20CF2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lumMod val="50000"/>
                    <a:lumOff val="50000"/>
                  </a:schemeClr>
                </a:solidFill>
                <a:latin typeface="+mn-lt"/>
                <a:ea typeface="+mn-ea"/>
              </a:rPr>
              <a:pPr eaLnBrk="1" fontAlgn="auto" hangingPunct="1">
                <a:spcBef>
                  <a:spcPts val="0"/>
                </a:spcBef>
                <a:spcAft>
                  <a:spcPts val="600"/>
                </a:spcAft>
                <a:defRPr/>
              </a:pPr>
              <a:t>14</a:t>
            </a:fld>
            <a:endParaRPr lang="en-US" altLang="en-US" sz="1200">
              <a:solidFill>
                <a:schemeClr val="tx1">
                  <a:lumMod val="50000"/>
                  <a:lumOff val="50000"/>
                </a:schemeClr>
              </a:solidFill>
              <a:latin typeface="+mn-lt"/>
              <a:ea typeface="+mn-ea"/>
            </a:endParaRPr>
          </a:p>
        </p:txBody>
      </p:sp>
      <p:sp>
        <p:nvSpPr>
          <p:cNvPr id="7" name="TextBox 6">
            <a:extLst>
              <a:ext uri="{FF2B5EF4-FFF2-40B4-BE49-F238E27FC236}">
                <a16:creationId xmlns:a16="http://schemas.microsoft.com/office/drawing/2014/main" id="{7B0B0057-DECB-40B8-B2D6-01DB1B15E0CD}"/>
              </a:ext>
            </a:extLst>
          </p:cNvPr>
          <p:cNvSpPr txBox="1"/>
          <p:nvPr/>
        </p:nvSpPr>
        <p:spPr>
          <a:xfrm>
            <a:off x="539552" y="2780928"/>
            <a:ext cx="2952328" cy="3046988"/>
          </a:xfrm>
          <a:prstGeom prst="rect">
            <a:avLst/>
          </a:prstGeom>
          <a:noFill/>
        </p:spPr>
        <p:txBody>
          <a:bodyPr wrap="square" rtlCol="0">
            <a:spAutoFit/>
          </a:bodyPr>
          <a:lstStyle/>
          <a:p>
            <a:pPr marL="342900" indent="-342900">
              <a:buFont typeface="Arial" panose="020B0604020202020204" pitchFamily="34" charset="0"/>
              <a:buChar char="•"/>
            </a:pPr>
            <a:r>
              <a:rPr lang="en-CA" dirty="0"/>
              <a:t>Above is Compact View</a:t>
            </a:r>
          </a:p>
          <a:p>
            <a:pPr marL="342900" indent="-342900">
              <a:buFont typeface="Arial" panose="020B0604020202020204" pitchFamily="34" charset="0"/>
              <a:buChar char="•"/>
            </a:pPr>
            <a:r>
              <a:rPr lang="en-CA" dirty="0"/>
              <a:t>Below is Expanded View</a:t>
            </a:r>
          </a:p>
          <a:p>
            <a:endParaRPr lang="en-CA" dirty="0"/>
          </a:p>
          <a:p>
            <a:pPr marL="342900" indent="-342900">
              <a:buFont typeface="Arial" panose="020B0604020202020204" pitchFamily="34" charset="0"/>
              <a:buChar char="•"/>
            </a:pPr>
            <a:r>
              <a:rPr lang="en-CA" dirty="0"/>
              <a:t>Both browsers are set to 100% zoom level</a:t>
            </a:r>
          </a:p>
        </p:txBody>
      </p:sp>
      <p:pic>
        <p:nvPicPr>
          <p:cNvPr id="14" name="Picture 13">
            <a:extLst>
              <a:ext uri="{FF2B5EF4-FFF2-40B4-BE49-F238E27FC236}">
                <a16:creationId xmlns:a16="http://schemas.microsoft.com/office/drawing/2014/main" id="{171A6B14-C867-45DE-84F5-4377A9E45878}"/>
              </a:ext>
            </a:extLst>
          </p:cNvPr>
          <p:cNvPicPr>
            <a:picLocks noChangeAspect="1"/>
          </p:cNvPicPr>
          <p:nvPr/>
        </p:nvPicPr>
        <p:blipFill>
          <a:blip r:embed="rId3"/>
          <a:stretch>
            <a:fillRect/>
          </a:stretch>
        </p:blipFill>
        <p:spPr>
          <a:xfrm>
            <a:off x="3875757" y="2210262"/>
            <a:ext cx="5082612" cy="1153570"/>
          </a:xfrm>
          <a:prstGeom prst="rect">
            <a:avLst/>
          </a:prstGeom>
          <a:ln>
            <a:solidFill>
              <a:schemeClr val="tx1"/>
            </a:solidFill>
          </a:ln>
        </p:spPr>
      </p:pic>
      <p:pic>
        <p:nvPicPr>
          <p:cNvPr id="15" name="Picture 14">
            <a:extLst>
              <a:ext uri="{FF2B5EF4-FFF2-40B4-BE49-F238E27FC236}">
                <a16:creationId xmlns:a16="http://schemas.microsoft.com/office/drawing/2014/main" id="{1C63F331-1D65-4173-A84E-034B592A0ED0}"/>
              </a:ext>
            </a:extLst>
          </p:cNvPr>
          <p:cNvPicPr>
            <a:picLocks noChangeAspect="1"/>
          </p:cNvPicPr>
          <p:nvPr/>
        </p:nvPicPr>
        <p:blipFill>
          <a:blip r:embed="rId4"/>
          <a:stretch>
            <a:fillRect/>
          </a:stretch>
        </p:blipFill>
        <p:spPr>
          <a:xfrm>
            <a:off x="3875757" y="3887101"/>
            <a:ext cx="5038865" cy="1418904"/>
          </a:xfrm>
          <a:prstGeom prst="rect">
            <a:avLst/>
          </a:prstGeom>
        </p:spPr>
      </p:pic>
    </p:spTree>
    <p:extLst>
      <p:ext uri="{BB962C8B-B14F-4D97-AF65-F5344CB8AC3E}">
        <p14:creationId xmlns:p14="http://schemas.microsoft.com/office/powerpoint/2010/main" val="223834054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864FED-265A-4103-877E-EAE36BB0A92C}"/>
              </a:ext>
            </a:extLst>
          </p:cNvPr>
          <p:cNvSpPr>
            <a:spLocks noGrp="1"/>
          </p:cNvSpPr>
          <p:nvPr>
            <p:ph type="title"/>
          </p:nvPr>
        </p:nvSpPr>
        <p:spPr>
          <a:xfrm>
            <a:off x="785059" y="641850"/>
            <a:ext cx="2708910" cy="1535865"/>
          </a:xfrm>
        </p:spPr>
        <p:txBody>
          <a:bodyPr vert="horz" lIns="91440" tIns="45720" rIns="91440" bIns="45720" rtlCol="0" anchor="ctr">
            <a:normAutofit/>
          </a:bodyPr>
          <a:lstStyle/>
          <a:p>
            <a:pPr eaLnBrk="1" hangingPunct="1">
              <a:lnSpc>
                <a:spcPct val="90000"/>
              </a:lnSpc>
            </a:pPr>
            <a:r>
              <a:rPr lang="en-US" kern="1200" dirty="0">
                <a:solidFill>
                  <a:schemeClr val="tx1"/>
                </a:solidFill>
              </a:rPr>
              <a:t>Information Blocks</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CDD09F9-A74C-411D-8D5C-264C1A314B4F}"/>
              </a:ext>
            </a:extLst>
          </p:cNvPr>
          <p:cNvSpPr txBox="1"/>
          <p:nvPr/>
        </p:nvSpPr>
        <p:spPr>
          <a:xfrm>
            <a:off x="3975480" y="641850"/>
            <a:ext cx="4539870" cy="1535865"/>
          </a:xfrm>
          <a:prstGeom prst="rect">
            <a:avLst/>
          </a:prstGeom>
        </p:spPr>
        <p:txBody>
          <a:bodyPr vert="horz" lIns="91440" tIns="45720" rIns="91440" bIns="45720" rtlCol="0" anchor="ctr">
            <a:normAutofit/>
          </a:bodyPr>
          <a:lstStyle/>
          <a:p>
            <a:pPr marL="342900" indent="-228600" eaLnBrk="1" hangingPunct="1">
              <a:lnSpc>
                <a:spcPct val="90000"/>
              </a:lnSpc>
              <a:spcAft>
                <a:spcPts val="600"/>
              </a:spcAft>
              <a:buFont typeface="Arial" panose="020B0604020202020204" pitchFamily="34" charset="0"/>
              <a:buChar char="•"/>
            </a:pPr>
            <a:endParaRPr lang="en-US" sz="1600" dirty="0">
              <a:latin typeface="+mn-lt"/>
              <a:ea typeface="+mn-ea"/>
            </a:endParaRPr>
          </a:p>
        </p:txBody>
      </p:sp>
      <p:sp>
        <p:nvSpPr>
          <p:cNvPr id="4" name="Slide Number Placeholder 3">
            <a:extLst>
              <a:ext uri="{FF2B5EF4-FFF2-40B4-BE49-F238E27FC236}">
                <a16:creationId xmlns:a16="http://schemas.microsoft.com/office/drawing/2014/main" id="{DC77803D-A0A9-48C6-B84E-0F57EB4F212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lumMod val="50000"/>
                    <a:lumOff val="50000"/>
                  </a:schemeClr>
                </a:solidFill>
                <a:latin typeface="Calibri" panose="020F0502020204030204"/>
                <a:ea typeface="+mn-ea"/>
              </a:rPr>
              <a:pPr eaLnBrk="1" fontAlgn="auto" hangingPunct="1">
                <a:spcBef>
                  <a:spcPts val="0"/>
                </a:spcBef>
                <a:spcAft>
                  <a:spcPts val="600"/>
                </a:spcAft>
                <a:defRPr/>
              </a:pPr>
              <a:t>15</a:t>
            </a:fld>
            <a:endParaRPr lang="en-US" altLang="en-US" sz="1200">
              <a:solidFill>
                <a:schemeClr val="tx1">
                  <a:lumMod val="50000"/>
                  <a:lumOff val="50000"/>
                </a:schemeClr>
              </a:solidFill>
              <a:latin typeface="Calibri" panose="020F0502020204030204"/>
              <a:ea typeface="+mn-ea"/>
            </a:endParaRPr>
          </a:p>
        </p:txBody>
      </p:sp>
      <p:sp>
        <p:nvSpPr>
          <p:cNvPr id="3" name="TextBox 2">
            <a:extLst>
              <a:ext uri="{FF2B5EF4-FFF2-40B4-BE49-F238E27FC236}">
                <a16:creationId xmlns:a16="http://schemas.microsoft.com/office/drawing/2014/main" id="{39C7894A-0FC8-4A23-A1F2-2FF514C60F9F}"/>
              </a:ext>
            </a:extLst>
          </p:cNvPr>
          <p:cNvSpPr txBox="1"/>
          <p:nvPr/>
        </p:nvSpPr>
        <p:spPr>
          <a:xfrm>
            <a:off x="3701590" y="466087"/>
            <a:ext cx="5073817" cy="2591479"/>
          </a:xfrm>
          <a:prstGeom prst="rect">
            <a:avLst/>
          </a:prstGeom>
          <a:noFill/>
        </p:spPr>
        <p:txBody>
          <a:bodyPr wrap="square" rtlCol="0">
            <a:spAutoFit/>
          </a:bodyPr>
          <a:lstStyle/>
          <a:p>
            <a:pPr marL="342900" indent="-228600" eaLnBrk="1" hangingPunct="1">
              <a:lnSpc>
                <a:spcPct val="90000"/>
              </a:lnSpc>
              <a:spcAft>
                <a:spcPts val="600"/>
              </a:spcAft>
              <a:buFont typeface="Arial" panose="020B0604020202020204" pitchFamily="34" charset="0"/>
              <a:buChar char="•"/>
            </a:pPr>
            <a:r>
              <a:rPr lang="en-US" sz="1400" dirty="0"/>
              <a:t>Zoom level &amp; form type will determine scroll bar placement</a:t>
            </a:r>
          </a:p>
          <a:p>
            <a:pPr marL="342900" indent="-228600" eaLnBrk="1" hangingPunct="1">
              <a:lnSpc>
                <a:spcPct val="90000"/>
              </a:lnSpc>
              <a:spcAft>
                <a:spcPts val="600"/>
              </a:spcAft>
              <a:buFont typeface="Arial" panose="020B0604020202020204" pitchFamily="34" charset="0"/>
              <a:buChar char="•"/>
            </a:pPr>
            <a:r>
              <a:rPr lang="en-US" sz="1400" dirty="0"/>
              <a:t>Each block can have its own horizontal and/or vertical scroll bar</a:t>
            </a:r>
          </a:p>
          <a:p>
            <a:pPr marL="342900" indent="-228600" eaLnBrk="1" hangingPunct="1">
              <a:lnSpc>
                <a:spcPct val="90000"/>
              </a:lnSpc>
              <a:spcAft>
                <a:spcPts val="600"/>
              </a:spcAft>
              <a:buFont typeface="Arial" panose="020B0604020202020204" pitchFamily="34" charset="0"/>
              <a:buChar char="•"/>
            </a:pPr>
            <a:r>
              <a:rPr lang="en-US" sz="1400" dirty="0"/>
              <a:t>If you are already in compact view, use “CRTL – “ on your keyboard to decrease browser zoom level to see more within frame of window</a:t>
            </a:r>
          </a:p>
          <a:p>
            <a:pPr marL="342900" indent="-228600" eaLnBrk="1" hangingPunct="1">
              <a:lnSpc>
                <a:spcPct val="90000"/>
              </a:lnSpc>
              <a:spcAft>
                <a:spcPts val="600"/>
              </a:spcAft>
              <a:buFont typeface="Arial" panose="020B0604020202020204" pitchFamily="34" charset="0"/>
              <a:buChar char="•"/>
            </a:pPr>
            <a:r>
              <a:rPr lang="en-CA" sz="1400" dirty="0"/>
              <a:t>Status bar shows record date and user on bottom</a:t>
            </a:r>
          </a:p>
          <a:p>
            <a:pPr marL="114300" eaLnBrk="1" hangingPunct="1">
              <a:lnSpc>
                <a:spcPct val="90000"/>
              </a:lnSpc>
              <a:spcAft>
                <a:spcPts val="600"/>
              </a:spcAft>
            </a:pPr>
            <a:endParaRPr lang="en-US" sz="1400" dirty="0"/>
          </a:p>
          <a:p>
            <a:endParaRPr lang="en-CA" dirty="0"/>
          </a:p>
        </p:txBody>
      </p:sp>
      <p:pic>
        <p:nvPicPr>
          <p:cNvPr id="12" name="Picture 11">
            <a:extLst>
              <a:ext uri="{FF2B5EF4-FFF2-40B4-BE49-F238E27FC236}">
                <a16:creationId xmlns:a16="http://schemas.microsoft.com/office/drawing/2014/main" id="{3ED6C3D3-D1E3-4662-AD07-5DAC8B4335E1}"/>
              </a:ext>
            </a:extLst>
          </p:cNvPr>
          <p:cNvPicPr>
            <a:picLocks noChangeAspect="1"/>
          </p:cNvPicPr>
          <p:nvPr/>
        </p:nvPicPr>
        <p:blipFill>
          <a:blip r:embed="rId3"/>
          <a:stretch>
            <a:fillRect/>
          </a:stretch>
        </p:blipFill>
        <p:spPr>
          <a:xfrm>
            <a:off x="415811" y="2691641"/>
            <a:ext cx="8396159" cy="3889019"/>
          </a:xfrm>
          <a:prstGeom prst="rect">
            <a:avLst/>
          </a:prstGeom>
          <a:ln>
            <a:solidFill>
              <a:schemeClr val="tx1"/>
            </a:solidFill>
          </a:ln>
        </p:spPr>
      </p:pic>
    </p:spTree>
    <p:extLst>
      <p:ext uri="{BB962C8B-B14F-4D97-AF65-F5344CB8AC3E}">
        <p14:creationId xmlns:p14="http://schemas.microsoft.com/office/powerpoint/2010/main" val="247827739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CD710-91DD-4594-A2F9-E9D347F6BE0A}"/>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eaLnBrk="1" hangingPunct="1">
              <a:lnSpc>
                <a:spcPct val="90000"/>
              </a:lnSpc>
            </a:pPr>
            <a:r>
              <a:rPr lang="en-US" sz="3300" kern="1200" dirty="0">
                <a:solidFill>
                  <a:srgbClr val="FFFFFF"/>
                </a:solidFill>
                <a:latin typeface="+mj-lt"/>
                <a:ea typeface="+mj-ea"/>
                <a:cs typeface="+mj-cs"/>
              </a:rPr>
              <a:t>Navigate Information blocks</a:t>
            </a:r>
          </a:p>
        </p:txBody>
      </p:sp>
      <p:pic>
        <p:nvPicPr>
          <p:cNvPr id="1028" name="Picture 4">
            <a:extLst>
              <a:ext uri="{FF2B5EF4-FFF2-40B4-BE49-F238E27FC236}">
                <a16:creationId xmlns:a16="http://schemas.microsoft.com/office/drawing/2014/main" id="{96D16432-0AFC-46E3-8158-36884B9629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28" y="262840"/>
            <a:ext cx="4915159" cy="54612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DA07919-1FF6-4F74-BAB1-2139EB36FC3C}"/>
              </a:ext>
            </a:extLst>
          </p:cNvPr>
          <p:cNvSpPr>
            <a:spLocks noGrp="1"/>
          </p:cNvSpPr>
          <p:nvPr>
            <p:ph type="sldNum" sz="quarter" idx="12"/>
          </p:nvPr>
        </p:nvSpPr>
        <p:spPr>
          <a:xfrm>
            <a:off x="8194737" y="6423025"/>
            <a:ext cx="578644" cy="365125"/>
          </a:xfrm>
        </p:spPr>
        <p:txBody>
          <a:bodyPr vert="horz" lIns="91440" tIns="45720" rIns="91440" bIns="45720" rtlCol="0" anchor="ctr">
            <a:normAutofit/>
          </a:bodyPr>
          <a:lstStyle/>
          <a:p>
            <a:pPr eaLnBrk="1" hangingPunct="1">
              <a:spcAft>
                <a:spcPts val="600"/>
              </a:spcAft>
            </a:pPr>
            <a:fld id="{179ADA82-E84E-4941-843A-17427CD2AB18}" type="slidenum">
              <a:rPr lang="en-US" altLang="en-US" sz="1200" smtClean="0">
                <a:solidFill>
                  <a:schemeClr val="tx1">
                    <a:tint val="75000"/>
                  </a:schemeClr>
                </a:solidFill>
                <a:latin typeface="+mn-lt"/>
                <a:ea typeface="+mn-ea"/>
              </a:rPr>
              <a:pPr eaLnBrk="1" hangingPunct="1">
                <a:spcAft>
                  <a:spcPts val="600"/>
                </a:spcAft>
              </a:pPr>
              <a:t>16</a:t>
            </a:fld>
            <a:endParaRPr lang="en-US" altLang="en-US" sz="1200">
              <a:solidFill>
                <a:schemeClr val="tx1">
                  <a:tint val="75000"/>
                </a:schemeClr>
              </a:solidFill>
              <a:latin typeface="+mn-lt"/>
              <a:ea typeface="+mn-ea"/>
            </a:endParaRPr>
          </a:p>
        </p:txBody>
      </p:sp>
      <p:sp>
        <p:nvSpPr>
          <p:cNvPr id="5" name="TextBox 4">
            <a:extLst>
              <a:ext uri="{FF2B5EF4-FFF2-40B4-BE49-F238E27FC236}">
                <a16:creationId xmlns:a16="http://schemas.microsoft.com/office/drawing/2014/main" id="{FDE0FB15-C732-468A-91BD-2A96F9C5E7BE}"/>
              </a:ext>
            </a:extLst>
          </p:cNvPr>
          <p:cNvSpPr txBox="1"/>
          <p:nvPr/>
        </p:nvSpPr>
        <p:spPr>
          <a:xfrm>
            <a:off x="4139952" y="5805264"/>
            <a:ext cx="4915159" cy="584775"/>
          </a:xfrm>
          <a:prstGeom prst="rect">
            <a:avLst/>
          </a:prstGeom>
          <a:noFill/>
        </p:spPr>
        <p:txBody>
          <a:bodyPr wrap="square" rtlCol="0">
            <a:spAutoFit/>
          </a:bodyPr>
          <a:lstStyle/>
          <a:p>
            <a:r>
              <a:rPr lang="en-CA" sz="1600" dirty="0"/>
              <a:t>Use the Up/Down arrows on the bottom left of the screen to navigate between blocks of information</a:t>
            </a:r>
          </a:p>
        </p:txBody>
      </p:sp>
      <p:pic>
        <p:nvPicPr>
          <p:cNvPr id="7" name="Graphic 6" descr="Document">
            <a:extLst>
              <a:ext uri="{FF2B5EF4-FFF2-40B4-BE49-F238E27FC236}">
                <a16:creationId xmlns:a16="http://schemas.microsoft.com/office/drawing/2014/main" id="{7F5474C6-6832-4EB8-AFE2-2BD44825D1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2752" y="5853807"/>
            <a:ext cx="457200" cy="457200"/>
          </a:xfrm>
          <a:prstGeom prst="rect">
            <a:avLst/>
          </a:prstGeom>
        </p:spPr>
      </p:pic>
      <p:pic>
        <p:nvPicPr>
          <p:cNvPr id="8" name="Picture 7">
            <a:extLst>
              <a:ext uri="{FF2B5EF4-FFF2-40B4-BE49-F238E27FC236}">
                <a16:creationId xmlns:a16="http://schemas.microsoft.com/office/drawing/2014/main" id="{32518947-E754-4036-95D3-3E34D307DECE}"/>
              </a:ext>
            </a:extLst>
          </p:cNvPr>
          <p:cNvPicPr>
            <a:picLocks noChangeAspect="1"/>
          </p:cNvPicPr>
          <p:nvPr/>
        </p:nvPicPr>
        <p:blipFill>
          <a:blip r:embed="rId6"/>
          <a:stretch>
            <a:fillRect/>
          </a:stretch>
        </p:blipFill>
        <p:spPr>
          <a:xfrm>
            <a:off x="1446660" y="4077072"/>
            <a:ext cx="828571" cy="304762"/>
          </a:xfrm>
          <a:prstGeom prst="rect">
            <a:avLst/>
          </a:prstGeom>
        </p:spPr>
      </p:pic>
    </p:spTree>
    <p:extLst>
      <p:ext uri="{BB962C8B-B14F-4D97-AF65-F5344CB8AC3E}">
        <p14:creationId xmlns:p14="http://schemas.microsoft.com/office/powerpoint/2010/main" val="97533003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864FED-265A-4103-877E-EAE36BB0A92C}"/>
              </a:ext>
            </a:extLst>
          </p:cNvPr>
          <p:cNvSpPr>
            <a:spLocks noGrp="1"/>
          </p:cNvSpPr>
          <p:nvPr>
            <p:ph type="title"/>
          </p:nvPr>
        </p:nvSpPr>
        <p:spPr>
          <a:xfrm>
            <a:off x="785059" y="641850"/>
            <a:ext cx="2708910" cy="1535865"/>
          </a:xfrm>
        </p:spPr>
        <p:txBody>
          <a:bodyPr vert="horz" lIns="91440" tIns="45720" rIns="91440" bIns="45720" rtlCol="0" anchor="ctr">
            <a:normAutofit/>
          </a:bodyPr>
          <a:lstStyle/>
          <a:p>
            <a:pPr eaLnBrk="1" hangingPunct="1">
              <a:lnSpc>
                <a:spcPct val="90000"/>
              </a:lnSpc>
            </a:pPr>
            <a:r>
              <a:rPr lang="en-US" kern="1200" dirty="0">
                <a:solidFill>
                  <a:schemeClr val="tx1"/>
                </a:solidFill>
              </a:rPr>
              <a:t>Modifying Records</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CDD09F9-A74C-411D-8D5C-264C1A314B4F}"/>
              </a:ext>
            </a:extLst>
          </p:cNvPr>
          <p:cNvSpPr txBox="1"/>
          <p:nvPr/>
        </p:nvSpPr>
        <p:spPr>
          <a:xfrm>
            <a:off x="3975480" y="641850"/>
            <a:ext cx="4539870" cy="1535865"/>
          </a:xfrm>
          <a:prstGeom prst="rect">
            <a:avLst/>
          </a:prstGeom>
        </p:spPr>
        <p:txBody>
          <a:bodyPr vert="horz" lIns="91440" tIns="45720" rIns="91440" bIns="45720" rtlCol="0" anchor="ctr">
            <a:normAutofit/>
          </a:bodyPr>
          <a:lstStyle/>
          <a:p>
            <a:pPr marL="342900" indent="-228600" eaLnBrk="1" hangingPunct="1">
              <a:lnSpc>
                <a:spcPct val="90000"/>
              </a:lnSpc>
              <a:spcAft>
                <a:spcPts val="600"/>
              </a:spcAft>
              <a:buFont typeface="Arial" panose="020B0604020202020204" pitchFamily="34" charset="0"/>
              <a:buChar char="•"/>
            </a:pPr>
            <a:r>
              <a:rPr lang="en-US" sz="1600">
                <a:latin typeface="+mn-lt"/>
                <a:ea typeface="+mn-ea"/>
              </a:rPr>
              <a:t>Each block has its own record menu with insert, delete, copy and filter buttons.</a:t>
            </a:r>
          </a:p>
          <a:p>
            <a:pPr marL="342900" indent="-228600" eaLnBrk="1" hangingPunct="1">
              <a:lnSpc>
                <a:spcPct val="90000"/>
              </a:lnSpc>
              <a:spcAft>
                <a:spcPts val="600"/>
              </a:spcAft>
              <a:buFont typeface="Arial" panose="020B0604020202020204" pitchFamily="34" charset="0"/>
              <a:buChar char="•"/>
            </a:pPr>
            <a:r>
              <a:rPr lang="en-US" sz="1600">
                <a:latin typeface="+mn-lt"/>
                <a:ea typeface="+mn-ea"/>
              </a:rPr>
              <a:t>Some blocks have a ‘more information’ button</a:t>
            </a:r>
          </a:p>
        </p:txBody>
      </p:sp>
      <p:pic>
        <p:nvPicPr>
          <p:cNvPr id="5" name="Picture 4">
            <a:extLst>
              <a:ext uri="{FF2B5EF4-FFF2-40B4-BE49-F238E27FC236}">
                <a16:creationId xmlns:a16="http://schemas.microsoft.com/office/drawing/2014/main" id="{B79BF4E7-66B0-415C-9513-781F4FEF7EA7}"/>
              </a:ext>
            </a:extLst>
          </p:cNvPr>
          <p:cNvPicPr>
            <a:picLocks noChangeAspect="1"/>
          </p:cNvPicPr>
          <p:nvPr/>
        </p:nvPicPr>
        <p:blipFill rotWithShape="1">
          <a:blip r:embed="rId3"/>
          <a:srcRect b="10519"/>
          <a:stretch/>
        </p:blipFill>
        <p:spPr>
          <a:xfrm>
            <a:off x="415812" y="2731167"/>
            <a:ext cx="8375585" cy="3484983"/>
          </a:xfrm>
          <a:prstGeom prst="rect">
            <a:avLst/>
          </a:prstGeom>
          <a:ln>
            <a:solidFill>
              <a:schemeClr val="tx1"/>
            </a:solidFill>
          </a:ln>
        </p:spPr>
      </p:pic>
      <p:sp>
        <p:nvSpPr>
          <p:cNvPr id="4" name="Slide Number Placeholder 3">
            <a:extLst>
              <a:ext uri="{FF2B5EF4-FFF2-40B4-BE49-F238E27FC236}">
                <a16:creationId xmlns:a16="http://schemas.microsoft.com/office/drawing/2014/main" id="{DC77803D-A0A9-48C6-B84E-0F57EB4F212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lumMod val="50000"/>
                    <a:lumOff val="50000"/>
                  </a:schemeClr>
                </a:solidFill>
                <a:latin typeface="Calibri" panose="020F0502020204030204"/>
                <a:ea typeface="+mn-ea"/>
              </a:rPr>
              <a:pPr eaLnBrk="1" fontAlgn="auto" hangingPunct="1">
                <a:spcBef>
                  <a:spcPts val="0"/>
                </a:spcBef>
                <a:spcAft>
                  <a:spcPts val="600"/>
                </a:spcAft>
                <a:defRPr/>
              </a:pPr>
              <a:t>17</a:t>
            </a:fld>
            <a:endParaRPr lang="en-US" altLang="en-US" sz="1200">
              <a:solidFill>
                <a:schemeClr val="tx1">
                  <a:lumMod val="50000"/>
                  <a:lumOff val="50000"/>
                </a:schemeClr>
              </a:solidFill>
              <a:latin typeface="Calibri" panose="020F0502020204030204"/>
              <a:ea typeface="+mn-ea"/>
            </a:endParaRPr>
          </a:p>
        </p:txBody>
      </p:sp>
    </p:spTree>
    <p:extLst>
      <p:ext uri="{BB962C8B-B14F-4D97-AF65-F5344CB8AC3E}">
        <p14:creationId xmlns:p14="http://schemas.microsoft.com/office/powerpoint/2010/main" val="359771064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C6A4FEB-B1E8-4641-9EAC-7FF09D286704}"/>
              </a:ext>
            </a:extLst>
          </p:cNvPr>
          <p:cNvSpPr txBox="1"/>
          <p:nvPr/>
        </p:nvSpPr>
        <p:spPr>
          <a:xfrm>
            <a:off x="785059" y="641850"/>
            <a:ext cx="2708910" cy="1535865"/>
          </a:xfrm>
          <a:prstGeom prst="rect">
            <a:avLst/>
          </a:prstGeom>
        </p:spPr>
        <p:txBody>
          <a:bodyPr vert="horz" lIns="91440" tIns="45720" rIns="91440" bIns="45720" rtlCol="0" anchor="ctr">
            <a:normAutofit/>
          </a:bodyPr>
          <a:lstStyle/>
          <a:p>
            <a:pPr eaLnBrk="1" hangingPunct="1">
              <a:lnSpc>
                <a:spcPct val="90000"/>
              </a:lnSpc>
              <a:spcAft>
                <a:spcPts val="600"/>
              </a:spcAft>
            </a:pPr>
            <a:r>
              <a:rPr lang="en-US" sz="2800">
                <a:latin typeface="+mj-lt"/>
                <a:ea typeface="+mj-ea"/>
                <a:cs typeface="+mj-cs"/>
              </a:rPr>
              <a:t>Filter Feature</a:t>
            </a:r>
          </a:p>
        </p:txBody>
      </p:sp>
      <p:sp>
        <p:nvSpPr>
          <p:cNvPr id="16" name="Rectangle 15">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A0023CC-884D-4FE3-936A-A0F9E810CB9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lumMod val="50000"/>
                    <a:lumOff val="50000"/>
                  </a:schemeClr>
                </a:solidFill>
                <a:latin typeface="Calibri" panose="020F0502020204030204"/>
                <a:ea typeface="+mn-ea"/>
              </a:rPr>
              <a:pPr eaLnBrk="1" fontAlgn="auto" hangingPunct="1">
                <a:spcBef>
                  <a:spcPts val="0"/>
                </a:spcBef>
                <a:spcAft>
                  <a:spcPts val="600"/>
                </a:spcAft>
                <a:defRPr/>
              </a:pPr>
              <a:t>18</a:t>
            </a:fld>
            <a:endParaRPr lang="en-US" altLang="en-US" sz="1200">
              <a:solidFill>
                <a:schemeClr val="tx1">
                  <a:lumMod val="50000"/>
                  <a:lumOff val="50000"/>
                </a:schemeClr>
              </a:solidFill>
              <a:latin typeface="Calibri" panose="020F0502020204030204"/>
              <a:ea typeface="+mn-ea"/>
            </a:endParaRPr>
          </a:p>
        </p:txBody>
      </p:sp>
      <p:pic>
        <p:nvPicPr>
          <p:cNvPr id="8" name="Picture 7">
            <a:extLst>
              <a:ext uri="{FF2B5EF4-FFF2-40B4-BE49-F238E27FC236}">
                <a16:creationId xmlns:a16="http://schemas.microsoft.com/office/drawing/2014/main" id="{782CD3D0-8B53-49C6-B52D-02143999E5D0}"/>
              </a:ext>
            </a:extLst>
          </p:cNvPr>
          <p:cNvPicPr>
            <a:picLocks noChangeAspect="1"/>
          </p:cNvPicPr>
          <p:nvPr/>
        </p:nvPicPr>
        <p:blipFill>
          <a:blip r:embed="rId3"/>
          <a:stretch>
            <a:fillRect/>
          </a:stretch>
        </p:blipFill>
        <p:spPr>
          <a:xfrm>
            <a:off x="395515" y="3061742"/>
            <a:ext cx="8375586" cy="1795235"/>
          </a:xfrm>
          <a:prstGeom prst="rect">
            <a:avLst/>
          </a:prstGeom>
          <a:ln>
            <a:solidFill>
              <a:schemeClr val="tx1"/>
            </a:solidFill>
          </a:ln>
        </p:spPr>
      </p:pic>
      <p:sp>
        <p:nvSpPr>
          <p:cNvPr id="9" name="TextBox 8">
            <a:extLst>
              <a:ext uri="{FF2B5EF4-FFF2-40B4-BE49-F238E27FC236}">
                <a16:creationId xmlns:a16="http://schemas.microsoft.com/office/drawing/2014/main" id="{FC1FD3EC-46CA-43E3-B0BE-7A2E85F3FD95}"/>
              </a:ext>
            </a:extLst>
          </p:cNvPr>
          <p:cNvSpPr txBox="1"/>
          <p:nvPr/>
        </p:nvSpPr>
        <p:spPr>
          <a:xfrm>
            <a:off x="3863216" y="182630"/>
            <a:ext cx="4735680" cy="2206758"/>
          </a:xfrm>
          <a:prstGeom prst="rect">
            <a:avLst/>
          </a:prstGeom>
          <a:noFill/>
        </p:spPr>
        <p:txBody>
          <a:bodyPr wrap="square" rtlCol="0">
            <a:spAutoFit/>
          </a:bodyPr>
          <a:lstStyle/>
          <a:p>
            <a:pPr marL="342900" indent="-228600" eaLnBrk="1" hangingPunct="1">
              <a:lnSpc>
                <a:spcPct val="90000"/>
              </a:lnSpc>
              <a:spcAft>
                <a:spcPts val="600"/>
              </a:spcAft>
              <a:buFont typeface="Arial" panose="020B0604020202020204" pitchFamily="34" charset="0"/>
              <a:buChar char="•"/>
            </a:pPr>
            <a:endParaRPr lang="en-US" dirty="0"/>
          </a:p>
          <a:p>
            <a:pPr marL="342900" indent="-228600" eaLnBrk="1" hangingPunct="1">
              <a:lnSpc>
                <a:spcPct val="90000"/>
              </a:lnSpc>
              <a:spcAft>
                <a:spcPts val="600"/>
              </a:spcAft>
              <a:buFont typeface="Arial" panose="020B0604020202020204" pitchFamily="34" charset="0"/>
              <a:buChar char="•"/>
            </a:pPr>
            <a:r>
              <a:rPr lang="en-US" sz="1600" dirty="0"/>
              <a:t>Ability to insert or delete records is based on your personal permissions </a:t>
            </a:r>
            <a:r>
              <a:rPr lang="en-US" sz="1600" b="1" dirty="0"/>
              <a:t>or</a:t>
            </a:r>
            <a:r>
              <a:rPr lang="en-US" sz="1600" dirty="0"/>
              <a:t> the function of the form</a:t>
            </a:r>
          </a:p>
          <a:p>
            <a:pPr eaLnBrk="1" hangingPunct="1">
              <a:lnSpc>
                <a:spcPct val="90000"/>
              </a:lnSpc>
              <a:spcAft>
                <a:spcPts val="600"/>
              </a:spcAft>
            </a:pPr>
            <a:endParaRPr lang="en-US" sz="1600" dirty="0"/>
          </a:p>
          <a:p>
            <a:pPr marL="342900" indent="-228600" eaLnBrk="1" hangingPunct="1">
              <a:lnSpc>
                <a:spcPct val="90000"/>
              </a:lnSpc>
              <a:spcAft>
                <a:spcPts val="600"/>
              </a:spcAft>
              <a:buFont typeface="Arial" panose="020B0604020202020204" pitchFamily="34" charset="0"/>
              <a:buChar char="•"/>
            </a:pPr>
            <a:r>
              <a:rPr lang="en-US" sz="1600" dirty="0"/>
              <a:t>Not all blocks of information can be filtered, those that can, will show the filter button enabled (not greyed out)</a:t>
            </a:r>
            <a:endParaRPr lang="en-CA" sz="1600" dirty="0"/>
          </a:p>
        </p:txBody>
      </p:sp>
      <p:sp>
        <p:nvSpPr>
          <p:cNvPr id="10" name="TextBox 9">
            <a:extLst>
              <a:ext uri="{FF2B5EF4-FFF2-40B4-BE49-F238E27FC236}">
                <a16:creationId xmlns:a16="http://schemas.microsoft.com/office/drawing/2014/main" id="{99E940C9-F839-49F2-A4F8-DD93FADA676F}"/>
              </a:ext>
            </a:extLst>
          </p:cNvPr>
          <p:cNvSpPr txBox="1"/>
          <p:nvPr/>
        </p:nvSpPr>
        <p:spPr>
          <a:xfrm>
            <a:off x="179512" y="5157192"/>
            <a:ext cx="8712967" cy="1569660"/>
          </a:xfrm>
          <a:prstGeom prst="rect">
            <a:avLst/>
          </a:prstGeom>
          <a:noFill/>
        </p:spPr>
        <p:txBody>
          <a:bodyPr wrap="square" rtlCol="0">
            <a:spAutoFit/>
          </a:bodyPr>
          <a:lstStyle/>
          <a:p>
            <a:pPr marL="342900" indent="-342900">
              <a:buFont typeface="Arial" panose="020B0604020202020204" pitchFamily="34" charset="0"/>
              <a:buChar char="•"/>
            </a:pPr>
            <a:r>
              <a:rPr lang="en-CA" dirty="0"/>
              <a:t>Select the parameters you wish to filter the records for</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Available fields will be specific to the type of form being accessed</a:t>
            </a:r>
          </a:p>
        </p:txBody>
      </p:sp>
    </p:spTree>
    <p:extLst>
      <p:ext uri="{BB962C8B-B14F-4D97-AF65-F5344CB8AC3E}">
        <p14:creationId xmlns:p14="http://schemas.microsoft.com/office/powerpoint/2010/main" val="329176412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C6A4FEB-B1E8-4641-9EAC-7FF09D286704}"/>
              </a:ext>
            </a:extLst>
          </p:cNvPr>
          <p:cNvSpPr txBox="1"/>
          <p:nvPr/>
        </p:nvSpPr>
        <p:spPr>
          <a:xfrm>
            <a:off x="785059" y="641850"/>
            <a:ext cx="2708910" cy="1535865"/>
          </a:xfrm>
          <a:prstGeom prst="rect">
            <a:avLst/>
          </a:prstGeom>
        </p:spPr>
        <p:txBody>
          <a:bodyPr vert="horz" lIns="91440" tIns="45720" rIns="91440" bIns="45720" rtlCol="0" anchor="ctr">
            <a:normAutofit/>
          </a:bodyPr>
          <a:lstStyle/>
          <a:p>
            <a:pPr eaLnBrk="1" hangingPunct="1">
              <a:lnSpc>
                <a:spcPct val="90000"/>
              </a:lnSpc>
              <a:spcAft>
                <a:spcPts val="600"/>
              </a:spcAft>
            </a:pPr>
            <a:r>
              <a:rPr lang="en-US" sz="2800" dirty="0">
                <a:latin typeface="+mj-lt"/>
                <a:ea typeface="+mj-ea"/>
                <a:cs typeface="+mj-cs"/>
              </a:rPr>
              <a:t>Button Functions</a:t>
            </a:r>
          </a:p>
        </p:txBody>
      </p:sp>
      <p:sp>
        <p:nvSpPr>
          <p:cNvPr id="16" name="Rectangle 15">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A0023CC-884D-4FE3-936A-A0F9E810CB9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lumMod val="50000"/>
                    <a:lumOff val="50000"/>
                  </a:schemeClr>
                </a:solidFill>
                <a:latin typeface="Calibri" panose="020F0502020204030204"/>
                <a:ea typeface="+mn-ea"/>
              </a:rPr>
              <a:pPr eaLnBrk="1" fontAlgn="auto" hangingPunct="1">
                <a:spcBef>
                  <a:spcPts val="0"/>
                </a:spcBef>
                <a:spcAft>
                  <a:spcPts val="600"/>
                </a:spcAft>
                <a:defRPr/>
              </a:pPr>
              <a:t>19</a:t>
            </a:fld>
            <a:endParaRPr lang="en-US" altLang="en-US" sz="1200">
              <a:solidFill>
                <a:schemeClr val="tx1">
                  <a:lumMod val="50000"/>
                  <a:lumOff val="50000"/>
                </a:schemeClr>
              </a:solidFill>
              <a:latin typeface="Calibri" panose="020F0502020204030204"/>
              <a:ea typeface="+mn-ea"/>
            </a:endParaRPr>
          </a:p>
        </p:txBody>
      </p:sp>
      <p:sp>
        <p:nvSpPr>
          <p:cNvPr id="9" name="TextBox 8">
            <a:extLst>
              <a:ext uri="{FF2B5EF4-FFF2-40B4-BE49-F238E27FC236}">
                <a16:creationId xmlns:a16="http://schemas.microsoft.com/office/drawing/2014/main" id="{FC1FD3EC-46CA-43E3-B0BE-7A2E85F3FD95}"/>
              </a:ext>
            </a:extLst>
          </p:cNvPr>
          <p:cNvSpPr txBox="1"/>
          <p:nvPr/>
        </p:nvSpPr>
        <p:spPr>
          <a:xfrm>
            <a:off x="3706861" y="472532"/>
            <a:ext cx="5155500" cy="1569660"/>
          </a:xfrm>
          <a:prstGeom prst="rect">
            <a:avLst/>
          </a:prstGeom>
          <a:noFill/>
        </p:spPr>
        <p:txBody>
          <a:bodyPr wrap="square" rtlCol="0">
            <a:spAutoFit/>
          </a:bodyPr>
          <a:lstStyle/>
          <a:p>
            <a:pPr marL="342900" indent="-342900">
              <a:buFont typeface="Arial" panose="020B0604020202020204" pitchFamily="34" charset="0"/>
              <a:buChar char="•"/>
            </a:pPr>
            <a:r>
              <a:rPr lang="en-CA" sz="1600" dirty="0"/>
              <a:t>Use “X” to remove filter and view the unfiltered data</a:t>
            </a:r>
          </a:p>
          <a:p>
            <a:pPr marL="342900" indent="-342900">
              <a:buFont typeface="Arial" panose="020B0604020202020204" pitchFamily="34" charset="0"/>
              <a:buChar char="•"/>
            </a:pPr>
            <a:r>
              <a:rPr lang="en-CA" sz="1600" dirty="0"/>
              <a:t>Use “Clear All” to change filter parameters</a:t>
            </a:r>
          </a:p>
          <a:p>
            <a:pPr marL="342900" indent="-342900">
              <a:buFont typeface="Arial" panose="020B0604020202020204" pitchFamily="34" charset="0"/>
              <a:buChar char="•"/>
            </a:pPr>
            <a:r>
              <a:rPr lang="en-CA" sz="1600" dirty="0"/>
              <a:t>Use “Go” to execute filter request</a:t>
            </a:r>
          </a:p>
          <a:p>
            <a:pPr marL="342900" indent="-342900">
              <a:buFont typeface="Arial" panose="020B0604020202020204" pitchFamily="34" charset="0"/>
              <a:buChar char="•"/>
            </a:pPr>
            <a:r>
              <a:rPr lang="en-CA" sz="1600" dirty="0"/>
              <a:t>Use “Start Over” to clear to return to the initial block to restart form (new ID/Term/CRN)</a:t>
            </a:r>
          </a:p>
        </p:txBody>
      </p:sp>
      <p:pic>
        <p:nvPicPr>
          <p:cNvPr id="11" name="Picture 10">
            <a:extLst>
              <a:ext uri="{FF2B5EF4-FFF2-40B4-BE49-F238E27FC236}">
                <a16:creationId xmlns:a16="http://schemas.microsoft.com/office/drawing/2014/main" id="{AF36771E-1BD7-43D1-9E83-E252CC91D552}"/>
              </a:ext>
            </a:extLst>
          </p:cNvPr>
          <p:cNvPicPr>
            <a:picLocks noChangeAspect="1"/>
          </p:cNvPicPr>
          <p:nvPr/>
        </p:nvPicPr>
        <p:blipFill>
          <a:blip r:embed="rId3"/>
          <a:stretch>
            <a:fillRect/>
          </a:stretch>
        </p:blipFill>
        <p:spPr>
          <a:xfrm>
            <a:off x="175112" y="2815000"/>
            <a:ext cx="8856984" cy="2985261"/>
          </a:xfrm>
          <a:prstGeom prst="rect">
            <a:avLst/>
          </a:prstGeom>
          <a:ln>
            <a:solidFill>
              <a:schemeClr val="tx1"/>
            </a:solidFill>
          </a:ln>
        </p:spPr>
      </p:pic>
    </p:spTree>
    <p:extLst>
      <p:ext uri="{BB962C8B-B14F-4D97-AF65-F5344CB8AC3E}">
        <p14:creationId xmlns:p14="http://schemas.microsoft.com/office/powerpoint/2010/main" val="386701749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EFFB8-FCF2-4608-A810-AC51C9396B04}"/>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eaLnBrk="1" hangingPunct="1">
              <a:lnSpc>
                <a:spcPct val="90000"/>
              </a:lnSpc>
            </a:pPr>
            <a:r>
              <a:rPr lang="en-US" sz="6300" kern="1200" dirty="0">
                <a:solidFill>
                  <a:schemeClr val="tx1"/>
                </a:solidFill>
                <a:latin typeface="+mj-lt"/>
                <a:ea typeface="+mj-ea"/>
                <a:cs typeface="+mj-cs"/>
              </a:rPr>
              <a:t>Introduction to Banner 9</a:t>
            </a:r>
          </a:p>
        </p:txBody>
      </p:sp>
      <p:sp>
        <p:nvSpPr>
          <p:cNvPr id="6" name="TextBox 5">
            <a:extLst>
              <a:ext uri="{FF2B5EF4-FFF2-40B4-BE49-F238E27FC236}">
                <a16:creationId xmlns:a16="http://schemas.microsoft.com/office/drawing/2014/main" id="{78BCBBC3-7CF0-48D0-8D6D-1551560FCF0E}"/>
              </a:ext>
            </a:extLst>
          </p:cNvPr>
          <p:cNvSpPr txBox="1"/>
          <p:nvPr/>
        </p:nvSpPr>
        <p:spPr>
          <a:xfrm>
            <a:off x="1143000" y="5514052"/>
            <a:ext cx="6858000" cy="651910"/>
          </a:xfrm>
          <a:prstGeom prst="rect">
            <a:avLst/>
          </a:prstGeom>
        </p:spPr>
        <p:txBody>
          <a:bodyPr vert="horz" lIns="91440" tIns="45720" rIns="91440" bIns="45720" rtlCol="0" anchor="ctr">
            <a:normAutofit/>
          </a:bodyPr>
          <a:lstStyle/>
          <a:p>
            <a:pPr algn="ctr" eaLnBrk="1" hangingPunct="1">
              <a:lnSpc>
                <a:spcPct val="90000"/>
              </a:lnSpc>
              <a:spcBef>
                <a:spcPts val="1000"/>
              </a:spcBef>
            </a:pPr>
            <a:r>
              <a:rPr lang="en-US" sz="3200" kern="1200" dirty="0">
                <a:solidFill>
                  <a:schemeClr val="tx1"/>
                </a:solidFill>
                <a:latin typeface="+mn-lt"/>
                <a:ea typeface="+mn-ea"/>
                <a:cs typeface="+mn-cs"/>
              </a:rPr>
              <a:t>Student System Support</a:t>
            </a:r>
          </a:p>
        </p:txBody>
      </p:sp>
      <p:cxnSp>
        <p:nvCxnSpPr>
          <p:cNvPr id="26" name="Straight Connector 2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BAF770D-A949-490A-9407-07415C6B12E4}"/>
              </a:ext>
            </a:extLst>
          </p:cNvPr>
          <p:cNvSpPr>
            <a:spLocks noGrp="1"/>
          </p:cNvSpPr>
          <p:nvPr>
            <p:ph type="sldNum" sz="quarter" idx="12"/>
          </p:nvPr>
        </p:nvSpPr>
        <p:spPr>
          <a:xfrm>
            <a:off x="6457950" y="649224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tint val="75000"/>
                  </a:schemeClr>
                </a:solidFill>
                <a:latin typeface="+mn-lt"/>
                <a:ea typeface="+mn-ea"/>
              </a:rPr>
              <a:pPr eaLnBrk="1" fontAlgn="auto" hangingPunct="1">
                <a:spcBef>
                  <a:spcPts val="0"/>
                </a:spcBef>
                <a:spcAft>
                  <a:spcPts val="600"/>
                </a:spcAft>
                <a:defRPr/>
              </a:pPr>
              <a:t>2</a:t>
            </a:fld>
            <a:endParaRPr lang="en-US" altLang="en-US" sz="1200">
              <a:solidFill>
                <a:schemeClr val="tx1">
                  <a:tint val="75000"/>
                </a:schemeClr>
              </a:solidFill>
              <a:latin typeface="+mn-lt"/>
              <a:ea typeface="+mn-ea"/>
            </a:endParaRPr>
          </a:p>
        </p:txBody>
      </p:sp>
    </p:spTree>
    <p:extLst>
      <p:ext uri="{BB962C8B-B14F-4D97-AF65-F5344CB8AC3E}">
        <p14:creationId xmlns:p14="http://schemas.microsoft.com/office/powerpoint/2010/main" val="29540928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C6A4FEB-B1E8-4641-9EAC-7FF09D286704}"/>
              </a:ext>
            </a:extLst>
          </p:cNvPr>
          <p:cNvSpPr txBox="1"/>
          <p:nvPr/>
        </p:nvSpPr>
        <p:spPr>
          <a:xfrm>
            <a:off x="785059" y="641850"/>
            <a:ext cx="2708910" cy="1535865"/>
          </a:xfrm>
          <a:prstGeom prst="rect">
            <a:avLst/>
          </a:prstGeom>
        </p:spPr>
        <p:txBody>
          <a:bodyPr vert="horz" lIns="91440" tIns="45720" rIns="91440" bIns="45720" rtlCol="0" anchor="ctr">
            <a:normAutofit/>
          </a:bodyPr>
          <a:lstStyle/>
          <a:p>
            <a:pPr eaLnBrk="1" hangingPunct="1">
              <a:lnSpc>
                <a:spcPct val="90000"/>
              </a:lnSpc>
              <a:spcAft>
                <a:spcPts val="600"/>
              </a:spcAft>
            </a:pPr>
            <a:r>
              <a:rPr lang="en-US" sz="2800" dirty="0">
                <a:latin typeface="+mj-lt"/>
                <a:ea typeface="+mj-ea"/>
                <a:cs typeface="+mj-cs"/>
              </a:rPr>
              <a:t>Form Comparison</a:t>
            </a:r>
          </a:p>
        </p:txBody>
      </p:sp>
      <p:sp>
        <p:nvSpPr>
          <p:cNvPr id="19" name="Rectangle 18">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1" name="Rectangle 20">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C1FD3EC-46CA-43E3-B0BE-7A2E85F3FD95}"/>
              </a:ext>
            </a:extLst>
          </p:cNvPr>
          <p:cNvSpPr txBox="1"/>
          <p:nvPr/>
        </p:nvSpPr>
        <p:spPr>
          <a:xfrm>
            <a:off x="3975480" y="641850"/>
            <a:ext cx="4539870" cy="1535865"/>
          </a:xfrm>
          <a:prstGeom prst="rect">
            <a:avLst/>
          </a:prstGeom>
        </p:spPr>
        <p:txBody>
          <a:bodyPr vert="horz" lIns="91440" tIns="45720" rIns="91440" bIns="45720" rtlCol="0" anchor="ctr">
            <a:normAutofit/>
          </a:bodyPr>
          <a:lstStyle/>
          <a:p>
            <a:pPr marL="114300" eaLnBrk="1" hangingPunct="1">
              <a:lnSpc>
                <a:spcPct val="90000"/>
              </a:lnSpc>
              <a:spcAft>
                <a:spcPts val="600"/>
              </a:spcAft>
            </a:pPr>
            <a:endParaRPr lang="en-US" sz="1200" dirty="0">
              <a:latin typeface="+mn-lt"/>
              <a:ea typeface="+mn-ea"/>
            </a:endParaRPr>
          </a:p>
        </p:txBody>
      </p:sp>
      <p:sp>
        <p:nvSpPr>
          <p:cNvPr id="4" name="Slide Number Placeholder 3">
            <a:extLst>
              <a:ext uri="{FF2B5EF4-FFF2-40B4-BE49-F238E27FC236}">
                <a16:creationId xmlns:a16="http://schemas.microsoft.com/office/drawing/2014/main" id="{3A0023CC-884D-4FE3-936A-A0F9E810CB9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lumMod val="50000"/>
                    <a:lumOff val="50000"/>
                  </a:schemeClr>
                </a:solidFill>
                <a:latin typeface="Calibri" panose="020F0502020204030204"/>
                <a:ea typeface="+mn-ea"/>
              </a:rPr>
              <a:pPr eaLnBrk="1" fontAlgn="auto" hangingPunct="1">
                <a:spcBef>
                  <a:spcPts val="0"/>
                </a:spcBef>
                <a:spcAft>
                  <a:spcPts val="600"/>
                </a:spcAft>
                <a:defRPr/>
              </a:pPr>
              <a:t>20</a:t>
            </a:fld>
            <a:endParaRPr lang="en-US" altLang="en-US" sz="1200" dirty="0">
              <a:solidFill>
                <a:schemeClr val="tx1">
                  <a:lumMod val="50000"/>
                  <a:lumOff val="50000"/>
                </a:schemeClr>
              </a:solidFill>
              <a:latin typeface="Calibri" panose="020F0502020204030204"/>
              <a:ea typeface="+mn-ea"/>
            </a:endParaRPr>
          </a:p>
        </p:txBody>
      </p:sp>
      <p:sp>
        <p:nvSpPr>
          <p:cNvPr id="2" name="TextBox 1">
            <a:extLst>
              <a:ext uri="{FF2B5EF4-FFF2-40B4-BE49-F238E27FC236}">
                <a16:creationId xmlns:a16="http://schemas.microsoft.com/office/drawing/2014/main" id="{DD48B9DD-EC82-4E6D-9ED5-D5E1585640EC}"/>
              </a:ext>
            </a:extLst>
          </p:cNvPr>
          <p:cNvSpPr txBox="1"/>
          <p:nvPr/>
        </p:nvSpPr>
        <p:spPr>
          <a:xfrm>
            <a:off x="3851920" y="678262"/>
            <a:ext cx="4725096" cy="1446550"/>
          </a:xfrm>
          <a:prstGeom prst="rect">
            <a:avLst/>
          </a:prstGeom>
          <a:noFill/>
        </p:spPr>
        <p:txBody>
          <a:bodyPr wrap="square" rtlCol="0">
            <a:spAutoFit/>
          </a:bodyPr>
          <a:lstStyle/>
          <a:p>
            <a:r>
              <a:rPr lang="en-CA" dirty="0"/>
              <a:t>Generally…</a:t>
            </a:r>
          </a:p>
          <a:p>
            <a:endParaRPr lang="en-CA" dirty="0"/>
          </a:p>
          <a:p>
            <a:pPr marL="342900" indent="-342900">
              <a:buFont typeface="Arial" panose="020B0604020202020204" pitchFamily="34" charset="0"/>
              <a:buChar char="•"/>
            </a:pPr>
            <a:r>
              <a:rPr lang="en-CA" sz="2000" dirty="0"/>
              <a:t>Order of fields remains the same</a:t>
            </a:r>
          </a:p>
          <a:p>
            <a:pPr marL="342900" indent="-342900">
              <a:buFont typeface="Arial" panose="020B0604020202020204" pitchFamily="34" charset="0"/>
              <a:buChar char="•"/>
            </a:pPr>
            <a:r>
              <a:rPr lang="en-CA" sz="2000" dirty="0"/>
              <a:t>Labels remain the same</a:t>
            </a:r>
          </a:p>
        </p:txBody>
      </p:sp>
      <p:sp>
        <p:nvSpPr>
          <p:cNvPr id="3" name="TextBox 2">
            <a:extLst>
              <a:ext uri="{FF2B5EF4-FFF2-40B4-BE49-F238E27FC236}">
                <a16:creationId xmlns:a16="http://schemas.microsoft.com/office/drawing/2014/main" id="{4C9980EF-B495-475A-BE72-1B34C1E7A02B}"/>
              </a:ext>
            </a:extLst>
          </p:cNvPr>
          <p:cNvSpPr txBox="1"/>
          <p:nvPr/>
        </p:nvSpPr>
        <p:spPr>
          <a:xfrm>
            <a:off x="415812" y="4509120"/>
            <a:ext cx="8476668" cy="1631216"/>
          </a:xfrm>
          <a:prstGeom prst="rect">
            <a:avLst/>
          </a:prstGeom>
          <a:noFill/>
        </p:spPr>
        <p:txBody>
          <a:bodyPr wrap="square" rtlCol="0">
            <a:spAutoFit/>
          </a:bodyPr>
          <a:lstStyle/>
          <a:p>
            <a:pPr marL="342900" indent="-342900">
              <a:buFont typeface="Wingdings" panose="05000000000000000000" pitchFamily="2" charset="2"/>
              <a:buChar char="§"/>
            </a:pPr>
            <a:r>
              <a:rPr lang="en-CA" sz="2000" dirty="0"/>
              <a:t>To search a field there is still a button which is now a box with three dots </a:t>
            </a:r>
          </a:p>
          <a:p>
            <a:pPr marL="342900" indent="-342900">
              <a:buFont typeface="Wingdings" panose="05000000000000000000" pitchFamily="2" charset="2"/>
              <a:buChar char="§"/>
            </a:pPr>
            <a:endParaRPr lang="en-CA" sz="2000" dirty="0"/>
          </a:p>
          <a:p>
            <a:pPr marL="342900" indent="-342900">
              <a:buFont typeface="Wingdings" panose="05000000000000000000" pitchFamily="2" charset="2"/>
              <a:buChar char="§"/>
            </a:pPr>
            <a:r>
              <a:rPr lang="en-CA" sz="2000" dirty="0"/>
              <a:t>After inserting the required ID/term/</a:t>
            </a:r>
            <a:r>
              <a:rPr lang="en-CA" sz="2000" dirty="0" err="1"/>
              <a:t>crn</a:t>
            </a:r>
            <a:r>
              <a:rPr lang="en-CA" sz="2000" dirty="0"/>
              <a:t> (key block fields) you select “Go” and the remainder of the form will populate</a:t>
            </a:r>
          </a:p>
        </p:txBody>
      </p:sp>
      <p:pic>
        <p:nvPicPr>
          <p:cNvPr id="5" name="Picture 4">
            <a:extLst>
              <a:ext uri="{FF2B5EF4-FFF2-40B4-BE49-F238E27FC236}">
                <a16:creationId xmlns:a16="http://schemas.microsoft.com/office/drawing/2014/main" id="{405522F1-096A-4597-8B06-CAAE70BC0D49}"/>
              </a:ext>
            </a:extLst>
          </p:cNvPr>
          <p:cNvPicPr>
            <a:picLocks noChangeAspect="1"/>
          </p:cNvPicPr>
          <p:nvPr/>
        </p:nvPicPr>
        <p:blipFill>
          <a:blip r:embed="rId3"/>
          <a:stretch>
            <a:fillRect/>
          </a:stretch>
        </p:blipFill>
        <p:spPr>
          <a:xfrm>
            <a:off x="1547664" y="4925008"/>
            <a:ext cx="228632" cy="219106"/>
          </a:xfrm>
          <a:prstGeom prst="rect">
            <a:avLst/>
          </a:prstGeom>
        </p:spPr>
      </p:pic>
      <p:pic>
        <p:nvPicPr>
          <p:cNvPr id="6" name="Picture 5">
            <a:extLst>
              <a:ext uri="{FF2B5EF4-FFF2-40B4-BE49-F238E27FC236}">
                <a16:creationId xmlns:a16="http://schemas.microsoft.com/office/drawing/2014/main" id="{95B492D5-3532-4F72-BEC9-0868F419A1DE}"/>
              </a:ext>
            </a:extLst>
          </p:cNvPr>
          <p:cNvPicPr>
            <a:picLocks noChangeAspect="1"/>
          </p:cNvPicPr>
          <p:nvPr/>
        </p:nvPicPr>
        <p:blipFill>
          <a:blip r:embed="rId4"/>
          <a:stretch>
            <a:fillRect/>
          </a:stretch>
        </p:blipFill>
        <p:spPr>
          <a:xfrm>
            <a:off x="6336713" y="5780028"/>
            <a:ext cx="1161905" cy="285714"/>
          </a:xfrm>
          <a:prstGeom prst="rect">
            <a:avLst/>
          </a:prstGeom>
        </p:spPr>
      </p:pic>
      <p:pic>
        <p:nvPicPr>
          <p:cNvPr id="3074" name="Picture 2">
            <a:extLst>
              <a:ext uri="{FF2B5EF4-FFF2-40B4-BE49-F238E27FC236}">
                <a16:creationId xmlns:a16="http://schemas.microsoft.com/office/drawing/2014/main" id="{F69647BF-93D2-4702-9830-3BC2DF669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812" y="2789487"/>
            <a:ext cx="8375585" cy="1583108"/>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9007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1" name="Rectangle 70">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A0023CC-884D-4FE3-936A-A0F9E810CB9C}"/>
              </a:ext>
            </a:extLst>
          </p:cNvPr>
          <p:cNvSpPr>
            <a:spLocks noGrp="1"/>
          </p:cNvSpPr>
          <p:nvPr>
            <p:ph type="sldNum" sz="quarter" idx="12"/>
          </p:nvPr>
        </p:nvSpPr>
        <p:spPr>
          <a:xfrm>
            <a:off x="6603999"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tint val="75000"/>
                  </a:schemeClr>
                </a:solidFill>
                <a:latin typeface="+mn-lt"/>
                <a:ea typeface="+mn-ea"/>
              </a:rPr>
              <a:pPr eaLnBrk="1" fontAlgn="auto" hangingPunct="1">
                <a:spcBef>
                  <a:spcPts val="0"/>
                </a:spcBef>
                <a:spcAft>
                  <a:spcPts val="600"/>
                </a:spcAft>
                <a:defRPr/>
              </a:pPr>
              <a:t>21</a:t>
            </a:fld>
            <a:endParaRPr lang="en-US" altLang="en-US" sz="1200">
              <a:solidFill>
                <a:schemeClr val="tx1">
                  <a:tint val="75000"/>
                </a:schemeClr>
              </a:solidFill>
              <a:latin typeface="+mn-lt"/>
              <a:ea typeface="+mn-ea"/>
            </a:endParaRPr>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50466F99-F001-4FFE-AE28-5ADBCE7AEC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8959" y="1406290"/>
            <a:ext cx="7787274" cy="38373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1FD3EC-46CA-43E3-B0BE-7A2E85F3FD95}"/>
              </a:ext>
            </a:extLst>
          </p:cNvPr>
          <p:cNvSpPr txBox="1"/>
          <p:nvPr/>
        </p:nvSpPr>
        <p:spPr>
          <a:xfrm>
            <a:off x="819005" y="384159"/>
            <a:ext cx="7587115" cy="798604"/>
          </a:xfrm>
          <a:prstGeom prst="rect">
            <a:avLst/>
          </a:prstGeom>
        </p:spPr>
        <p:txBody>
          <a:bodyPr vert="horz" lIns="91440" tIns="45720" rIns="91440" bIns="45720" rtlCol="0" anchor="ctr">
            <a:normAutofit/>
          </a:bodyPr>
          <a:lstStyle/>
          <a:p>
            <a:pPr marL="114300" eaLnBrk="1" hangingPunct="1">
              <a:lnSpc>
                <a:spcPct val="90000"/>
              </a:lnSpc>
              <a:spcAft>
                <a:spcPts val="600"/>
              </a:spcAft>
            </a:pPr>
            <a:endParaRPr lang="en-US" sz="1200" dirty="0">
              <a:latin typeface="+mn-lt"/>
              <a:ea typeface="+mn-ea"/>
            </a:endParaRPr>
          </a:p>
        </p:txBody>
      </p:sp>
      <p:sp>
        <p:nvSpPr>
          <p:cNvPr id="6" name="TextBox 5">
            <a:extLst>
              <a:ext uri="{FF2B5EF4-FFF2-40B4-BE49-F238E27FC236}">
                <a16:creationId xmlns:a16="http://schemas.microsoft.com/office/drawing/2014/main" id="{DE9B40D2-C91B-4B2A-AD34-EE62DA9003DA}"/>
              </a:ext>
            </a:extLst>
          </p:cNvPr>
          <p:cNvSpPr txBox="1"/>
          <p:nvPr/>
        </p:nvSpPr>
        <p:spPr>
          <a:xfrm>
            <a:off x="541783" y="434824"/>
            <a:ext cx="8601988" cy="461665"/>
          </a:xfrm>
          <a:prstGeom prst="rect">
            <a:avLst/>
          </a:prstGeom>
          <a:solidFill>
            <a:srgbClr val="4C5254"/>
          </a:solidFill>
        </p:spPr>
        <p:txBody>
          <a:bodyPr wrap="square" rtlCol="0">
            <a:spAutoFit/>
          </a:bodyPr>
          <a:lstStyle/>
          <a:p>
            <a:r>
              <a:rPr lang="en-CA" dirty="0">
                <a:solidFill>
                  <a:schemeClr val="bg1"/>
                </a:solidFill>
              </a:rPr>
              <a:t>Horizontal Block Layout</a:t>
            </a:r>
          </a:p>
        </p:txBody>
      </p:sp>
    </p:spTree>
    <p:extLst>
      <p:ext uri="{BB962C8B-B14F-4D97-AF65-F5344CB8AC3E}">
        <p14:creationId xmlns:p14="http://schemas.microsoft.com/office/powerpoint/2010/main" val="414218525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54D5B4-5849-471E-8B87-02A567186322}"/>
              </a:ext>
            </a:extLst>
          </p:cNvPr>
          <p:cNvSpPr>
            <a:spLocks noGrp="1"/>
          </p:cNvSpPr>
          <p:nvPr>
            <p:ph type="title"/>
          </p:nvPr>
        </p:nvSpPr>
        <p:spPr>
          <a:xfrm>
            <a:off x="785059" y="641850"/>
            <a:ext cx="2708910" cy="1535865"/>
          </a:xfrm>
        </p:spPr>
        <p:txBody>
          <a:bodyPr vert="horz" lIns="91440" tIns="45720" rIns="91440" bIns="45720" rtlCol="0" anchor="ctr">
            <a:normAutofit/>
          </a:bodyPr>
          <a:lstStyle/>
          <a:p>
            <a:pPr eaLnBrk="1" hangingPunct="1">
              <a:lnSpc>
                <a:spcPct val="90000"/>
              </a:lnSpc>
            </a:pPr>
            <a:r>
              <a:rPr lang="en-US" kern="1200">
                <a:solidFill>
                  <a:schemeClr val="tx1"/>
                </a:solidFill>
              </a:rPr>
              <a:t>Message Boxes</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31D8262-06EA-49E3-9DEA-7FC43B278C4E}"/>
              </a:ext>
            </a:extLst>
          </p:cNvPr>
          <p:cNvSpPr txBox="1"/>
          <p:nvPr/>
        </p:nvSpPr>
        <p:spPr>
          <a:xfrm>
            <a:off x="3975480" y="641850"/>
            <a:ext cx="4539870" cy="1535865"/>
          </a:xfrm>
          <a:prstGeom prst="rect">
            <a:avLst/>
          </a:prstGeom>
        </p:spPr>
        <p:txBody>
          <a:bodyPr vert="horz" lIns="91440" tIns="45720" rIns="91440" bIns="45720" rtlCol="0" anchor="ctr">
            <a:normAutofit/>
          </a:bodyPr>
          <a:lstStyle/>
          <a:p>
            <a:pPr algn="ctr" eaLnBrk="1" hangingPunct="1">
              <a:lnSpc>
                <a:spcPct val="90000"/>
              </a:lnSpc>
              <a:spcAft>
                <a:spcPts val="600"/>
              </a:spcAft>
            </a:pPr>
            <a:r>
              <a:rPr lang="en-US" sz="1600" dirty="0">
                <a:latin typeface="+mn-lt"/>
                <a:ea typeface="+mn-ea"/>
              </a:rPr>
              <a:t>Information messages now appear on the top right of the page</a:t>
            </a:r>
          </a:p>
        </p:txBody>
      </p:sp>
      <p:pic>
        <p:nvPicPr>
          <p:cNvPr id="6" name="Picture 5" descr="A screenshot of a social media post&#10;&#10;Description automatically generated">
            <a:extLst>
              <a:ext uri="{FF2B5EF4-FFF2-40B4-BE49-F238E27FC236}">
                <a16:creationId xmlns:a16="http://schemas.microsoft.com/office/drawing/2014/main" id="{73310244-B897-40DF-B490-1004A123CD18}"/>
              </a:ext>
            </a:extLst>
          </p:cNvPr>
          <p:cNvPicPr>
            <a:picLocks noChangeAspect="1"/>
          </p:cNvPicPr>
          <p:nvPr/>
        </p:nvPicPr>
        <p:blipFill rotWithShape="1">
          <a:blip r:embed="rId3"/>
          <a:srcRect l="19890" r="6807" b="-2"/>
          <a:stretch/>
        </p:blipFill>
        <p:spPr>
          <a:xfrm>
            <a:off x="415812" y="2731167"/>
            <a:ext cx="8375585" cy="3484983"/>
          </a:xfrm>
          <a:prstGeom prst="rect">
            <a:avLst/>
          </a:prstGeom>
          <a:ln>
            <a:solidFill>
              <a:schemeClr val="tx2"/>
            </a:solidFill>
          </a:ln>
        </p:spPr>
      </p:pic>
      <p:sp>
        <p:nvSpPr>
          <p:cNvPr id="4" name="Slide Number Placeholder 3">
            <a:extLst>
              <a:ext uri="{FF2B5EF4-FFF2-40B4-BE49-F238E27FC236}">
                <a16:creationId xmlns:a16="http://schemas.microsoft.com/office/drawing/2014/main" id="{2732D2C4-3675-4BF2-9590-2A8752C464F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lumMod val="50000"/>
                    <a:lumOff val="50000"/>
                  </a:schemeClr>
                </a:solidFill>
                <a:latin typeface="Calibri" panose="020F0502020204030204"/>
                <a:ea typeface="+mn-ea"/>
              </a:rPr>
              <a:pPr eaLnBrk="1" fontAlgn="auto" hangingPunct="1">
                <a:spcBef>
                  <a:spcPts val="0"/>
                </a:spcBef>
                <a:spcAft>
                  <a:spcPts val="600"/>
                </a:spcAft>
                <a:defRPr/>
              </a:pPr>
              <a:t>22</a:t>
            </a:fld>
            <a:endParaRPr lang="en-US" altLang="en-US" sz="1200">
              <a:solidFill>
                <a:schemeClr val="tx1">
                  <a:lumMod val="50000"/>
                  <a:lumOff val="50000"/>
                </a:schemeClr>
              </a:solidFill>
              <a:latin typeface="Calibri" panose="020F0502020204030204"/>
              <a:ea typeface="+mn-ea"/>
            </a:endParaRPr>
          </a:p>
        </p:txBody>
      </p:sp>
    </p:spTree>
    <p:extLst>
      <p:ext uri="{BB962C8B-B14F-4D97-AF65-F5344CB8AC3E}">
        <p14:creationId xmlns:p14="http://schemas.microsoft.com/office/powerpoint/2010/main" val="369101890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54D5B4-5849-471E-8B87-02A567186322}"/>
              </a:ext>
            </a:extLst>
          </p:cNvPr>
          <p:cNvSpPr>
            <a:spLocks noGrp="1"/>
          </p:cNvSpPr>
          <p:nvPr>
            <p:ph type="title"/>
          </p:nvPr>
        </p:nvSpPr>
        <p:spPr>
          <a:xfrm>
            <a:off x="785059" y="641850"/>
            <a:ext cx="2708910" cy="1535865"/>
          </a:xfrm>
        </p:spPr>
        <p:txBody>
          <a:bodyPr vert="horz" lIns="91440" tIns="45720" rIns="91440" bIns="45720" rtlCol="0" anchor="ctr">
            <a:normAutofit/>
          </a:bodyPr>
          <a:lstStyle/>
          <a:p>
            <a:pPr eaLnBrk="1" hangingPunct="1">
              <a:lnSpc>
                <a:spcPct val="90000"/>
              </a:lnSpc>
            </a:pPr>
            <a:r>
              <a:rPr lang="en-US" kern="1200">
                <a:solidFill>
                  <a:schemeClr val="tx1"/>
                </a:solidFill>
              </a:rPr>
              <a:t>Message Boxes</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31D8262-06EA-49E3-9DEA-7FC43B278C4E}"/>
              </a:ext>
            </a:extLst>
          </p:cNvPr>
          <p:cNvSpPr txBox="1"/>
          <p:nvPr/>
        </p:nvSpPr>
        <p:spPr>
          <a:xfrm>
            <a:off x="3975480" y="641850"/>
            <a:ext cx="4539870" cy="1535865"/>
          </a:xfrm>
          <a:prstGeom prst="rect">
            <a:avLst/>
          </a:prstGeom>
        </p:spPr>
        <p:txBody>
          <a:bodyPr vert="horz" lIns="91440" tIns="45720" rIns="91440" bIns="45720" rtlCol="0" anchor="ctr">
            <a:normAutofit/>
          </a:bodyPr>
          <a:lstStyle/>
          <a:p>
            <a:pPr marL="114300" algn="ctr" eaLnBrk="1" hangingPunct="1">
              <a:lnSpc>
                <a:spcPct val="90000"/>
              </a:lnSpc>
              <a:spcAft>
                <a:spcPts val="600"/>
              </a:spcAft>
            </a:pPr>
            <a:r>
              <a:rPr lang="en-US" sz="1600" dirty="0"/>
              <a:t>Messages might be informational, errors or confirmations</a:t>
            </a:r>
          </a:p>
        </p:txBody>
      </p:sp>
      <p:sp>
        <p:nvSpPr>
          <p:cNvPr id="4" name="Slide Number Placeholder 3">
            <a:extLst>
              <a:ext uri="{FF2B5EF4-FFF2-40B4-BE49-F238E27FC236}">
                <a16:creationId xmlns:a16="http://schemas.microsoft.com/office/drawing/2014/main" id="{2732D2C4-3675-4BF2-9590-2A8752C464F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lumMod val="50000"/>
                    <a:lumOff val="50000"/>
                  </a:schemeClr>
                </a:solidFill>
                <a:latin typeface="Calibri" panose="020F0502020204030204"/>
                <a:ea typeface="+mn-ea"/>
              </a:rPr>
              <a:pPr eaLnBrk="1" fontAlgn="auto" hangingPunct="1">
                <a:spcBef>
                  <a:spcPts val="0"/>
                </a:spcBef>
                <a:spcAft>
                  <a:spcPts val="600"/>
                </a:spcAft>
                <a:defRPr/>
              </a:pPr>
              <a:t>23</a:t>
            </a:fld>
            <a:endParaRPr lang="en-US" altLang="en-US" sz="1200">
              <a:solidFill>
                <a:schemeClr val="tx1">
                  <a:lumMod val="50000"/>
                  <a:lumOff val="50000"/>
                </a:schemeClr>
              </a:solidFill>
              <a:latin typeface="Calibri" panose="020F0502020204030204"/>
              <a:ea typeface="+mn-ea"/>
            </a:endParaRPr>
          </a:p>
        </p:txBody>
      </p:sp>
      <p:pic>
        <p:nvPicPr>
          <p:cNvPr id="10" name="Picture 9">
            <a:extLst>
              <a:ext uri="{FF2B5EF4-FFF2-40B4-BE49-F238E27FC236}">
                <a16:creationId xmlns:a16="http://schemas.microsoft.com/office/drawing/2014/main" id="{3CDD3C95-02C7-4D33-B66C-FA6402A0EA27}"/>
              </a:ext>
            </a:extLst>
          </p:cNvPr>
          <p:cNvPicPr>
            <a:picLocks noChangeAspect="1"/>
          </p:cNvPicPr>
          <p:nvPr/>
        </p:nvPicPr>
        <p:blipFill>
          <a:blip r:embed="rId3"/>
          <a:stretch>
            <a:fillRect/>
          </a:stretch>
        </p:blipFill>
        <p:spPr>
          <a:xfrm>
            <a:off x="415811" y="2903605"/>
            <a:ext cx="8375585" cy="3804165"/>
          </a:xfrm>
          <a:prstGeom prst="rect">
            <a:avLst/>
          </a:prstGeom>
        </p:spPr>
      </p:pic>
    </p:spTree>
    <p:extLst>
      <p:ext uri="{BB962C8B-B14F-4D97-AF65-F5344CB8AC3E}">
        <p14:creationId xmlns:p14="http://schemas.microsoft.com/office/powerpoint/2010/main" val="163348613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54D5B4-5849-471E-8B87-02A567186322}"/>
              </a:ext>
            </a:extLst>
          </p:cNvPr>
          <p:cNvSpPr>
            <a:spLocks noGrp="1"/>
          </p:cNvSpPr>
          <p:nvPr>
            <p:ph type="title"/>
          </p:nvPr>
        </p:nvSpPr>
        <p:spPr>
          <a:xfrm>
            <a:off x="785059" y="641850"/>
            <a:ext cx="2708910" cy="1535865"/>
          </a:xfrm>
        </p:spPr>
        <p:txBody>
          <a:bodyPr vert="horz" lIns="91440" tIns="45720" rIns="91440" bIns="45720" rtlCol="0" anchor="ctr">
            <a:normAutofit/>
          </a:bodyPr>
          <a:lstStyle/>
          <a:p>
            <a:pPr eaLnBrk="1" hangingPunct="1">
              <a:lnSpc>
                <a:spcPct val="90000"/>
              </a:lnSpc>
            </a:pPr>
            <a:r>
              <a:rPr lang="en-US" kern="1200" dirty="0">
                <a:solidFill>
                  <a:schemeClr val="tx1"/>
                </a:solidFill>
              </a:rPr>
              <a:t>Service Invocation Failed</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31D8262-06EA-49E3-9DEA-7FC43B278C4E}"/>
              </a:ext>
            </a:extLst>
          </p:cNvPr>
          <p:cNvSpPr txBox="1"/>
          <p:nvPr/>
        </p:nvSpPr>
        <p:spPr>
          <a:xfrm>
            <a:off x="3975480" y="641850"/>
            <a:ext cx="4539870" cy="1535865"/>
          </a:xfrm>
          <a:prstGeom prst="rect">
            <a:avLst/>
          </a:prstGeom>
        </p:spPr>
        <p:txBody>
          <a:bodyPr vert="horz" lIns="91440" tIns="45720" rIns="91440" bIns="45720" rtlCol="0" anchor="ctr">
            <a:normAutofit/>
          </a:bodyPr>
          <a:lstStyle/>
          <a:p>
            <a:r>
              <a:rPr lang="en-CA" sz="1600" dirty="0"/>
              <a:t>Use the browser menu to access tools &gt; clear browsing data. </a:t>
            </a:r>
          </a:p>
        </p:txBody>
      </p:sp>
      <p:sp>
        <p:nvSpPr>
          <p:cNvPr id="4" name="Slide Number Placeholder 3">
            <a:extLst>
              <a:ext uri="{FF2B5EF4-FFF2-40B4-BE49-F238E27FC236}">
                <a16:creationId xmlns:a16="http://schemas.microsoft.com/office/drawing/2014/main" id="{2732D2C4-3675-4BF2-9590-2A8752C464F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lumMod val="50000"/>
                    <a:lumOff val="50000"/>
                  </a:schemeClr>
                </a:solidFill>
                <a:latin typeface="Calibri" panose="020F0502020204030204"/>
                <a:ea typeface="+mn-ea"/>
              </a:rPr>
              <a:pPr eaLnBrk="1" fontAlgn="auto" hangingPunct="1">
                <a:spcBef>
                  <a:spcPts val="0"/>
                </a:spcBef>
                <a:spcAft>
                  <a:spcPts val="600"/>
                </a:spcAft>
                <a:defRPr/>
              </a:pPr>
              <a:t>24</a:t>
            </a:fld>
            <a:endParaRPr lang="en-US" altLang="en-US" sz="1200">
              <a:solidFill>
                <a:schemeClr val="tx1">
                  <a:lumMod val="50000"/>
                  <a:lumOff val="50000"/>
                </a:schemeClr>
              </a:solidFill>
              <a:latin typeface="Calibri" panose="020F0502020204030204"/>
              <a:ea typeface="+mn-ea"/>
            </a:endParaRPr>
          </a:p>
        </p:txBody>
      </p:sp>
      <p:pic>
        <p:nvPicPr>
          <p:cNvPr id="11" name="Picture 2">
            <a:extLst>
              <a:ext uri="{FF2B5EF4-FFF2-40B4-BE49-F238E27FC236}">
                <a16:creationId xmlns:a16="http://schemas.microsoft.com/office/drawing/2014/main" id="{6094F666-A8B2-401E-A61F-66EF13D7A7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7624" y="2741467"/>
            <a:ext cx="6976902" cy="371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03811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54D5B4-5849-471E-8B87-02A567186322}"/>
              </a:ext>
            </a:extLst>
          </p:cNvPr>
          <p:cNvSpPr>
            <a:spLocks noGrp="1"/>
          </p:cNvSpPr>
          <p:nvPr>
            <p:ph type="title"/>
          </p:nvPr>
        </p:nvSpPr>
        <p:spPr>
          <a:xfrm>
            <a:off x="785059" y="641850"/>
            <a:ext cx="2708910" cy="1535865"/>
          </a:xfrm>
        </p:spPr>
        <p:txBody>
          <a:bodyPr vert="horz" lIns="91440" tIns="45720" rIns="91440" bIns="45720" rtlCol="0" anchor="ctr">
            <a:normAutofit/>
          </a:bodyPr>
          <a:lstStyle/>
          <a:p>
            <a:pPr eaLnBrk="1" hangingPunct="1">
              <a:lnSpc>
                <a:spcPct val="90000"/>
              </a:lnSpc>
            </a:pPr>
            <a:r>
              <a:rPr lang="en-US" kern="1200" dirty="0">
                <a:solidFill>
                  <a:schemeClr val="tx1"/>
                </a:solidFill>
              </a:rPr>
              <a:t>Logon Denied</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31D8262-06EA-49E3-9DEA-7FC43B278C4E}"/>
              </a:ext>
            </a:extLst>
          </p:cNvPr>
          <p:cNvSpPr txBox="1"/>
          <p:nvPr/>
        </p:nvSpPr>
        <p:spPr>
          <a:xfrm>
            <a:off x="3975480" y="641850"/>
            <a:ext cx="4539870" cy="1535865"/>
          </a:xfrm>
          <a:prstGeom prst="rect">
            <a:avLst/>
          </a:prstGeom>
        </p:spPr>
        <p:txBody>
          <a:bodyPr vert="horz" lIns="91440" tIns="45720" rIns="91440" bIns="45720" rtlCol="0" anchor="ctr">
            <a:normAutofit/>
          </a:bodyPr>
          <a:lstStyle/>
          <a:p>
            <a:pPr marL="285750" indent="-285750">
              <a:buFont typeface="Arial" panose="020B0604020202020204" pitchFamily="34" charset="0"/>
              <a:buChar char="•"/>
            </a:pPr>
            <a:r>
              <a:rPr lang="en-CA" sz="1600" dirty="0"/>
              <a:t>Acknowledge message: Press “Ok”</a:t>
            </a:r>
          </a:p>
          <a:p>
            <a:pPr marL="285750" indent="-285750">
              <a:buFont typeface="Arial" panose="020B0604020202020204" pitchFamily="34" charset="0"/>
              <a:buChar char="•"/>
            </a:pPr>
            <a:r>
              <a:rPr lang="en-CA" sz="1600" dirty="0"/>
              <a:t>Next prompt: Press “LOG OUT”</a:t>
            </a:r>
          </a:p>
          <a:p>
            <a:pPr marL="285750" indent="-285750">
              <a:buFont typeface="Arial" panose="020B0604020202020204" pitchFamily="34" charset="0"/>
              <a:buChar char="•"/>
            </a:pPr>
            <a:r>
              <a:rPr lang="en-CA" sz="1600" dirty="0"/>
              <a:t>Re-open Banner link in “incognito mode” in Chrome</a:t>
            </a:r>
          </a:p>
          <a:p>
            <a:pPr marL="285750" indent="-285750">
              <a:buFont typeface="Arial" panose="020B0604020202020204" pitchFamily="34" charset="0"/>
              <a:buChar char="•"/>
            </a:pPr>
            <a:r>
              <a:rPr lang="en-CA" sz="1600" dirty="0"/>
              <a:t>Re-type name and password to Log-in</a:t>
            </a:r>
          </a:p>
        </p:txBody>
      </p:sp>
      <p:sp>
        <p:nvSpPr>
          <p:cNvPr id="4" name="Slide Number Placeholder 3">
            <a:extLst>
              <a:ext uri="{FF2B5EF4-FFF2-40B4-BE49-F238E27FC236}">
                <a16:creationId xmlns:a16="http://schemas.microsoft.com/office/drawing/2014/main" id="{2732D2C4-3675-4BF2-9590-2A8752C464F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fontAlgn="auto" hangingPunct="1">
              <a:spcBef>
                <a:spcPts val="0"/>
              </a:spcBef>
              <a:spcAft>
                <a:spcPts val="600"/>
              </a:spcAft>
              <a:defRPr/>
            </a:pPr>
            <a:fld id="{179ADA82-E84E-4941-843A-17427CD2AB18}" type="slidenum">
              <a:rPr lang="en-US" altLang="en-US" sz="1200">
                <a:solidFill>
                  <a:schemeClr val="tx1">
                    <a:lumMod val="50000"/>
                    <a:lumOff val="50000"/>
                  </a:schemeClr>
                </a:solidFill>
                <a:latin typeface="Calibri" panose="020F0502020204030204"/>
                <a:ea typeface="+mn-ea"/>
              </a:rPr>
              <a:pPr eaLnBrk="1" fontAlgn="auto" hangingPunct="1">
                <a:spcBef>
                  <a:spcPts val="0"/>
                </a:spcBef>
                <a:spcAft>
                  <a:spcPts val="600"/>
                </a:spcAft>
                <a:defRPr/>
              </a:pPr>
              <a:t>25</a:t>
            </a:fld>
            <a:endParaRPr lang="en-US" altLang="en-US" sz="1200">
              <a:solidFill>
                <a:schemeClr val="tx1">
                  <a:lumMod val="50000"/>
                  <a:lumOff val="50000"/>
                </a:schemeClr>
              </a:solidFill>
              <a:latin typeface="Calibri" panose="020F0502020204030204"/>
              <a:ea typeface="+mn-ea"/>
            </a:endParaRPr>
          </a:p>
        </p:txBody>
      </p:sp>
      <p:pic>
        <p:nvPicPr>
          <p:cNvPr id="3" name="Picture 2">
            <a:extLst>
              <a:ext uri="{FF2B5EF4-FFF2-40B4-BE49-F238E27FC236}">
                <a16:creationId xmlns:a16="http://schemas.microsoft.com/office/drawing/2014/main" id="{041F53EE-9D22-44A2-94CD-6A6384C4B5D9}"/>
              </a:ext>
            </a:extLst>
          </p:cNvPr>
          <p:cNvPicPr>
            <a:picLocks noChangeAspect="1"/>
          </p:cNvPicPr>
          <p:nvPr/>
        </p:nvPicPr>
        <p:blipFill>
          <a:blip r:embed="rId3"/>
          <a:stretch>
            <a:fillRect/>
          </a:stretch>
        </p:blipFill>
        <p:spPr>
          <a:xfrm>
            <a:off x="2105333" y="3004612"/>
            <a:ext cx="4952381" cy="860452"/>
          </a:xfrm>
          <a:prstGeom prst="rect">
            <a:avLst/>
          </a:prstGeom>
        </p:spPr>
      </p:pic>
      <p:pic>
        <p:nvPicPr>
          <p:cNvPr id="6" name="Picture 5">
            <a:extLst>
              <a:ext uri="{FF2B5EF4-FFF2-40B4-BE49-F238E27FC236}">
                <a16:creationId xmlns:a16="http://schemas.microsoft.com/office/drawing/2014/main" id="{0BB8457A-D7B9-4C23-9933-990FFE168FCD}"/>
              </a:ext>
            </a:extLst>
          </p:cNvPr>
          <p:cNvPicPr>
            <a:picLocks noChangeAspect="1"/>
          </p:cNvPicPr>
          <p:nvPr/>
        </p:nvPicPr>
        <p:blipFill>
          <a:blip r:embed="rId4"/>
          <a:stretch>
            <a:fillRect/>
          </a:stretch>
        </p:blipFill>
        <p:spPr>
          <a:xfrm>
            <a:off x="2139514" y="4404982"/>
            <a:ext cx="4952381" cy="1142857"/>
          </a:xfrm>
          <a:prstGeom prst="rect">
            <a:avLst/>
          </a:prstGeom>
        </p:spPr>
      </p:pic>
    </p:spTree>
    <p:extLst>
      <p:ext uri="{BB962C8B-B14F-4D97-AF65-F5344CB8AC3E}">
        <p14:creationId xmlns:p14="http://schemas.microsoft.com/office/powerpoint/2010/main" val="352705713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7"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80608F-4A44-477A-945C-897322B30B8D}"/>
              </a:ext>
            </a:extLst>
          </p:cNvPr>
          <p:cNvSpPr>
            <a:spLocks noGrp="1"/>
          </p:cNvSpPr>
          <p:nvPr>
            <p:ph idx="1"/>
          </p:nvPr>
        </p:nvSpPr>
        <p:spPr>
          <a:xfrm>
            <a:off x="480059" y="2560321"/>
            <a:ext cx="8190412" cy="3683697"/>
          </a:xfrm>
        </p:spPr>
        <p:txBody>
          <a:bodyPr anchor="ctr">
            <a:normAutofit/>
          </a:bodyPr>
          <a:lstStyle/>
          <a:p>
            <a:pPr>
              <a:lnSpc>
                <a:spcPct val="90000"/>
              </a:lnSpc>
            </a:pPr>
            <a:r>
              <a:rPr lang="en-CA" sz="1600" dirty="0"/>
              <a:t>Carleton Central remains the same in content and layout – </a:t>
            </a:r>
            <a:r>
              <a:rPr lang="en-CA" sz="1600" i="1" dirty="0"/>
              <a:t>no changes have occurred</a:t>
            </a:r>
          </a:p>
          <a:p>
            <a:pPr marL="457200" lvl="1" indent="0">
              <a:lnSpc>
                <a:spcPct val="90000"/>
              </a:lnSpc>
              <a:buNone/>
            </a:pPr>
            <a:endParaRPr lang="en-CA" sz="1600" dirty="0"/>
          </a:p>
          <a:p>
            <a:pPr>
              <a:lnSpc>
                <a:spcPct val="90000"/>
              </a:lnSpc>
            </a:pPr>
            <a:r>
              <a:rPr lang="en-CA" sz="1600" dirty="0"/>
              <a:t>Reports accessed through GREPORT are </a:t>
            </a:r>
            <a:r>
              <a:rPr lang="en-CA" sz="1600" i="1" u="sng" dirty="0"/>
              <a:t>not</a:t>
            </a:r>
            <a:r>
              <a:rPr lang="en-CA" sz="1600" dirty="0"/>
              <a:t> available in Banner 9</a:t>
            </a:r>
          </a:p>
          <a:p>
            <a:pPr lvl="1">
              <a:lnSpc>
                <a:spcPct val="90000"/>
              </a:lnSpc>
            </a:pPr>
            <a:r>
              <a:rPr lang="en-CA" sz="1600" dirty="0"/>
              <a:t>Banner 8 will continue to be available until a new reporting function is available in Banner 9</a:t>
            </a:r>
          </a:p>
          <a:p>
            <a:pPr lvl="1">
              <a:lnSpc>
                <a:spcPct val="90000"/>
              </a:lnSpc>
            </a:pPr>
            <a:r>
              <a:rPr lang="en-CA" sz="1600" b="1" u="sng" dirty="0">
                <a:solidFill>
                  <a:schemeClr val="tx2"/>
                </a:solidFill>
              </a:rPr>
              <a:t>Continue to access GREPORT in Banner 8</a:t>
            </a:r>
          </a:p>
          <a:p>
            <a:pPr lvl="1">
              <a:lnSpc>
                <a:spcPct val="90000"/>
              </a:lnSpc>
            </a:pPr>
            <a:endParaRPr lang="en-CA" sz="1600" u="sng" dirty="0"/>
          </a:p>
          <a:p>
            <a:pPr marL="457200" lvl="1" indent="0">
              <a:lnSpc>
                <a:spcPct val="90000"/>
              </a:lnSpc>
              <a:buNone/>
            </a:pPr>
            <a:endParaRPr lang="en-CA" sz="16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EEDDCDD-8A63-4901-B935-AF5C87DCA2C6}"/>
              </a:ext>
            </a:extLst>
          </p:cNvPr>
          <p:cNvSpPr>
            <a:spLocks noGrp="1"/>
          </p:cNvSpPr>
          <p:nvPr>
            <p:ph type="sldNum" sz="quarter" idx="12"/>
          </p:nvPr>
        </p:nvSpPr>
        <p:spPr>
          <a:xfrm>
            <a:off x="6457950" y="6492240"/>
            <a:ext cx="2057400" cy="365125"/>
          </a:xfrm>
        </p:spPr>
        <p:txBody>
          <a:bodyPr>
            <a:normAutofit/>
          </a:bodyPr>
          <a:lstStyle/>
          <a:p>
            <a:pPr>
              <a:spcAft>
                <a:spcPts val="600"/>
              </a:spcAft>
            </a:pPr>
            <a:fld id="{179ADA82-E84E-4941-843A-17427CD2AB18}" type="slidenum">
              <a:rPr lang="en-US" altLang="en-US" smtClean="0"/>
              <a:pPr>
                <a:spcAft>
                  <a:spcPts val="600"/>
                </a:spcAft>
              </a:pPr>
              <a:t>26</a:t>
            </a:fld>
            <a:endParaRPr lang="en-US" altLang="en-US" dirty="0"/>
          </a:p>
        </p:txBody>
      </p:sp>
      <p:sp>
        <p:nvSpPr>
          <p:cNvPr id="5" name="TextBox 4">
            <a:extLst>
              <a:ext uri="{FF2B5EF4-FFF2-40B4-BE49-F238E27FC236}">
                <a16:creationId xmlns:a16="http://schemas.microsoft.com/office/drawing/2014/main" id="{369FF66F-8A03-4821-839A-72D0D6D61A73}"/>
              </a:ext>
            </a:extLst>
          </p:cNvPr>
          <p:cNvSpPr txBox="1"/>
          <p:nvPr/>
        </p:nvSpPr>
        <p:spPr>
          <a:xfrm>
            <a:off x="483326" y="1260939"/>
            <a:ext cx="8190411" cy="584775"/>
          </a:xfrm>
          <a:prstGeom prst="rect">
            <a:avLst/>
          </a:prstGeom>
          <a:solidFill>
            <a:schemeClr val="tx2"/>
          </a:solidFill>
        </p:spPr>
        <p:txBody>
          <a:bodyPr wrap="square" rtlCol="0">
            <a:spAutoFit/>
          </a:bodyPr>
          <a:lstStyle/>
          <a:p>
            <a:r>
              <a:rPr lang="en-CA" dirty="0">
                <a:solidFill>
                  <a:schemeClr val="bg1"/>
                </a:solidFill>
              </a:rPr>
              <a:t>    </a:t>
            </a:r>
            <a:r>
              <a:rPr lang="en-CA" sz="3200" dirty="0">
                <a:solidFill>
                  <a:schemeClr val="bg1"/>
                </a:solidFill>
                <a:latin typeface="+mj-lt"/>
              </a:rPr>
              <a:t>No changes with…</a:t>
            </a:r>
          </a:p>
        </p:txBody>
      </p:sp>
    </p:spTree>
    <p:extLst>
      <p:ext uri="{BB962C8B-B14F-4D97-AF65-F5344CB8AC3E}">
        <p14:creationId xmlns:p14="http://schemas.microsoft.com/office/powerpoint/2010/main" val="394403756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7"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80608F-4A44-477A-945C-897322B30B8D}"/>
              </a:ext>
            </a:extLst>
          </p:cNvPr>
          <p:cNvSpPr>
            <a:spLocks noGrp="1"/>
          </p:cNvSpPr>
          <p:nvPr>
            <p:ph idx="1"/>
          </p:nvPr>
        </p:nvSpPr>
        <p:spPr>
          <a:xfrm>
            <a:off x="470262" y="2598597"/>
            <a:ext cx="8190412" cy="3893643"/>
          </a:xfrm>
        </p:spPr>
        <p:txBody>
          <a:bodyPr anchor="ctr">
            <a:normAutofit/>
          </a:bodyPr>
          <a:lstStyle/>
          <a:p>
            <a:pPr marL="457200" lvl="1" indent="0">
              <a:lnSpc>
                <a:spcPct val="90000"/>
              </a:lnSpc>
              <a:buNone/>
            </a:pPr>
            <a:endParaRPr lang="en-CA" sz="1600" dirty="0"/>
          </a:p>
          <a:p>
            <a:pPr>
              <a:lnSpc>
                <a:spcPct val="90000"/>
              </a:lnSpc>
            </a:pPr>
            <a:r>
              <a:rPr lang="en-CA" sz="1900" dirty="0"/>
              <a:t>Usable in multiple browsers </a:t>
            </a:r>
          </a:p>
          <a:p>
            <a:pPr marL="0" indent="0">
              <a:lnSpc>
                <a:spcPct val="90000"/>
              </a:lnSpc>
              <a:buNone/>
            </a:pPr>
            <a:endParaRPr lang="en-CA" sz="1900" dirty="0"/>
          </a:p>
          <a:p>
            <a:pPr lvl="1">
              <a:lnSpc>
                <a:spcPct val="90000"/>
              </a:lnSpc>
            </a:pPr>
            <a:r>
              <a:rPr lang="en-CA" sz="1900" dirty="0"/>
              <a:t>Chrome is recommended</a:t>
            </a:r>
          </a:p>
          <a:p>
            <a:pPr lvl="2">
              <a:lnSpc>
                <a:spcPct val="90000"/>
              </a:lnSpc>
            </a:pPr>
            <a:r>
              <a:rPr lang="en-CA" sz="1700" dirty="0"/>
              <a:t>Continue to access Banner 8/GREPORTs with </a:t>
            </a:r>
            <a:r>
              <a:rPr lang="en-CA" sz="1700" u="sng" dirty="0"/>
              <a:t>Internet Explorer</a:t>
            </a:r>
          </a:p>
          <a:p>
            <a:pPr lvl="1">
              <a:lnSpc>
                <a:spcPct val="90000"/>
              </a:lnSpc>
            </a:pPr>
            <a:r>
              <a:rPr lang="en-CA" sz="1900" dirty="0"/>
              <a:t>Should use in “incognito mode” in Chrome</a:t>
            </a:r>
          </a:p>
          <a:p>
            <a:pPr marL="457200" lvl="1" indent="0">
              <a:lnSpc>
                <a:spcPct val="90000"/>
              </a:lnSpc>
              <a:buNone/>
            </a:pPr>
            <a:endParaRPr lang="en-CA" sz="1900" dirty="0"/>
          </a:p>
          <a:p>
            <a:pPr>
              <a:lnSpc>
                <a:spcPct val="90000"/>
              </a:lnSpc>
            </a:pPr>
            <a:r>
              <a:rPr lang="en-CA" sz="1900" dirty="0"/>
              <a:t>Documentation Updates</a:t>
            </a:r>
          </a:p>
          <a:p>
            <a:pPr marL="0" indent="0">
              <a:spcBef>
                <a:spcPts val="0"/>
              </a:spcBef>
              <a:buNone/>
            </a:pPr>
            <a:endParaRPr lang="en-CA" sz="1900" dirty="0"/>
          </a:p>
          <a:p>
            <a:pPr lvl="1">
              <a:spcBef>
                <a:spcPts val="0"/>
              </a:spcBef>
            </a:pPr>
            <a:r>
              <a:rPr lang="en-CA" sz="1900" dirty="0"/>
              <a:t>Banner Manual Updates</a:t>
            </a:r>
          </a:p>
          <a:p>
            <a:pPr lvl="1">
              <a:spcBef>
                <a:spcPts val="0"/>
              </a:spcBef>
            </a:pPr>
            <a:r>
              <a:rPr lang="en-CA" sz="1900" dirty="0"/>
              <a:t>New video tutorials</a:t>
            </a:r>
          </a:p>
          <a:p>
            <a:pPr lvl="1">
              <a:spcBef>
                <a:spcPts val="0"/>
              </a:spcBef>
            </a:pPr>
            <a:r>
              <a:rPr lang="en-CA" sz="1900" dirty="0"/>
              <a:t>Updated technical training presentations</a:t>
            </a:r>
          </a:p>
          <a:p>
            <a:pPr marL="457200" lvl="1" indent="0">
              <a:lnSpc>
                <a:spcPct val="90000"/>
              </a:lnSpc>
              <a:buNone/>
            </a:pPr>
            <a:endParaRPr lang="en-CA" sz="16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EEDDCDD-8A63-4901-B935-AF5C87DCA2C6}"/>
              </a:ext>
            </a:extLst>
          </p:cNvPr>
          <p:cNvSpPr>
            <a:spLocks noGrp="1"/>
          </p:cNvSpPr>
          <p:nvPr>
            <p:ph type="sldNum" sz="quarter" idx="12"/>
          </p:nvPr>
        </p:nvSpPr>
        <p:spPr>
          <a:xfrm>
            <a:off x="6457950" y="6492240"/>
            <a:ext cx="2057400" cy="365125"/>
          </a:xfrm>
        </p:spPr>
        <p:txBody>
          <a:bodyPr>
            <a:normAutofit/>
          </a:bodyPr>
          <a:lstStyle/>
          <a:p>
            <a:pPr>
              <a:spcAft>
                <a:spcPts val="600"/>
              </a:spcAft>
            </a:pPr>
            <a:fld id="{179ADA82-E84E-4941-843A-17427CD2AB18}" type="slidenum">
              <a:rPr lang="en-US" altLang="en-US" smtClean="0"/>
              <a:pPr>
                <a:spcAft>
                  <a:spcPts val="600"/>
                </a:spcAft>
              </a:pPr>
              <a:t>27</a:t>
            </a:fld>
            <a:endParaRPr lang="en-US" altLang="en-US" dirty="0"/>
          </a:p>
        </p:txBody>
      </p:sp>
      <p:sp>
        <p:nvSpPr>
          <p:cNvPr id="5" name="TextBox 4">
            <a:extLst>
              <a:ext uri="{FF2B5EF4-FFF2-40B4-BE49-F238E27FC236}">
                <a16:creationId xmlns:a16="http://schemas.microsoft.com/office/drawing/2014/main" id="{369FF66F-8A03-4821-839A-72D0D6D61A73}"/>
              </a:ext>
            </a:extLst>
          </p:cNvPr>
          <p:cNvSpPr txBox="1"/>
          <p:nvPr/>
        </p:nvSpPr>
        <p:spPr>
          <a:xfrm>
            <a:off x="482695" y="1260939"/>
            <a:ext cx="8180222" cy="584775"/>
          </a:xfrm>
          <a:prstGeom prst="rect">
            <a:avLst/>
          </a:prstGeom>
          <a:solidFill>
            <a:schemeClr val="tx1"/>
          </a:solidFill>
        </p:spPr>
        <p:txBody>
          <a:bodyPr wrap="square" rtlCol="0">
            <a:spAutoFit/>
          </a:bodyPr>
          <a:lstStyle/>
          <a:p>
            <a:r>
              <a:rPr lang="en-CA" sz="3100" dirty="0">
                <a:solidFill>
                  <a:schemeClr val="bg1"/>
                </a:solidFill>
              </a:rPr>
              <a:t>Changes and moving forward…</a:t>
            </a:r>
          </a:p>
        </p:txBody>
      </p:sp>
    </p:spTree>
    <p:extLst>
      <p:ext uri="{BB962C8B-B14F-4D97-AF65-F5344CB8AC3E}">
        <p14:creationId xmlns:p14="http://schemas.microsoft.com/office/powerpoint/2010/main" val="269584750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61736"/>
            <a:ext cx="500633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467575"/>
            <a:ext cx="161163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492" y="471340"/>
            <a:ext cx="1611630" cy="1856689"/>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76301"/>
            <a:ext cx="500633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90CFA6-5841-45EF-B8F0-232EB96F06F2}"/>
              </a:ext>
            </a:extLst>
          </p:cNvPr>
          <p:cNvSpPr>
            <a:spLocks noGrp="1"/>
          </p:cNvSpPr>
          <p:nvPr>
            <p:ph idx="1"/>
          </p:nvPr>
        </p:nvSpPr>
        <p:spPr>
          <a:xfrm>
            <a:off x="589788" y="2717021"/>
            <a:ext cx="4525885" cy="3410824"/>
          </a:xfrm>
        </p:spPr>
        <p:txBody>
          <a:bodyPr anchor="ctr">
            <a:normAutofit/>
          </a:bodyPr>
          <a:lstStyle/>
          <a:p>
            <a:pPr marL="0" indent="0" algn="ctr">
              <a:buNone/>
            </a:pPr>
            <a:r>
              <a:rPr lang="en-CA" sz="1700" dirty="0"/>
              <a:t>Thank you!</a:t>
            </a:r>
          </a:p>
          <a:p>
            <a:pPr marL="0" indent="0">
              <a:buNone/>
            </a:pPr>
            <a:endParaRPr lang="en-CA" sz="1700" dirty="0"/>
          </a:p>
          <a:p>
            <a:pPr marL="0" indent="0">
              <a:buNone/>
            </a:pPr>
            <a:endParaRPr lang="en-CA" sz="1700" dirty="0"/>
          </a:p>
          <a:p>
            <a:pPr marL="0" indent="0">
              <a:buNone/>
            </a:pPr>
            <a:endParaRPr lang="en-CA" sz="1700" dirty="0"/>
          </a:p>
          <a:p>
            <a:pPr marL="0" indent="0" algn="ctr">
              <a:buNone/>
            </a:pPr>
            <a:r>
              <a:rPr lang="en-CA" sz="1700" dirty="0"/>
              <a:t>Feel free to reach out via email or MS Teams chat or call. </a:t>
            </a:r>
          </a:p>
          <a:p>
            <a:pPr marL="0" indent="0" algn="ctr">
              <a:buNone/>
            </a:pPr>
            <a:endParaRPr lang="en-CA" sz="1700" dirty="0"/>
          </a:p>
        </p:txBody>
      </p:sp>
      <p:sp>
        <p:nvSpPr>
          <p:cNvPr id="17" name="Rectangle 16">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9963" y="2480956"/>
            <a:ext cx="3339846" cy="3922776"/>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Graphic 3" descr="Questions">
            <a:extLst>
              <a:ext uri="{FF2B5EF4-FFF2-40B4-BE49-F238E27FC236}">
                <a16:creationId xmlns:a16="http://schemas.microsoft.com/office/drawing/2014/main" id="{D40A7D3E-81AE-4259-80DE-58EE427B37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271" y="2952337"/>
            <a:ext cx="2983230" cy="2983230"/>
          </a:xfrm>
          <a:prstGeom prst="rect">
            <a:avLst/>
          </a:prstGeom>
        </p:spPr>
      </p:pic>
      <p:sp>
        <p:nvSpPr>
          <p:cNvPr id="2" name="Slide Number Placeholder 1">
            <a:extLst>
              <a:ext uri="{FF2B5EF4-FFF2-40B4-BE49-F238E27FC236}">
                <a16:creationId xmlns:a16="http://schemas.microsoft.com/office/drawing/2014/main" id="{A1110C04-839E-43C4-91D1-F09967CA9EC2}"/>
              </a:ext>
            </a:extLst>
          </p:cNvPr>
          <p:cNvSpPr>
            <a:spLocks noGrp="1"/>
          </p:cNvSpPr>
          <p:nvPr>
            <p:ph type="sldNum" sz="quarter" idx="12"/>
          </p:nvPr>
        </p:nvSpPr>
        <p:spPr/>
        <p:txBody>
          <a:bodyPr/>
          <a:lstStyle/>
          <a:p>
            <a:fld id="{179ADA82-E84E-4941-843A-17427CD2AB18}" type="slidenum">
              <a:rPr lang="en-US" altLang="en-US" smtClean="0"/>
              <a:pPr/>
              <a:t>28</a:t>
            </a:fld>
            <a:endParaRPr lang="en-US" altLang="en-US"/>
          </a:p>
        </p:txBody>
      </p:sp>
      <p:sp>
        <p:nvSpPr>
          <p:cNvPr id="5" name="TextBox 4">
            <a:extLst>
              <a:ext uri="{FF2B5EF4-FFF2-40B4-BE49-F238E27FC236}">
                <a16:creationId xmlns:a16="http://schemas.microsoft.com/office/drawing/2014/main" id="{BD0164DC-1146-4A31-9CDC-531A4009F22E}"/>
              </a:ext>
            </a:extLst>
          </p:cNvPr>
          <p:cNvSpPr txBox="1"/>
          <p:nvPr/>
        </p:nvSpPr>
        <p:spPr>
          <a:xfrm>
            <a:off x="351878" y="1194827"/>
            <a:ext cx="4998651" cy="400110"/>
          </a:xfrm>
          <a:prstGeom prst="rect">
            <a:avLst/>
          </a:prstGeom>
          <a:noFill/>
        </p:spPr>
        <p:txBody>
          <a:bodyPr wrap="square" rtlCol="0">
            <a:spAutoFit/>
          </a:bodyPr>
          <a:lstStyle/>
          <a:p>
            <a:pPr algn="ctr"/>
            <a:r>
              <a:rPr lang="en-CA" sz="2000" dirty="0">
                <a:solidFill>
                  <a:schemeClr val="accent3"/>
                </a:solidFill>
              </a:rPr>
              <a:t>StudentSystemSupport@cunet.carleton.ca</a:t>
            </a:r>
          </a:p>
        </p:txBody>
      </p:sp>
    </p:spTree>
    <p:extLst>
      <p:ext uri="{BB962C8B-B14F-4D97-AF65-F5344CB8AC3E}">
        <p14:creationId xmlns:p14="http://schemas.microsoft.com/office/powerpoint/2010/main" val="275257112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07C4-D5FD-49F2-8A7F-84E9D90B3A7C}"/>
              </a:ext>
            </a:extLst>
          </p:cNvPr>
          <p:cNvSpPr>
            <a:spLocks noGrp="1"/>
          </p:cNvSpPr>
          <p:nvPr>
            <p:ph type="title"/>
          </p:nvPr>
        </p:nvSpPr>
        <p:spPr>
          <a:xfrm>
            <a:off x="603504" y="1445494"/>
            <a:ext cx="2712642" cy="4376572"/>
          </a:xfrm>
        </p:spPr>
        <p:txBody>
          <a:bodyPr anchor="ctr">
            <a:normAutofit/>
          </a:bodyPr>
          <a:lstStyle/>
          <a:p>
            <a:r>
              <a:rPr lang="en-CA" sz="4200" dirty="0">
                <a:solidFill>
                  <a:schemeClr val="tx1"/>
                </a:solidFill>
              </a:rPr>
              <a:t>Agenda</a:t>
            </a:r>
          </a:p>
        </p:txBody>
      </p:sp>
      <p:sp>
        <p:nvSpPr>
          <p:cNvPr id="4" name="Slide Number Placeholder 3">
            <a:extLst>
              <a:ext uri="{FF2B5EF4-FFF2-40B4-BE49-F238E27FC236}">
                <a16:creationId xmlns:a16="http://schemas.microsoft.com/office/drawing/2014/main" id="{AD7D77D7-A2C3-4B21-883A-C6C8B100950D}"/>
              </a:ext>
            </a:extLst>
          </p:cNvPr>
          <p:cNvSpPr>
            <a:spLocks noGrp="1"/>
          </p:cNvSpPr>
          <p:nvPr>
            <p:ph type="sldNum" sz="quarter" idx="12"/>
          </p:nvPr>
        </p:nvSpPr>
        <p:spPr>
          <a:xfrm>
            <a:off x="8698375" y="6088608"/>
            <a:ext cx="411480" cy="548640"/>
          </a:xfrm>
          <a:prstGeom prst="ellipse">
            <a:avLst/>
          </a:prstGeom>
          <a:solidFill>
            <a:srgbClr val="808080"/>
          </a:solidFill>
        </p:spPr>
        <p:txBody>
          <a:bodyPr>
            <a:normAutofit/>
          </a:bodyPr>
          <a:lstStyle/>
          <a:p>
            <a:pPr algn="ctr">
              <a:spcAft>
                <a:spcPts val="600"/>
              </a:spcAft>
            </a:pPr>
            <a:fld id="{179ADA82-E84E-4941-843A-17427CD2AB18}" type="slidenum">
              <a:rPr lang="en-US" altLang="en-US" sz="1300">
                <a:solidFill>
                  <a:schemeClr val="bg1"/>
                </a:solidFill>
              </a:rPr>
              <a:pPr algn="ctr">
                <a:spcAft>
                  <a:spcPts val="600"/>
                </a:spcAft>
              </a:pPr>
              <a:t>3</a:t>
            </a:fld>
            <a:endParaRPr lang="en-US" altLang="en-US" sz="1300" dirty="0">
              <a:solidFill>
                <a:schemeClr val="bg1"/>
              </a:solidFill>
            </a:endParaRP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0727" y="0"/>
            <a:ext cx="5460987"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2168" y="0"/>
            <a:ext cx="5249546"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9A5464-A3BE-4819-A40D-E2212AE0D9DF}"/>
              </a:ext>
            </a:extLst>
          </p:cNvPr>
          <p:cNvSpPr>
            <a:spLocks noGrp="1"/>
          </p:cNvSpPr>
          <p:nvPr>
            <p:ph idx="1"/>
          </p:nvPr>
        </p:nvSpPr>
        <p:spPr>
          <a:xfrm>
            <a:off x="4572000" y="1399032"/>
            <a:ext cx="4126375" cy="4471416"/>
          </a:xfrm>
        </p:spPr>
        <p:txBody>
          <a:bodyPr anchor="ctr">
            <a:normAutofit/>
          </a:bodyPr>
          <a:lstStyle/>
          <a:p>
            <a:pPr>
              <a:buFont typeface="Wingdings" panose="05000000000000000000" pitchFamily="2" charset="2"/>
              <a:buChar char="ü"/>
            </a:pPr>
            <a:r>
              <a:rPr lang="en-CA" sz="1900" dirty="0">
                <a:solidFill>
                  <a:schemeClr val="bg1"/>
                </a:solidFill>
              </a:rPr>
              <a:t>Menus</a:t>
            </a:r>
          </a:p>
          <a:p>
            <a:pPr>
              <a:buFont typeface="Wingdings" panose="05000000000000000000" pitchFamily="2" charset="2"/>
              <a:buChar char="ü"/>
            </a:pPr>
            <a:r>
              <a:rPr lang="en-CA" sz="1900" dirty="0">
                <a:solidFill>
                  <a:schemeClr val="bg1"/>
                </a:solidFill>
              </a:rPr>
              <a:t>Buttons</a:t>
            </a:r>
          </a:p>
          <a:p>
            <a:pPr>
              <a:buFont typeface="Wingdings" panose="05000000000000000000" pitchFamily="2" charset="2"/>
              <a:buChar char="ü"/>
            </a:pPr>
            <a:r>
              <a:rPr lang="en-CA" sz="1900" dirty="0">
                <a:solidFill>
                  <a:schemeClr val="bg1"/>
                </a:solidFill>
              </a:rPr>
              <a:t>Layouts &amp; Appearance</a:t>
            </a:r>
          </a:p>
          <a:p>
            <a:pPr>
              <a:buFont typeface="Wingdings" panose="05000000000000000000" pitchFamily="2" charset="2"/>
              <a:buChar char="ü"/>
            </a:pPr>
            <a:r>
              <a:rPr lang="en-CA" sz="1900" dirty="0">
                <a:solidFill>
                  <a:schemeClr val="bg1"/>
                </a:solidFill>
              </a:rPr>
              <a:t>Tool Bars</a:t>
            </a:r>
          </a:p>
          <a:p>
            <a:pPr>
              <a:buFont typeface="Wingdings" panose="05000000000000000000" pitchFamily="2" charset="2"/>
              <a:buChar char="ü"/>
            </a:pPr>
            <a:r>
              <a:rPr lang="en-CA" sz="1900" dirty="0">
                <a:solidFill>
                  <a:schemeClr val="bg1"/>
                </a:solidFill>
              </a:rPr>
              <a:t>Messages</a:t>
            </a:r>
          </a:p>
          <a:p>
            <a:pPr>
              <a:buFont typeface="Wingdings" panose="05000000000000000000" pitchFamily="2" charset="2"/>
              <a:buChar char="ü"/>
            </a:pPr>
            <a:r>
              <a:rPr lang="en-CA" sz="1900" dirty="0">
                <a:solidFill>
                  <a:schemeClr val="bg1"/>
                </a:solidFill>
              </a:rPr>
              <a:t>Errors</a:t>
            </a:r>
          </a:p>
          <a:p>
            <a:pPr>
              <a:buFont typeface="Wingdings" panose="05000000000000000000" pitchFamily="2" charset="2"/>
              <a:buChar char="ü"/>
            </a:pPr>
            <a:r>
              <a:rPr lang="en-CA" sz="1900" dirty="0">
                <a:solidFill>
                  <a:schemeClr val="bg1"/>
                </a:solidFill>
              </a:rPr>
              <a:t>GREPORTs</a:t>
            </a:r>
          </a:p>
          <a:p>
            <a:pPr>
              <a:buFont typeface="Wingdings" panose="05000000000000000000" pitchFamily="2" charset="2"/>
              <a:buChar char="ü"/>
            </a:pPr>
            <a:r>
              <a:rPr lang="en-CA" sz="1900" dirty="0">
                <a:solidFill>
                  <a:schemeClr val="bg1"/>
                </a:solidFill>
              </a:rPr>
              <a:t>BDM</a:t>
            </a:r>
          </a:p>
          <a:p>
            <a:pPr>
              <a:buFont typeface="Wingdings" panose="05000000000000000000" pitchFamily="2" charset="2"/>
              <a:buChar char="ü"/>
            </a:pPr>
            <a:endParaRPr lang="en-CA" sz="1900" dirty="0">
              <a:solidFill>
                <a:schemeClr val="bg1"/>
              </a:solidFill>
            </a:endParaRPr>
          </a:p>
        </p:txBody>
      </p:sp>
    </p:spTree>
    <p:extLst>
      <p:ext uri="{BB962C8B-B14F-4D97-AF65-F5344CB8AC3E}">
        <p14:creationId xmlns:p14="http://schemas.microsoft.com/office/powerpoint/2010/main" val="2891034218"/>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79512" y="338328"/>
            <a:ext cx="3096344" cy="48908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sz="4700" kern="1200" dirty="0">
                <a:solidFill>
                  <a:schemeClr val="tx1"/>
                </a:solidFill>
              </a:rPr>
              <a:t>Banner 8 </a:t>
            </a:r>
            <a:br>
              <a:rPr lang="en-US" sz="4700" kern="1200" dirty="0">
                <a:solidFill>
                  <a:schemeClr val="tx1"/>
                </a:solidFill>
              </a:rPr>
            </a:br>
            <a:br>
              <a:rPr lang="en-US" sz="4700" kern="1200" dirty="0">
                <a:solidFill>
                  <a:schemeClr val="tx1"/>
                </a:solidFill>
              </a:rPr>
            </a:br>
            <a:br>
              <a:rPr lang="en-US" sz="4700" kern="1200" dirty="0">
                <a:solidFill>
                  <a:schemeClr val="tx1"/>
                </a:solidFill>
              </a:rPr>
            </a:br>
            <a:br>
              <a:rPr lang="en-US" sz="4700" kern="1200" dirty="0">
                <a:solidFill>
                  <a:schemeClr val="tx1"/>
                </a:solidFill>
              </a:rPr>
            </a:br>
            <a:br>
              <a:rPr lang="en-US" sz="4700" kern="1200" dirty="0">
                <a:solidFill>
                  <a:schemeClr val="tx1"/>
                </a:solidFill>
              </a:rPr>
            </a:br>
            <a:br>
              <a:rPr lang="en-US" sz="4700" kern="1200" dirty="0">
                <a:solidFill>
                  <a:schemeClr val="tx1"/>
                </a:solidFill>
              </a:rPr>
            </a:br>
            <a:r>
              <a:rPr lang="en-US" sz="4700" kern="1200" dirty="0">
                <a:solidFill>
                  <a:schemeClr val="tx1"/>
                </a:solidFill>
              </a:rPr>
              <a:t>Banner 9</a:t>
            </a:r>
          </a:p>
        </p:txBody>
      </p:sp>
      <p:pic>
        <p:nvPicPr>
          <p:cNvPr id="6" name="Picture 5">
            <a:extLst>
              <a:ext uri="{FF2B5EF4-FFF2-40B4-BE49-F238E27FC236}">
                <a16:creationId xmlns:a16="http://schemas.microsoft.com/office/drawing/2014/main" id="{8CA39B5A-9D97-43F5-B9F1-CC3344169056}"/>
              </a:ext>
            </a:extLst>
          </p:cNvPr>
          <p:cNvPicPr>
            <a:picLocks noChangeAspect="1"/>
          </p:cNvPicPr>
          <p:nvPr/>
        </p:nvPicPr>
        <p:blipFill>
          <a:blip r:embed="rId3"/>
          <a:stretch>
            <a:fillRect/>
          </a:stretch>
        </p:blipFill>
        <p:spPr>
          <a:xfrm>
            <a:off x="4860032" y="906692"/>
            <a:ext cx="4104456" cy="2195681"/>
          </a:xfrm>
          <a:prstGeom prst="rect">
            <a:avLst/>
          </a:prstGeom>
        </p:spPr>
      </p:pic>
      <p:pic>
        <p:nvPicPr>
          <p:cNvPr id="7" name="Picture 6">
            <a:extLst>
              <a:ext uri="{FF2B5EF4-FFF2-40B4-BE49-F238E27FC236}">
                <a16:creationId xmlns:a16="http://schemas.microsoft.com/office/drawing/2014/main" id="{7AEDE725-50CB-4532-9C1F-924245E604ED}"/>
              </a:ext>
            </a:extLst>
          </p:cNvPr>
          <p:cNvPicPr>
            <a:picLocks noChangeAspect="1"/>
          </p:cNvPicPr>
          <p:nvPr/>
        </p:nvPicPr>
        <p:blipFill>
          <a:blip r:embed="rId4"/>
          <a:stretch>
            <a:fillRect/>
          </a:stretch>
        </p:blipFill>
        <p:spPr>
          <a:xfrm>
            <a:off x="3829249" y="4362786"/>
            <a:ext cx="5135239" cy="1732827"/>
          </a:xfrm>
          <a:prstGeom prst="rect">
            <a:avLst/>
          </a:prstGeom>
        </p:spPr>
      </p:pic>
      <p:sp>
        <p:nvSpPr>
          <p:cNvPr id="4" name="Slide Number Placeholder 3">
            <a:extLst>
              <a:ext uri="{FF2B5EF4-FFF2-40B4-BE49-F238E27FC236}">
                <a16:creationId xmlns:a16="http://schemas.microsoft.com/office/drawing/2014/main" id="{903FBCBE-CDA0-486A-BACF-8F23C96565E2}"/>
              </a:ext>
            </a:extLst>
          </p:cNvPr>
          <p:cNvSpPr>
            <a:spLocks noGrp="1"/>
          </p:cNvSpPr>
          <p:nvPr>
            <p:ph type="sldNum" sz="quarter" idx="12"/>
          </p:nvPr>
        </p:nvSpPr>
        <p:spPr>
          <a:xfrm>
            <a:off x="8193880" y="6356350"/>
            <a:ext cx="321469" cy="365125"/>
          </a:xfrm>
        </p:spPr>
        <p:txBody>
          <a:bodyPr vert="horz" lIns="91440" tIns="45720" rIns="91440" bIns="45720" rtlCol="0" anchor="ctr">
            <a:normAutofit/>
          </a:bodyPr>
          <a:lstStyle/>
          <a:p>
            <a:pPr eaLnBrk="1" hangingPunct="1">
              <a:spcAft>
                <a:spcPts val="600"/>
              </a:spcAft>
            </a:pPr>
            <a:fld id="{179ADA82-E84E-4941-843A-17427CD2AB18}" type="slidenum">
              <a:rPr lang="en-US" altLang="en-US" sz="1200">
                <a:solidFill>
                  <a:schemeClr val="bg1">
                    <a:alpha val="80000"/>
                  </a:schemeClr>
                </a:solidFill>
                <a:latin typeface="+mn-lt"/>
                <a:ea typeface="+mn-ea"/>
              </a:rPr>
              <a:pPr eaLnBrk="1" hangingPunct="1">
                <a:spcAft>
                  <a:spcPts val="600"/>
                </a:spcAft>
              </a:pPr>
              <a:t>4</a:t>
            </a:fld>
            <a:endParaRPr lang="en-US" altLang="en-US" sz="1200">
              <a:solidFill>
                <a:schemeClr val="bg1">
                  <a:alpha val="80000"/>
                </a:schemeClr>
              </a:solidFill>
              <a:latin typeface="+mn-lt"/>
              <a:ea typeface="+mn-ea"/>
            </a:endParaRPr>
          </a:p>
        </p:txBody>
      </p:sp>
    </p:spTree>
    <p:extLst>
      <p:ext uri="{BB962C8B-B14F-4D97-AF65-F5344CB8AC3E}">
        <p14:creationId xmlns:p14="http://schemas.microsoft.com/office/powerpoint/2010/main" val="779461899"/>
      </p:ext>
    </p:extLst>
  </p:cSld>
  <p:clrMapOvr>
    <a:overrideClrMapping bg1="dk1" tx1="lt1" bg2="dk2" tx2="lt2" accent1="accent1" accent2="accent2" accent3="accent3" accent4="accent4" accent5="accent5" accent6="accent6" hlink="hlink" folHlink="folHlink"/>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631609-9149-46D2-8B47-E2A9F0053B10}"/>
              </a:ext>
            </a:extLst>
          </p:cNvPr>
          <p:cNvSpPr txBox="1"/>
          <p:nvPr/>
        </p:nvSpPr>
        <p:spPr>
          <a:xfrm>
            <a:off x="487930" y="2636744"/>
            <a:ext cx="7455989" cy="3124658"/>
          </a:xfrm>
          <a:prstGeom prst="rect">
            <a:avLst/>
          </a:prstGeom>
        </p:spPr>
        <p:txBody>
          <a:bodyPr vert="horz" lIns="91440" tIns="45720" rIns="91440" bIns="45720" rtlCol="0" anchor="ctr">
            <a:normAutofit/>
          </a:bodyPr>
          <a:lstStyle/>
          <a:p>
            <a:pPr marL="114300" indent="-342900" eaLnBrk="1" hangingPunct="1">
              <a:lnSpc>
                <a:spcPct val="90000"/>
              </a:lnSpc>
              <a:spcAft>
                <a:spcPts val="600"/>
              </a:spcAft>
              <a:buFont typeface="Wingdings" panose="05000000000000000000" pitchFamily="2" charset="2"/>
              <a:buChar char="§"/>
            </a:pPr>
            <a:r>
              <a:rPr lang="en-US" sz="2100" dirty="0">
                <a:latin typeface="+mn-lt"/>
                <a:ea typeface="+mn-ea"/>
              </a:rPr>
              <a:t>Custom Forms – SZA … are Carleton’s custom forms</a:t>
            </a:r>
          </a:p>
          <a:p>
            <a:pPr marL="457200" indent="-342900" eaLnBrk="1" hangingPunct="1">
              <a:lnSpc>
                <a:spcPct val="90000"/>
              </a:lnSpc>
              <a:spcAft>
                <a:spcPts val="600"/>
              </a:spcAft>
              <a:buFont typeface="Wingdings" panose="05000000000000000000" pitchFamily="2" charset="2"/>
              <a:buChar char="§"/>
            </a:pPr>
            <a:r>
              <a:rPr lang="en-US" sz="2100" dirty="0">
                <a:latin typeface="+mn-lt"/>
                <a:ea typeface="+mn-ea"/>
              </a:rPr>
              <a:t>Function remains the same</a:t>
            </a:r>
          </a:p>
          <a:p>
            <a:pPr marL="457200" indent="-342900" eaLnBrk="1" hangingPunct="1">
              <a:lnSpc>
                <a:spcPct val="90000"/>
              </a:lnSpc>
              <a:spcAft>
                <a:spcPts val="600"/>
              </a:spcAft>
              <a:buFont typeface="Wingdings" panose="05000000000000000000" pitchFamily="2" charset="2"/>
              <a:buChar char="§"/>
            </a:pPr>
            <a:r>
              <a:rPr lang="en-US" sz="2100" dirty="0">
                <a:latin typeface="+mn-lt"/>
                <a:ea typeface="+mn-ea"/>
              </a:rPr>
              <a:t>May find slight layout changes</a:t>
            </a:r>
          </a:p>
          <a:p>
            <a:pPr marL="114300" indent="-342900" eaLnBrk="1" hangingPunct="1">
              <a:lnSpc>
                <a:spcPct val="90000"/>
              </a:lnSpc>
              <a:spcAft>
                <a:spcPts val="600"/>
              </a:spcAft>
              <a:buFont typeface="Wingdings" panose="05000000000000000000" pitchFamily="2" charset="2"/>
              <a:buChar char="§"/>
            </a:pPr>
            <a:endParaRPr lang="en-US" sz="2100" dirty="0">
              <a:latin typeface="+mn-lt"/>
              <a:ea typeface="+mn-ea"/>
            </a:endParaRPr>
          </a:p>
          <a:p>
            <a:pPr marL="114300" indent="-342900" eaLnBrk="1" hangingPunct="1">
              <a:lnSpc>
                <a:spcPct val="90000"/>
              </a:lnSpc>
              <a:spcAft>
                <a:spcPts val="600"/>
              </a:spcAft>
              <a:buFont typeface="Wingdings" panose="05000000000000000000" pitchFamily="2" charset="2"/>
              <a:buChar char="§"/>
            </a:pPr>
            <a:r>
              <a:rPr lang="en-US" sz="2100" dirty="0">
                <a:latin typeface="+mn-lt"/>
                <a:ea typeface="+mn-ea"/>
              </a:rPr>
              <a:t>Other forms are Baseline to the software package</a:t>
            </a:r>
          </a:p>
          <a:p>
            <a:pPr marL="457200" indent="-342900" eaLnBrk="1" hangingPunct="1">
              <a:lnSpc>
                <a:spcPct val="90000"/>
              </a:lnSpc>
              <a:spcAft>
                <a:spcPts val="600"/>
              </a:spcAft>
              <a:buFont typeface="Wingdings" panose="05000000000000000000" pitchFamily="2" charset="2"/>
              <a:buChar char="§"/>
            </a:pPr>
            <a:r>
              <a:rPr lang="en-US" sz="2100" dirty="0">
                <a:latin typeface="+mn-lt"/>
                <a:ea typeface="+mn-ea"/>
              </a:rPr>
              <a:t>Function remains the same</a:t>
            </a:r>
          </a:p>
          <a:p>
            <a:pPr marL="457200" indent="-342900" eaLnBrk="1" hangingPunct="1">
              <a:lnSpc>
                <a:spcPct val="90000"/>
              </a:lnSpc>
              <a:spcAft>
                <a:spcPts val="600"/>
              </a:spcAft>
              <a:buFont typeface="Wingdings" panose="05000000000000000000" pitchFamily="2" charset="2"/>
              <a:buChar char="§"/>
            </a:pPr>
            <a:r>
              <a:rPr lang="en-US" sz="2100" dirty="0">
                <a:latin typeface="+mn-lt"/>
                <a:ea typeface="+mn-ea"/>
              </a:rPr>
              <a:t>May find slight layout changes</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D851500-7282-406B-9C0D-2AAE5F4C95DD}"/>
              </a:ext>
            </a:extLst>
          </p:cNvPr>
          <p:cNvSpPr>
            <a:spLocks noGrp="1"/>
          </p:cNvSpPr>
          <p:nvPr>
            <p:ph type="sldNum" sz="quarter" idx="12"/>
          </p:nvPr>
        </p:nvSpPr>
        <p:spPr>
          <a:xfrm>
            <a:off x="6457950" y="6492240"/>
            <a:ext cx="2057400" cy="365125"/>
          </a:xfrm>
        </p:spPr>
        <p:txBody>
          <a:bodyPr vert="horz" lIns="91440" tIns="45720" rIns="91440" bIns="45720" rtlCol="0" anchor="ctr">
            <a:normAutofit/>
          </a:bodyPr>
          <a:lstStyle/>
          <a:p>
            <a:pPr eaLnBrk="1" hangingPunct="1">
              <a:spcAft>
                <a:spcPts val="600"/>
              </a:spcAft>
            </a:pPr>
            <a:fld id="{179ADA82-E84E-4941-843A-17427CD2AB18}" type="slidenum">
              <a:rPr lang="en-US" altLang="en-US" sz="1200" smtClean="0">
                <a:solidFill>
                  <a:schemeClr val="tx1">
                    <a:tint val="75000"/>
                  </a:schemeClr>
                </a:solidFill>
                <a:latin typeface="+mn-lt"/>
                <a:ea typeface="+mn-ea"/>
              </a:rPr>
              <a:pPr eaLnBrk="1" hangingPunct="1">
                <a:spcAft>
                  <a:spcPts val="600"/>
                </a:spcAft>
              </a:pPr>
              <a:t>5</a:t>
            </a:fld>
            <a:endParaRPr lang="en-US" altLang="en-US" sz="1200">
              <a:solidFill>
                <a:schemeClr val="tx1">
                  <a:tint val="75000"/>
                </a:schemeClr>
              </a:solidFill>
              <a:latin typeface="+mn-lt"/>
              <a:ea typeface="+mn-ea"/>
            </a:endParaRPr>
          </a:p>
        </p:txBody>
      </p:sp>
      <p:sp>
        <p:nvSpPr>
          <p:cNvPr id="6" name="TextBox 5">
            <a:extLst>
              <a:ext uri="{FF2B5EF4-FFF2-40B4-BE49-F238E27FC236}">
                <a16:creationId xmlns:a16="http://schemas.microsoft.com/office/drawing/2014/main" id="{F8A4B32B-BA8A-45D2-AF12-C812810BCED0}"/>
              </a:ext>
            </a:extLst>
          </p:cNvPr>
          <p:cNvSpPr txBox="1"/>
          <p:nvPr/>
        </p:nvSpPr>
        <p:spPr>
          <a:xfrm>
            <a:off x="700690" y="1322494"/>
            <a:ext cx="7759774" cy="461665"/>
          </a:xfrm>
          <a:prstGeom prst="rect">
            <a:avLst/>
          </a:prstGeom>
          <a:noFill/>
        </p:spPr>
        <p:txBody>
          <a:bodyPr wrap="square" rtlCol="0">
            <a:spAutoFit/>
          </a:bodyPr>
          <a:lstStyle/>
          <a:p>
            <a:r>
              <a:rPr lang="en-CA" dirty="0"/>
              <a:t>Form Types</a:t>
            </a:r>
          </a:p>
        </p:txBody>
      </p:sp>
    </p:spTree>
    <p:extLst>
      <p:ext uri="{BB962C8B-B14F-4D97-AF65-F5344CB8AC3E}">
        <p14:creationId xmlns:p14="http://schemas.microsoft.com/office/powerpoint/2010/main" val="146826176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7212" y="742951"/>
            <a:ext cx="2607469" cy="4962524"/>
          </a:xfrm>
        </p:spPr>
        <p:txBody>
          <a:bodyPr vert="horz" lIns="91440" tIns="45720" rIns="91440" bIns="45720" rtlCol="0" anchor="ctr">
            <a:normAutofit/>
          </a:bodyPr>
          <a:lstStyle/>
          <a:p>
            <a:pPr algn="ctr" eaLnBrk="1" hangingPunct="1">
              <a:lnSpc>
                <a:spcPct val="90000"/>
              </a:lnSpc>
            </a:pPr>
            <a:r>
              <a:rPr lang="en-US" sz="2400" kern="1200" dirty="0">
                <a:solidFill>
                  <a:srgbClr val="FFFFFF"/>
                </a:solidFill>
                <a:latin typeface="+mj-lt"/>
                <a:ea typeface="+mj-ea"/>
                <a:cs typeface="+mj-cs"/>
              </a:rPr>
              <a:t>Side Bar Menu:</a:t>
            </a:r>
            <a:br>
              <a:rPr lang="en-US" sz="4200" kern="1200" dirty="0">
                <a:solidFill>
                  <a:srgbClr val="FFFFFF"/>
                </a:solidFill>
                <a:latin typeface="+mj-lt"/>
                <a:ea typeface="+mj-ea"/>
                <a:cs typeface="+mj-cs"/>
              </a:rPr>
            </a:br>
            <a:br>
              <a:rPr lang="en-US" sz="4200" kern="1200" dirty="0">
                <a:solidFill>
                  <a:srgbClr val="FFFFFF"/>
                </a:solidFill>
                <a:latin typeface="+mj-lt"/>
                <a:ea typeface="+mj-ea"/>
                <a:cs typeface="+mj-cs"/>
              </a:rPr>
            </a:br>
            <a:r>
              <a:rPr lang="en-US" sz="2400" kern="1200" dirty="0">
                <a:solidFill>
                  <a:srgbClr val="FFFFFF"/>
                </a:solidFill>
                <a:latin typeface="+mj-lt"/>
                <a:ea typeface="+mj-ea"/>
                <a:cs typeface="+mj-cs"/>
              </a:rPr>
              <a:t>Expand using the top icon</a:t>
            </a:r>
            <a:br>
              <a:rPr lang="en-US" kern="1200" dirty="0">
                <a:solidFill>
                  <a:srgbClr val="FFFFFF"/>
                </a:solidFill>
                <a:latin typeface="+mj-lt"/>
                <a:ea typeface="+mj-ea"/>
                <a:cs typeface="+mj-cs"/>
              </a:rPr>
            </a:br>
            <a:br>
              <a:rPr lang="en-US" sz="4200" kern="1200" dirty="0">
                <a:solidFill>
                  <a:srgbClr val="FFFFFF"/>
                </a:solidFill>
                <a:latin typeface="+mj-lt"/>
                <a:ea typeface="+mj-ea"/>
                <a:cs typeface="+mj-cs"/>
              </a:rPr>
            </a:br>
            <a:br>
              <a:rPr lang="en-US" sz="1100" kern="1200" dirty="0">
                <a:solidFill>
                  <a:srgbClr val="FFFFFF"/>
                </a:solidFill>
                <a:latin typeface="+mj-lt"/>
                <a:ea typeface="+mj-ea"/>
                <a:cs typeface="+mj-cs"/>
              </a:rPr>
            </a:br>
            <a:br>
              <a:rPr lang="en-US" sz="4200"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3" name="Slide Number Placeholder 2">
            <a:extLst>
              <a:ext uri="{FF2B5EF4-FFF2-40B4-BE49-F238E27FC236}">
                <a16:creationId xmlns:a16="http://schemas.microsoft.com/office/drawing/2014/main" id="{91D0446D-7A0A-45DA-A0C5-AD0649C52115}"/>
              </a:ext>
            </a:extLst>
          </p:cNvPr>
          <p:cNvSpPr>
            <a:spLocks noGrp="1"/>
          </p:cNvSpPr>
          <p:nvPr>
            <p:ph type="sldNum" sz="quarter" idx="12"/>
          </p:nvPr>
        </p:nvSpPr>
        <p:spPr>
          <a:xfrm>
            <a:off x="8194737" y="6423025"/>
            <a:ext cx="578644" cy="365125"/>
          </a:xfrm>
        </p:spPr>
        <p:txBody>
          <a:bodyPr vert="horz" lIns="91440" tIns="45720" rIns="91440" bIns="45720" rtlCol="0" anchor="ctr">
            <a:normAutofit/>
          </a:bodyPr>
          <a:lstStyle/>
          <a:p>
            <a:pPr eaLnBrk="1" hangingPunct="1">
              <a:spcAft>
                <a:spcPts val="600"/>
              </a:spcAft>
            </a:pPr>
            <a:fld id="{179ADA82-E84E-4941-843A-17427CD2AB18}" type="slidenum">
              <a:rPr lang="en-US" altLang="en-US" sz="1200" smtClean="0">
                <a:solidFill>
                  <a:schemeClr val="tx1">
                    <a:tint val="75000"/>
                  </a:schemeClr>
                </a:solidFill>
                <a:latin typeface="+mn-lt"/>
                <a:ea typeface="+mn-ea"/>
              </a:rPr>
              <a:pPr eaLnBrk="1" hangingPunct="1">
                <a:spcAft>
                  <a:spcPts val="600"/>
                </a:spcAft>
              </a:pPr>
              <a:t>6</a:t>
            </a:fld>
            <a:endParaRPr lang="en-US" altLang="en-US" sz="1200">
              <a:solidFill>
                <a:schemeClr val="tx1">
                  <a:tint val="75000"/>
                </a:schemeClr>
              </a:solidFill>
              <a:latin typeface="+mn-lt"/>
              <a:ea typeface="+mn-ea"/>
            </a:endParaRPr>
          </a:p>
        </p:txBody>
      </p:sp>
      <p:pic>
        <p:nvPicPr>
          <p:cNvPr id="11" name="Picture 10">
            <a:extLst>
              <a:ext uri="{FF2B5EF4-FFF2-40B4-BE49-F238E27FC236}">
                <a16:creationId xmlns:a16="http://schemas.microsoft.com/office/drawing/2014/main" id="{7B9D76E2-9681-4D6F-8E06-5D6AD902A45B}"/>
              </a:ext>
            </a:extLst>
          </p:cNvPr>
          <p:cNvPicPr>
            <a:picLocks noChangeAspect="1"/>
          </p:cNvPicPr>
          <p:nvPr/>
        </p:nvPicPr>
        <p:blipFill>
          <a:blip r:embed="rId3"/>
          <a:stretch>
            <a:fillRect/>
          </a:stretch>
        </p:blipFill>
        <p:spPr>
          <a:xfrm>
            <a:off x="1698998" y="4077072"/>
            <a:ext cx="323895" cy="295316"/>
          </a:xfrm>
          <a:prstGeom prst="rect">
            <a:avLst/>
          </a:prstGeom>
        </p:spPr>
      </p:pic>
      <p:pic>
        <p:nvPicPr>
          <p:cNvPr id="16" name="Picture 15">
            <a:extLst>
              <a:ext uri="{FF2B5EF4-FFF2-40B4-BE49-F238E27FC236}">
                <a16:creationId xmlns:a16="http://schemas.microsoft.com/office/drawing/2014/main" id="{657F2C21-434F-4DC5-AAEF-5F8C58717C67}"/>
              </a:ext>
            </a:extLst>
          </p:cNvPr>
          <p:cNvPicPr>
            <a:picLocks noChangeAspect="1"/>
          </p:cNvPicPr>
          <p:nvPr/>
        </p:nvPicPr>
        <p:blipFill>
          <a:blip r:embed="rId4"/>
          <a:stretch>
            <a:fillRect/>
          </a:stretch>
        </p:blipFill>
        <p:spPr>
          <a:xfrm>
            <a:off x="3739886" y="297668"/>
            <a:ext cx="5137935" cy="2577390"/>
          </a:xfrm>
          <a:prstGeom prst="rect">
            <a:avLst/>
          </a:prstGeom>
          <a:ln>
            <a:solidFill>
              <a:schemeClr val="tx1"/>
            </a:solidFill>
          </a:ln>
        </p:spPr>
      </p:pic>
      <p:pic>
        <p:nvPicPr>
          <p:cNvPr id="18" name="Picture 17">
            <a:extLst>
              <a:ext uri="{FF2B5EF4-FFF2-40B4-BE49-F238E27FC236}">
                <a16:creationId xmlns:a16="http://schemas.microsoft.com/office/drawing/2014/main" id="{6B22EB6A-FDE7-4F8A-8480-64288BA6C126}"/>
              </a:ext>
            </a:extLst>
          </p:cNvPr>
          <p:cNvPicPr>
            <a:picLocks noChangeAspect="1"/>
          </p:cNvPicPr>
          <p:nvPr/>
        </p:nvPicPr>
        <p:blipFill>
          <a:blip r:embed="rId5"/>
          <a:stretch>
            <a:fillRect/>
          </a:stretch>
        </p:blipFill>
        <p:spPr>
          <a:xfrm>
            <a:off x="3806442" y="3167488"/>
            <a:ext cx="2335212" cy="3278733"/>
          </a:xfrm>
          <a:prstGeom prst="rect">
            <a:avLst/>
          </a:prstGeom>
        </p:spPr>
      </p:pic>
      <p:sp>
        <p:nvSpPr>
          <p:cNvPr id="19" name="TextBox 18">
            <a:extLst>
              <a:ext uri="{FF2B5EF4-FFF2-40B4-BE49-F238E27FC236}">
                <a16:creationId xmlns:a16="http://schemas.microsoft.com/office/drawing/2014/main" id="{E8F23FC9-241C-42F8-B955-1C5C769EB998}"/>
              </a:ext>
            </a:extLst>
          </p:cNvPr>
          <p:cNvSpPr txBox="1"/>
          <p:nvPr/>
        </p:nvSpPr>
        <p:spPr>
          <a:xfrm>
            <a:off x="6308853" y="3174946"/>
            <a:ext cx="2568968" cy="3385542"/>
          </a:xfrm>
          <a:prstGeom prst="rect">
            <a:avLst/>
          </a:prstGeom>
          <a:noFill/>
        </p:spPr>
        <p:txBody>
          <a:bodyPr wrap="square" rtlCol="0">
            <a:spAutoFit/>
          </a:bodyPr>
          <a:lstStyle/>
          <a:p>
            <a:r>
              <a:rPr lang="en-CA" dirty="0"/>
              <a:t>Dashboard </a:t>
            </a:r>
          </a:p>
          <a:p>
            <a:pPr marL="285750" indent="-285750">
              <a:buFont typeface="Arial" panose="020B0604020202020204" pitchFamily="34" charset="0"/>
              <a:buChar char="•"/>
            </a:pPr>
            <a:r>
              <a:rPr lang="en-CA" sz="2000" dirty="0"/>
              <a:t>Return to welcome screen</a:t>
            </a:r>
          </a:p>
          <a:p>
            <a:endParaRPr lang="en-CA" dirty="0"/>
          </a:p>
          <a:p>
            <a:endParaRPr lang="en-CA" dirty="0"/>
          </a:p>
          <a:p>
            <a:r>
              <a:rPr lang="en-CA" dirty="0"/>
              <a:t>Applications: </a:t>
            </a:r>
          </a:p>
          <a:p>
            <a:pPr marL="285750" indent="-285750">
              <a:buFont typeface="Arial" panose="020B0604020202020204" pitchFamily="34" charset="0"/>
              <a:buChar char="•"/>
            </a:pPr>
            <a:r>
              <a:rPr lang="en-CA" sz="2000" dirty="0"/>
              <a:t>Access Banner Modules </a:t>
            </a:r>
          </a:p>
          <a:p>
            <a:pPr marL="285750" indent="-285750">
              <a:buFont typeface="Arial" panose="020B0604020202020204" pitchFamily="34" charset="0"/>
              <a:buChar char="•"/>
            </a:pPr>
            <a:r>
              <a:rPr lang="en-CA" sz="2000" dirty="0"/>
              <a:t>My Banner List</a:t>
            </a:r>
          </a:p>
          <a:p>
            <a:endParaRPr lang="en-CA" sz="1800" dirty="0"/>
          </a:p>
        </p:txBody>
      </p:sp>
    </p:spTree>
    <p:extLst>
      <p:ext uri="{BB962C8B-B14F-4D97-AF65-F5344CB8AC3E}">
        <p14:creationId xmlns:p14="http://schemas.microsoft.com/office/powerpoint/2010/main" val="18784890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A1DA5BB-E363-4F93-AAC6-81970FA01E1C}"/>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eaLnBrk="1" hangingPunct="1">
              <a:lnSpc>
                <a:spcPct val="90000"/>
              </a:lnSpc>
            </a:pPr>
            <a:r>
              <a:rPr lang="en-US" kern="1200">
                <a:latin typeface="+mj-lt"/>
                <a:ea typeface="+mj-ea"/>
                <a:cs typeface="+mj-cs"/>
              </a:rPr>
              <a:t>Applications Menu</a:t>
            </a:r>
          </a:p>
        </p:txBody>
      </p:sp>
      <p:pic>
        <p:nvPicPr>
          <p:cNvPr id="4" name="ApplicationsMenu">
            <a:hlinkClick r:id="" action="ppaction://media"/>
            <a:extLst>
              <a:ext uri="{FF2B5EF4-FFF2-40B4-BE49-F238E27FC236}">
                <a16:creationId xmlns:a16="http://schemas.microsoft.com/office/drawing/2014/main" id="{D3D3B6D4-A8B9-44D0-A0DF-82BA30BC099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82600" y="2011650"/>
            <a:ext cx="8178799" cy="3721353"/>
          </a:xfrm>
          <a:prstGeom prst="rect">
            <a:avLst/>
          </a:prstGeom>
          <a:ln>
            <a:solidFill>
              <a:schemeClr val="tx1"/>
            </a:solidFill>
          </a:ln>
        </p:spPr>
      </p:pic>
      <p:sp>
        <p:nvSpPr>
          <p:cNvPr id="3" name="Slide Number Placeholder 2">
            <a:extLst>
              <a:ext uri="{FF2B5EF4-FFF2-40B4-BE49-F238E27FC236}">
                <a16:creationId xmlns:a16="http://schemas.microsoft.com/office/drawing/2014/main" id="{91D0446D-7A0A-45DA-A0C5-AD0649C5211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pPr>
            <a:fld id="{179ADA82-E84E-4941-843A-17427CD2AB18}" type="slidenum">
              <a:rPr lang="en-US" altLang="en-US" sz="1200">
                <a:solidFill>
                  <a:schemeClr val="tx1">
                    <a:tint val="75000"/>
                  </a:schemeClr>
                </a:solidFill>
                <a:latin typeface="+mn-lt"/>
                <a:ea typeface="+mn-ea"/>
              </a:rPr>
              <a:pPr eaLnBrk="1" hangingPunct="1">
                <a:spcAft>
                  <a:spcPts val="600"/>
                </a:spcAft>
              </a:pPr>
              <a:t>7</a:t>
            </a:fld>
            <a:endParaRPr lang="en-US" altLang="en-US" sz="1200">
              <a:solidFill>
                <a:schemeClr val="tx1">
                  <a:tint val="75000"/>
                </a:schemeClr>
              </a:solidFill>
              <a:latin typeface="+mn-lt"/>
              <a:ea typeface="+mn-ea"/>
            </a:endParaRPr>
          </a:p>
        </p:txBody>
      </p:sp>
    </p:spTree>
    <p:extLst>
      <p:ext uri="{BB962C8B-B14F-4D97-AF65-F5344CB8AC3E}">
        <p14:creationId xmlns:p14="http://schemas.microsoft.com/office/powerpoint/2010/main" val="883182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8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1D0446D-7A0A-45DA-A0C5-AD0649C5211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pPr>
            <a:fld id="{179ADA82-E84E-4941-843A-17427CD2AB18}" type="slidenum">
              <a:rPr lang="en-US" altLang="en-US" sz="1200" smtClean="0">
                <a:solidFill>
                  <a:schemeClr val="tx1">
                    <a:tint val="75000"/>
                  </a:schemeClr>
                </a:solidFill>
                <a:latin typeface="+mn-lt"/>
                <a:ea typeface="+mn-ea"/>
              </a:rPr>
              <a:pPr eaLnBrk="1" hangingPunct="1">
                <a:spcAft>
                  <a:spcPts val="600"/>
                </a:spcAft>
              </a:pPr>
              <a:t>8</a:t>
            </a:fld>
            <a:endParaRPr lang="en-US" altLang="en-US" sz="1200">
              <a:solidFill>
                <a:schemeClr val="tx1">
                  <a:tint val="75000"/>
                </a:schemeClr>
              </a:solidFill>
              <a:latin typeface="+mn-lt"/>
              <a:ea typeface="+mn-ea"/>
            </a:endParaRPr>
          </a:p>
        </p:txBody>
      </p:sp>
      <p:sp>
        <p:nvSpPr>
          <p:cNvPr id="5" name="Title 4">
            <a:extLst>
              <a:ext uri="{FF2B5EF4-FFF2-40B4-BE49-F238E27FC236}">
                <a16:creationId xmlns:a16="http://schemas.microsoft.com/office/drawing/2014/main" id="{8A1DA5BB-E363-4F93-AAC6-81970FA01E1C}"/>
              </a:ext>
            </a:extLst>
          </p:cNvPr>
          <p:cNvSpPr>
            <a:spLocks noGrp="1"/>
          </p:cNvSpPr>
          <p:nvPr>
            <p:ph type="title"/>
          </p:nvPr>
        </p:nvSpPr>
        <p:spPr>
          <a:xfrm>
            <a:off x="179512" y="764704"/>
            <a:ext cx="8583488" cy="360292"/>
          </a:xfrm>
        </p:spPr>
        <p:txBody>
          <a:bodyPr/>
          <a:lstStyle/>
          <a:p>
            <a:pPr algn="ctr"/>
            <a:r>
              <a:rPr lang="en-CA" dirty="0"/>
              <a:t>My Banner Menu: GUAPMNU</a:t>
            </a:r>
          </a:p>
        </p:txBody>
      </p:sp>
      <p:pic>
        <p:nvPicPr>
          <p:cNvPr id="2" name="Picture 1">
            <a:extLst>
              <a:ext uri="{FF2B5EF4-FFF2-40B4-BE49-F238E27FC236}">
                <a16:creationId xmlns:a16="http://schemas.microsoft.com/office/drawing/2014/main" id="{FB30D9C2-F61D-4893-9EB2-A161B07B362F}"/>
              </a:ext>
            </a:extLst>
          </p:cNvPr>
          <p:cNvPicPr>
            <a:picLocks noChangeAspect="1"/>
          </p:cNvPicPr>
          <p:nvPr/>
        </p:nvPicPr>
        <p:blipFill>
          <a:blip r:embed="rId3"/>
          <a:stretch>
            <a:fillRect/>
          </a:stretch>
        </p:blipFill>
        <p:spPr>
          <a:xfrm>
            <a:off x="0" y="1801167"/>
            <a:ext cx="9144000" cy="3255666"/>
          </a:xfrm>
          <a:prstGeom prst="rect">
            <a:avLst/>
          </a:prstGeom>
          <a:ln>
            <a:solidFill>
              <a:schemeClr val="tx1"/>
            </a:solidFill>
          </a:ln>
        </p:spPr>
      </p:pic>
      <p:sp>
        <p:nvSpPr>
          <p:cNvPr id="6" name="TextBox 5">
            <a:extLst>
              <a:ext uri="{FF2B5EF4-FFF2-40B4-BE49-F238E27FC236}">
                <a16:creationId xmlns:a16="http://schemas.microsoft.com/office/drawing/2014/main" id="{4C2D9F6E-86A4-489C-9754-B32A21919F77}"/>
              </a:ext>
            </a:extLst>
          </p:cNvPr>
          <p:cNvSpPr txBox="1"/>
          <p:nvPr/>
        </p:nvSpPr>
        <p:spPr>
          <a:xfrm>
            <a:off x="539552" y="5445224"/>
            <a:ext cx="8352928" cy="1323439"/>
          </a:xfrm>
          <a:prstGeom prst="rect">
            <a:avLst/>
          </a:prstGeom>
          <a:noFill/>
        </p:spPr>
        <p:txBody>
          <a:bodyPr wrap="square" rtlCol="0">
            <a:spAutoFit/>
          </a:bodyPr>
          <a:lstStyle/>
          <a:p>
            <a:pPr marL="342900" indent="-342900">
              <a:buClr>
                <a:srgbClr val="7030A0"/>
              </a:buClr>
              <a:buFont typeface="Wingdings" panose="05000000000000000000" pitchFamily="2" charset="2"/>
              <a:buChar char="Ø"/>
            </a:pPr>
            <a:r>
              <a:rPr lang="en-CA" sz="2000" dirty="0"/>
              <a:t>Type the name of the form directly in the welcome page search box. </a:t>
            </a:r>
          </a:p>
          <a:p>
            <a:pPr marL="342900" indent="-342900">
              <a:buClr>
                <a:srgbClr val="7030A0"/>
              </a:buClr>
              <a:buFont typeface="Wingdings" panose="05000000000000000000" pitchFamily="2" charset="2"/>
              <a:buChar char="Ø"/>
            </a:pPr>
            <a:endParaRPr lang="en-CA" sz="2000" dirty="0"/>
          </a:p>
          <a:p>
            <a:pPr marL="342900" indent="-342900">
              <a:buClr>
                <a:srgbClr val="7030A0"/>
              </a:buClr>
              <a:buFont typeface="Wingdings" panose="05000000000000000000" pitchFamily="2" charset="2"/>
              <a:buChar char="Ø"/>
            </a:pPr>
            <a:r>
              <a:rPr lang="en-CA" sz="2000" dirty="0"/>
              <a:t>GUAPMNU will take you to the form to make changes to the My Banner List</a:t>
            </a:r>
          </a:p>
        </p:txBody>
      </p:sp>
    </p:spTree>
    <p:extLst>
      <p:ext uri="{BB962C8B-B14F-4D97-AF65-F5344CB8AC3E}">
        <p14:creationId xmlns:p14="http://schemas.microsoft.com/office/powerpoint/2010/main" val="338063892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3266C-203F-48E9-9BC6-AE7F0DDA3D85}"/>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eaLnBrk="1" hangingPunct="1">
              <a:lnSpc>
                <a:spcPct val="90000"/>
              </a:lnSpc>
            </a:pPr>
            <a:r>
              <a:rPr lang="en-US" kern="1200">
                <a:latin typeface="+mj-lt"/>
                <a:ea typeface="+mj-ea"/>
                <a:cs typeface="+mj-cs"/>
              </a:rPr>
              <a:t>GUAPMNU</a:t>
            </a:r>
          </a:p>
        </p:txBody>
      </p:sp>
      <p:pic>
        <p:nvPicPr>
          <p:cNvPr id="5" name="Picture 4">
            <a:extLst>
              <a:ext uri="{FF2B5EF4-FFF2-40B4-BE49-F238E27FC236}">
                <a16:creationId xmlns:a16="http://schemas.microsoft.com/office/drawing/2014/main" id="{74036015-F064-4229-A2E7-7C0E17A1A787}"/>
              </a:ext>
            </a:extLst>
          </p:cNvPr>
          <p:cNvPicPr>
            <a:picLocks noChangeAspect="1"/>
          </p:cNvPicPr>
          <p:nvPr/>
        </p:nvPicPr>
        <p:blipFill>
          <a:blip r:embed="rId3"/>
          <a:stretch>
            <a:fillRect/>
          </a:stretch>
        </p:blipFill>
        <p:spPr>
          <a:xfrm>
            <a:off x="107504" y="1556792"/>
            <a:ext cx="8928992" cy="4198022"/>
          </a:xfrm>
          <a:prstGeom prst="rect">
            <a:avLst/>
          </a:prstGeom>
        </p:spPr>
      </p:pic>
      <p:sp>
        <p:nvSpPr>
          <p:cNvPr id="4" name="Slide Number Placeholder 3">
            <a:extLst>
              <a:ext uri="{FF2B5EF4-FFF2-40B4-BE49-F238E27FC236}">
                <a16:creationId xmlns:a16="http://schemas.microsoft.com/office/drawing/2014/main" id="{FA203311-336B-407E-ACE5-3FD12F2B39F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pPr>
            <a:fld id="{179ADA82-E84E-4941-843A-17427CD2AB18}" type="slidenum">
              <a:rPr lang="en-US" altLang="en-US" sz="1200" smtClean="0">
                <a:solidFill>
                  <a:schemeClr val="tx1">
                    <a:tint val="75000"/>
                  </a:schemeClr>
                </a:solidFill>
                <a:latin typeface="+mn-lt"/>
                <a:ea typeface="+mn-ea"/>
              </a:rPr>
              <a:pPr eaLnBrk="1" hangingPunct="1">
                <a:spcAft>
                  <a:spcPts val="600"/>
                </a:spcAft>
              </a:pPr>
              <a:t>9</a:t>
            </a:fld>
            <a:endParaRPr lang="en-US" altLang="en-US" sz="1200">
              <a:solidFill>
                <a:schemeClr val="tx1">
                  <a:tint val="75000"/>
                </a:schemeClr>
              </a:solidFill>
              <a:latin typeface="+mn-lt"/>
              <a:ea typeface="+mn-ea"/>
            </a:endParaRPr>
          </a:p>
        </p:txBody>
      </p:sp>
      <p:sp>
        <p:nvSpPr>
          <p:cNvPr id="6" name="TextBox 5">
            <a:extLst>
              <a:ext uri="{FF2B5EF4-FFF2-40B4-BE49-F238E27FC236}">
                <a16:creationId xmlns:a16="http://schemas.microsoft.com/office/drawing/2014/main" id="{2A1B9113-5F9F-408C-B800-4C4D323EAE73}"/>
              </a:ext>
            </a:extLst>
          </p:cNvPr>
          <p:cNvSpPr txBox="1"/>
          <p:nvPr/>
        </p:nvSpPr>
        <p:spPr>
          <a:xfrm>
            <a:off x="1619672" y="5894685"/>
            <a:ext cx="7245304" cy="923330"/>
          </a:xfrm>
          <a:prstGeom prst="rect">
            <a:avLst/>
          </a:prstGeom>
          <a:noFill/>
        </p:spPr>
        <p:txBody>
          <a:bodyPr wrap="square" rtlCol="0">
            <a:spAutoFit/>
          </a:bodyPr>
          <a:lstStyle/>
          <a:p>
            <a:pPr marL="285750" indent="-285750">
              <a:buFont typeface="Wingdings" panose="05000000000000000000" pitchFamily="2" charset="2"/>
              <a:buChar char="Ø"/>
            </a:pPr>
            <a:r>
              <a:rPr lang="en-CA" sz="1800" dirty="0"/>
              <a:t>Insert/Delete items using the dedicated buttons</a:t>
            </a:r>
          </a:p>
          <a:p>
            <a:pPr marL="285750" indent="-285750">
              <a:buFont typeface="Wingdings" panose="05000000000000000000" pitchFamily="2" charset="2"/>
              <a:buChar char="Ø"/>
            </a:pPr>
            <a:r>
              <a:rPr lang="en-CA" sz="1800" dirty="0"/>
              <a:t>Expand line item views</a:t>
            </a:r>
          </a:p>
          <a:p>
            <a:pPr marL="285750" indent="-285750">
              <a:buFont typeface="Wingdings" panose="05000000000000000000" pitchFamily="2" charset="2"/>
              <a:buChar char="Ø"/>
            </a:pPr>
            <a:r>
              <a:rPr lang="en-CA" sz="1800" dirty="0"/>
              <a:t>Save button on all forms at the bottom right of the page</a:t>
            </a:r>
          </a:p>
        </p:txBody>
      </p:sp>
      <p:pic>
        <p:nvPicPr>
          <p:cNvPr id="7" name="Picture 6">
            <a:extLst>
              <a:ext uri="{FF2B5EF4-FFF2-40B4-BE49-F238E27FC236}">
                <a16:creationId xmlns:a16="http://schemas.microsoft.com/office/drawing/2014/main" id="{F4872028-3195-4C6B-AA53-9F28E41825E7}"/>
              </a:ext>
            </a:extLst>
          </p:cNvPr>
          <p:cNvPicPr>
            <a:picLocks noChangeAspect="1"/>
          </p:cNvPicPr>
          <p:nvPr/>
        </p:nvPicPr>
        <p:blipFill>
          <a:blip r:embed="rId4"/>
          <a:stretch>
            <a:fillRect/>
          </a:stretch>
        </p:blipFill>
        <p:spPr>
          <a:xfrm>
            <a:off x="7740352" y="6452000"/>
            <a:ext cx="485714" cy="276190"/>
          </a:xfrm>
          <a:prstGeom prst="rect">
            <a:avLst/>
          </a:prstGeom>
        </p:spPr>
      </p:pic>
      <p:pic>
        <p:nvPicPr>
          <p:cNvPr id="8" name="Picture 7">
            <a:extLst>
              <a:ext uri="{FF2B5EF4-FFF2-40B4-BE49-F238E27FC236}">
                <a16:creationId xmlns:a16="http://schemas.microsoft.com/office/drawing/2014/main" id="{A60475E9-B55F-42BC-9697-E5D84E1F507C}"/>
              </a:ext>
            </a:extLst>
          </p:cNvPr>
          <p:cNvPicPr>
            <a:picLocks noChangeAspect="1"/>
          </p:cNvPicPr>
          <p:nvPr/>
        </p:nvPicPr>
        <p:blipFill>
          <a:blip r:embed="rId5"/>
          <a:stretch>
            <a:fillRect/>
          </a:stretch>
        </p:blipFill>
        <p:spPr>
          <a:xfrm>
            <a:off x="4572000" y="6267094"/>
            <a:ext cx="1047619" cy="209524"/>
          </a:xfrm>
          <a:prstGeom prst="rect">
            <a:avLst/>
          </a:prstGeom>
        </p:spPr>
      </p:pic>
      <p:pic>
        <p:nvPicPr>
          <p:cNvPr id="9" name="Picture 8">
            <a:extLst>
              <a:ext uri="{FF2B5EF4-FFF2-40B4-BE49-F238E27FC236}">
                <a16:creationId xmlns:a16="http://schemas.microsoft.com/office/drawing/2014/main" id="{8F1250C4-9E90-4E54-B4AA-08A098530928}"/>
              </a:ext>
            </a:extLst>
          </p:cNvPr>
          <p:cNvPicPr>
            <a:picLocks noChangeAspect="1"/>
          </p:cNvPicPr>
          <p:nvPr/>
        </p:nvPicPr>
        <p:blipFill>
          <a:blip r:embed="rId6"/>
          <a:stretch>
            <a:fillRect/>
          </a:stretch>
        </p:blipFill>
        <p:spPr>
          <a:xfrm>
            <a:off x="6919983" y="6000701"/>
            <a:ext cx="1133333" cy="190476"/>
          </a:xfrm>
          <a:prstGeom prst="rect">
            <a:avLst/>
          </a:prstGeom>
        </p:spPr>
      </p:pic>
    </p:spTree>
    <p:extLst>
      <p:ext uri="{BB962C8B-B14F-4D97-AF65-F5344CB8AC3E}">
        <p14:creationId xmlns:p14="http://schemas.microsoft.com/office/powerpoint/2010/main" val="2859287803"/>
      </p:ext>
    </p:extLst>
  </p:cSld>
  <p:clrMapOvr>
    <a:masterClrMapping/>
  </p:clrMapOvr>
  <p:transition spd="med">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3133</Words>
  <Application>Microsoft Office PowerPoint</Application>
  <PresentationFormat>Letter Paper (8.5x11 in)</PresentationFormat>
  <Paragraphs>304</Paragraphs>
  <Slides>28</Slides>
  <Notes>28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Blank Presentation</vt:lpstr>
      <vt:lpstr> House Keeping</vt:lpstr>
      <vt:lpstr>Introduction to Banner 9</vt:lpstr>
      <vt:lpstr>Agenda</vt:lpstr>
      <vt:lpstr>Banner 8       Banner 9</vt:lpstr>
      <vt:lpstr>PowerPoint Presentation</vt:lpstr>
      <vt:lpstr>Side Bar Menu:  Expand using the top icon    </vt:lpstr>
      <vt:lpstr>Applications Menu</vt:lpstr>
      <vt:lpstr>My Banner Menu: GUAPMNU</vt:lpstr>
      <vt:lpstr>GUAPMNU</vt:lpstr>
      <vt:lpstr>Menu Items</vt:lpstr>
      <vt:lpstr>Banner Document Management</vt:lpstr>
      <vt:lpstr>Tools Menu</vt:lpstr>
      <vt:lpstr>Page Zoom Level</vt:lpstr>
      <vt:lpstr>Compact  or  Expanded View</vt:lpstr>
      <vt:lpstr>Information Blocks</vt:lpstr>
      <vt:lpstr>Navigate Information blocks</vt:lpstr>
      <vt:lpstr>Modifying Records</vt:lpstr>
      <vt:lpstr>PowerPoint Presentation</vt:lpstr>
      <vt:lpstr>PowerPoint Presentation</vt:lpstr>
      <vt:lpstr>PowerPoint Presentation</vt:lpstr>
      <vt:lpstr>PowerPoint Presentation</vt:lpstr>
      <vt:lpstr>Message Boxes</vt:lpstr>
      <vt:lpstr>Message Boxes</vt:lpstr>
      <vt:lpstr>Service Invocation Failed</vt:lpstr>
      <vt:lpstr>Logon Denied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Keeping</dc:title>
  <dc:creator>: :</dc:creator>
  <cp:lastModifiedBy>: :</cp:lastModifiedBy>
  <cp:revision>14</cp:revision>
  <dcterms:created xsi:type="dcterms:W3CDTF">2020-06-17T15:22:00Z</dcterms:created>
  <dcterms:modified xsi:type="dcterms:W3CDTF">2020-08-27T14:01:32Z</dcterms:modified>
</cp:coreProperties>
</file>