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29"/>
  </p:notesMasterIdLst>
  <p:sldIdLst>
    <p:sldId id="256" r:id="rId2"/>
    <p:sldId id="257" r:id="rId3"/>
    <p:sldId id="28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5" r:id="rId13"/>
    <p:sldId id="266" r:id="rId14"/>
    <p:sldId id="269" r:id="rId15"/>
    <p:sldId id="270" r:id="rId16"/>
    <p:sldId id="276" r:id="rId17"/>
    <p:sldId id="277" r:id="rId18"/>
    <p:sldId id="283" r:id="rId19"/>
    <p:sldId id="271" r:id="rId20"/>
    <p:sldId id="278" r:id="rId21"/>
    <p:sldId id="272" r:id="rId22"/>
    <p:sldId id="273" r:id="rId23"/>
    <p:sldId id="274" r:id="rId24"/>
    <p:sldId id="275" r:id="rId25"/>
    <p:sldId id="281" r:id="rId26"/>
    <p:sldId id="279" r:id="rId27"/>
    <p:sldId id="28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B5A1AEF-781B-4937-A3D2-DB97E0C4B461}">
          <p14:sldIdLst>
            <p14:sldId id="256"/>
            <p14:sldId id="257"/>
            <p14:sldId id="282"/>
            <p14:sldId id="258"/>
            <p14:sldId id="259"/>
            <p14:sldId id="260"/>
          </p14:sldIdLst>
        </p14:section>
        <p14:section name="Untitled Section" id="{4D2030C3-941E-41C7-A5E1-28BD4072EF8F}">
          <p14:sldIdLst>
            <p14:sldId id="261"/>
            <p14:sldId id="262"/>
            <p14:sldId id="263"/>
            <p14:sldId id="264"/>
            <p14:sldId id="268"/>
            <p14:sldId id="265"/>
            <p14:sldId id="266"/>
            <p14:sldId id="269"/>
            <p14:sldId id="270"/>
            <p14:sldId id="276"/>
            <p14:sldId id="277"/>
            <p14:sldId id="283"/>
            <p14:sldId id="271"/>
            <p14:sldId id="278"/>
            <p14:sldId id="272"/>
            <p14:sldId id="273"/>
            <p14:sldId id="274"/>
            <p14:sldId id="275"/>
            <p14:sldId id="281"/>
            <p14:sldId id="279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3023" autoAdjust="0"/>
  </p:normalViewPr>
  <p:slideViewPr>
    <p:cSldViewPr snapToGrid="0">
      <p:cViewPr varScale="1">
        <p:scale>
          <a:sx n="95" d="100"/>
          <a:sy n="95" d="100"/>
        </p:scale>
        <p:origin x="11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56904-12D6-4261-A793-5C030A65B8D0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AC179-CABB-438F-9AB0-94694FFBD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28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AC179-CABB-438F-9AB0-94694FFBDA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57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Areas in yellow are where courses could overlap</a:t>
            </a:r>
            <a:r>
              <a:rPr lang="en-US" baseline="0" dirty="0" smtClean="0"/>
              <a:t> depending on the students registration choices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AC179-CABB-438F-9AB0-94694FFBDA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15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AC179-CABB-438F-9AB0-94694FFBDAD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79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Know this may be at the faculty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AC179-CABB-438F-9AB0-94694FFBDAD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34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ACDF-E9BB-4A54-868D-868AF510BD4E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E299-24EC-402B-AC2D-804DA7F9E06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69780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ACDF-E9BB-4A54-868D-868AF510BD4E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E299-24EC-402B-AC2D-804DA7F9E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24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ACDF-E9BB-4A54-868D-868AF510BD4E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E299-24EC-402B-AC2D-804DA7F9E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08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ACDF-E9BB-4A54-868D-868AF510BD4E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E299-24EC-402B-AC2D-804DA7F9E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46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ACDF-E9BB-4A54-868D-868AF510BD4E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E299-24EC-402B-AC2D-804DA7F9E06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01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ACDF-E9BB-4A54-868D-868AF510BD4E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E299-24EC-402B-AC2D-804DA7F9E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34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ACDF-E9BB-4A54-868D-868AF510BD4E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E299-24EC-402B-AC2D-804DA7F9E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46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ACDF-E9BB-4A54-868D-868AF510BD4E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E299-24EC-402B-AC2D-804DA7F9E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44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ACDF-E9BB-4A54-868D-868AF510BD4E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E299-24EC-402B-AC2D-804DA7F9E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1358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F3FACDF-E9BB-4A54-868D-868AF510BD4E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A8E299-24EC-402B-AC2D-804DA7F9E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3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ACDF-E9BB-4A54-868D-868AF510BD4E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E299-24EC-402B-AC2D-804DA7F9E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35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F3FACDF-E9BB-4A54-868D-868AF510BD4E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AA8E299-24EC-402B-AC2D-804DA7F9E06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13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cid:0d2b0a5a-a0ef-4ef2-b58b-e05fc9daa33e@CANPRD01.PROD.OUTLOOK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studentsystemsupport@carleton.ca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Elizabeth.Bruce@Carleton.ca" TargetMode="External"/><Relationship Id="rId2" Type="http://schemas.openxmlformats.org/officeDocument/2006/relationships/hyperlink" Target="mailto:studentsystemsupport@carleton.c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mailto:Lisa.Chow@Carleton.ca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117128"/>
          </a:xfrm>
        </p:spPr>
        <p:txBody>
          <a:bodyPr>
            <a:noAutofit/>
          </a:bodyPr>
          <a:lstStyle/>
          <a:p>
            <a:pPr algn="ctr"/>
            <a:r>
              <a:rPr lang="en-US" sz="6000" smtClean="0">
                <a:latin typeface="Calibri Light" panose="020F0302020204030204" pitchFamily="34" charset="0"/>
                <a:cs typeface="Calibri Light" panose="020F0302020204030204" pitchFamily="34" charset="0"/>
              </a:rPr>
              <a:t>DARS UG Audit</a:t>
            </a:r>
            <a:r>
              <a:rPr lang="en-US" sz="6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br>
              <a:rPr lang="en-US" sz="6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6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“Fun” Facts, Common Questions and Best Practices</a:t>
            </a:r>
            <a:endParaRPr lang="en-US" sz="6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3272" y="4813070"/>
            <a:ext cx="9144000" cy="89439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Elizabeth Bruce/Lisa chow – Student Systems Support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9" y="90507"/>
            <a:ext cx="2239271" cy="149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1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894303"/>
            <a:ext cx="10058400" cy="843057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Common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For example: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Bachelor of Arts Combined Honours in Human Rights and Law</a:t>
            </a:r>
          </a:p>
          <a:p>
            <a:pPr lvl="2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Courses needed in the Law Major sit in Human Rights instead of moving down to Law</a:t>
            </a:r>
          </a:p>
          <a:p>
            <a:pPr lvl="2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Why?</a:t>
            </a:r>
          </a:p>
          <a:p>
            <a:pPr lvl="3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The Human Rights and Law majors can both use the same LAWS courses</a:t>
            </a:r>
          </a:p>
          <a:p>
            <a:pPr lvl="3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Courses generally sit in first available spot, so LAWS get “stuck” in Human Rights and don’t move down to where they’re required</a:t>
            </a:r>
          </a:p>
          <a:p>
            <a:pPr lvl="2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Solution:</a:t>
            </a:r>
          </a:p>
          <a:p>
            <a:pPr lvl="3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Exceptions to move the courses</a:t>
            </a:r>
          </a:p>
          <a:p>
            <a:pPr lvl="3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Course are acceptable or not acceptable in a requirement. We can’t set a “if not needed for this requirement go here” type of logic</a:t>
            </a:r>
          </a:p>
          <a:p>
            <a:pPr lvl="3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Avoid overlapping requirements when ever possible </a:t>
            </a:r>
          </a:p>
          <a:p>
            <a:pPr lvl="3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9" y="8350"/>
            <a:ext cx="1705708" cy="113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1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63" y="224887"/>
            <a:ext cx="5933333" cy="58857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1864" y="153458"/>
            <a:ext cx="4914286" cy="6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38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7135" y="1045028"/>
            <a:ext cx="10058400" cy="812912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Common Questions</a:t>
            </a:r>
            <a:endParaRPr lang="en-US" sz="4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813" y="1999622"/>
            <a:ext cx="10515600" cy="4340888"/>
          </a:xfrm>
        </p:spPr>
        <p:txBody>
          <a:bodyPr>
            <a:normAutofit/>
          </a:bodyPr>
          <a:lstStyle/>
          <a:p>
            <a:endParaRPr lang="en-US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Why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isn’t my course sitting where it’s supposed to go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Overlapping requirements or competing priorities</a:t>
            </a:r>
          </a:p>
          <a:p>
            <a:pPr lvl="2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Too many options decrease functionality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Excess courses blocking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If the student has extra courses sitting aside, they can be blocking a course from coming in depending on the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grades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Too many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1000-levels courses</a:t>
            </a:r>
          </a:p>
          <a:p>
            <a:pPr lvl="2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7.0 credit maximum 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CURs, TRs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LOPs,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SAT, EXCs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being prioritized</a:t>
            </a:r>
          </a:p>
          <a:p>
            <a:pPr lvl="2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These courses are viewed as “A++” on the audit and will be prioritized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endParaRPr lang="en-US" b="1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9" y="8350"/>
            <a:ext cx="1705708" cy="113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4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894303"/>
            <a:ext cx="10058400" cy="843057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Common Questions</a:t>
            </a:r>
            <a:endParaRPr lang="en-US" sz="4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5674"/>
            <a:ext cx="10515600" cy="4675658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Double counting limit (being remove for Fall 2021)</a:t>
            </a:r>
          </a:p>
          <a:p>
            <a:pPr lvl="2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Majors and minors can share a maximum of 2.0 credits</a:t>
            </a:r>
          </a:p>
          <a:p>
            <a:pPr lvl="2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Once this limit is reached no additional courses from the major will be used towards the minor</a:t>
            </a:r>
          </a:p>
          <a:p>
            <a:pPr lvl="2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This issue is more predominate in multidisciplinary programs 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Forfeited</a:t>
            </a:r>
          </a:p>
          <a:p>
            <a:pPr lvl="2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If a course is sitting in forfeit it cannot be used towards the program</a:t>
            </a:r>
          </a:p>
          <a:p>
            <a:pPr lvl="3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Generally a results of repeats or precluded courses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Prohibited</a:t>
            </a:r>
          </a:p>
          <a:p>
            <a:pPr lvl="2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Number of programs have additional rules that prohibit particular courses from being used, for example:</a:t>
            </a:r>
          </a:p>
          <a:p>
            <a:pPr lvl="3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Architecture Studio courses cannot be used for credit in BA History and Theory of Architecture </a:t>
            </a:r>
          </a:p>
          <a:p>
            <a:pPr lvl="3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 admitted into BCOMM with advanced standing will not receive credit for any grade below a C-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9" y="8350"/>
            <a:ext cx="1675563" cy="111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9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813916"/>
            <a:ext cx="10058400" cy="923444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Common Questions</a:t>
            </a:r>
            <a:endParaRPr lang="en-US" sz="4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do the same exception all of the time, is there anything that can be done about this?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Undercoding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Automatically allow a course to count in a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requirement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Done for all students within particular calendar year(s)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Most commonly used for a similar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requirements (i.e. MATH 1007 for MATH 1009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) or for transition planning (new courses to old curriculum, old courses to new curriculum)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urriculum change</a:t>
            </a:r>
          </a:p>
          <a:p>
            <a:pPr lvl="2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Transparency - if the unit is always willing to accept a particular course add it to the calendar entry so it’s clear to other staff and students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Contact DARS team to discuss potential options </a:t>
            </a:r>
          </a:p>
          <a:p>
            <a:pPr lvl="3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9" y="8351"/>
            <a:ext cx="1645417" cy="109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65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823965"/>
            <a:ext cx="10058400" cy="913395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Common Questions</a:t>
            </a:r>
            <a:endParaRPr lang="en-US" sz="4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 don’t see the Combined Honours program I’m looking for in COPE/SZADARQ, is this combination allowed?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Most likely, almost all combined options can be added together</a:t>
            </a:r>
          </a:p>
          <a:p>
            <a:pPr lvl="2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Exceptions are when the majors require overlapping requirements. If this is the case a specialized Combined version addressing the program has to be created</a:t>
            </a:r>
          </a:p>
          <a:p>
            <a:pPr lvl="3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Example: Applied Linguistics and Discourse Studies + Linguistics = Linguistics and Discourse Studies 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We build audits/Banner entries only when we’ve received a COPE request from a student.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AE team oversees COPE processing and is the best point of contact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9" y="8350"/>
            <a:ext cx="1705708" cy="113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89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994787"/>
            <a:ext cx="10058400" cy="742573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Common Questions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I’d like to review a large number of audits, is there an easier way than printing them individually?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Batch audits 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(pre-pandemic process)</a:t>
            </a:r>
          </a:p>
          <a:p>
            <a:pPr lvl="2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DARS team can print batches for particular student populations (i.e. all HBA-45 students with 4</a:t>
            </a:r>
            <a:r>
              <a:rPr lang="en-US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year standing</a:t>
            </a:r>
          </a:p>
          <a:p>
            <a:pPr lvl="2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We can also produce audits for a list of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you provide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if you provide us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with the following information: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 number</a:t>
            </a:r>
          </a:p>
          <a:p>
            <a:pPr lvl="3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Program Code (HBS-60, BPAPM-P2A)</a:t>
            </a:r>
          </a:p>
          <a:p>
            <a:pPr lvl="2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Contact DARS team via email with request</a:t>
            </a:r>
          </a:p>
          <a:p>
            <a:pPr marL="914400" lvl="2" indent="0">
              <a:buNone/>
            </a:pPr>
            <a:endParaRPr lang="en-US" dirty="0" smtClean="0"/>
          </a:p>
        </p:txBody>
      </p:sp>
      <p:sp>
        <p:nvSpPr>
          <p:cNvPr id="4" name="AutoShape 2" descr="Image result for pile of pap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3275" y="4036646"/>
            <a:ext cx="2232564" cy="25217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9" y="8350"/>
            <a:ext cx="1705708" cy="113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9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934497"/>
            <a:ext cx="10058400" cy="802863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Common Questions</a:t>
            </a:r>
            <a:endParaRPr lang="en-US" sz="4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 have a special topics course that it repeatable, can the audit allow it to count more than once automatically?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Yes, we can designate courses as automatically repeatable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However, it is up to the department to monitor to ensure that students do not register in the same topic and receive credit twice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Alternatively, repeated courses can be allowed to forfeit and handled via exception to avoid having to monitor registration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9" y="8350"/>
            <a:ext cx="1705708" cy="113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14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25415"/>
            <a:ext cx="10058400" cy="611945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Common Questions</a:t>
            </a:r>
            <a:endParaRPr lang="en-CA" sz="4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What’s the “real” grade on a CLP, CEX, LOP or EXC?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CLP=Current Letter of Permission and CEX=Current Exchange</a:t>
            </a:r>
          </a:p>
          <a:p>
            <a:pPr lvl="2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These notations are the equivalent of “CUR”. If these notations appear on the audit it means the Registrar’s Office has not received a final transcript and finalized the credit</a:t>
            </a:r>
          </a:p>
          <a:p>
            <a:pPr lvl="2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Some institutions (i.e. Athabasca) allow courses to be extended over a long period of time. It can be up to year before they are completed and the grade is received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LOP= Successful Letter of Permission and EXC=Successful Exchange</a:t>
            </a:r>
          </a:p>
          <a:p>
            <a:pPr lvl="2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These courses have received a passing grade and the credit has been transferred by the Registrar’s Office. As these are transferred on a pass/fail basis a grade cannot be displayed on the audit</a:t>
            </a:r>
          </a:p>
          <a:p>
            <a:pPr lvl="2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The student should be able to provide a copy of their host transcript is required. If there is an issue and this isn’t possible contact the Academic Evaluation team.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9" y="8350"/>
            <a:ext cx="1705708" cy="113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6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884255"/>
            <a:ext cx="10058400" cy="853105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Common Questions</a:t>
            </a:r>
            <a:endParaRPr lang="en-US" sz="4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Who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do I ask about audit issues?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Issues particular to a student – Academic Evaluations team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Global issues such issue discrepancy with all programs,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undercoding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, curriculum development, transition planning – DARS </a:t>
            </a:r>
          </a:p>
        </p:txBody>
      </p:sp>
      <p:pic>
        <p:nvPicPr>
          <p:cNvPr id="2054" name="Picture 6" descr="Image result for who you gonna call me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299" y="3249829"/>
            <a:ext cx="2055064" cy="306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9" y="8350"/>
            <a:ext cx="1705708" cy="113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9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75886"/>
            <a:ext cx="9720072" cy="1162479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“Fun” Facts </a:t>
            </a:r>
            <a:endParaRPr lang="en-US" sz="4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578" y="1818752"/>
            <a:ext cx="10539884" cy="460808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DARS:</a:t>
            </a:r>
            <a:endParaRPr lang="en-US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 smtClean="0"/>
              <a:t>D</a:t>
            </a:r>
            <a:r>
              <a:rPr lang="en-US" sz="2400" dirty="0" smtClean="0"/>
              <a:t>egree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 smtClean="0"/>
              <a:t>A</a:t>
            </a:r>
            <a:r>
              <a:rPr lang="en-US" sz="2400" dirty="0" smtClean="0"/>
              <a:t>udit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 smtClean="0"/>
              <a:t>R</a:t>
            </a:r>
            <a:r>
              <a:rPr lang="en-US" sz="2400" dirty="0" smtClean="0"/>
              <a:t>eporting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 smtClean="0"/>
              <a:t>S</a:t>
            </a:r>
            <a:r>
              <a:rPr lang="en-US" sz="2400" dirty="0" smtClean="0"/>
              <a:t>oftware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cid:0d2b0a5a-a0ef-4ef2-b58b-e05fc9daa33e@CANPRD01.PROD.OUTLOOK.COM"/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5" t="17094" r="10096" b="14316"/>
          <a:stretch/>
        </p:blipFill>
        <p:spPr bwMode="auto">
          <a:xfrm rot="5400000">
            <a:off x="6380871" y="2282034"/>
            <a:ext cx="3559810" cy="28530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9" y="8350"/>
            <a:ext cx="1705708" cy="113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2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854110"/>
            <a:ext cx="10058400" cy="88325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Common Questions</a:t>
            </a:r>
            <a:endParaRPr lang="en-US" sz="4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Is audit training available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endParaRPr lang="en-US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Yes,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individual training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is available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Review audit basics and examples specific to the program you work with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Customized depending on questions and needs of user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Contact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studentsystemsupport@carleton.ca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or Liz/Lisa directly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9" y="8350"/>
            <a:ext cx="1705708" cy="113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11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994787"/>
            <a:ext cx="10058400" cy="742573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Best Practices</a:t>
            </a:r>
            <a:endParaRPr lang="en-US" sz="4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47655"/>
            <a:ext cx="10515600" cy="3721066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KISS Principle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eep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imple and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traightforward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Whenever possible keep curriculum as simple and straightforward as possible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Avoid extra layers of complication unless truly necessary </a:t>
            </a:r>
          </a:p>
          <a:p>
            <a:pPr lvl="2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If/When/But/Only if are statements that can lead to more complexity</a:t>
            </a:r>
          </a:p>
          <a:p>
            <a:pPr lvl="2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Avoid having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the same courses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count for many areas </a:t>
            </a:r>
          </a:p>
          <a:p>
            <a:pPr lvl="2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Be specific or give choice – try not to do both in the same requirement</a:t>
            </a:r>
          </a:p>
          <a:p>
            <a:pPr lvl="2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Avoid variance from rules/regulations 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Better for audit function and student understanding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Requirements not compatible with the system = exceptions</a:t>
            </a:r>
          </a:p>
          <a:p>
            <a:pPr lvl="1"/>
            <a:endParaRPr lang="en-US" dirty="0" smtClean="0"/>
          </a:p>
        </p:txBody>
      </p:sp>
      <p:pic>
        <p:nvPicPr>
          <p:cNvPr id="4" name="Picture 4" descr="Image result for kiss princi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617" y="207729"/>
            <a:ext cx="4164778" cy="277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9" y="8350"/>
            <a:ext cx="1705708" cy="113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57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904352"/>
            <a:ext cx="10058400" cy="833008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Best Practices</a:t>
            </a:r>
            <a:endParaRPr lang="en-US" sz="4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Transition Planning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When curriculum changes are made the implications to both existing and new students need to be considered</a:t>
            </a:r>
          </a:p>
          <a:p>
            <a:pPr lvl="2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 existing students:</a:t>
            </a:r>
          </a:p>
          <a:p>
            <a:pPr lvl="3"/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If courses have been deleted what will they take as a substitute? How will these substitutions be actioned? Will there be a communication plan?</a:t>
            </a:r>
          </a:p>
          <a:p>
            <a:pPr lvl="3"/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Is there an advantage to the new curriculum? If so, will calendar year changes be recommended? What is the plan to manage this?</a:t>
            </a:r>
          </a:p>
          <a:p>
            <a:pPr lvl="3"/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If an existing student ends up in the “new” version of the program where will their courses fit? What exceptions or substitutions will be required?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9" y="8350"/>
            <a:ext cx="1705708" cy="113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33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349" y="1061951"/>
            <a:ext cx="10094407" cy="612950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Best Practices</a:t>
            </a:r>
            <a:endParaRPr lang="en-US" sz="4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44545"/>
            <a:ext cx="10515600" cy="5586884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Best practice for transition planning:</a:t>
            </a:r>
          </a:p>
          <a:p>
            <a:pPr marL="0" indent="0">
              <a:buNone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documented plan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Work with the Registrar’s Office and DARS team to determine what assistance we can provide </a:t>
            </a:r>
          </a:p>
          <a:p>
            <a:pPr lvl="2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DARS team can provide documentation for getting started and operational consultation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communications plan for students and impacted staff (AAC)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Transition plans can also be included when new or edited curriculum changes are submitted via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CourseLeaf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607" y="4379414"/>
            <a:ext cx="6574023" cy="17408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9" y="8350"/>
            <a:ext cx="1705708" cy="113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1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904352"/>
            <a:ext cx="10058400" cy="833008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Best Practices </a:t>
            </a:r>
            <a:endParaRPr lang="en-US" sz="4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Substitution/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Undercoding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Tracking</a:t>
            </a:r>
          </a:p>
          <a:p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If you are requesting background changes to the audit, compile what’s been asked for in one place for easy reference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Substitutions will stay in place until requested otherwise and will carry forward to future calendar years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If there’s been a lot of requests it can get confusing to figure out exactly what is being accepted and where</a:t>
            </a:r>
          </a:p>
          <a:p>
            <a:pPr lvl="1"/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9" y="8350"/>
            <a:ext cx="1705708" cy="113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3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>         </a:t>
            </a:r>
            <a:r>
              <a:rPr lang="en-US" sz="4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Coming in 2021…</a:t>
            </a:r>
            <a:endParaRPr lang="en-CA" sz="4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5210" y="2967149"/>
            <a:ext cx="2361905" cy="17809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9" y="8350"/>
            <a:ext cx="1705708" cy="113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8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934497"/>
            <a:ext cx="10058400" cy="802863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Contact Us</a:t>
            </a:r>
            <a:endParaRPr lang="en-US" sz="4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Systems Support Team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studentsystemsupport@carleton.ca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Elizabeth Bruce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Elizabeth.Bruce@Carleton.ca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Lisa Chow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Lisa.Chow@Carleton.ca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Or via MS Teams chat or call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9" y="8350"/>
            <a:ext cx="1705708" cy="113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9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Questions?</a:t>
            </a:r>
            <a:endParaRPr lang="en-US" sz="4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170" name="Picture 2" descr="Image result for questio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872" y="2272978"/>
            <a:ext cx="4305825" cy="315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30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539" y="934496"/>
            <a:ext cx="10515600" cy="45820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“Fun” Facts</a:t>
            </a:r>
            <a:b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3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What is DARS, anyway?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DARS is an automated process for tracking a student’s academic progress towards completing an academic program by indicating what requirements are fulfilled and what requirements are outstanding.</a:t>
            </a:r>
            <a:r>
              <a:rPr lang="en-US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CA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9" y="8350"/>
            <a:ext cx="1705708" cy="113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1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97280" y="914400"/>
            <a:ext cx="10058400" cy="82296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“Fun” Facts: </a:t>
            </a:r>
            <a:endParaRPr lang="en-US" sz="4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Created in 1983 at Miami University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AutoShape 4" descr="Image result for miam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Image result for mia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015" y="2775390"/>
            <a:ext cx="5899994" cy="327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9" y="8350"/>
            <a:ext cx="1605224" cy="10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74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8200" y="859360"/>
            <a:ext cx="10058400" cy="879006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“Fun” Facts: </a:t>
            </a:r>
            <a:endParaRPr lang="en-US" sz="4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38200" y="1825625"/>
            <a:ext cx="7290916" cy="535738"/>
          </a:xfrm>
        </p:spPr>
        <p:txBody>
          <a:bodyPr/>
          <a:lstStyle/>
          <a:p>
            <a:r>
              <a:rPr lang="en-US" dirty="0" smtClean="0"/>
              <a:t>No, not that Miami. Miami University - Ohio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207" y="2253805"/>
            <a:ext cx="6932473" cy="41064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9" y="8350"/>
            <a:ext cx="1625321" cy="108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7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618" y="856196"/>
            <a:ext cx="10058400" cy="989538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“Fun” Facts:</a:t>
            </a:r>
            <a:endParaRPr lang="en-US" sz="4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Created in-house to assist their students and eventually licensed to other institutions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Now owned by College Source who offer a suit of products and serve over 400 colleges and universities campuses predominately in the US and Canada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Also referred to as “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u.achieve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” audit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9" y="8350"/>
            <a:ext cx="1705708" cy="113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4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“Fun” Facts:</a:t>
            </a:r>
            <a:endParaRPr lang="en-US" sz="4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838200" y="1939332"/>
            <a:ext cx="53515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actual audit is only one part of what we use DARS for: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All GREPORTS that use CGPAs or credits in a program (i.e. ranking, graduation)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APE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ASR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Processes such as COPE and CLASS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 extracts for statistical purposes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533" y="365125"/>
            <a:ext cx="5000000" cy="6142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9" y="8350"/>
            <a:ext cx="1605224" cy="10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7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143421"/>
            <a:ext cx="10058400" cy="676302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Common Questions</a:t>
            </a:r>
            <a:endParaRPr lang="en-US" sz="4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 anchor="t"/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Why isn’t my course sitting where it’s supposed to go?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Complicated question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Image result for confused m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616" y="3264579"/>
            <a:ext cx="4366253" cy="291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9" y="8350"/>
            <a:ext cx="1705708" cy="113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8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904352"/>
            <a:ext cx="10058400" cy="833008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Common Questions</a:t>
            </a:r>
            <a:endParaRPr lang="en-US" sz="4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smtClean="0"/>
              <a:t>Before we can answer that question, we need </a:t>
            </a:r>
            <a:r>
              <a:rPr lang="en-US" sz="2400" dirty="0"/>
              <a:t>to understand the audit </a:t>
            </a:r>
            <a:r>
              <a:rPr lang="en-US" sz="2400" dirty="0" smtClean="0"/>
              <a:t>processing:</a:t>
            </a:r>
            <a:endParaRPr lang="en-US" sz="2400" dirty="0"/>
          </a:p>
          <a:p>
            <a:pPr lvl="1"/>
            <a:r>
              <a:rPr lang="en-US" sz="2000" dirty="0"/>
              <a:t>Audit works from the top-down. It tries to place </a:t>
            </a:r>
            <a:r>
              <a:rPr lang="en-US" sz="2000" dirty="0" smtClean="0"/>
              <a:t>courses </a:t>
            </a:r>
            <a:r>
              <a:rPr lang="en-US" sz="2000" dirty="0"/>
              <a:t>in the first available place that </a:t>
            </a:r>
            <a:r>
              <a:rPr lang="en-US" sz="2000" dirty="0" smtClean="0"/>
              <a:t>they </a:t>
            </a:r>
            <a:r>
              <a:rPr lang="en-US" sz="2000" dirty="0"/>
              <a:t>can </a:t>
            </a:r>
            <a:r>
              <a:rPr lang="en-US" sz="2000" dirty="0" smtClean="0"/>
              <a:t>sit </a:t>
            </a:r>
          </a:p>
          <a:p>
            <a:pPr lvl="1"/>
            <a:r>
              <a:rPr lang="en-US" sz="2000" dirty="0"/>
              <a:t>It does this while trying to respect all of the </a:t>
            </a:r>
            <a:r>
              <a:rPr lang="en-US" sz="2000" dirty="0" smtClean="0"/>
              <a:t>rules </a:t>
            </a:r>
            <a:r>
              <a:rPr lang="en-US" sz="2000" dirty="0"/>
              <a:t>we have in </a:t>
            </a:r>
            <a:r>
              <a:rPr lang="en-US" sz="2000" dirty="0" smtClean="0"/>
              <a:t>place such as limits </a:t>
            </a:r>
            <a:r>
              <a:rPr lang="en-US" sz="2000" dirty="0"/>
              <a:t>on double </a:t>
            </a:r>
            <a:r>
              <a:rPr lang="en-US" sz="2000" dirty="0" smtClean="0"/>
              <a:t>counting (for now) and the maximum </a:t>
            </a:r>
            <a:r>
              <a:rPr lang="en-US" sz="2000" dirty="0"/>
              <a:t>number of </a:t>
            </a:r>
            <a:r>
              <a:rPr lang="en-US" sz="2000" dirty="0" smtClean="0"/>
              <a:t>1000-level courses</a:t>
            </a:r>
          </a:p>
          <a:p>
            <a:pPr lvl="1"/>
            <a:r>
              <a:rPr lang="en-US" sz="2000" dirty="0" smtClean="0"/>
              <a:t>Also </a:t>
            </a:r>
            <a:r>
              <a:rPr lang="en-US" sz="2000" dirty="0"/>
              <a:t>has to respect the </a:t>
            </a:r>
            <a:r>
              <a:rPr lang="en-US" sz="2000" dirty="0" smtClean="0"/>
              <a:t>priorities </a:t>
            </a:r>
            <a:r>
              <a:rPr lang="en-US" sz="2000" dirty="0"/>
              <a:t>of fulfilling the requirements and maximizing the </a:t>
            </a:r>
            <a:r>
              <a:rPr lang="en-US" sz="2000" dirty="0" smtClean="0"/>
              <a:t>CGPAs</a:t>
            </a:r>
            <a:endParaRPr lang="en-US" sz="2000" dirty="0"/>
          </a:p>
          <a:p>
            <a:pPr lvl="1"/>
            <a:r>
              <a:rPr lang="en-US" sz="2000" dirty="0"/>
              <a:t>Audit has three tries to “match” a course before placing it</a:t>
            </a:r>
          </a:p>
          <a:p>
            <a:pPr lvl="1"/>
            <a:r>
              <a:rPr lang="en-US" sz="2000" dirty="0" smtClean="0"/>
              <a:t>When </a:t>
            </a:r>
            <a:r>
              <a:rPr lang="en-US" sz="2000" dirty="0"/>
              <a:t>there are multiple places a course </a:t>
            </a:r>
            <a:r>
              <a:rPr lang="en-US" sz="2000" dirty="0" smtClean="0"/>
              <a:t>can </a:t>
            </a:r>
            <a:r>
              <a:rPr lang="en-US" sz="2000" dirty="0"/>
              <a:t>sit and competing </a:t>
            </a:r>
            <a:r>
              <a:rPr lang="en-US" sz="2000" dirty="0" smtClean="0"/>
              <a:t>priorities the audit may not choose a placement we like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9" y="8350"/>
            <a:ext cx="1705708" cy="113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22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3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FF0000"/>
      </a:accent1>
      <a:accent2>
        <a:srgbClr val="000000"/>
      </a:accent2>
      <a:accent3>
        <a:srgbClr val="000000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 Admin Conference Powerpoint template</Template>
  <TotalTime>9172</TotalTime>
  <Words>1627</Words>
  <Application>Microsoft Office PowerPoint</Application>
  <PresentationFormat>Widescreen</PresentationFormat>
  <Paragraphs>188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Retrospect</vt:lpstr>
      <vt:lpstr>DARS UG Audit: “Fun” Facts, Common Questions and Best Practices</vt:lpstr>
      <vt:lpstr>“Fun” Facts </vt:lpstr>
      <vt:lpstr> “Fun” Facts  What is DARS, anyway?  DARS is an automated process for tracking a student’s academic progress towards completing an academic program by indicating what requirements are fulfilled and what requirements are outstanding. </vt:lpstr>
      <vt:lpstr>“Fun” Facts: </vt:lpstr>
      <vt:lpstr>“Fun” Facts: </vt:lpstr>
      <vt:lpstr>“Fun” Facts:</vt:lpstr>
      <vt:lpstr>“Fun” Facts:</vt:lpstr>
      <vt:lpstr>Common Questions</vt:lpstr>
      <vt:lpstr>Common Questions</vt:lpstr>
      <vt:lpstr>Common Questions</vt:lpstr>
      <vt:lpstr>PowerPoint Presentation</vt:lpstr>
      <vt:lpstr>Common Questions</vt:lpstr>
      <vt:lpstr>Common Questions</vt:lpstr>
      <vt:lpstr>Common Questions</vt:lpstr>
      <vt:lpstr>Common Questions</vt:lpstr>
      <vt:lpstr>Common Questions</vt:lpstr>
      <vt:lpstr>Common Questions</vt:lpstr>
      <vt:lpstr>Common Questions</vt:lpstr>
      <vt:lpstr>Common Questions</vt:lpstr>
      <vt:lpstr>Common Questions</vt:lpstr>
      <vt:lpstr>Best Practices</vt:lpstr>
      <vt:lpstr>Best Practices</vt:lpstr>
      <vt:lpstr>Best Practices</vt:lpstr>
      <vt:lpstr>Best Practices </vt:lpstr>
      <vt:lpstr>          Coming in 2021…</vt:lpstr>
      <vt:lpstr>Contact Us</vt:lpstr>
      <vt:lpstr>Questions?</vt:lpstr>
    </vt:vector>
  </TitlesOfParts>
  <Company>Carleton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DARS Audit: “Fun” Facts, Common Questions and Best Practices</dc:title>
  <dc:creator>Elizabeth Bruce</dc:creator>
  <cp:lastModifiedBy>Lisa Chow</cp:lastModifiedBy>
  <cp:revision>75</cp:revision>
  <dcterms:created xsi:type="dcterms:W3CDTF">2019-10-02T13:37:22Z</dcterms:created>
  <dcterms:modified xsi:type="dcterms:W3CDTF">2020-10-27T19:21:11Z</dcterms:modified>
</cp:coreProperties>
</file>