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7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8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88" r:id="rId3"/>
    <p:sldId id="262" r:id="rId4"/>
    <p:sldId id="260" r:id="rId5"/>
    <p:sldId id="286" r:id="rId6"/>
    <p:sldId id="287" r:id="rId7"/>
    <p:sldId id="258" r:id="rId8"/>
    <p:sldId id="257" r:id="rId9"/>
    <p:sldId id="261" r:id="rId10"/>
    <p:sldId id="267" r:id="rId11"/>
    <p:sldId id="272" r:id="rId12"/>
    <p:sldId id="265" r:id="rId13"/>
    <p:sldId id="292" r:id="rId14"/>
    <p:sldId id="293" r:id="rId15"/>
    <p:sldId id="291" r:id="rId16"/>
    <p:sldId id="294" r:id="rId17"/>
    <p:sldId id="295" r:id="rId18"/>
    <p:sldId id="296" r:id="rId19"/>
    <p:sldId id="284" r:id="rId20"/>
    <p:sldId id="283" r:id="rId21"/>
    <p:sldId id="285" r:id="rId22"/>
    <p:sldId id="28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86FA38D-BE82-93F1-C363-CD5C5AE30BB8}" name="Kelly Babchishin" initials="KB" userId="S::KellyBabchishin@cunet.carleton.ca::8bd9ff78-cb98-4701-8b62-778db116a283" providerId="AD"/>
  <p188:author id="{A434989E-7D43-47A1-51E2-58A8EF9FCB53}" name="Melissa O'Donaghy" initials="" userId="S::MelissaODonaghy@cmail.carleton.ca::9f397a34-edd3-4dfa-b96b-985f65e114ff" providerId="AD"/>
  <p188:author id="{439B4DC4-1738-1B82-0A3A-AF123FB17382}" name="Kelly Babchishin" initials="KB" userId="S::kellybabchishin@cunet.carleton.ca::8bd9ff78-cb98-4701-8b62-778db116a28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305"/>
    <a:srgbClr val="40916C"/>
    <a:srgbClr val="93B1A7"/>
    <a:srgbClr val="7BA69D"/>
    <a:srgbClr val="FFBFE0"/>
    <a:srgbClr val="E07A5F"/>
    <a:srgbClr val="3D405B"/>
    <a:srgbClr val="F2CC8F"/>
    <a:srgbClr val="FF7F00"/>
    <a:srgbClr val="FFF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893"/>
    <p:restoredTop sz="77813"/>
  </p:normalViewPr>
  <p:slideViewPr>
    <p:cSldViewPr snapToGrid="0">
      <p:cViewPr>
        <p:scale>
          <a:sx n="92" d="100"/>
          <a:sy n="92" d="100"/>
        </p:scale>
        <p:origin x="-1032" y="-176"/>
      </p:cViewPr>
      <p:guideLst/>
    </p:cSldViewPr>
  </p:slideViewPr>
  <p:notesTextViewPr>
    <p:cViewPr>
      <p:scale>
        <a:sx n="114" d="100"/>
        <a:sy n="114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mac\Documents\%20\Conferences\SMU%202024\High-Low%20Chart%20(SSPI)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mac\Documents\%20\Conferences\SMU%202024\High-Low%20Chart%20(SSPI)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mac\Documents\%20\Conferences\SMU%202024\High-Low%20Chart%20(SSPI)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mac\Documents\%20\Conferences\SMU%202024\High-Low%20Chart%20(SSPI)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mac\Downloads\High-Low%20Chart%20(2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mac\Downloads\High-Low%20Chart%20(2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mac\Downloads\High-Low%20Chart%20(2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mac\Downloads\High-Low%20Chart%20(2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mac\Downloads\High-Low%20Chart%20(2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mac\Downloads\High-Low%20Chart%20(2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mac\Documents\%20\Conferences\SMU%202024\High-Low%20Chart%20(SSPI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mac\Documents\%20\Conferences\SMU%202024\High-Low%20Chart%20(SSPI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547767126935219"/>
          <c:y val="8.8959300151862555E-2"/>
          <c:w val="0.41275856822245044"/>
          <c:h val="0.8220813996962749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Ethnicity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rgbClr val="93B1A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0F2-574F-9DFB-99275DF1E082}"/>
              </c:ext>
            </c:extLst>
          </c:dPt>
          <c:dPt>
            <c:idx val="1"/>
            <c:bubble3D val="0"/>
            <c:spPr>
              <a:solidFill>
                <a:srgbClr val="F2CC8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0F2-574F-9DFB-99275DF1E082}"/>
              </c:ext>
            </c:extLst>
          </c:dPt>
          <c:dPt>
            <c:idx val="2"/>
            <c:bubble3D val="0"/>
            <c:spPr>
              <a:solidFill>
                <a:srgbClr val="3D405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0F2-574F-9DFB-99275DF1E082}"/>
              </c:ext>
            </c:extLst>
          </c:dPt>
          <c:dPt>
            <c:idx val="3"/>
            <c:bubble3D val="0"/>
            <c:spPr>
              <a:solidFill>
                <a:srgbClr val="FFBFE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0F2-574F-9DFB-99275DF1E082}"/>
              </c:ext>
            </c:extLst>
          </c:dPt>
          <c:dPt>
            <c:idx val="4"/>
            <c:bubble3D val="0"/>
            <c:spPr>
              <a:solidFill>
                <a:srgbClr val="E07A5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0F2-574F-9DFB-99275DF1E082}"/>
              </c:ext>
            </c:extLst>
          </c:dPt>
          <c:dLbls>
            <c:dLbl>
              <c:idx val="0"/>
              <c:layout>
                <c:manualLayout>
                  <c:x val="-0.13853574149282002"/>
                  <c:y val="3.57441033671056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tx1"/>
                      </a:solidFill>
                      <a:latin typeface="Aptos Narrow" panose="020B00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6188506659876993E-2"/>
                      <c:h val="7.74537513938251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0F2-574F-9DFB-99275DF1E082}"/>
                </c:ext>
              </c:extLst>
            </c:dLbl>
            <c:dLbl>
              <c:idx val="1"/>
              <c:layout>
                <c:manualLayout>
                  <c:x val="-2.757835977024611E-2"/>
                  <c:y val="5.684819503769264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8.3%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0F2-574F-9DFB-99275DF1E082}"/>
                </c:ext>
              </c:extLst>
            </c:dLbl>
            <c:dLbl>
              <c:idx val="2"/>
              <c:layout>
                <c:manualLayout>
                  <c:x val="-5.5630872227928028E-2"/>
                  <c:y val="1.3645292746085447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2.7%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0F2-574F-9DFB-99275DF1E082}"/>
                </c:ext>
              </c:extLst>
            </c:dLbl>
            <c:dLbl>
              <c:idx val="3"/>
              <c:layout>
                <c:manualLayout>
                  <c:x val="6.146106736657918E-3"/>
                  <c:y val="-1.856973673350692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0.4%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50F2-574F-9DFB-99275DF1E082}"/>
                </c:ext>
              </c:extLst>
            </c:dLbl>
            <c:dLbl>
              <c:idx val="4"/>
              <c:layout>
                <c:manualLayout>
                  <c:x val="5.9796492829700634E-2"/>
                  <c:y val="-2.192600725734102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2.7%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0F2-574F-9DFB-99275DF1E0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Aptos Narrow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White</c:v>
                </c:pt>
                <c:pt idx="1">
                  <c:v>Indigenous</c:v>
                </c:pt>
                <c:pt idx="2">
                  <c:v>Black</c:v>
                </c:pt>
                <c:pt idx="3">
                  <c:v>Asian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227</c:v>
                </c:pt>
                <c:pt idx="1">
                  <c:v>22</c:v>
                </c:pt>
                <c:pt idx="2">
                  <c:v>7</c:v>
                </c:pt>
                <c:pt idx="3">
                  <c:v>1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F2-574F-9DFB-99275DF1E08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Aptos Narrow" panose="020B0004020202020204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Aptos Narrow" panose="020B0004020202020204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Aptos Narrow" panose="020B0004020202020204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Aptos Narrow" panose="020B0004020202020204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Aptos Narrow" panose="020B0004020202020204" pitchFamily="34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70962321035883413"/>
          <c:y val="0.17293562186563288"/>
          <c:w val="0.25450544086267868"/>
          <c:h val="0.65493257855355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tockChart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dash"/>
            <c:size val="10"/>
            <c:spPr>
              <a:solidFill>
                <a:schemeClr val="accent6">
                  <a:lumMod val="75000"/>
                </a:schemeClr>
              </a:solidFill>
              <a:ln w="9525">
                <a:noFill/>
              </a:ln>
              <a:effectLst/>
            </c:spPr>
          </c:marker>
          <c:cat>
            <c:strRef>
              <c:f>'20-Year'!$A$4:$A$6</c:f>
              <c:strCache>
                <c:ptCount val="3"/>
                <c:pt idx="0">
                  <c:v>Any Sexual</c:v>
                </c:pt>
                <c:pt idx="1">
                  <c:v>Contact Sexual</c:v>
                </c:pt>
                <c:pt idx="2">
                  <c:v>Non-contact Sexual</c:v>
                </c:pt>
              </c:strCache>
            </c:strRef>
          </c:cat>
          <c:val>
            <c:numRef>
              <c:f>'20-Year'!$B$4:$B$6</c:f>
              <c:numCache>
                <c:formatCode>General</c:formatCode>
                <c:ptCount val="3"/>
                <c:pt idx="0">
                  <c:v>0.62</c:v>
                </c:pt>
                <c:pt idx="1">
                  <c:v>0.63</c:v>
                </c:pt>
                <c:pt idx="2">
                  <c:v>0.77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B16-A342-B2C0-4734E5D585D7}"/>
            </c:ext>
          </c:extLst>
        </c:ser>
        <c:ser>
          <c:idx val="1"/>
          <c:order val="1"/>
          <c:spPr>
            <a:ln w="19050" cap="rnd">
              <a:noFill/>
              <a:round/>
            </a:ln>
            <a:effectLst/>
          </c:spPr>
          <c:marker>
            <c:symbol val="dash"/>
            <c:size val="10"/>
            <c:spPr>
              <a:solidFill>
                <a:schemeClr val="accent6">
                  <a:lumMod val="75000"/>
                </a:schemeClr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dash"/>
              <c:size val="10"/>
              <c:spPr>
                <a:solidFill>
                  <a:schemeClr val="accent6">
                    <a:lumMod val="7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DB16-A342-B2C0-4734E5D585D7}"/>
              </c:ext>
            </c:extLst>
          </c:dPt>
          <c:dPt>
            <c:idx val="2"/>
            <c:marker>
              <c:symbol val="dash"/>
              <c:size val="10"/>
              <c:spPr>
                <a:solidFill>
                  <a:schemeClr val="accent6">
                    <a:lumMod val="7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DB16-A342-B2C0-4734E5D585D7}"/>
              </c:ext>
            </c:extLst>
          </c:dPt>
          <c:cat>
            <c:strRef>
              <c:f>'20-Year'!$A$4:$A$6</c:f>
              <c:strCache>
                <c:ptCount val="3"/>
                <c:pt idx="0">
                  <c:v>Any Sexual</c:v>
                </c:pt>
                <c:pt idx="1">
                  <c:v>Contact Sexual</c:v>
                </c:pt>
                <c:pt idx="2">
                  <c:v>Non-contact Sexual</c:v>
                </c:pt>
              </c:strCache>
            </c:strRef>
          </c:cat>
          <c:val>
            <c:numRef>
              <c:f>'20-Year'!$C$4:$C$6</c:f>
              <c:numCache>
                <c:formatCode>General</c:formatCode>
                <c:ptCount val="3"/>
                <c:pt idx="0">
                  <c:v>0.46</c:v>
                </c:pt>
                <c:pt idx="1">
                  <c:v>0.44</c:v>
                </c:pt>
                <c:pt idx="2">
                  <c:v>0.42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B16-A342-B2C0-4734E5D585D7}"/>
            </c:ext>
          </c:extLst>
        </c:ser>
        <c:ser>
          <c:idx val="2"/>
          <c:order val="2"/>
          <c:spPr>
            <a:ln w="19050" cap="rnd">
              <a:noFill/>
              <a:round/>
            </a:ln>
            <a:effectLst/>
          </c:spPr>
          <c:marker>
            <c:symbol val="dot"/>
            <c:size val="3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cat>
            <c:strRef>
              <c:f>'20-Year'!$A$4:$A$6</c:f>
              <c:strCache>
                <c:ptCount val="3"/>
                <c:pt idx="0">
                  <c:v>Any Sexual</c:v>
                </c:pt>
                <c:pt idx="1">
                  <c:v>Contact Sexual</c:v>
                </c:pt>
                <c:pt idx="2">
                  <c:v>Non-contact Sexual</c:v>
                </c:pt>
              </c:strCache>
            </c:strRef>
          </c:cat>
          <c:val>
            <c:numRef>
              <c:f>'20-Year'!$D$4:$D$6</c:f>
              <c:numCache>
                <c:formatCode>General</c:formatCode>
                <c:ptCount val="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B16-A342-B2C0-4734E5D585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25400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</c:spPr>
        </c:hiLowLines>
        <c:axId val="230189471"/>
        <c:axId val="1565884480"/>
      </c:stockChart>
      <c:catAx>
        <c:axId val="23018947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65884480"/>
        <c:crossesAt val="1"/>
        <c:auto val="1"/>
        <c:lblAlgn val="ctr"/>
        <c:lblOffset val="100"/>
        <c:noMultiLvlLbl val="0"/>
      </c:catAx>
      <c:valAx>
        <c:axId val="156588448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30189471"/>
        <c:crosses val="autoZero"/>
        <c:crossBetween val="between"/>
        <c:min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tockChart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dash"/>
            <c:size val="10"/>
            <c:spPr>
              <a:solidFill>
                <a:srgbClr val="FFC000"/>
              </a:solidFill>
              <a:ln w="9525">
                <a:noFill/>
              </a:ln>
              <a:effectLst/>
            </c:spPr>
          </c:marker>
          <c:cat>
            <c:strRef>
              <c:f>'20-Year'!$A$4:$A$6</c:f>
              <c:strCache>
                <c:ptCount val="3"/>
                <c:pt idx="0">
                  <c:v>Any Sexual</c:v>
                </c:pt>
                <c:pt idx="1">
                  <c:v>Contact Sexual</c:v>
                </c:pt>
                <c:pt idx="2">
                  <c:v>Non-contact Sexual</c:v>
                </c:pt>
              </c:strCache>
            </c:strRef>
          </c:cat>
          <c:val>
            <c:numRef>
              <c:f>'20-Year'!$E$4:$E$6</c:f>
              <c:numCache>
                <c:formatCode>General</c:formatCode>
                <c:ptCount val="3"/>
                <c:pt idx="0">
                  <c:v>0.63</c:v>
                </c:pt>
                <c:pt idx="1">
                  <c:v>0.63</c:v>
                </c:pt>
                <c:pt idx="2">
                  <c:v>0.82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9B-8943-8A2A-600F3547EA44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dash"/>
            <c:size val="10"/>
            <c:spPr>
              <a:solidFill>
                <a:srgbClr val="FFC000"/>
              </a:solidFill>
              <a:ln w="9525">
                <a:noFill/>
              </a:ln>
              <a:effectLst/>
            </c:spPr>
          </c:marker>
          <c:cat>
            <c:strRef>
              <c:f>'20-Year'!$A$4:$A$6</c:f>
              <c:strCache>
                <c:ptCount val="3"/>
                <c:pt idx="0">
                  <c:v>Any Sexual</c:v>
                </c:pt>
                <c:pt idx="1">
                  <c:v>Contact Sexual</c:v>
                </c:pt>
                <c:pt idx="2">
                  <c:v>Non-contact Sexual</c:v>
                </c:pt>
              </c:strCache>
            </c:strRef>
          </c:cat>
          <c:val>
            <c:numRef>
              <c:f>'20-Year'!$F$4:$F$6</c:f>
              <c:numCache>
                <c:formatCode>General</c:formatCode>
                <c:ptCount val="3"/>
                <c:pt idx="0">
                  <c:v>0.46</c:v>
                </c:pt>
                <c:pt idx="1">
                  <c:v>0.45</c:v>
                </c:pt>
                <c:pt idx="2">
                  <c:v>0.49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E9B-8943-8A2A-600F3547EA44}"/>
            </c:ext>
          </c:extLst>
        </c:ser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dot"/>
            <c:size val="3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'20-Year'!$A$4:$A$6</c:f>
              <c:strCache>
                <c:ptCount val="3"/>
                <c:pt idx="0">
                  <c:v>Any Sexual</c:v>
                </c:pt>
                <c:pt idx="1">
                  <c:v>Contact Sexual</c:v>
                </c:pt>
                <c:pt idx="2">
                  <c:v>Non-contact Sexual</c:v>
                </c:pt>
              </c:strCache>
            </c:strRef>
          </c:cat>
          <c:val>
            <c:numRef>
              <c:f>'20-Year'!$G$4:$G$6</c:f>
              <c:numCache>
                <c:formatCode>General</c:formatCode>
                <c:ptCount val="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E9B-8943-8A2A-600F3547EA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25400" cap="flat" cmpd="sng" algn="ctr">
              <a:solidFill>
                <a:srgbClr val="FFC000"/>
              </a:solidFill>
              <a:round/>
            </a:ln>
            <a:effectLst/>
          </c:spPr>
        </c:hiLowLines>
        <c:axId val="230189471"/>
        <c:axId val="1565884480"/>
      </c:stockChart>
      <c:catAx>
        <c:axId val="23018947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65884480"/>
        <c:crossesAt val="1"/>
        <c:auto val="1"/>
        <c:lblAlgn val="ctr"/>
        <c:lblOffset val="100"/>
        <c:noMultiLvlLbl val="0"/>
      </c:catAx>
      <c:valAx>
        <c:axId val="1565884480"/>
        <c:scaling>
          <c:orientation val="minMax"/>
          <c:max val="1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30189471"/>
        <c:crosses val="autoZero"/>
        <c:crossBetween val="between"/>
        <c:majorUnit val="0.1"/>
        <c:min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tockChart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dash"/>
            <c:size val="10"/>
            <c:spPr>
              <a:solidFill>
                <a:schemeClr val="accent6">
                  <a:lumMod val="75000"/>
                </a:schemeClr>
              </a:solidFill>
              <a:ln w="9525">
                <a:noFill/>
              </a:ln>
              <a:effectLst/>
            </c:spPr>
          </c:marker>
          <c:cat>
            <c:strRef>
              <c:f>'20-Year'!$A$4:$A$6</c:f>
              <c:strCache>
                <c:ptCount val="3"/>
                <c:pt idx="0">
                  <c:v>Any Sexual</c:v>
                </c:pt>
                <c:pt idx="1">
                  <c:v>Contact Sexual</c:v>
                </c:pt>
                <c:pt idx="2">
                  <c:v>Non-contact Sexual</c:v>
                </c:pt>
              </c:strCache>
            </c:strRef>
          </c:cat>
          <c:val>
            <c:numRef>
              <c:f>'20-Year'!$B$4:$B$6</c:f>
              <c:numCache>
                <c:formatCode>General</c:formatCode>
                <c:ptCount val="3"/>
                <c:pt idx="0">
                  <c:v>0.62</c:v>
                </c:pt>
                <c:pt idx="1">
                  <c:v>0.63</c:v>
                </c:pt>
                <c:pt idx="2">
                  <c:v>0.77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B16-A342-B2C0-4734E5D585D7}"/>
            </c:ext>
          </c:extLst>
        </c:ser>
        <c:ser>
          <c:idx val="1"/>
          <c:order val="1"/>
          <c:spPr>
            <a:ln w="19050" cap="rnd">
              <a:noFill/>
              <a:round/>
            </a:ln>
            <a:effectLst/>
          </c:spPr>
          <c:marker>
            <c:symbol val="dash"/>
            <c:size val="10"/>
            <c:spPr>
              <a:solidFill>
                <a:schemeClr val="accent6">
                  <a:lumMod val="75000"/>
                </a:schemeClr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dash"/>
              <c:size val="10"/>
              <c:spPr>
                <a:solidFill>
                  <a:schemeClr val="accent6">
                    <a:lumMod val="7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DB16-A342-B2C0-4734E5D585D7}"/>
              </c:ext>
            </c:extLst>
          </c:dPt>
          <c:dPt>
            <c:idx val="2"/>
            <c:marker>
              <c:symbol val="dash"/>
              <c:size val="10"/>
              <c:spPr>
                <a:solidFill>
                  <a:schemeClr val="accent6">
                    <a:lumMod val="7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DB16-A342-B2C0-4734E5D585D7}"/>
              </c:ext>
            </c:extLst>
          </c:dPt>
          <c:cat>
            <c:strRef>
              <c:f>'20-Year'!$A$4:$A$6</c:f>
              <c:strCache>
                <c:ptCount val="3"/>
                <c:pt idx="0">
                  <c:v>Any Sexual</c:v>
                </c:pt>
                <c:pt idx="1">
                  <c:v>Contact Sexual</c:v>
                </c:pt>
                <c:pt idx="2">
                  <c:v>Non-contact Sexual</c:v>
                </c:pt>
              </c:strCache>
            </c:strRef>
          </c:cat>
          <c:val>
            <c:numRef>
              <c:f>'20-Year'!$C$4:$C$6</c:f>
              <c:numCache>
                <c:formatCode>General</c:formatCode>
                <c:ptCount val="3"/>
                <c:pt idx="0">
                  <c:v>0.46</c:v>
                </c:pt>
                <c:pt idx="1">
                  <c:v>0.44</c:v>
                </c:pt>
                <c:pt idx="2">
                  <c:v>0.42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B16-A342-B2C0-4734E5D585D7}"/>
            </c:ext>
          </c:extLst>
        </c:ser>
        <c:ser>
          <c:idx val="2"/>
          <c:order val="2"/>
          <c:spPr>
            <a:ln w="19050" cap="rnd">
              <a:noFill/>
              <a:round/>
            </a:ln>
            <a:effectLst/>
          </c:spPr>
          <c:marker>
            <c:symbol val="dot"/>
            <c:size val="3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cat>
            <c:strRef>
              <c:f>'20-Year'!$A$4:$A$6</c:f>
              <c:strCache>
                <c:ptCount val="3"/>
                <c:pt idx="0">
                  <c:v>Any Sexual</c:v>
                </c:pt>
                <c:pt idx="1">
                  <c:v>Contact Sexual</c:v>
                </c:pt>
                <c:pt idx="2">
                  <c:v>Non-contact Sexual</c:v>
                </c:pt>
              </c:strCache>
            </c:strRef>
          </c:cat>
          <c:val>
            <c:numRef>
              <c:f>'20-Year'!$D$4:$D$6</c:f>
              <c:numCache>
                <c:formatCode>General</c:formatCode>
                <c:ptCount val="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B16-A342-B2C0-4734E5D585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25400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</c:spPr>
        </c:hiLowLines>
        <c:axId val="230189471"/>
        <c:axId val="1565884480"/>
      </c:stockChart>
      <c:catAx>
        <c:axId val="23018947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65884480"/>
        <c:crossesAt val="1"/>
        <c:auto val="1"/>
        <c:lblAlgn val="ctr"/>
        <c:lblOffset val="100"/>
        <c:noMultiLvlLbl val="0"/>
      </c:catAx>
      <c:valAx>
        <c:axId val="156588448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30189471"/>
        <c:crosses val="autoZero"/>
        <c:crossBetween val="between"/>
        <c:min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tockChart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dash"/>
            <c:size val="10"/>
            <c:spPr>
              <a:solidFill>
                <a:srgbClr val="FFC000"/>
              </a:solidFill>
              <a:ln w="9525">
                <a:noFill/>
              </a:ln>
              <a:effectLst/>
            </c:spPr>
          </c:marker>
          <c:cat>
            <c:strRef>
              <c:f>'20-Year'!$A$4:$A$6</c:f>
              <c:strCache>
                <c:ptCount val="3"/>
                <c:pt idx="0">
                  <c:v>Any Sexual</c:v>
                </c:pt>
                <c:pt idx="1">
                  <c:v>Contact Sexual</c:v>
                </c:pt>
                <c:pt idx="2">
                  <c:v>Non-contact Sexual</c:v>
                </c:pt>
              </c:strCache>
            </c:strRef>
          </c:cat>
          <c:val>
            <c:numRef>
              <c:f>'20-Year'!$E$4:$E$6</c:f>
              <c:numCache>
                <c:formatCode>General</c:formatCode>
                <c:ptCount val="3"/>
                <c:pt idx="0">
                  <c:v>0.63</c:v>
                </c:pt>
                <c:pt idx="1">
                  <c:v>0.63</c:v>
                </c:pt>
                <c:pt idx="2">
                  <c:v>0.82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9B-8943-8A2A-600F3547EA44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dash"/>
            <c:size val="10"/>
            <c:spPr>
              <a:solidFill>
                <a:srgbClr val="FFC000"/>
              </a:solidFill>
              <a:ln w="9525">
                <a:noFill/>
              </a:ln>
              <a:effectLst/>
            </c:spPr>
          </c:marker>
          <c:cat>
            <c:strRef>
              <c:f>'20-Year'!$A$4:$A$6</c:f>
              <c:strCache>
                <c:ptCount val="3"/>
                <c:pt idx="0">
                  <c:v>Any Sexual</c:v>
                </c:pt>
                <c:pt idx="1">
                  <c:v>Contact Sexual</c:v>
                </c:pt>
                <c:pt idx="2">
                  <c:v>Non-contact Sexual</c:v>
                </c:pt>
              </c:strCache>
            </c:strRef>
          </c:cat>
          <c:val>
            <c:numRef>
              <c:f>'20-Year'!$F$4:$F$6</c:f>
              <c:numCache>
                <c:formatCode>General</c:formatCode>
                <c:ptCount val="3"/>
                <c:pt idx="0">
                  <c:v>0.46</c:v>
                </c:pt>
                <c:pt idx="1">
                  <c:v>0.45</c:v>
                </c:pt>
                <c:pt idx="2">
                  <c:v>0.49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E9B-8943-8A2A-600F3547EA44}"/>
            </c:ext>
          </c:extLst>
        </c:ser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dot"/>
            <c:size val="3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'20-Year'!$A$4:$A$6</c:f>
              <c:strCache>
                <c:ptCount val="3"/>
                <c:pt idx="0">
                  <c:v>Any Sexual</c:v>
                </c:pt>
                <c:pt idx="1">
                  <c:v>Contact Sexual</c:v>
                </c:pt>
                <c:pt idx="2">
                  <c:v>Non-contact Sexual</c:v>
                </c:pt>
              </c:strCache>
            </c:strRef>
          </c:cat>
          <c:val>
            <c:numRef>
              <c:f>'20-Year'!$G$4:$G$6</c:f>
              <c:numCache>
                <c:formatCode>General</c:formatCode>
                <c:ptCount val="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E9B-8943-8A2A-600F3547EA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25400" cap="flat" cmpd="sng" algn="ctr">
              <a:solidFill>
                <a:srgbClr val="FFC000"/>
              </a:solidFill>
              <a:round/>
            </a:ln>
            <a:effectLst/>
          </c:spPr>
        </c:hiLowLines>
        <c:axId val="230189471"/>
        <c:axId val="1565884480"/>
      </c:stockChart>
      <c:catAx>
        <c:axId val="23018947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65884480"/>
        <c:crossesAt val="1"/>
        <c:auto val="1"/>
        <c:lblAlgn val="ctr"/>
        <c:lblOffset val="100"/>
        <c:noMultiLvlLbl val="0"/>
      </c:catAx>
      <c:valAx>
        <c:axId val="1565884480"/>
        <c:scaling>
          <c:orientation val="minMax"/>
          <c:max val="1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30189471"/>
        <c:crosses val="autoZero"/>
        <c:crossBetween val="between"/>
        <c:majorUnit val="0.1"/>
        <c:min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tockChart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dash"/>
            <c:size val="10"/>
            <c:spPr>
              <a:solidFill>
                <a:schemeClr val="accent6">
                  <a:lumMod val="75000"/>
                </a:schemeClr>
              </a:solidFill>
              <a:ln w="9525">
                <a:noFill/>
              </a:ln>
              <a:effectLst/>
            </c:spPr>
          </c:marker>
          <c:cat>
            <c:strRef>
              <c:f>'5-Year'!$A$4:$A$6</c:f>
              <c:strCache>
                <c:ptCount val="3"/>
                <c:pt idx="0">
                  <c:v>Any Sexual</c:v>
                </c:pt>
                <c:pt idx="1">
                  <c:v>Contact Sexual</c:v>
                </c:pt>
                <c:pt idx="2">
                  <c:v>Non-contact Sexual</c:v>
                </c:pt>
              </c:strCache>
            </c:strRef>
          </c:cat>
          <c:val>
            <c:numRef>
              <c:f>'5-Year'!$B$4:$B$6</c:f>
              <c:numCache>
                <c:formatCode>General</c:formatCode>
                <c:ptCount val="3"/>
                <c:pt idx="0">
                  <c:v>0.66</c:v>
                </c:pt>
                <c:pt idx="1">
                  <c:v>0.69</c:v>
                </c:pt>
                <c:pt idx="2">
                  <c:v>0.84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27A-1B4E-B1F9-FFE5AD33743A}"/>
            </c:ext>
          </c:extLst>
        </c:ser>
        <c:ser>
          <c:idx val="1"/>
          <c:order val="1"/>
          <c:spPr>
            <a:ln w="19050" cap="rnd">
              <a:noFill/>
              <a:round/>
            </a:ln>
            <a:effectLst/>
          </c:spPr>
          <c:marker>
            <c:symbol val="dash"/>
            <c:size val="10"/>
            <c:spPr>
              <a:solidFill>
                <a:schemeClr val="accent6">
                  <a:lumMod val="75000"/>
                </a:schemeClr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dash"/>
              <c:size val="10"/>
              <c:spPr>
                <a:solidFill>
                  <a:schemeClr val="accent6">
                    <a:lumMod val="7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D27A-1B4E-B1F9-FFE5AD33743A}"/>
              </c:ext>
            </c:extLst>
          </c:dPt>
          <c:dPt>
            <c:idx val="2"/>
            <c:marker>
              <c:symbol val="dash"/>
              <c:size val="10"/>
              <c:spPr>
                <a:solidFill>
                  <a:schemeClr val="accent6">
                    <a:lumMod val="7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D27A-1B4E-B1F9-FFE5AD33743A}"/>
              </c:ext>
            </c:extLst>
          </c:dPt>
          <c:dPt>
            <c:idx val="3"/>
            <c:marker>
              <c:symbol val="dash"/>
              <c:size val="10"/>
              <c:spPr>
                <a:solidFill>
                  <a:schemeClr val="accent6">
                    <a:lumMod val="7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D27A-1B4E-B1F9-FFE5AD33743A}"/>
              </c:ext>
            </c:extLst>
          </c:dPt>
          <c:dPt>
            <c:idx val="4"/>
            <c:marker>
              <c:symbol val="dash"/>
              <c:size val="10"/>
              <c:spPr>
                <a:solidFill>
                  <a:schemeClr val="accent6">
                    <a:lumMod val="7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D27A-1B4E-B1F9-FFE5AD33743A}"/>
              </c:ext>
            </c:extLst>
          </c:dPt>
          <c:dPt>
            <c:idx val="5"/>
            <c:marker>
              <c:symbol val="dash"/>
              <c:size val="10"/>
              <c:spPr>
                <a:solidFill>
                  <a:schemeClr val="accent6">
                    <a:lumMod val="7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D27A-1B4E-B1F9-FFE5AD33743A}"/>
              </c:ext>
            </c:extLst>
          </c:dPt>
          <c:dPt>
            <c:idx val="6"/>
            <c:marker>
              <c:symbol val="dash"/>
              <c:size val="10"/>
              <c:spPr>
                <a:solidFill>
                  <a:schemeClr val="accent6">
                    <a:lumMod val="7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D27A-1B4E-B1F9-FFE5AD33743A}"/>
              </c:ext>
            </c:extLst>
          </c:dPt>
          <c:dPt>
            <c:idx val="7"/>
            <c:marker>
              <c:symbol val="dash"/>
              <c:size val="10"/>
              <c:spPr>
                <a:solidFill>
                  <a:schemeClr val="accent6">
                    <a:lumMod val="7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D27A-1B4E-B1F9-FFE5AD33743A}"/>
              </c:ext>
            </c:extLst>
          </c:dPt>
          <c:dPt>
            <c:idx val="8"/>
            <c:marker>
              <c:symbol val="dash"/>
              <c:size val="10"/>
              <c:spPr>
                <a:solidFill>
                  <a:schemeClr val="accent6">
                    <a:lumMod val="7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D27A-1B4E-B1F9-FFE5AD33743A}"/>
              </c:ext>
            </c:extLst>
          </c:dPt>
          <c:dPt>
            <c:idx val="9"/>
            <c:marker>
              <c:symbol val="dash"/>
              <c:size val="10"/>
              <c:spPr>
                <a:solidFill>
                  <a:schemeClr val="accent6">
                    <a:lumMod val="7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D27A-1B4E-B1F9-FFE5AD33743A}"/>
              </c:ext>
            </c:extLst>
          </c:dPt>
          <c:dPt>
            <c:idx val="10"/>
            <c:marker>
              <c:symbol val="dash"/>
              <c:size val="10"/>
              <c:spPr>
                <a:solidFill>
                  <a:schemeClr val="accent6">
                    <a:lumMod val="7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D27A-1B4E-B1F9-FFE5AD33743A}"/>
              </c:ext>
            </c:extLst>
          </c:dPt>
          <c:cat>
            <c:strRef>
              <c:f>'5-Year'!$A$4:$A$6</c:f>
              <c:strCache>
                <c:ptCount val="3"/>
                <c:pt idx="0">
                  <c:v>Any Sexual</c:v>
                </c:pt>
                <c:pt idx="1">
                  <c:v>Contact Sexual</c:v>
                </c:pt>
                <c:pt idx="2">
                  <c:v>Non-contact Sexual</c:v>
                </c:pt>
              </c:strCache>
            </c:strRef>
          </c:cat>
          <c:val>
            <c:numRef>
              <c:f>'5-Year'!$C$4:$C$6</c:f>
              <c:numCache>
                <c:formatCode>General</c:formatCode>
                <c:ptCount val="3"/>
                <c:pt idx="0">
                  <c:v>0.49</c:v>
                </c:pt>
                <c:pt idx="1">
                  <c:v>0.47</c:v>
                </c:pt>
                <c:pt idx="2">
                  <c:v>0.42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D27A-1B4E-B1F9-FFE5AD33743A}"/>
            </c:ext>
          </c:extLst>
        </c:ser>
        <c:ser>
          <c:idx val="2"/>
          <c:order val="2"/>
          <c:spPr>
            <a:ln w="19050" cap="rnd">
              <a:noFill/>
              <a:round/>
            </a:ln>
            <a:effectLst/>
          </c:spPr>
          <c:marker>
            <c:symbol val="dot"/>
            <c:size val="3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cat>
            <c:strRef>
              <c:f>'5-Year'!$A$4:$A$6</c:f>
              <c:strCache>
                <c:ptCount val="3"/>
                <c:pt idx="0">
                  <c:v>Any Sexual</c:v>
                </c:pt>
                <c:pt idx="1">
                  <c:v>Contact Sexual</c:v>
                </c:pt>
                <c:pt idx="2">
                  <c:v>Non-contact Sexual</c:v>
                </c:pt>
              </c:strCache>
            </c:strRef>
          </c:cat>
          <c:val>
            <c:numRef>
              <c:f>'5-Year'!$D$4:$D$6</c:f>
              <c:numCache>
                <c:formatCode>General</c:formatCode>
                <c:ptCount val="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D27A-1B4E-B1F9-FFE5AD3374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25400" cap="rnd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</c:spPr>
        </c:hiLowLines>
        <c:axId val="230189471"/>
        <c:axId val="1565884480"/>
      </c:stockChart>
      <c:catAx>
        <c:axId val="23018947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65884480"/>
        <c:crossesAt val="1"/>
        <c:auto val="1"/>
        <c:lblAlgn val="ctr"/>
        <c:lblOffset val="100"/>
        <c:noMultiLvlLbl val="0"/>
      </c:catAx>
      <c:valAx>
        <c:axId val="156588448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30189471"/>
        <c:crosses val="autoZero"/>
        <c:crossBetween val="between"/>
        <c:minorUnit val="0.1"/>
      </c:valAx>
      <c:spPr>
        <a:noFill/>
        <a:ln cap="sq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tockChart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dash"/>
            <c:size val="10"/>
            <c:spPr>
              <a:noFill/>
              <a:ln w="9525">
                <a:noFill/>
              </a:ln>
              <a:effectLst/>
            </c:spPr>
          </c:marker>
          <c:cat>
            <c:strRef>
              <c:f>'5-Year'!$A$4:$A$6</c:f>
              <c:strCache>
                <c:ptCount val="3"/>
                <c:pt idx="0">
                  <c:v>Any Sexual</c:v>
                </c:pt>
                <c:pt idx="1">
                  <c:v>Contact Sexual</c:v>
                </c:pt>
                <c:pt idx="2">
                  <c:v>Non-contact Sexual</c:v>
                </c:pt>
              </c:strCache>
            </c:strRef>
          </c:cat>
          <c:val>
            <c:numRef>
              <c:f>'5-Year'!$E$4:$E$6</c:f>
              <c:numCache>
                <c:formatCode>General</c:formatCode>
                <c:ptCount val="3"/>
                <c:pt idx="0">
                  <c:v>0.68</c:v>
                </c:pt>
                <c:pt idx="1">
                  <c:v>0.7</c:v>
                </c:pt>
                <c:pt idx="2">
                  <c:v>0.98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9E-CD4F-9AE9-D9503CF71C9E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dash"/>
            <c:size val="10"/>
            <c:spPr>
              <a:noFill/>
              <a:ln w="9525">
                <a:noFill/>
              </a:ln>
              <a:effectLst/>
            </c:spPr>
          </c:marker>
          <c:cat>
            <c:strRef>
              <c:f>'5-Year'!$A$4:$A$6</c:f>
              <c:strCache>
                <c:ptCount val="3"/>
                <c:pt idx="0">
                  <c:v>Any Sexual</c:v>
                </c:pt>
                <c:pt idx="1">
                  <c:v>Contact Sexual</c:v>
                </c:pt>
                <c:pt idx="2">
                  <c:v>Non-contact Sexual</c:v>
                </c:pt>
              </c:strCache>
            </c:strRef>
          </c:cat>
          <c:val>
            <c:numRef>
              <c:f>'5-Year'!$F$4:$F$6</c:f>
              <c:numCache>
                <c:formatCode>General</c:formatCode>
                <c:ptCount val="3"/>
                <c:pt idx="0">
                  <c:v>0.52</c:v>
                </c:pt>
                <c:pt idx="1">
                  <c:v>0.49</c:v>
                </c:pt>
                <c:pt idx="2">
                  <c:v>0.48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9E-CD4F-9AE9-D9503CF71C9E}"/>
            </c:ext>
          </c:extLst>
        </c:ser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dot"/>
            <c:size val="3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cat>
            <c:strRef>
              <c:f>'5-Year'!$A$4:$A$6</c:f>
              <c:strCache>
                <c:ptCount val="3"/>
                <c:pt idx="0">
                  <c:v>Any Sexual</c:v>
                </c:pt>
                <c:pt idx="1">
                  <c:v>Contact Sexual</c:v>
                </c:pt>
                <c:pt idx="2">
                  <c:v>Non-contact Sexual</c:v>
                </c:pt>
              </c:strCache>
            </c:strRef>
          </c:cat>
          <c:val>
            <c:numRef>
              <c:f>'5-Year'!$G$4:$G$6</c:f>
              <c:numCache>
                <c:formatCode>General</c:formatCode>
                <c:ptCount val="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19E-CD4F-9AE9-D9503CF71C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25400" cap="flat" cmpd="sng" algn="ctr">
              <a:noFill/>
              <a:round/>
            </a:ln>
            <a:effectLst/>
          </c:spPr>
        </c:hiLowLines>
        <c:axId val="230189471"/>
        <c:axId val="1565884480"/>
      </c:stockChart>
      <c:catAx>
        <c:axId val="23018947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65884480"/>
        <c:crossesAt val="1"/>
        <c:auto val="1"/>
        <c:lblAlgn val="ctr"/>
        <c:lblOffset val="100"/>
        <c:noMultiLvlLbl val="0"/>
      </c:catAx>
      <c:valAx>
        <c:axId val="1565884480"/>
        <c:scaling>
          <c:orientation val="minMax"/>
          <c:max val="1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30189471"/>
        <c:crosses val="autoZero"/>
        <c:crossBetween val="between"/>
        <c:min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tockChart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dash"/>
            <c:size val="10"/>
            <c:spPr>
              <a:solidFill>
                <a:schemeClr val="accent6">
                  <a:lumMod val="75000"/>
                </a:schemeClr>
              </a:solidFill>
              <a:ln w="9525">
                <a:noFill/>
              </a:ln>
              <a:effectLst/>
            </c:spPr>
          </c:marker>
          <c:cat>
            <c:strRef>
              <c:f>'5-Year'!$A$4:$A$6</c:f>
              <c:strCache>
                <c:ptCount val="3"/>
                <c:pt idx="0">
                  <c:v>Any Sexual</c:v>
                </c:pt>
                <c:pt idx="1">
                  <c:v>Contact Sexual</c:v>
                </c:pt>
                <c:pt idx="2">
                  <c:v>Non-contact Sexual</c:v>
                </c:pt>
              </c:strCache>
            </c:strRef>
          </c:cat>
          <c:val>
            <c:numRef>
              <c:f>'5-Year'!$B$4:$B$6</c:f>
              <c:numCache>
                <c:formatCode>General</c:formatCode>
                <c:ptCount val="3"/>
                <c:pt idx="0">
                  <c:v>0.66</c:v>
                </c:pt>
                <c:pt idx="1">
                  <c:v>0.69</c:v>
                </c:pt>
                <c:pt idx="2">
                  <c:v>0.84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27A-1B4E-B1F9-FFE5AD33743A}"/>
            </c:ext>
          </c:extLst>
        </c:ser>
        <c:ser>
          <c:idx val="1"/>
          <c:order val="1"/>
          <c:spPr>
            <a:ln w="19050" cap="rnd">
              <a:noFill/>
              <a:round/>
            </a:ln>
            <a:effectLst/>
          </c:spPr>
          <c:marker>
            <c:symbol val="dash"/>
            <c:size val="10"/>
            <c:spPr>
              <a:solidFill>
                <a:schemeClr val="accent6">
                  <a:lumMod val="75000"/>
                </a:schemeClr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dash"/>
              <c:size val="10"/>
              <c:spPr>
                <a:solidFill>
                  <a:schemeClr val="accent6">
                    <a:lumMod val="7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D27A-1B4E-B1F9-FFE5AD33743A}"/>
              </c:ext>
            </c:extLst>
          </c:dPt>
          <c:dPt>
            <c:idx val="2"/>
            <c:marker>
              <c:symbol val="dash"/>
              <c:size val="10"/>
              <c:spPr>
                <a:solidFill>
                  <a:schemeClr val="accent6">
                    <a:lumMod val="7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D27A-1B4E-B1F9-FFE5AD33743A}"/>
              </c:ext>
            </c:extLst>
          </c:dPt>
          <c:dPt>
            <c:idx val="3"/>
            <c:marker>
              <c:symbol val="dash"/>
              <c:size val="10"/>
              <c:spPr>
                <a:solidFill>
                  <a:schemeClr val="accent6">
                    <a:lumMod val="7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D27A-1B4E-B1F9-FFE5AD33743A}"/>
              </c:ext>
            </c:extLst>
          </c:dPt>
          <c:dPt>
            <c:idx val="4"/>
            <c:marker>
              <c:symbol val="dash"/>
              <c:size val="10"/>
              <c:spPr>
                <a:solidFill>
                  <a:schemeClr val="accent6">
                    <a:lumMod val="7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D27A-1B4E-B1F9-FFE5AD33743A}"/>
              </c:ext>
            </c:extLst>
          </c:dPt>
          <c:dPt>
            <c:idx val="5"/>
            <c:marker>
              <c:symbol val="dash"/>
              <c:size val="10"/>
              <c:spPr>
                <a:solidFill>
                  <a:schemeClr val="accent6">
                    <a:lumMod val="7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D27A-1B4E-B1F9-FFE5AD33743A}"/>
              </c:ext>
            </c:extLst>
          </c:dPt>
          <c:dPt>
            <c:idx val="6"/>
            <c:marker>
              <c:symbol val="dash"/>
              <c:size val="10"/>
              <c:spPr>
                <a:solidFill>
                  <a:schemeClr val="accent6">
                    <a:lumMod val="7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D27A-1B4E-B1F9-FFE5AD33743A}"/>
              </c:ext>
            </c:extLst>
          </c:dPt>
          <c:dPt>
            <c:idx val="7"/>
            <c:marker>
              <c:symbol val="dash"/>
              <c:size val="10"/>
              <c:spPr>
                <a:solidFill>
                  <a:schemeClr val="accent6">
                    <a:lumMod val="7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D27A-1B4E-B1F9-FFE5AD33743A}"/>
              </c:ext>
            </c:extLst>
          </c:dPt>
          <c:dPt>
            <c:idx val="8"/>
            <c:marker>
              <c:symbol val="dash"/>
              <c:size val="10"/>
              <c:spPr>
                <a:solidFill>
                  <a:schemeClr val="accent6">
                    <a:lumMod val="7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D27A-1B4E-B1F9-FFE5AD33743A}"/>
              </c:ext>
            </c:extLst>
          </c:dPt>
          <c:dPt>
            <c:idx val="9"/>
            <c:marker>
              <c:symbol val="dash"/>
              <c:size val="10"/>
              <c:spPr>
                <a:solidFill>
                  <a:schemeClr val="accent6">
                    <a:lumMod val="7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D27A-1B4E-B1F9-FFE5AD33743A}"/>
              </c:ext>
            </c:extLst>
          </c:dPt>
          <c:dPt>
            <c:idx val="10"/>
            <c:marker>
              <c:symbol val="dash"/>
              <c:size val="10"/>
              <c:spPr>
                <a:solidFill>
                  <a:schemeClr val="accent6">
                    <a:lumMod val="7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D27A-1B4E-B1F9-FFE5AD33743A}"/>
              </c:ext>
            </c:extLst>
          </c:dPt>
          <c:cat>
            <c:strRef>
              <c:f>'5-Year'!$A$4:$A$6</c:f>
              <c:strCache>
                <c:ptCount val="3"/>
                <c:pt idx="0">
                  <c:v>Any Sexual</c:v>
                </c:pt>
                <c:pt idx="1">
                  <c:v>Contact Sexual</c:v>
                </c:pt>
                <c:pt idx="2">
                  <c:v>Non-contact Sexual</c:v>
                </c:pt>
              </c:strCache>
            </c:strRef>
          </c:cat>
          <c:val>
            <c:numRef>
              <c:f>'5-Year'!$C$4:$C$6</c:f>
              <c:numCache>
                <c:formatCode>General</c:formatCode>
                <c:ptCount val="3"/>
                <c:pt idx="0">
                  <c:v>0.49</c:v>
                </c:pt>
                <c:pt idx="1">
                  <c:v>0.47</c:v>
                </c:pt>
                <c:pt idx="2">
                  <c:v>0.42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D27A-1B4E-B1F9-FFE5AD33743A}"/>
            </c:ext>
          </c:extLst>
        </c:ser>
        <c:ser>
          <c:idx val="2"/>
          <c:order val="2"/>
          <c:spPr>
            <a:ln w="19050" cap="rnd">
              <a:noFill/>
              <a:round/>
            </a:ln>
            <a:effectLst/>
          </c:spPr>
          <c:marker>
            <c:symbol val="dot"/>
            <c:size val="3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cat>
            <c:strRef>
              <c:f>'5-Year'!$A$4:$A$6</c:f>
              <c:strCache>
                <c:ptCount val="3"/>
                <c:pt idx="0">
                  <c:v>Any Sexual</c:v>
                </c:pt>
                <c:pt idx="1">
                  <c:v>Contact Sexual</c:v>
                </c:pt>
                <c:pt idx="2">
                  <c:v>Non-contact Sexual</c:v>
                </c:pt>
              </c:strCache>
            </c:strRef>
          </c:cat>
          <c:val>
            <c:numRef>
              <c:f>'5-Year'!$D$4:$D$6</c:f>
              <c:numCache>
                <c:formatCode>General</c:formatCode>
                <c:ptCount val="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D27A-1B4E-B1F9-FFE5AD3374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25400" cap="rnd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</c:spPr>
        </c:hiLowLines>
        <c:axId val="230189471"/>
        <c:axId val="1565884480"/>
      </c:stockChart>
      <c:catAx>
        <c:axId val="23018947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65884480"/>
        <c:crossesAt val="1"/>
        <c:auto val="1"/>
        <c:lblAlgn val="ctr"/>
        <c:lblOffset val="100"/>
        <c:noMultiLvlLbl val="0"/>
      </c:catAx>
      <c:valAx>
        <c:axId val="156588448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30189471"/>
        <c:crosses val="autoZero"/>
        <c:crossBetween val="between"/>
        <c:minorUnit val="0.1"/>
      </c:valAx>
      <c:spPr>
        <a:noFill/>
        <a:ln cap="sq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tockChart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dash"/>
            <c:size val="10"/>
            <c:spPr>
              <a:solidFill>
                <a:srgbClr val="FFC000"/>
              </a:solidFill>
              <a:ln w="9525">
                <a:noFill/>
              </a:ln>
              <a:effectLst/>
            </c:spPr>
          </c:marker>
          <c:cat>
            <c:strRef>
              <c:f>'5-Year'!$A$4:$A$6</c:f>
              <c:strCache>
                <c:ptCount val="3"/>
                <c:pt idx="0">
                  <c:v>Any Sexual</c:v>
                </c:pt>
                <c:pt idx="1">
                  <c:v>Contact Sexual</c:v>
                </c:pt>
                <c:pt idx="2">
                  <c:v>Non-contact Sexual</c:v>
                </c:pt>
              </c:strCache>
            </c:strRef>
          </c:cat>
          <c:val>
            <c:numRef>
              <c:f>'5-Year'!$E$4:$E$6</c:f>
              <c:numCache>
                <c:formatCode>General</c:formatCode>
                <c:ptCount val="3"/>
                <c:pt idx="0">
                  <c:v>0.68</c:v>
                </c:pt>
                <c:pt idx="1">
                  <c:v>0.7</c:v>
                </c:pt>
                <c:pt idx="2">
                  <c:v>0.98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9E-CD4F-9AE9-D9503CF71C9E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dash"/>
            <c:size val="10"/>
            <c:spPr>
              <a:solidFill>
                <a:srgbClr val="FFC000"/>
              </a:solidFill>
              <a:ln w="9525">
                <a:noFill/>
              </a:ln>
              <a:effectLst/>
            </c:spPr>
          </c:marker>
          <c:cat>
            <c:strRef>
              <c:f>'5-Year'!$A$4:$A$6</c:f>
              <c:strCache>
                <c:ptCount val="3"/>
                <c:pt idx="0">
                  <c:v>Any Sexual</c:v>
                </c:pt>
                <c:pt idx="1">
                  <c:v>Contact Sexual</c:v>
                </c:pt>
                <c:pt idx="2">
                  <c:v>Non-contact Sexual</c:v>
                </c:pt>
              </c:strCache>
            </c:strRef>
          </c:cat>
          <c:val>
            <c:numRef>
              <c:f>'5-Year'!$F$4:$F$6</c:f>
              <c:numCache>
                <c:formatCode>General</c:formatCode>
                <c:ptCount val="3"/>
                <c:pt idx="0">
                  <c:v>0.52</c:v>
                </c:pt>
                <c:pt idx="1">
                  <c:v>0.49</c:v>
                </c:pt>
                <c:pt idx="2">
                  <c:v>0.48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9E-CD4F-9AE9-D9503CF71C9E}"/>
            </c:ext>
          </c:extLst>
        </c:ser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dot"/>
            <c:size val="3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cat>
            <c:strRef>
              <c:f>'5-Year'!$A$4:$A$6</c:f>
              <c:strCache>
                <c:ptCount val="3"/>
                <c:pt idx="0">
                  <c:v>Any Sexual</c:v>
                </c:pt>
                <c:pt idx="1">
                  <c:v>Contact Sexual</c:v>
                </c:pt>
                <c:pt idx="2">
                  <c:v>Non-contact Sexual</c:v>
                </c:pt>
              </c:strCache>
            </c:strRef>
          </c:cat>
          <c:val>
            <c:numRef>
              <c:f>'5-Year'!$G$4:$G$6</c:f>
              <c:numCache>
                <c:formatCode>General</c:formatCode>
                <c:ptCount val="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19E-CD4F-9AE9-D9503CF71C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25400" cap="flat" cmpd="sng" algn="ctr">
              <a:solidFill>
                <a:srgbClr val="FFC000"/>
              </a:solidFill>
              <a:round/>
            </a:ln>
            <a:effectLst/>
          </c:spPr>
        </c:hiLowLines>
        <c:axId val="230189471"/>
        <c:axId val="1565884480"/>
      </c:stockChart>
      <c:catAx>
        <c:axId val="23018947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65884480"/>
        <c:crossesAt val="1"/>
        <c:auto val="1"/>
        <c:lblAlgn val="ctr"/>
        <c:lblOffset val="100"/>
        <c:noMultiLvlLbl val="0"/>
      </c:catAx>
      <c:valAx>
        <c:axId val="1565884480"/>
        <c:scaling>
          <c:orientation val="minMax"/>
          <c:max val="1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30189471"/>
        <c:crosses val="autoZero"/>
        <c:crossBetween val="between"/>
        <c:min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tockChart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dash"/>
            <c:size val="10"/>
            <c:spPr>
              <a:solidFill>
                <a:schemeClr val="accent6">
                  <a:lumMod val="75000"/>
                </a:schemeClr>
              </a:solidFill>
              <a:ln w="9525">
                <a:noFill/>
              </a:ln>
              <a:effectLst/>
            </c:spPr>
          </c:marker>
          <c:cat>
            <c:strRef>
              <c:f>'5-Year'!$A$4:$A$6</c:f>
              <c:strCache>
                <c:ptCount val="3"/>
                <c:pt idx="0">
                  <c:v>Any Sexual</c:v>
                </c:pt>
                <c:pt idx="1">
                  <c:v>Contact Sexual</c:v>
                </c:pt>
                <c:pt idx="2">
                  <c:v>Non-contact Sexual</c:v>
                </c:pt>
              </c:strCache>
            </c:strRef>
          </c:cat>
          <c:val>
            <c:numRef>
              <c:f>'5-Year'!$B$4:$B$6</c:f>
              <c:numCache>
                <c:formatCode>General</c:formatCode>
                <c:ptCount val="3"/>
                <c:pt idx="0">
                  <c:v>0.66</c:v>
                </c:pt>
                <c:pt idx="1">
                  <c:v>0.69</c:v>
                </c:pt>
                <c:pt idx="2">
                  <c:v>0.84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27A-1B4E-B1F9-FFE5AD33743A}"/>
            </c:ext>
          </c:extLst>
        </c:ser>
        <c:ser>
          <c:idx val="1"/>
          <c:order val="1"/>
          <c:spPr>
            <a:ln w="19050" cap="rnd">
              <a:noFill/>
              <a:round/>
            </a:ln>
            <a:effectLst/>
          </c:spPr>
          <c:marker>
            <c:symbol val="dash"/>
            <c:size val="10"/>
            <c:spPr>
              <a:solidFill>
                <a:schemeClr val="accent6">
                  <a:lumMod val="75000"/>
                </a:schemeClr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dash"/>
              <c:size val="10"/>
              <c:spPr>
                <a:solidFill>
                  <a:schemeClr val="accent6">
                    <a:lumMod val="7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D27A-1B4E-B1F9-FFE5AD33743A}"/>
              </c:ext>
            </c:extLst>
          </c:dPt>
          <c:dPt>
            <c:idx val="2"/>
            <c:marker>
              <c:symbol val="dash"/>
              <c:size val="10"/>
              <c:spPr>
                <a:solidFill>
                  <a:schemeClr val="accent6">
                    <a:lumMod val="7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D27A-1B4E-B1F9-FFE5AD33743A}"/>
              </c:ext>
            </c:extLst>
          </c:dPt>
          <c:dPt>
            <c:idx val="3"/>
            <c:marker>
              <c:symbol val="dash"/>
              <c:size val="10"/>
              <c:spPr>
                <a:solidFill>
                  <a:schemeClr val="accent6">
                    <a:lumMod val="7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D27A-1B4E-B1F9-FFE5AD33743A}"/>
              </c:ext>
            </c:extLst>
          </c:dPt>
          <c:dPt>
            <c:idx val="4"/>
            <c:marker>
              <c:symbol val="dash"/>
              <c:size val="10"/>
              <c:spPr>
                <a:solidFill>
                  <a:schemeClr val="accent6">
                    <a:lumMod val="7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D27A-1B4E-B1F9-FFE5AD33743A}"/>
              </c:ext>
            </c:extLst>
          </c:dPt>
          <c:dPt>
            <c:idx val="5"/>
            <c:marker>
              <c:symbol val="dash"/>
              <c:size val="10"/>
              <c:spPr>
                <a:solidFill>
                  <a:schemeClr val="accent6">
                    <a:lumMod val="7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D27A-1B4E-B1F9-FFE5AD33743A}"/>
              </c:ext>
            </c:extLst>
          </c:dPt>
          <c:dPt>
            <c:idx val="6"/>
            <c:marker>
              <c:symbol val="dash"/>
              <c:size val="10"/>
              <c:spPr>
                <a:solidFill>
                  <a:schemeClr val="accent6">
                    <a:lumMod val="7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D27A-1B4E-B1F9-FFE5AD33743A}"/>
              </c:ext>
            </c:extLst>
          </c:dPt>
          <c:dPt>
            <c:idx val="7"/>
            <c:marker>
              <c:symbol val="dash"/>
              <c:size val="10"/>
              <c:spPr>
                <a:solidFill>
                  <a:schemeClr val="accent6">
                    <a:lumMod val="7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D27A-1B4E-B1F9-FFE5AD33743A}"/>
              </c:ext>
            </c:extLst>
          </c:dPt>
          <c:dPt>
            <c:idx val="8"/>
            <c:marker>
              <c:symbol val="dash"/>
              <c:size val="10"/>
              <c:spPr>
                <a:solidFill>
                  <a:schemeClr val="accent6">
                    <a:lumMod val="7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D27A-1B4E-B1F9-FFE5AD33743A}"/>
              </c:ext>
            </c:extLst>
          </c:dPt>
          <c:dPt>
            <c:idx val="9"/>
            <c:marker>
              <c:symbol val="dash"/>
              <c:size val="10"/>
              <c:spPr>
                <a:solidFill>
                  <a:schemeClr val="accent6">
                    <a:lumMod val="7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D27A-1B4E-B1F9-FFE5AD33743A}"/>
              </c:ext>
            </c:extLst>
          </c:dPt>
          <c:dPt>
            <c:idx val="10"/>
            <c:marker>
              <c:symbol val="dash"/>
              <c:size val="10"/>
              <c:spPr>
                <a:solidFill>
                  <a:schemeClr val="accent6">
                    <a:lumMod val="7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D27A-1B4E-B1F9-FFE5AD33743A}"/>
              </c:ext>
            </c:extLst>
          </c:dPt>
          <c:cat>
            <c:strRef>
              <c:f>'5-Year'!$A$4:$A$6</c:f>
              <c:strCache>
                <c:ptCount val="3"/>
                <c:pt idx="0">
                  <c:v>Any Sexual</c:v>
                </c:pt>
                <c:pt idx="1">
                  <c:v>Contact Sexual</c:v>
                </c:pt>
                <c:pt idx="2">
                  <c:v>Non-contact Sexual</c:v>
                </c:pt>
              </c:strCache>
            </c:strRef>
          </c:cat>
          <c:val>
            <c:numRef>
              <c:f>'5-Year'!$C$4:$C$6</c:f>
              <c:numCache>
                <c:formatCode>General</c:formatCode>
                <c:ptCount val="3"/>
                <c:pt idx="0">
                  <c:v>0.49</c:v>
                </c:pt>
                <c:pt idx="1">
                  <c:v>0.47</c:v>
                </c:pt>
                <c:pt idx="2">
                  <c:v>0.42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D27A-1B4E-B1F9-FFE5AD33743A}"/>
            </c:ext>
          </c:extLst>
        </c:ser>
        <c:ser>
          <c:idx val="2"/>
          <c:order val="2"/>
          <c:spPr>
            <a:ln w="19050" cap="rnd">
              <a:noFill/>
              <a:round/>
            </a:ln>
            <a:effectLst/>
          </c:spPr>
          <c:marker>
            <c:symbol val="dot"/>
            <c:size val="3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cat>
            <c:strRef>
              <c:f>'5-Year'!$A$4:$A$6</c:f>
              <c:strCache>
                <c:ptCount val="3"/>
                <c:pt idx="0">
                  <c:v>Any Sexual</c:v>
                </c:pt>
                <c:pt idx="1">
                  <c:v>Contact Sexual</c:v>
                </c:pt>
                <c:pt idx="2">
                  <c:v>Non-contact Sexual</c:v>
                </c:pt>
              </c:strCache>
            </c:strRef>
          </c:cat>
          <c:val>
            <c:numRef>
              <c:f>'5-Year'!$D$4:$D$6</c:f>
              <c:numCache>
                <c:formatCode>General</c:formatCode>
                <c:ptCount val="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D27A-1B4E-B1F9-FFE5AD3374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25400" cap="rnd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</c:spPr>
        </c:hiLowLines>
        <c:axId val="230189471"/>
        <c:axId val="1565884480"/>
      </c:stockChart>
      <c:catAx>
        <c:axId val="23018947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65884480"/>
        <c:crossesAt val="1"/>
        <c:auto val="1"/>
        <c:lblAlgn val="ctr"/>
        <c:lblOffset val="100"/>
        <c:noMultiLvlLbl val="0"/>
      </c:catAx>
      <c:valAx>
        <c:axId val="156588448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30189471"/>
        <c:crosses val="autoZero"/>
        <c:crossBetween val="between"/>
        <c:minorUnit val="0.1"/>
      </c:valAx>
      <c:spPr>
        <a:noFill/>
        <a:ln cap="sq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tockChart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dash"/>
            <c:size val="10"/>
            <c:spPr>
              <a:solidFill>
                <a:srgbClr val="FFC000"/>
              </a:solidFill>
              <a:ln w="9525">
                <a:noFill/>
              </a:ln>
              <a:effectLst/>
            </c:spPr>
          </c:marker>
          <c:cat>
            <c:strRef>
              <c:f>'5-Year'!$A$4:$A$6</c:f>
              <c:strCache>
                <c:ptCount val="3"/>
                <c:pt idx="0">
                  <c:v>Any Sexual</c:v>
                </c:pt>
                <c:pt idx="1">
                  <c:v>Contact Sexual</c:v>
                </c:pt>
                <c:pt idx="2">
                  <c:v>Non-contact Sexual</c:v>
                </c:pt>
              </c:strCache>
            </c:strRef>
          </c:cat>
          <c:val>
            <c:numRef>
              <c:f>'5-Year'!$E$4:$E$6</c:f>
              <c:numCache>
                <c:formatCode>General</c:formatCode>
                <c:ptCount val="3"/>
                <c:pt idx="0">
                  <c:v>0.68</c:v>
                </c:pt>
                <c:pt idx="1">
                  <c:v>0.7</c:v>
                </c:pt>
                <c:pt idx="2">
                  <c:v>0.98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9E-CD4F-9AE9-D9503CF71C9E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dash"/>
            <c:size val="10"/>
            <c:spPr>
              <a:solidFill>
                <a:srgbClr val="FFC000"/>
              </a:solidFill>
              <a:ln w="9525">
                <a:noFill/>
              </a:ln>
              <a:effectLst/>
            </c:spPr>
          </c:marker>
          <c:cat>
            <c:strRef>
              <c:f>'5-Year'!$A$4:$A$6</c:f>
              <c:strCache>
                <c:ptCount val="3"/>
                <c:pt idx="0">
                  <c:v>Any Sexual</c:v>
                </c:pt>
                <c:pt idx="1">
                  <c:v>Contact Sexual</c:v>
                </c:pt>
                <c:pt idx="2">
                  <c:v>Non-contact Sexual</c:v>
                </c:pt>
              </c:strCache>
            </c:strRef>
          </c:cat>
          <c:val>
            <c:numRef>
              <c:f>'5-Year'!$F$4:$F$6</c:f>
              <c:numCache>
                <c:formatCode>General</c:formatCode>
                <c:ptCount val="3"/>
                <c:pt idx="0">
                  <c:v>0.52</c:v>
                </c:pt>
                <c:pt idx="1">
                  <c:v>0.49</c:v>
                </c:pt>
                <c:pt idx="2">
                  <c:v>0.48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9E-CD4F-9AE9-D9503CF71C9E}"/>
            </c:ext>
          </c:extLst>
        </c:ser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dot"/>
            <c:size val="3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cat>
            <c:strRef>
              <c:f>'5-Year'!$A$4:$A$6</c:f>
              <c:strCache>
                <c:ptCount val="3"/>
                <c:pt idx="0">
                  <c:v>Any Sexual</c:v>
                </c:pt>
                <c:pt idx="1">
                  <c:v>Contact Sexual</c:v>
                </c:pt>
                <c:pt idx="2">
                  <c:v>Non-contact Sexual</c:v>
                </c:pt>
              </c:strCache>
            </c:strRef>
          </c:cat>
          <c:val>
            <c:numRef>
              <c:f>'5-Year'!$G$4:$G$6</c:f>
              <c:numCache>
                <c:formatCode>General</c:formatCode>
                <c:ptCount val="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19E-CD4F-9AE9-D9503CF71C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25400" cap="flat" cmpd="sng" algn="ctr">
              <a:solidFill>
                <a:srgbClr val="FFC000"/>
              </a:solidFill>
              <a:round/>
            </a:ln>
            <a:effectLst/>
          </c:spPr>
        </c:hiLowLines>
        <c:axId val="230189471"/>
        <c:axId val="1565884480"/>
      </c:stockChart>
      <c:catAx>
        <c:axId val="23018947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65884480"/>
        <c:crossesAt val="1"/>
        <c:auto val="1"/>
        <c:lblAlgn val="ctr"/>
        <c:lblOffset val="100"/>
        <c:noMultiLvlLbl val="0"/>
      </c:catAx>
      <c:valAx>
        <c:axId val="1565884480"/>
        <c:scaling>
          <c:orientation val="minMax"/>
          <c:max val="1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30189471"/>
        <c:crosses val="autoZero"/>
        <c:crossBetween val="between"/>
        <c:min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tockChart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dash"/>
            <c:size val="10"/>
            <c:spPr>
              <a:solidFill>
                <a:schemeClr val="accent6">
                  <a:lumMod val="75000"/>
                </a:schemeClr>
              </a:solidFill>
              <a:ln w="9525">
                <a:noFill/>
              </a:ln>
              <a:effectLst/>
            </c:spPr>
          </c:marker>
          <c:cat>
            <c:strRef>
              <c:f>'20-Year'!$A$4:$A$6</c:f>
              <c:strCache>
                <c:ptCount val="3"/>
                <c:pt idx="0">
                  <c:v>Any Sexual</c:v>
                </c:pt>
                <c:pt idx="1">
                  <c:v>Contact Sexual</c:v>
                </c:pt>
                <c:pt idx="2">
                  <c:v>Non-contact Sexual</c:v>
                </c:pt>
              </c:strCache>
            </c:strRef>
          </c:cat>
          <c:val>
            <c:numRef>
              <c:f>'20-Year'!$B$4:$B$6</c:f>
              <c:numCache>
                <c:formatCode>General</c:formatCode>
                <c:ptCount val="3"/>
                <c:pt idx="0">
                  <c:v>0.62</c:v>
                </c:pt>
                <c:pt idx="1">
                  <c:v>0.63</c:v>
                </c:pt>
                <c:pt idx="2">
                  <c:v>0.77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B16-A342-B2C0-4734E5D585D7}"/>
            </c:ext>
          </c:extLst>
        </c:ser>
        <c:ser>
          <c:idx val="1"/>
          <c:order val="1"/>
          <c:spPr>
            <a:ln w="19050" cap="rnd">
              <a:noFill/>
              <a:round/>
            </a:ln>
            <a:effectLst/>
          </c:spPr>
          <c:marker>
            <c:symbol val="dash"/>
            <c:size val="10"/>
            <c:spPr>
              <a:solidFill>
                <a:schemeClr val="accent6">
                  <a:lumMod val="75000"/>
                </a:schemeClr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dash"/>
              <c:size val="10"/>
              <c:spPr>
                <a:solidFill>
                  <a:schemeClr val="accent6">
                    <a:lumMod val="7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DB16-A342-B2C0-4734E5D585D7}"/>
              </c:ext>
            </c:extLst>
          </c:dPt>
          <c:dPt>
            <c:idx val="2"/>
            <c:marker>
              <c:symbol val="dash"/>
              <c:size val="10"/>
              <c:spPr>
                <a:solidFill>
                  <a:schemeClr val="accent6">
                    <a:lumMod val="7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DB16-A342-B2C0-4734E5D585D7}"/>
              </c:ext>
            </c:extLst>
          </c:dPt>
          <c:cat>
            <c:strRef>
              <c:f>'20-Year'!$A$4:$A$6</c:f>
              <c:strCache>
                <c:ptCount val="3"/>
                <c:pt idx="0">
                  <c:v>Any Sexual</c:v>
                </c:pt>
                <c:pt idx="1">
                  <c:v>Contact Sexual</c:v>
                </c:pt>
                <c:pt idx="2">
                  <c:v>Non-contact Sexual</c:v>
                </c:pt>
              </c:strCache>
            </c:strRef>
          </c:cat>
          <c:val>
            <c:numRef>
              <c:f>'20-Year'!$C$4:$C$6</c:f>
              <c:numCache>
                <c:formatCode>General</c:formatCode>
                <c:ptCount val="3"/>
                <c:pt idx="0">
                  <c:v>0.46</c:v>
                </c:pt>
                <c:pt idx="1">
                  <c:v>0.44</c:v>
                </c:pt>
                <c:pt idx="2">
                  <c:v>0.42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B16-A342-B2C0-4734E5D585D7}"/>
            </c:ext>
          </c:extLst>
        </c:ser>
        <c:ser>
          <c:idx val="2"/>
          <c:order val="2"/>
          <c:spPr>
            <a:ln w="19050" cap="rnd">
              <a:noFill/>
              <a:round/>
            </a:ln>
            <a:effectLst/>
          </c:spPr>
          <c:marker>
            <c:symbol val="dot"/>
            <c:size val="3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cat>
            <c:strRef>
              <c:f>'20-Year'!$A$4:$A$6</c:f>
              <c:strCache>
                <c:ptCount val="3"/>
                <c:pt idx="0">
                  <c:v>Any Sexual</c:v>
                </c:pt>
                <c:pt idx="1">
                  <c:v>Contact Sexual</c:v>
                </c:pt>
                <c:pt idx="2">
                  <c:v>Non-contact Sexual</c:v>
                </c:pt>
              </c:strCache>
            </c:strRef>
          </c:cat>
          <c:val>
            <c:numRef>
              <c:f>'20-Year'!$D$4:$D$6</c:f>
              <c:numCache>
                <c:formatCode>General</c:formatCode>
                <c:ptCount val="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B16-A342-B2C0-4734E5D585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25400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</c:spPr>
        </c:hiLowLines>
        <c:axId val="230189471"/>
        <c:axId val="1565884480"/>
      </c:stockChart>
      <c:catAx>
        <c:axId val="23018947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65884480"/>
        <c:crossesAt val="1"/>
        <c:auto val="1"/>
        <c:lblAlgn val="ctr"/>
        <c:lblOffset val="100"/>
        <c:noMultiLvlLbl val="0"/>
      </c:catAx>
      <c:valAx>
        <c:axId val="156588448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30189471"/>
        <c:crosses val="autoZero"/>
        <c:crossBetween val="between"/>
        <c:min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tockChart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dash"/>
            <c:size val="10"/>
            <c:spPr>
              <a:solidFill>
                <a:schemeClr val="bg1"/>
              </a:solidFill>
              <a:ln w="9525">
                <a:noFill/>
              </a:ln>
              <a:effectLst/>
            </c:spPr>
          </c:marker>
          <c:cat>
            <c:strRef>
              <c:f>'20-Year'!$A$4:$A$6</c:f>
              <c:strCache>
                <c:ptCount val="3"/>
                <c:pt idx="0">
                  <c:v>Any Sexual</c:v>
                </c:pt>
                <c:pt idx="1">
                  <c:v>Contact Sexual</c:v>
                </c:pt>
                <c:pt idx="2">
                  <c:v>Non-contact Sexual</c:v>
                </c:pt>
              </c:strCache>
            </c:strRef>
          </c:cat>
          <c:val>
            <c:numRef>
              <c:f>'20-Year'!$E$4:$E$6</c:f>
              <c:numCache>
                <c:formatCode>General</c:formatCode>
                <c:ptCount val="3"/>
                <c:pt idx="0">
                  <c:v>0.63</c:v>
                </c:pt>
                <c:pt idx="1">
                  <c:v>0.63</c:v>
                </c:pt>
                <c:pt idx="2">
                  <c:v>0.82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9B-8943-8A2A-600F3547EA44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dash"/>
            <c:size val="10"/>
            <c:spPr>
              <a:solidFill>
                <a:schemeClr val="bg1"/>
              </a:solidFill>
              <a:ln w="9525">
                <a:noFill/>
              </a:ln>
              <a:effectLst/>
            </c:spPr>
          </c:marker>
          <c:cat>
            <c:strRef>
              <c:f>'20-Year'!$A$4:$A$6</c:f>
              <c:strCache>
                <c:ptCount val="3"/>
                <c:pt idx="0">
                  <c:v>Any Sexual</c:v>
                </c:pt>
                <c:pt idx="1">
                  <c:v>Contact Sexual</c:v>
                </c:pt>
                <c:pt idx="2">
                  <c:v>Non-contact Sexual</c:v>
                </c:pt>
              </c:strCache>
            </c:strRef>
          </c:cat>
          <c:val>
            <c:numRef>
              <c:f>'20-Year'!$F$4:$F$6</c:f>
              <c:numCache>
                <c:formatCode>General</c:formatCode>
                <c:ptCount val="3"/>
                <c:pt idx="0">
                  <c:v>0.46</c:v>
                </c:pt>
                <c:pt idx="1">
                  <c:v>0.45</c:v>
                </c:pt>
                <c:pt idx="2">
                  <c:v>0.49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E9B-8943-8A2A-600F3547EA44}"/>
            </c:ext>
          </c:extLst>
        </c:ser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dot"/>
            <c:size val="3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'20-Year'!$A$4:$A$6</c:f>
              <c:strCache>
                <c:ptCount val="3"/>
                <c:pt idx="0">
                  <c:v>Any Sexual</c:v>
                </c:pt>
                <c:pt idx="1">
                  <c:v>Contact Sexual</c:v>
                </c:pt>
                <c:pt idx="2">
                  <c:v>Non-contact Sexual</c:v>
                </c:pt>
              </c:strCache>
            </c:strRef>
          </c:cat>
          <c:val>
            <c:numRef>
              <c:f>'20-Year'!$G$4:$G$6</c:f>
              <c:numCache>
                <c:formatCode>General</c:formatCode>
                <c:ptCount val="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E9B-8943-8A2A-600F3547EA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25400" cap="flat" cmpd="sng" algn="ctr">
              <a:noFill/>
              <a:round/>
            </a:ln>
            <a:effectLst/>
          </c:spPr>
        </c:hiLowLines>
        <c:axId val="230189471"/>
        <c:axId val="1565884480"/>
      </c:stockChart>
      <c:catAx>
        <c:axId val="23018947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65884480"/>
        <c:crossesAt val="1"/>
        <c:auto val="1"/>
        <c:lblAlgn val="ctr"/>
        <c:lblOffset val="100"/>
        <c:noMultiLvlLbl val="0"/>
      </c:catAx>
      <c:valAx>
        <c:axId val="1565884480"/>
        <c:scaling>
          <c:orientation val="minMax"/>
          <c:max val="1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30189471"/>
        <c:crosses val="autoZero"/>
        <c:crossBetween val="between"/>
        <c:majorUnit val="0.1"/>
        <c:min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9B3999-66EE-4E48-BC9C-3301038DEE18}" type="doc">
      <dgm:prSet loTypeId="urn:microsoft.com/office/officeart/2005/8/layout/vList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4A44DE-E3C3-6C48-9078-DCC01384FCD8}">
      <dgm:prSet phldrT="[Text]"/>
      <dgm:spPr>
        <a:solidFill>
          <a:srgbClr val="93B1A7"/>
        </a:solidFill>
      </dgm:spPr>
      <dgm:t>
        <a:bodyPr/>
        <a:lstStyle/>
        <a:p>
          <a:r>
            <a:rPr lang="en-US" dirty="0">
              <a:latin typeface="Aptos Narrow" panose="020B0004020202020204" pitchFamily="34" charset="0"/>
              <a:cs typeface="Times New Roman" panose="02020603050405020304" pitchFamily="18" charset="0"/>
            </a:rPr>
            <a:t>Any boy victim(s)</a:t>
          </a:r>
        </a:p>
      </dgm:t>
    </dgm:pt>
    <dgm:pt modelId="{86E875C0-8BBF-714B-A95E-1B44DD15B8FD}" type="parTrans" cxnId="{3C6E854D-1A4C-3C40-B79E-4AF9FA98606D}">
      <dgm:prSet/>
      <dgm:spPr/>
      <dgm:t>
        <a:bodyPr/>
        <a:lstStyle/>
        <a:p>
          <a:endParaRPr lang="en-US"/>
        </a:p>
      </dgm:t>
    </dgm:pt>
    <dgm:pt modelId="{3C924B1F-1084-AB40-BD66-CA8D36719B40}" type="sibTrans" cxnId="{3C6E854D-1A4C-3C40-B79E-4AF9FA98606D}">
      <dgm:prSet/>
      <dgm:spPr/>
      <dgm:t>
        <a:bodyPr/>
        <a:lstStyle/>
        <a:p>
          <a:endParaRPr lang="en-US"/>
        </a:p>
      </dgm:t>
    </dgm:pt>
    <dgm:pt modelId="{08D821A6-2CD4-B547-8972-E70B48D402C3}">
      <dgm:prSet phldrT="[Text]"/>
      <dgm:spPr>
        <a:solidFill>
          <a:srgbClr val="93B1A7"/>
        </a:solidFill>
      </dgm:spPr>
      <dgm:t>
        <a:bodyPr/>
        <a:lstStyle/>
        <a:p>
          <a:r>
            <a:rPr lang="en-US" dirty="0">
              <a:latin typeface="Aptos Narrow" panose="020B0004020202020204" pitchFamily="34" charset="0"/>
            </a:rPr>
            <a:t>More than one victim</a:t>
          </a:r>
        </a:p>
      </dgm:t>
    </dgm:pt>
    <dgm:pt modelId="{B5B745D2-ED26-F044-9E3D-A78279CF544E}" type="parTrans" cxnId="{A264A7A2-1F7E-FC49-BAD5-EB145D329987}">
      <dgm:prSet/>
      <dgm:spPr/>
      <dgm:t>
        <a:bodyPr/>
        <a:lstStyle/>
        <a:p>
          <a:endParaRPr lang="en-US"/>
        </a:p>
      </dgm:t>
    </dgm:pt>
    <dgm:pt modelId="{98062D1A-E1DA-2C46-8679-C059D0C5754F}" type="sibTrans" cxnId="{A264A7A2-1F7E-FC49-BAD5-EB145D329987}">
      <dgm:prSet/>
      <dgm:spPr/>
      <dgm:t>
        <a:bodyPr/>
        <a:lstStyle/>
        <a:p>
          <a:endParaRPr lang="en-US"/>
        </a:p>
      </dgm:t>
    </dgm:pt>
    <dgm:pt modelId="{2E727674-5826-2840-972E-2A0E9C694B25}">
      <dgm:prSet phldrT="[Text]"/>
      <dgm:spPr>
        <a:solidFill>
          <a:srgbClr val="93B1A7"/>
        </a:solidFill>
      </dgm:spPr>
      <dgm:t>
        <a:bodyPr/>
        <a:lstStyle/>
        <a:p>
          <a:r>
            <a:rPr lang="en-US" dirty="0">
              <a:latin typeface="Aptos Narrow" panose="020B0004020202020204" pitchFamily="34" charset="0"/>
            </a:rPr>
            <a:t>Any prepubescent victim(s)</a:t>
          </a:r>
        </a:p>
      </dgm:t>
    </dgm:pt>
    <dgm:pt modelId="{672269F4-D81F-B449-87D5-54319A9CF44C}" type="parTrans" cxnId="{AEE79728-D589-DA4C-B91C-FA85D8385B56}">
      <dgm:prSet/>
      <dgm:spPr/>
      <dgm:t>
        <a:bodyPr/>
        <a:lstStyle/>
        <a:p>
          <a:endParaRPr lang="en-US"/>
        </a:p>
      </dgm:t>
    </dgm:pt>
    <dgm:pt modelId="{BC8C5221-AA8E-9745-A221-25DA9C96A7EE}" type="sibTrans" cxnId="{AEE79728-D589-DA4C-B91C-FA85D8385B56}">
      <dgm:prSet/>
      <dgm:spPr/>
      <dgm:t>
        <a:bodyPr/>
        <a:lstStyle/>
        <a:p>
          <a:endParaRPr lang="en-US"/>
        </a:p>
      </dgm:t>
    </dgm:pt>
    <dgm:pt modelId="{592E5726-D917-9345-AD15-B9D2FF961ABC}">
      <dgm:prSet/>
      <dgm:spPr>
        <a:solidFill>
          <a:srgbClr val="93B1A7"/>
        </a:solidFill>
      </dgm:spPr>
      <dgm:t>
        <a:bodyPr/>
        <a:lstStyle/>
        <a:p>
          <a:r>
            <a:rPr lang="en-US" dirty="0">
              <a:latin typeface="Aptos Narrow" panose="020B0004020202020204" pitchFamily="34" charset="0"/>
            </a:rPr>
            <a:t>Any extra familial victim(s)</a:t>
          </a:r>
        </a:p>
      </dgm:t>
    </dgm:pt>
    <dgm:pt modelId="{66075DD7-756E-E741-BAB6-6EECF29CD954}" type="sibTrans" cxnId="{C88AF7C7-BD78-014C-A992-A99D18773FDD}">
      <dgm:prSet/>
      <dgm:spPr/>
      <dgm:t>
        <a:bodyPr/>
        <a:lstStyle/>
        <a:p>
          <a:endParaRPr lang="en-US"/>
        </a:p>
      </dgm:t>
    </dgm:pt>
    <dgm:pt modelId="{6E640199-1CA3-4943-82E7-9F6AF73E9D66}" type="parTrans" cxnId="{C88AF7C7-BD78-014C-A992-A99D18773FDD}">
      <dgm:prSet/>
      <dgm:spPr/>
      <dgm:t>
        <a:bodyPr/>
        <a:lstStyle/>
        <a:p>
          <a:endParaRPr lang="en-US"/>
        </a:p>
      </dgm:t>
    </dgm:pt>
    <dgm:pt modelId="{082CC4E1-0352-3946-BB12-65DC71B91DFA}" type="pres">
      <dgm:prSet presAssocID="{249B3999-66EE-4E48-BC9C-3301038DEE18}" presName="linearFlow" presStyleCnt="0">
        <dgm:presLayoutVars>
          <dgm:dir/>
          <dgm:resizeHandles val="exact"/>
        </dgm:presLayoutVars>
      </dgm:prSet>
      <dgm:spPr/>
    </dgm:pt>
    <dgm:pt modelId="{9191AA90-3484-C249-B09F-A234C5A720D9}" type="pres">
      <dgm:prSet presAssocID="{D64A44DE-E3C3-6C48-9078-DCC01384FCD8}" presName="composite" presStyleCnt="0"/>
      <dgm:spPr/>
    </dgm:pt>
    <dgm:pt modelId="{3F2C568A-A9DE-8040-9A3C-5E62072AAD42}" type="pres">
      <dgm:prSet presAssocID="{D64A44DE-E3C3-6C48-9078-DCC01384FCD8}" presName="imgShp" presStyleLbl="fgImgPlace1" presStyleIdx="0" presStyleCnt="4"/>
      <dgm:spPr>
        <a:solidFill>
          <a:srgbClr val="93B1A7"/>
        </a:solidFill>
      </dgm:spPr>
    </dgm:pt>
    <dgm:pt modelId="{0886F790-6F31-504C-9BF8-D8965A9B50AF}" type="pres">
      <dgm:prSet presAssocID="{D64A44DE-E3C3-6C48-9078-DCC01384FCD8}" presName="txShp" presStyleLbl="node1" presStyleIdx="0" presStyleCnt="4" custLinFactNeighborX="-373" custLinFactNeighborY="2320">
        <dgm:presLayoutVars>
          <dgm:bulletEnabled val="1"/>
        </dgm:presLayoutVars>
      </dgm:prSet>
      <dgm:spPr/>
    </dgm:pt>
    <dgm:pt modelId="{EDA2751A-D26D-D34B-9159-F73B23CCA132}" type="pres">
      <dgm:prSet presAssocID="{3C924B1F-1084-AB40-BD66-CA8D36719B40}" presName="spacing" presStyleCnt="0"/>
      <dgm:spPr/>
    </dgm:pt>
    <dgm:pt modelId="{A97F7505-2337-E740-A3A2-B243ACF59FAC}" type="pres">
      <dgm:prSet presAssocID="{08D821A6-2CD4-B547-8972-E70B48D402C3}" presName="composite" presStyleCnt="0"/>
      <dgm:spPr/>
    </dgm:pt>
    <dgm:pt modelId="{4549FA96-198C-F845-B5BC-E9A87B6D0217}" type="pres">
      <dgm:prSet presAssocID="{08D821A6-2CD4-B547-8972-E70B48D402C3}" presName="imgShp" presStyleLbl="fgImgPlace1" presStyleIdx="1" presStyleCnt="4"/>
      <dgm:spPr>
        <a:solidFill>
          <a:srgbClr val="93B1A7"/>
        </a:solidFill>
      </dgm:spPr>
    </dgm:pt>
    <dgm:pt modelId="{EDEE662C-CBE7-4641-8ECE-5266B094C002}" type="pres">
      <dgm:prSet presAssocID="{08D821A6-2CD4-B547-8972-E70B48D402C3}" presName="txShp" presStyleLbl="node1" presStyleIdx="1" presStyleCnt="4">
        <dgm:presLayoutVars>
          <dgm:bulletEnabled val="1"/>
        </dgm:presLayoutVars>
      </dgm:prSet>
      <dgm:spPr/>
    </dgm:pt>
    <dgm:pt modelId="{A23FD186-BAE7-FE47-824E-FA9B17647788}" type="pres">
      <dgm:prSet presAssocID="{98062D1A-E1DA-2C46-8679-C059D0C5754F}" presName="spacing" presStyleCnt="0"/>
      <dgm:spPr/>
    </dgm:pt>
    <dgm:pt modelId="{A4F066E3-B1F5-2E49-BAD4-0EB32995D861}" type="pres">
      <dgm:prSet presAssocID="{2E727674-5826-2840-972E-2A0E9C694B25}" presName="composite" presStyleCnt="0"/>
      <dgm:spPr/>
    </dgm:pt>
    <dgm:pt modelId="{BE4C21B6-A883-D844-B44D-AAB90B5AA42C}" type="pres">
      <dgm:prSet presAssocID="{2E727674-5826-2840-972E-2A0E9C694B25}" presName="imgShp" presStyleLbl="fgImgPlace1" presStyleIdx="2" presStyleCnt="4"/>
      <dgm:spPr>
        <a:solidFill>
          <a:srgbClr val="93B1A7"/>
        </a:solidFill>
      </dgm:spPr>
    </dgm:pt>
    <dgm:pt modelId="{C32212B8-0DED-F141-AA2B-EA03C4121C30}" type="pres">
      <dgm:prSet presAssocID="{2E727674-5826-2840-972E-2A0E9C694B25}" presName="txShp" presStyleLbl="node1" presStyleIdx="2" presStyleCnt="4">
        <dgm:presLayoutVars>
          <dgm:bulletEnabled val="1"/>
        </dgm:presLayoutVars>
      </dgm:prSet>
      <dgm:spPr/>
    </dgm:pt>
    <dgm:pt modelId="{62B62258-0973-3649-9E75-C92BC9E48D4D}" type="pres">
      <dgm:prSet presAssocID="{BC8C5221-AA8E-9745-A221-25DA9C96A7EE}" presName="spacing" presStyleCnt="0"/>
      <dgm:spPr/>
    </dgm:pt>
    <dgm:pt modelId="{0BF4BB08-CE6F-DB49-8D50-F41A277FB3D4}" type="pres">
      <dgm:prSet presAssocID="{592E5726-D917-9345-AD15-B9D2FF961ABC}" presName="composite" presStyleCnt="0"/>
      <dgm:spPr/>
    </dgm:pt>
    <dgm:pt modelId="{955F00E5-D968-9B4E-9345-D606DF3EF7EF}" type="pres">
      <dgm:prSet presAssocID="{592E5726-D917-9345-AD15-B9D2FF961ABC}" presName="imgShp" presStyleLbl="fgImgPlace1" presStyleIdx="3" presStyleCnt="4"/>
      <dgm:spPr>
        <a:solidFill>
          <a:srgbClr val="93B1A7"/>
        </a:solidFill>
      </dgm:spPr>
    </dgm:pt>
    <dgm:pt modelId="{CD0DAB85-8525-A44F-9B8A-FD060B35AC9A}" type="pres">
      <dgm:prSet presAssocID="{592E5726-D917-9345-AD15-B9D2FF961ABC}" presName="txShp" presStyleLbl="node1" presStyleIdx="3" presStyleCnt="4">
        <dgm:presLayoutVars>
          <dgm:bulletEnabled val="1"/>
        </dgm:presLayoutVars>
      </dgm:prSet>
      <dgm:spPr/>
    </dgm:pt>
  </dgm:ptLst>
  <dgm:cxnLst>
    <dgm:cxn modelId="{AEE79728-D589-DA4C-B91C-FA85D8385B56}" srcId="{249B3999-66EE-4E48-BC9C-3301038DEE18}" destId="{2E727674-5826-2840-972E-2A0E9C694B25}" srcOrd="2" destOrd="0" parTransId="{672269F4-D81F-B449-87D5-54319A9CF44C}" sibTransId="{BC8C5221-AA8E-9745-A221-25DA9C96A7EE}"/>
    <dgm:cxn modelId="{98A7444C-735F-484C-B9CE-98D921C04A24}" type="presOf" srcId="{249B3999-66EE-4E48-BC9C-3301038DEE18}" destId="{082CC4E1-0352-3946-BB12-65DC71B91DFA}" srcOrd="0" destOrd="0" presId="urn:microsoft.com/office/officeart/2005/8/layout/vList3"/>
    <dgm:cxn modelId="{3C6E854D-1A4C-3C40-B79E-4AF9FA98606D}" srcId="{249B3999-66EE-4E48-BC9C-3301038DEE18}" destId="{D64A44DE-E3C3-6C48-9078-DCC01384FCD8}" srcOrd="0" destOrd="0" parTransId="{86E875C0-8BBF-714B-A95E-1B44DD15B8FD}" sibTransId="{3C924B1F-1084-AB40-BD66-CA8D36719B40}"/>
    <dgm:cxn modelId="{7B593551-941E-2849-8004-2F170ACB1350}" type="presOf" srcId="{592E5726-D917-9345-AD15-B9D2FF961ABC}" destId="{CD0DAB85-8525-A44F-9B8A-FD060B35AC9A}" srcOrd="0" destOrd="0" presId="urn:microsoft.com/office/officeart/2005/8/layout/vList3"/>
    <dgm:cxn modelId="{B6339C8D-332F-9946-99A5-299DC11FDE22}" type="presOf" srcId="{08D821A6-2CD4-B547-8972-E70B48D402C3}" destId="{EDEE662C-CBE7-4641-8ECE-5266B094C002}" srcOrd="0" destOrd="0" presId="urn:microsoft.com/office/officeart/2005/8/layout/vList3"/>
    <dgm:cxn modelId="{C82B9BA2-02B2-6041-A8F6-946F1550E5BC}" type="presOf" srcId="{D64A44DE-E3C3-6C48-9078-DCC01384FCD8}" destId="{0886F790-6F31-504C-9BF8-D8965A9B50AF}" srcOrd="0" destOrd="0" presId="urn:microsoft.com/office/officeart/2005/8/layout/vList3"/>
    <dgm:cxn modelId="{A264A7A2-1F7E-FC49-BAD5-EB145D329987}" srcId="{249B3999-66EE-4E48-BC9C-3301038DEE18}" destId="{08D821A6-2CD4-B547-8972-E70B48D402C3}" srcOrd="1" destOrd="0" parTransId="{B5B745D2-ED26-F044-9E3D-A78279CF544E}" sibTransId="{98062D1A-E1DA-2C46-8679-C059D0C5754F}"/>
    <dgm:cxn modelId="{0E1920A3-0529-EA42-9495-61090E3B197F}" type="presOf" srcId="{2E727674-5826-2840-972E-2A0E9C694B25}" destId="{C32212B8-0DED-F141-AA2B-EA03C4121C30}" srcOrd="0" destOrd="0" presId="urn:microsoft.com/office/officeart/2005/8/layout/vList3"/>
    <dgm:cxn modelId="{C88AF7C7-BD78-014C-A992-A99D18773FDD}" srcId="{249B3999-66EE-4E48-BC9C-3301038DEE18}" destId="{592E5726-D917-9345-AD15-B9D2FF961ABC}" srcOrd="3" destOrd="0" parTransId="{6E640199-1CA3-4943-82E7-9F6AF73E9D66}" sibTransId="{66075DD7-756E-E741-BAB6-6EECF29CD954}"/>
    <dgm:cxn modelId="{FF749BE1-58AC-1E44-A10B-E32E599F1934}" type="presParOf" srcId="{082CC4E1-0352-3946-BB12-65DC71B91DFA}" destId="{9191AA90-3484-C249-B09F-A234C5A720D9}" srcOrd="0" destOrd="0" presId="urn:microsoft.com/office/officeart/2005/8/layout/vList3"/>
    <dgm:cxn modelId="{3D3A95A2-E16C-9542-B695-5F42DAF97B08}" type="presParOf" srcId="{9191AA90-3484-C249-B09F-A234C5A720D9}" destId="{3F2C568A-A9DE-8040-9A3C-5E62072AAD42}" srcOrd="0" destOrd="0" presId="urn:microsoft.com/office/officeart/2005/8/layout/vList3"/>
    <dgm:cxn modelId="{6182A9ED-1B42-8444-AB5D-C7C9B424004C}" type="presParOf" srcId="{9191AA90-3484-C249-B09F-A234C5A720D9}" destId="{0886F790-6F31-504C-9BF8-D8965A9B50AF}" srcOrd="1" destOrd="0" presId="urn:microsoft.com/office/officeart/2005/8/layout/vList3"/>
    <dgm:cxn modelId="{41082816-D3A8-9845-9CB6-1309D5DBCE0B}" type="presParOf" srcId="{082CC4E1-0352-3946-BB12-65DC71B91DFA}" destId="{EDA2751A-D26D-D34B-9159-F73B23CCA132}" srcOrd="1" destOrd="0" presId="urn:microsoft.com/office/officeart/2005/8/layout/vList3"/>
    <dgm:cxn modelId="{2EB5DAB7-8A5E-E64F-BAE4-7463ECCACE43}" type="presParOf" srcId="{082CC4E1-0352-3946-BB12-65DC71B91DFA}" destId="{A97F7505-2337-E740-A3A2-B243ACF59FAC}" srcOrd="2" destOrd="0" presId="urn:microsoft.com/office/officeart/2005/8/layout/vList3"/>
    <dgm:cxn modelId="{02B93623-659E-0141-8F29-E62950C8AD56}" type="presParOf" srcId="{A97F7505-2337-E740-A3A2-B243ACF59FAC}" destId="{4549FA96-198C-F845-B5BC-E9A87B6D0217}" srcOrd="0" destOrd="0" presId="urn:microsoft.com/office/officeart/2005/8/layout/vList3"/>
    <dgm:cxn modelId="{AC7F19A4-F1DD-B74A-A8C8-6F70084593A9}" type="presParOf" srcId="{A97F7505-2337-E740-A3A2-B243ACF59FAC}" destId="{EDEE662C-CBE7-4641-8ECE-5266B094C002}" srcOrd="1" destOrd="0" presId="urn:microsoft.com/office/officeart/2005/8/layout/vList3"/>
    <dgm:cxn modelId="{C7FF0915-D788-664A-82B6-D64D81A30379}" type="presParOf" srcId="{082CC4E1-0352-3946-BB12-65DC71B91DFA}" destId="{A23FD186-BAE7-FE47-824E-FA9B17647788}" srcOrd="3" destOrd="0" presId="urn:microsoft.com/office/officeart/2005/8/layout/vList3"/>
    <dgm:cxn modelId="{365B2E04-E771-C74D-B99D-D2757D515BD4}" type="presParOf" srcId="{082CC4E1-0352-3946-BB12-65DC71B91DFA}" destId="{A4F066E3-B1F5-2E49-BAD4-0EB32995D861}" srcOrd="4" destOrd="0" presId="urn:microsoft.com/office/officeart/2005/8/layout/vList3"/>
    <dgm:cxn modelId="{DDA9930B-9374-B841-B8D8-DDAE41AADE56}" type="presParOf" srcId="{A4F066E3-B1F5-2E49-BAD4-0EB32995D861}" destId="{BE4C21B6-A883-D844-B44D-AAB90B5AA42C}" srcOrd="0" destOrd="0" presId="urn:microsoft.com/office/officeart/2005/8/layout/vList3"/>
    <dgm:cxn modelId="{D2E35EA3-CCFE-AB43-997C-20EBC4093993}" type="presParOf" srcId="{A4F066E3-B1F5-2E49-BAD4-0EB32995D861}" destId="{C32212B8-0DED-F141-AA2B-EA03C4121C30}" srcOrd="1" destOrd="0" presId="urn:microsoft.com/office/officeart/2005/8/layout/vList3"/>
    <dgm:cxn modelId="{9D033A94-9D83-4849-BF05-D12B431FDEDD}" type="presParOf" srcId="{082CC4E1-0352-3946-BB12-65DC71B91DFA}" destId="{62B62258-0973-3649-9E75-C92BC9E48D4D}" srcOrd="5" destOrd="0" presId="urn:microsoft.com/office/officeart/2005/8/layout/vList3"/>
    <dgm:cxn modelId="{02E4D0F2-0EF2-714F-8F54-6DD5C90200A6}" type="presParOf" srcId="{082CC4E1-0352-3946-BB12-65DC71B91DFA}" destId="{0BF4BB08-CE6F-DB49-8D50-F41A277FB3D4}" srcOrd="6" destOrd="0" presId="urn:microsoft.com/office/officeart/2005/8/layout/vList3"/>
    <dgm:cxn modelId="{6DE57685-7558-044B-8954-16623F01BF4C}" type="presParOf" srcId="{0BF4BB08-CE6F-DB49-8D50-F41A277FB3D4}" destId="{955F00E5-D968-9B4E-9345-D606DF3EF7EF}" srcOrd="0" destOrd="0" presId="urn:microsoft.com/office/officeart/2005/8/layout/vList3"/>
    <dgm:cxn modelId="{D8CC3954-F341-9245-A176-E50B71304FAA}" type="presParOf" srcId="{0BF4BB08-CE6F-DB49-8D50-F41A277FB3D4}" destId="{CD0DAB85-8525-A44F-9B8A-FD060B35AC9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9B3999-66EE-4E48-BC9C-3301038DEE18}" type="doc">
      <dgm:prSet loTypeId="urn:microsoft.com/office/officeart/2005/8/layout/vList3" loCatId="" qsTypeId="urn:microsoft.com/office/officeart/2005/8/quickstyle/simple1" qsCatId="simple" csTypeId="urn:microsoft.com/office/officeart/2005/8/colors/accent1_2" csCatId="accent1" phldr="1"/>
      <dgm:spPr/>
    </dgm:pt>
    <dgm:pt modelId="{D64A44DE-E3C3-6C48-9078-DCC01384FCD8}">
      <dgm:prSet phldrT="[Text]"/>
      <dgm:spPr>
        <a:solidFill>
          <a:srgbClr val="93B1A7"/>
        </a:solidFill>
      </dgm:spPr>
      <dgm:t>
        <a:bodyPr/>
        <a:lstStyle/>
        <a:p>
          <a:r>
            <a:rPr lang="en-US" dirty="0">
              <a:latin typeface="Aptos Narrow" panose="020B0004020202020204" pitchFamily="34" charset="0"/>
            </a:rPr>
            <a:t>Any boy victim(s)</a:t>
          </a:r>
        </a:p>
      </dgm:t>
    </dgm:pt>
    <dgm:pt modelId="{86E875C0-8BBF-714B-A95E-1B44DD15B8FD}" type="parTrans" cxnId="{3C6E854D-1A4C-3C40-B79E-4AF9FA98606D}">
      <dgm:prSet/>
      <dgm:spPr/>
      <dgm:t>
        <a:bodyPr/>
        <a:lstStyle/>
        <a:p>
          <a:endParaRPr lang="en-US"/>
        </a:p>
      </dgm:t>
    </dgm:pt>
    <dgm:pt modelId="{3C924B1F-1084-AB40-BD66-CA8D36719B40}" type="sibTrans" cxnId="{3C6E854D-1A4C-3C40-B79E-4AF9FA98606D}">
      <dgm:prSet/>
      <dgm:spPr/>
      <dgm:t>
        <a:bodyPr/>
        <a:lstStyle/>
        <a:p>
          <a:endParaRPr lang="en-US"/>
        </a:p>
      </dgm:t>
    </dgm:pt>
    <dgm:pt modelId="{08D821A6-2CD4-B547-8972-E70B48D402C3}">
      <dgm:prSet phldrT="[Text]"/>
      <dgm:spPr>
        <a:solidFill>
          <a:srgbClr val="93B1A7"/>
        </a:solidFill>
      </dgm:spPr>
      <dgm:t>
        <a:bodyPr/>
        <a:lstStyle/>
        <a:p>
          <a:r>
            <a:rPr lang="en-US" dirty="0">
              <a:latin typeface="Aptos Narrow" panose="020B0004020202020204" pitchFamily="34" charset="0"/>
            </a:rPr>
            <a:t>More than one victim</a:t>
          </a:r>
        </a:p>
      </dgm:t>
    </dgm:pt>
    <dgm:pt modelId="{B5B745D2-ED26-F044-9E3D-A78279CF544E}" type="parTrans" cxnId="{A264A7A2-1F7E-FC49-BAD5-EB145D329987}">
      <dgm:prSet/>
      <dgm:spPr/>
      <dgm:t>
        <a:bodyPr/>
        <a:lstStyle/>
        <a:p>
          <a:endParaRPr lang="en-US"/>
        </a:p>
      </dgm:t>
    </dgm:pt>
    <dgm:pt modelId="{98062D1A-E1DA-2C46-8679-C059D0C5754F}" type="sibTrans" cxnId="{A264A7A2-1F7E-FC49-BAD5-EB145D329987}">
      <dgm:prSet/>
      <dgm:spPr/>
      <dgm:t>
        <a:bodyPr/>
        <a:lstStyle/>
        <a:p>
          <a:endParaRPr lang="en-US"/>
        </a:p>
      </dgm:t>
    </dgm:pt>
    <dgm:pt modelId="{2E727674-5826-2840-972E-2A0E9C694B25}">
      <dgm:prSet phldrT="[Text]"/>
      <dgm:spPr>
        <a:solidFill>
          <a:srgbClr val="93B1A7"/>
        </a:solidFill>
      </dgm:spPr>
      <dgm:t>
        <a:bodyPr/>
        <a:lstStyle/>
        <a:p>
          <a:r>
            <a:rPr lang="en-US" dirty="0">
              <a:latin typeface="Aptos Narrow" panose="020B0004020202020204" pitchFamily="34" charset="0"/>
            </a:rPr>
            <a:t>Any prepubescent victim(s)</a:t>
          </a:r>
        </a:p>
      </dgm:t>
    </dgm:pt>
    <dgm:pt modelId="{672269F4-D81F-B449-87D5-54319A9CF44C}" type="parTrans" cxnId="{AEE79728-D589-DA4C-B91C-FA85D8385B56}">
      <dgm:prSet/>
      <dgm:spPr/>
      <dgm:t>
        <a:bodyPr/>
        <a:lstStyle/>
        <a:p>
          <a:endParaRPr lang="en-US"/>
        </a:p>
      </dgm:t>
    </dgm:pt>
    <dgm:pt modelId="{BC8C5221-AA8E-9745-A221-25DA9C96A7EE}" type="sibTrans" cxnId="{AEE79728-D589-DA4C-B91C-FA85D8385B56}">
      <dgm:prSet/>
      <dgm:spPr/>
      <dgm:t>
        <a:bodyPr/>
        <a:lstStyle/>
        <a:p>
          <a:endParaRPr lang="en-US"/>
        </a:p>
      </dgm:t>
    </dgm:pt>
    <dgm:pt modelId="{592E5726-D917-9345-AD15-B9D2FF961ABC}">
      <dgm:prSet/>
      <dgm:spPr>
        <a:solidFill>
          <a:srgbClr val="93B1A7"/>
        </a:solidFill>
      </dgm:spPr>
      <dgm:t>
        <a:bodyPr/>
        <a:lstStyle/>
        <a:p>
          <a:r>
            <a:rPr lang="en-US" dirty="0">
              <a:latin typeface="Aptos Narrow" panose="020B0004020202020204" pitchFamily="34" charset="0"/>
            </a:rPr>
            <a:t>Any extra familial victim(s)</a:t>
          </a:r>
        </a:p>
      </dgm:t>
    </dgm:pt>
    <dgm:pt modelId="{66075DD7-756E-E741-BAB6-6EECF29CD954}" type="sibTrans" cxnId="{C88AF7C7-BD78-014C-A992-A99D18773FDD}">
      <dgm:prSet/>
      <dgm:spPr/>
      <dgm:t>
        <a:bodyPr/>
        <a:lstStyle/>
        <a:p>
          <a:endParaRPr lang="en-US"/>
        </a:p>
      </dgm:t>
    </dgm:pt>
    <dgm:pt modelId="{6E640199-1CA3-4943-82E7-9F6AF73E9D66}" type="parTrans" cxnId="{C88AF7C7-BD78-014C-A992-A99D18773FDD}">
      <dgm:prSet/>
      <dgm:spPr/>
      <dgm:t>
        <a:bodyPr/>
        <a:lstStyle/>
        <a:p>
          <a:endParaRPr lang="en-US"/>
        </a:p>
      </dgm:t>
    </dgm:pt>
    <dgm:pt modelId="{4A055070-4C21-9242-9DC8-4CE20DB0467D}">
      <dgm:prSet/>
      <dgm:spPr>
        <a:solidFill>
          <a:srgbClr val="415D43"/>
        </a:solidFill>
      </dgm:spPr>
      <dgm:t>
        <a:bodyPr/>
        <a:lstStyle/>
        <a:p>
          <a:r>
            <a:rPr lang="en-US" dirty="0">
              <a:latin typeface="Aptos Narrow" panose="020F0502020204030204" pitchFamily="34" charset="0"/>
              <a:cs typeface="Aptos Narrow" panose="020F0502020204030204" pitchFamily="34" charset="0"/>
            </a:rPr>
            <a:t>Child pornography offence</a:t>
          </a:r>
        </a:p>
      </dgm:t>
    </dgm:pt>
    <dgm:pt modelId="{2B6CCFD8-CED2-004A-A365-BA34E78A5000}" type="parTrans" cxnId="{BCA43779-26F6-EE44-836D-3D03A813F1F3}">
      <dgm:prSet/>
      <dgm:spPr/>
      <dgm:t>
        <a:bodyPr/>
        <a:lstStyle/>
        <a:p>
          <a:endParaRPr lang="en-US"/>
        </a:p>
      </dgm:t>
    </dgm:pt>
    <dgm:pt modelId="{709A0A22-08C6-414F-8E82-3156FD8A3F0E}" type="sibTrans" cxnId="{BCA43779-26F6-EE44-836D-3D03A813F1F3}">
      <dgm:prSet/>
      <dgm:spPr/>
      <dgm:t>
        <a:bodyPr/>
        <a:lstStyle/>
        <a:p>
          <a:endParaRPr lang="en-US"/>
        </a:p>
      </dgm:t>
    </dgm:pt>
    <dgm:pt modelId="{082CC4E1-0352-3946-BB12-65DC71B91DFA}" type="pres">
      <dgm:prSet presAssocID="{249B3999-66EE-4E48-BC9C-3301038DEE18}" presName="linearFlow" presStyleCnt="0">
        <dgm:presLayoutVars>
          <dgm:dir/>
          <dgm:resizeHandles val="exact"/>
        </dgm:presLayoutVars>
      </dgm:prSet>
      <dgm:spPr/>
    </dgm:pt>
    <dgm:pt modelId="{9191AA90-3484-C249-B09F-A234C5A720D9}" type="pres">
      <dgm:prSet presAssocID="{D64A44DE-E3C3-6C48-9078-DCC01384FCD8}" presName="composite" presStyleCnt="0"/>
      <dgm:spPr/>
    </dgm:pt>
    <dgm:pt modelId="{3F2C568A-A9DE-8040-9A3C-5E62072AAD42}" type="pres">
      <dgm:prSet presAssocID="{D64A44DE-E3C3-6C48-9078-DCC01384FCD8}" presName="imgShp" presStyleLbl="fgImgPlace1" presStyleIdx="0" presStyleCnt="5"/>
      <dgm:spPr>
        <a:solidFill>
          <a:srgbClr val="93B1A7"/>
        </a:solidFill>
      </dgm:spPr>
    </dgm:pt>
    <dgm:pt modelId="{0886F790-6F31-504C-9BF8-D8965A9B50AF}" type="pres">
      <dgm:prSet presAssocID="{D64A44DE-E3C3-6C48-9078-DCC01384FCD8}" presName="txShp" presStyleLbl="node1" presStyleIdx="0" presStyleCnt="5">
        <dgm:presLayoutVars>
          <dgm:bulletEnabled val="1"/>
        </dgm:presLayoutVars>
      </dgm:prSet>
      <dgm:spPr/>
    </dgm:pt>
    <dgm:pt modelId="{EDA2751A-D26D-D34B-9159-F73B23CCA132}" type="pres">
      <dgm:prSet presAssocID="{3C924B1F-1084-AB40-BD66-CA8D36719B40}" presName="spacing" presStyleCnt="0"/>
      <dgm:spPr/>
    </dgm:pt>
    <dgm:pt modelId="{A97F7505-2337-E740-A3A2-B243ACF59FAC}" type="pres">
      <dgm:prSet presAssocID="{08D821A6-2CD4-B547-8972-E70B48D402C3}" presName="composite" presStyleCnt="0"/>
      <dgm:spPr/>
    </dgm:pt>
    <dgm:pt modelId="{4549FA96-198C-F845-B5BC-E9A87B6D0217}" type="pres">
      <dgm:prSet presAssocID="{08D821A6-2CD4-B547-8972-E70B48D402C3}" presName="imgShp" presStyleLbl="fgImgPlace1" presStyleIdx="1" presStyleCnt="5"/>
      <dgm:spPr>
        <a:solidFill>
          <a:srgbClr val="93B1A7"/>
        </a:solidFill>
      </dgm:spPr>
    </dgm:pt>
    <dgm:pt modelId="{EDEE662C-CBE7-4641-8ECE-5266B094C002}" type="pres">
      <dgm:prSet presAssocID="{08D821A6-2CD4-B547-8972-E70B48D402C3}" presName="txShp" presStyleLbl="node1" presStyleIdx="1" presStyleCnt="5">
        <dgm:presLayoutVars>
          <dgm:bulletEnabled val="1"/>
        </dgm:presLayoutVars>
      </dgm:prSet>
      <dgm:spPr/>
    </dgm:pt>
    <dgm:pt modelId="{A23FD186-BAE7-FE47-824E-FA9B17647788}" type="pres">
      <dgm:prSet presAssocID="{98062D1A-E1DA-2C46-8679-C059D0C5754F}" presName="spacing" presStyleCnt="0"/>
      <dgm:spPr/>
    </dgm:pt>
    <dgm:pt modelId="{A4F066E3-B1F5-2E49-BAD4-0EB32995D861}" type="pres">
      <dgm:prSet presAssocID="{2E727674-5826-2840-972E-2A0E9C694B25}" presName="composite" presStyleCnt="0"/>
      <dgm:spPr/>
    </dgm:pt>
    <dgm:pt modelId="{BE4C21B6-A883-D844-B44D-AAB90B5AA42C}" type="pres">
      <dgm:prSet presAssocID="{2E727674-5826-2840-972E-2A0E9C694B25}" presName="imgShp" presStyleLbl="fgImgPlace1" presStyleIdx="2" presStyleCnt="5"/>
      <dgm:spPr>
        <a:solidFill>
          <a:srgbClr val="93B1A7"/>
        </a:solidFill>
      </dgm:spPr>
    </dgm:pt>
    <dgm:pt modelId="{C32212B8-0DED-F141-AA2B-EA03C4121C30}" type="pres">
      <dgm:prSet presAssocID="{2E727674-5826-2840-972E-2A0E9C694B25}" presName="txShp" presStyleLbl="node1" presStyleIdx="2" presStyleCnt="5">
        <dgm:presLayoutVars>
          <dgm:bulletEnabled val="1"/>
        </dgm:presLayoutVars>
      </dgm:prSet>
      <dgm:spPr/>
    </dgm:pt>
    <dgm:pt modelId="{62B62258-0973-3649-9E75-C92BC9E48D4D}" type="pres">
      <dgm:prSet presAssocID="{BC8C5221-AA8E-9745-A221-25DA9C96A7EE}" presName="spacing" presStyleCnt="0"/>
      <dgm:spPr/>
    </dgm:pt>
    <dgm:pt modelId="{0BF4BB08-CE6F-DB49-8D50-F41A277FB3D4}" type="pres">
      <dgm:prSet presAssocID="{592E5726-D917-9345-AD15-B9D2FF961ABC}" presName="composite" presStyleCnt="0"/>
      <dgm:spPr/>
    </dgm:pt>
    <dgm:pt modelId="{955F00E5-D968-9B4E-9345-D606DF3EF7EF}" type="pres">
      <dgm:prSet presAssocID="{592E5726-D917-9345-AD15-B9D2FF961ABC}" presName="imgShp" presStyleLbl="fgImgPlace1" presStyleIdx="3" presStyleCnt="5"/>
      <dgm:spPr>
        <a:solidFill>
          <a:srgbClr val="93B1A7"/>
        </a:solidFill>
      </dgm:spPr>
    </dgm:pt>
    <dgm:pt modelId="{CD0DAB85-8525-A44F-9B8A-FD060B35AC9A}" type="pres">
      <dgm:prSet presAssocID="{592E5726-D917-9345-AD15-B9D2FF961ABC}" presName="txShp" presStyleLbl="node1" presStyleIdx="3" presStyleCnt="5">
        <dgm:presLayoutVars>
          <dgm:bulletEnabled val="1"/>
        </dgm:presLayoutVars>
      </dgm:prSet>
      <dgm:spPr/>
    </dgm:pt>
    <dgm:pt modelId="{BBADF26D-6D12-5D4E-9A82-372D4A84EC78}" type="pres">
      <dgm:prSet presAssocID="{66075DD7-756E-E741-BAB6-6EECF29CD954}" presName="spacing" presStyleCnt="0"/>
      <dgm:spPr/>
    </dgm:pt>
    <dgm:pt modelId="{F6D14601-3570-2C46-8D68-7C1D55112790}" type="pres">
      <dgm:prSet presAssocID="{4A055070-4C21-9242-9DC8-4CE20DB0467D}" presName="composite" presStyleCnt="0"/>
      <dgm:spPr/>
    </dgm:pt>
    <dgm:pt modelId="{1B12C643-54B4-4048-8CB6-7911ABEB1BD6}" type="pres">
      <dgm:prSet presAssocID="{4A055070-4C21-9242-9DC8-4CE20DB0467D}" presName="imgShp" presStyleLbl="fgImgPlace1" presStyleIdx="4" presStyleCnt="5"/>
      <dgm:spPr>
        <a:solidFill>
          <a:srgbClr val="415D43"/>
        </a:solidFill>
      </dgm:spPr>
    </dgm:pt>
    <dgm:pt modelId="{F8003DEE-58BC-3248-8040-2473130F1381}" type="pres">
      <dgm:prSet presAssocID="{4A055070-4C21-9242-9DC8-4CE20DB0467D}" presName="txShp" presStyleLbl="node1" presStyleIdx="4" presStyleCnt="5">
        <dgm:presLayoutVars>
          <dgm:bulletEnabled val="1"/>
        </dgm:presLayoutVars>
      </dgm:prSet>
      <dgm:spPr/>
    </dgm:pt>
  </dgm:ptLst>
  <dgm:cxnLst>
    <dgm:cxn modelId="{AEE79728-D589-DA4C-B91C-FA85D8385B56}" srcId="{249B3999-66EE-4E48-BC9C-3301038DEE18}" destId="{2E727674-5826-2840-972E-2A0E9C694B25}" srcOrd="2" destOrd="0" parTransId="{672269F4-D81F-B449-87D5-54319A9CF44C}" sibTransId="{BC8C5221-AA8E-9745-A221-25DA9C96A7EE}"/>
    <dgm:cxn modelId="{98A7444C-735F-484C-B9CE-98D921C04A24}" type="presOf" srcId="{249B3999-66EE-4E48-BC9C-3301038DEE18}" destId="{082CC4E1-0352-3946-BB12-65DC71B91DFA}" srcOrd="0" destOrd="0" presId="urn:microsoft.com/office/officeart/2005/8/layout/vList3"/>
    <dgm:cxn modelId="{3C6E854D-1A4C-3C40-B79E-4AF9FA98606D}" srcId="{249B3999-66EE-4E48-BC9C-3301038DEE18}" destId="{D64A44DE-E3C3-6C48-9078-DCC01384FCD8}" srcOrd="0" destOrd="0" parTransId="{86E875C0-8BBF-714B-A95E-1B44DD15B8FD}" sibTransId="{3C924B1F-1084-AB40-BD66-CA8D36719B40}"/>
    <dgm:cxn modelId="{7B593551-941E-2849-8004-2F170ACB1350}" type="presOf" srcId="{592E5726-D917-9345-AD15-B9D2FF961ABC}" destId="{CD0DAB85-8525-A44F-9B8A-FD060B35AC9A}" srcOrd="0" destOrd="0" presId="urn:microsoft.com/office/officeart/2005/8/layout/vList3"/>
    <dgm:cxn modelId="{BCA43779-26F6-EE44-836D-3D03A813F1F3}" srcId="{249B3999-66EE-4E48-BC9C-3301038DEE18}" destId="{4A055070-4C21-9242-9DC8-4CE20DB0467D}" srcOrd="4" destOrd="0" parTransId="{2B6CCFD8-CED2-004A-A365-BA34E78A5000}" sibTransId="{709A0A22-08C6-414F-8E82-3156FD8A3F0E}"/>
    <dgm:cxn modelId="{B6339C8D-332F-9946-99A5-299DC11FDE22}" type="presOf" srcId="{08D821A6-2CD4-B547-8972-E70B48D402C3}" destId="{EDEE662C-CBE7-4641-8ECE-5266B094C002}" srcOrd="0" destOrd="0" presId="urn:microsoft.com/office/officeart/2005/8/layout/vList3"/>
    <dgm:cxn modelId="{2DA5E593-2F5D-894D-AEB0-96F0A9DD9271}" type="presOf" srcId="{4A055070-4C21-9242-9DC8-4CE20DB0467D}" destId="{F8003DEE-58BC-3248-8040-2473130F1381}" srcOrd="0" destOrd="0" presId="urn:microsoft.com/office/officeart/2005/8/layout/vList3"/>
    <dgm:cxn modelId="{C82B9BA2-02B2-6041-A8F6-946F1550E5BC}" type="presOf" srcId="{D64A44DE-E3C3-6C48-9078-DCC01384FCD8}" destId="{0886F790-6F31-504C-9BF8-D8965A9B50AF}" srcOrd="0" destOrd="0" presId="urn:microsoft.com/office/officeart/2005/8/layout/vList3"/>
    <dgm:cxn modelId="{A264A7A2-1F7E-FC49-BAD5-EB145D329987}" srcId="{249B3999-66EE-4E48-BC9C-3301038DEE18}" destId="{08D821A6-2CD4-B547-8972-E70B48D402C3}" srcOrd="1" destOrd="0" parTransId="{B5B745D2-ED26-F044-9E3D-A78279CF544E}" sibTransId="{98062D1A-E1DA-2C46-8679-C059D0C5754F}"/>
    <dgm:cxn modelId="{0E1920A3-0529-EA42-9495-61090E3B197F}" type="presOf" srcId="{2E727674-5826-2840-972E-2A0E9C694B25}" destId="{C32212B8-0DED-F141-AA2B-EA03C4121C30}" srcOrd="0" destOrd="0" presId="urn:microsoft.com/office/officeart/2005/8/layout/vList3"/>
    <dgm:cxn modelId="{C88AF7C7-BD78-014C-A992-A99D18773FDD}" srcId="{249B3999-66EE-4E48-BC9C-3301038DEE18}" destId="{592E5726-D917-9345-AD15-B9D2FF961ABC}" srcOrd="3" destOrd="0" parTransId="{6E640199-1CA3-4943-82E7-9F6AF73E9D66}" sibTransId="{66075DD7-756E-E741-BAB6-6EECF29CD954}"/>
    <dgm:cxn modelId="{FF749BE1-58AC-1E44-A10B-E32E599F1934}" type="presParOf" srcId="{082CC4E1-0352-3946-BB12-65DC71B91DFA}" destId="{9191AA90-3484-C249-B09F-A234C5A720D9}" srcOrd="0" destOrd="0" presId="urn:microsoft.com/office/officeart/2005/8/layout/vList3"/>
    <dgm:cxn modelId="{3D3A95A2-E16C-9542-B695-5F42DAF97B08}" type="presParOf" srcId="{9191AA90-3484-C249-B09F-A234C5A720D9}" destId="{3F2C568A-A9DE-8040-9A3C-5E62072AAD42}" srcOrd="0" destOrd="0" presId="urn:microsoft.com/office/officeart/2005/8/layout/vList3"/>
    <dgm:cxn modelId="{6182A9ED-1B42-8444-AB5D-C7C9B424004C}" type="presParOf" srcId="{9191AA90-3484-C249-B09F-A234C5A720D9}" destId="{0886F790-6F31-504C-9BF8-D8965A9B50AF}" srcOrd="1" destOrd="0" presId="urn:microsoft.com/office/officeart/2005/8/layout/vList3"/>
    <dgm:cxn modelId="{41082816-D3A8-9845-9CB6-1309D5DBCE0B}" type="presParOf" srcId="{082CC4E1-0352-3946-BB12-65DC71B91DFA}" destId="{EDA2751A-D26D-D34B-9159-F73B23CCA132}" srcOrd="1" destOrd="0" presId="urn:microsoft.com/office/officeart/2005/8/layout/vList3"/>
    <dgm:cxn modelId="{2EB5DAB7-8A5E-E64F-BAE4-7463ECCACE43}" type="presParOf" srcId="{082CC4E1-0352-3946-BB12-65DC71B91DFA}" destId="{A97F7505-2337-E740-A3A2-B243ACF59FAC}" srcOrd="2" destOrd="0" presId="urn:microsoft.com/office/officeart/2005/8/layout/vList3"/>
    <dgm:cxn modelId="{02B93623-659E-0141-8F29-E62950C8AD56}" type="presParOf" srcId="{A97F7505-2337-E740-A3A2-B243ACF59FAC}" destId="{4549FA96-198C-F845-B5BC-E9A87B6D0217}" srcOrd="0" destOrd="0" presId="urn:microsoft.com/office/officeart/2005/8/layout/vList3"/>
    <dgm:cxn modelId="{AC7F19A4-F1DD-B74A-A8C8-6F70084593A9}" type="presParOf" srcId="{A97F7505-2337-E740-A3A2-B243ACF59FAC}" destId="{EDEE662C-CBE7-4641-8ECE-5266B094C002}" srcOrd="1" destOrd="0" presId="urn:microsoft.com/office/officeart/2005/8/layout/vList3"/>
    <dgm:cxn modelId="{C7FF0915-D788-664A-82B6-D64D81A30379}" type="presParOf" srcId="{082CC4E1-0352-3946-BB12-65DC71B91DFA}" destId="{A23FD186-BAE7-FE47-824E-FA9B17647788}" srcOrd="3" destOrd="0" presId="urn:microsoft.com/office/officeart/2005/8/layout/vList3"/>
    <dgm:cxn modelId="{365B2E04-E771-C74D-B99D-D2757D515BD4}" type="presParOf" srcId="{082CC4E1-0352-3946-BB12-65DC71B91DFA}" destId="{A4F066E3-B1F5-2E49-BAD4-0EB32995D861}" srcOrd="4" destOrd="0" presId="urn:microsoft.com/office/officeart/2005/8/layout/vList3"/>
    <dgm:cxn modelId="{DDA9930B-9374-B841-B8D8-DDAE41AADE56}" type="presParOf" srcId="{A4F066E3-B1F5-2E49-BAD4-0EB32995D861}" destId="{BE4C21B6-A883-D844-B44D-AAB90B5AA42C}" srcOrd="0" destOrd="0" presId="urn:microsoft.com/office/officeart/2005/8/layout/vList3"/>
    <dgm:cxn modelId="{D2E35EA3-CCFE-AB43-997C-20EBC4093993}" type="presParOf" srcId="{A4F066E3-B1F5-2E49-BAD4-0EB32995D861}" destId="{C32212B8-0DED-F141-AA2B-EA03C4121C30}" srcOrd="1" destOrd="0" presId="urn:microsoft.com/office/officeart/2005/8/layout/vList3"/>
    <dgm:cxn modelId="{9D033A94-9D83-4849-BF05-D12B431FDEDD}" type="presParOf" srcId="{082CC4E1-0352-3946-BB12-65DC71B91DFA}" destId="{62B62258-0973-3649-9E75-C92BC9E48D4D}" srcOrd="5" destOrd="0" presId="urn:microsoft.com/office/officeart/2005/8/layout/vList3"/>
    <dgm:cxn modelId="{02E4D0F2-0EF2-714F-8F54-6DD5C90200A6}" type="presParOf" srcId="{082CC4E1-0352-3946-BB12-65DC71B91DFA}" destId="{0BF4BB08-CE6F-DB49-8D50-F41A277FB3D4}" srcOrd="6" destOrd="0" presId="urn:microsoft.com/office/officeart/2005/8/layout/vList3"/>
    <dgm:cxn modelId="{6DE57685-7558-044B-8954-16623F01BF4C}" type="presParOf" srcId="{0BF4BB08-CE6F-DB49-8D50-F41A277FB3D4}" destId="{955F00E5-D968-9B4E-9345-D606DF3EF7EF}" srcOrd="0" destOrd="0" presId="urn:microsoft.com/office/officeart/2005/8/layout/vList3"/>
    <dgm:cxn modelId="{D8CC3954-F341-9245-A176-E50B71304FAA}" type="presParOf" srcId="{0BF4BB08-CE6F-DB49-8D50-F41A277FB3D4}" destId="{CD0DAB85-8525-A44F-9B8A-FD060B35AC9A}" srcOrd="1" destOrd="0" presId="urn:microsoft.com/office/officeart/2005/8/layout/vList3"/>
    <dgm:cxn modelId="{86FD4A72-29DF-C94B-8E0C-0FACB14D312C}" type="presParOf" srcId="{082CC4E1-0352-3946-BB12-65DC71B91DFA}" destId="{BBADF26D-6D12-5D4E-9A82-372D4A84EC78}" srcOrd="7" destOrd="0" presId="urn:microsoft.com/office/officeart/2005/8/layout/vList3"/>
    <dgm:cxn modelId="{06FDAFA9-A9C3-394F-A67A-BCC5C596A72F}" type="presParOf" srcId="{082CC4E1-0352-3946-BB12-65DC71B91DFA}" destId="{F6D14601-3570-2C46-8D68-7C1D55112790}" srcOrd="8" destOrd="0" presId="urn:microsoft.com/office/officeart/2005/8/layout/vList3"/>
    <dgm:cxn modelId="{5B0D437F-79A3-C043-8F5C-FEBF80B15EF9}" type="presParOf" srcId="{F6D14601-3570-2C46-8D68-7C1D55112790}" destId="{1B12C643-54B4-4048-8CB6-7911ABEB1BD6}" srcOrd="0" destOrd="0" presId="urn:microsoft.com/office/officeart/2005/8/layout/vList3"/>
    <dgm:cxn modelId="{9355C53B-CF8A-2542-BCDD-1BA9E52EFE73}" type="presParOf" srcId="{F6D14601-3570-2C46-8D68-7C1D55112790}" destId="{F8003DEE-58BC-3248-8040-2473130F138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6F790-6F31-504C-9BF8-D8965A9B50AF}">
      <dsp:nvSpPr>
        <dsp:cNvPr id="0" name=""/>
        <dsp:cNvSpPr/>
      </dsp:nvSpPr>
      <dsp:spPr>
        <a:xfrm rot="10800000">
          <a:off x="1241514" y="19572"/>
          <a:ext cx="4180523" cy="816477"/>
        </a:xfrm>
        <a:prstGeom prst="homePlate">
          <a:avLst/>
        </a:prstGeom>
        <a:solidFill>
          <a:srgbClr val="93B1A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44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ptos Narrow" panose="020B0004020202020204" pitchFamily="34" charset="0"/>
              <a:cs typeface="Times New Roman" panose="02020603050405020304" pitchFamily="18" charset="0"/>
            </a:rPr>
            <a:t>Any boy victim(s)</a:t>
          </a:r>
        </a:p>
      </dsp:txBody>
      <dsp:txXfrm rot="10800000">
        <a:off x="1445633" y="19572"/>
        <a:ext cx="3976404" cy="816477"/>
      </dsp:txXfrm>
    </dsp:sp>
    <dsp:sp modelId="{3F2C568A-A9DE-8040-9A3C-5E62072AAD42}">
      <dsp:nvSpPr>
        <dsp:cNvPr id="0" name=""/>
        <dsp:cNvSpPr/>
      </dsp:nvSpPr>
      <dsp:spPr>
        <a:xfrm>
          <a:off x="848869" y="629"/>
          <a:ext cx="816477" cy="816477"/>
        </a:xfrm>
        <a:prstGeom prst="ellipse">
          <a:avLst/>
        </a:prstGeom>
        <a:solidFill>
          <a:srgbClr val="93B1A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EE662C-CBE7-4641-8ECE-5266B094C002}">
      <dsp:nvSpPr>
        <dsp:cNvPr id="0" name=""/>
        <dsp:cNvSpPr/>
      </dsp:nvSpPr>
      <dsp:spPr>
        <a:xfrm rot="10800000">
          <a:off x="1257108" y="1060832"/>
          <a:ext cx="4180523" cy="816477"/>
        </a:xfrm>
        <a:prstGeom prst="homePlate">
          <a:avLst/>
        </a:prstGeom>
        <a:solidFill>
          <a:srgbClr val="93B1A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44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ptos Narrow" panose="020B0004020202020204" pitchFamily="34" charset="0"/>
            </a:rPr>
            <a:t>More than one victim</a:t>
          </a:r>
        </a:p>
      </dsp:txBody>
      <dsp:txXfrm rot="10800000">
        <a:off x="1461227" y="1060832"/>
        <a:ext cx="3976404" cy="816477"/>
      </dsp:txXfrm>
    </dsp:sp>
    <dsp:sp modelId="{4549FA96-198C-F845-B5BC-E9A87B6D0217}">
      <dsp:nvSpPr>
        <dsp:cNvPr id="0" name=""/>
        <dsp:cNvSpPr/>
      </dsp:nvSpPr>
      <dsp:spPr>
        <a:xfrm>
          <a:off x="848869" y="1060832"/>
          <a:ext cx="816477" cy="816477"/>
        </a:xfrm>
        <a:prstGeom prst="ellipse">
          <a:avLst/>
        </a:prstGeom>
        <a:solidFill>
          <a:srgbClr val="93B1A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2212B8-0DED-F141-AA2B-EA03C4121C30}">
      <dsp:nvSpPr>
        <dsp:cNvPr id="0" name=""/>
        <dsp:cNvSpPr/>
      </dsp:nvSpPr>
      <dsp:spPr>
        <a:xfrm rot="10800000">
          <a:off x="1257108" y="2121034"/>
          <a:ext cx="4180523" cy="816477"/>
        </a:xfrm>
        <a:prstGeom prst="homePlate">
          <a:avLst/>
        </a:prstGeom>
        <a:solidFill>
          <a:srgbClr val="93B1A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44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ptos Narrow" panose="020B0004020202020204" pitchFamily="34" charset="0"/>
            </a:rPr>
            <a:t>Any prepubescent victim(s)</a:t>
          </a:r>
        </a:p>
      </dsp:txBody>
      <dsp:txXfrm rot="10800000">
        <a:off x="1461227" y="2121034"/>
        <a:ext cx="3976404" cy="816477"/>
      </dsp:txXfrm>
    </dsp:sp>
    <dsp:sp modelId="{BE4C21B6-A883-D844-B44D-AAB90B5AA42C}">
      <dsp:nvSpPr>
        <dsp:cNvPr id="0" name=""/>
        <dsp:cNvSpPr/>
      </dsp:nvSpPr>
      <dsp:spPr>
        <a:xfrm>
          <a:off x="848869" y="2121034"/>
          <a:ext cx="816477" cy="816477"/>
        </a:xfrm>
        <a:prstGeom prst="ellipse">
          <a:avLst/>
        </a:prstGeom>
        <a:solidFill>
          <a:srgbClr val="93B1A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0DAB85-8525-A44F-9B8A-FD060B35AC9A}">
      <dsp:nvSpPr>
        <dsp:cNvPr id="0" name=""/>
        <dsp:cNvSpPr/>
      </dsp:nvSpPr>
      <dsp:spPr>
        <a:xfrm rot="10800000">
          <a:off x="1257108" y="3181237"/>
          <a:ext cx="4180523" cy="816477"/>
        </a:xfrm>
        <a:prstGeom prst="homePlate">
          <a:avLst/>
        </a:prstGeom>
        <a:solidFill>
          <a:srgbClr val="93B1A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44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ptos Narrow" panose="020B0004020202020204" pitchFamily="34" charset="0"/>
            </a:rPr>
            <a:t>Any extra familial victim(s)</a:t>
          </a:r>
        </a:p>
      </dsp:txBody>
      <dsp:txXfrm rot="10800000">
        <a:off x="1461227" y="3181237"/>
        <a:ext cx="3976404" cy="816477"/>
      </dsp:txXfrm>
    </dsp:sp>
    <dsp:sp modelId="{955F00E5-D968-9B4E-9345-D606DF3EF7EF}">
      <dsp:nvSpPr>
        <dsp:cNvPr id="0" name=""/>
        <dsp:cNvSpPr/>
      </dsp:nvSpPr>
      <dsp:spPr>
        <a:xfrm>
          <a:off x="848869" y="3181237"/>
          <a:ext cx="816477" cy="816477"/>
        </a:xfrm>
        <a:prstGeom prst="ellipse">
          <a:avLst/>
        </a:prstGeom>
        <a:solidFill>
          <a:srgbClr val="93B1A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6F790-6F31-504C-9BF8-D8965A9B50AF}">
      <dsp:nvSpPr>
        <dsp:cNvPr id="0" name=""/>
        <dsp:cNvSpPr/>
      </dsp:nvSpPr>
      <dsp:spPr>
        <a:xfrm rot="10800000">
          <a:off x="1257365" y="1538"/>
          <a:ext cx="4180523" cy="817506"/>
        </a:xfrm>
        <a:prstGeom prst="homePlate">
          <a:avLst/>
        </a:prstGeom>
        <a:solidFill>
          <a:srgbClr val="93B1A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497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ptos Narrow" panose="020B0004020202020204" pitchFamily="34" charset="0"/>
            </a:rPr>
            <a:t>Any boy victim(s)</a:t>
          </a:r>
        </a:p>
      </dsp:txBody>
      <dsp:txXfrm rot="10800000">
        <a:off x="1461741" y="1538"/>
        <a:ext cx="3976147" cy="817506"/>
      </dsp:txXfrm>
    </dsp:sp>
    <dsp:sp modelId="{3F2C568A-A9DE-8040-9A3C-5E62072AAD42}">
      <dsp:nvSpPr>
        <dsp:cNvPr id="0" name=""/>
        <dsp:cNvSpPr/>
      </dsp:nvSpPr>
      <dsp:spPr>
        <a:xfrm>
          <a:off x="848612" y="1538"/>
          <a:ext cx="817506" cy="817506"/>
        </a:xfrm>
        <a:prstGeom prst="ellipse">
          <a:avLst/>
        </a:prstGeom>
        <a:solidFill>
          <a:srgbClr val="93B1A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EE662C-CBE7-4641-8ECE-5266B094C002}">
      <dsp:nvSpPr>
        <dsp:cNvPr id="0" name=""/>
        <dsp:cNvSpPr/>
      </dsp:nvSpPr>
      <dsp:spPr>
        <a:xfrm rot="10800000">
          <a:off x="1257365" y="1063076"/>
          <a:ext cx="4180523" cy="817506"/>
        </a:xfrm>
        <a:prstGeom prst="homePlate">
          <a:avLst/>
        </a:prstGeom>
        <a:solidFill>
          <a:srgbClr val="93B1A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497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ptos Narrow" panose="020B0004020202020204" pitchFamily="34" charset="0"/>
            </a:rPr>
            <a:t>More than one victim</a:t>
          </a:r>
        </a:p>
      </dsp:txBody>
      <dsp:txXfrm rot="10800000">
        <a:off x="1461741" y="1063076"/>
        <a:ext cx="3976147" cy="817506"/>
      </dsp:txXfrm>
    </dsp:sp>
    <dsp:sp modelId="{4549FA96-198C-F845-B5BC-E9A87B6D0217}">
      <dsp:nvSpPr>
        <dsp:cNvPr id="0" name=""/>
        <dsp:cNvSpPr/>
      </dsp:nvSpPr>
      <dsp:spPr>
        <a:xfrm>
          <a:off x="848612" y="1063076"/>
          <a:ext cx="817506" cy="817506"/>
        </a:xfrm>
        <a:prstGeom prst="ellipse">
          <a:avLst/>
        </a:prstGeom>
        <a:solidFill>
          <a:srgbClr val="93B1A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2212B8-0DED-F141-AA2B-EA03C4121C30}">
      <dsp:nvSpPr>
        <dsp:cNvPr id="0" name=""/>
        <dsp:cNvSpPr/>
      </dsp:nvSpPr>
      <dsp:spPr>
        <a:xfrm rot="10800000">
          <a:off x="1257365" y="2124613"/>
          <a:ext cx="4180523" cy="817506"/>
        </a:xfrm>
        <a:prstGeom prst="homePlate">
          <a:avLst/>
        </a:prstGeom>
        <a:solidFill>
          <a:srgbClr val="93B1A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497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ptos Narrow" panose="020B0004020202020204" pitchFamily="34" charset="0"/>
            </a:rPr>
            <a:t>Any prepubescent victim(s)</a:t>
          </a:r>
        </a:p>
      </dsp:txBody>
      <dsp:txXfrm rot="10800000">
        <a:off x="1461741" y="2124613"/>
        <a:ext cx="3976147" cy="817506"/>
      </dsp:txXfrm>
    </dsp:sp>
    <dsp:sp modelId="{BE4C21B6-A883-D844-B44D-AAB90B5AA42C}">
      <dsp:nvSpPr>
        <dsp:cNvPr id="0" name=""/>
        <dsp:cNvSpPr/>
      </dsp:nvSpPr>
      <dsp:spPr>
        <a:xfrm>
          <a:off x="848612" y="2124613"/>
          <a:ext cx="817506" cy="817506"/>
        </a:xfrm>
        <a:prstGeom prst="ellipse">
          <a:avLst/>
        </a:prstGeom>
        <a:solidFill>
          <a:srgbClr val="93B1A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0DAB85-8525-A44F-9B8A-FD060B35AC9A}">
      <dsp:nvSpPr>
        <dsp:cNvPr id="0" name=""/>
        <dsp:cNvSpPr/>
      </dsp:nvSpPr>
      <dsp:spPr>
        <a:xfrm rot="10800000">
          <a:off x="1257365" y="3186151"/>
          <a:ext cx="4180523" cy="817506"/>
        </a:xfrm>
        <a:prstGeom prst="homePlate">
          <a:avLst/>
        </a:prstGeom>
        <a:solidFill>
          <a:srgbClr val="93B1A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497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ptos Narrow" panose="020B0004020202020204" pitchFamily="34" charset="0"/>
            </a:rPr>
            <a:t>Any extra familial victim(s)</a:t>
          </a:r>
        </a:p>
      </dsp:txBody>
      <dsp:txXfrm rot="10800000">
        <a:off x="1461741" y="3186151"/>
        <a:ext cx="3976147" cy="817506"/>
      </dsp:txXfrm>
    </dsp:sp>
    <dsp:sp modelId="{955F00E5-D968-9B4E-9345-D606DF3EF7EF}">
      <dsp:nvSpPr>
        <dsp:cNvPr id="0" name=""/>
        <dsp:cNvSpPr/>
      </dsp:nvSpPr>
      <dsp:spPr>
        <a:xfrm>
          <a:off x="848612" y="3186151"/>
          <a:ext cx="817506" cy="817506"/>
        </a:xfrm>
        <a:prstGeom prst="ellipse">
          <a:avLst/>
        </a:prstGeom>
        <a:solidFill>
          <a:srgbClr val="93B1A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003DEE-58BC-3248-8040-2473130F1381}">
      <dsp:nvSpPr>
        <dsp:cNvPr id="0" name=""/>
        <dsp:cNvSpPr/>
      </dsp:nvSpPr>
      <dsp:spPr>
        <a:xfrm rot="10800000">
          <a:off x="1257365" y="4247689"/>
          <a:ext cx="4180523" cy="817506"/>
        </a:xfrm>
        <a:prstGeom prst="homePlate">
          <a:avLst/>
        </a:prstGeom>
        <a:solidFill>
          <a:srgbClr val="415D4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497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ptos Narrow" panose="020F0502020204030204" pitchFamily="34" charset="0"/>
              <a:cs typeface="Aptos Narrow" panose="020F0502020204030204" pitchFamily="34" charset="0"/>
            </a:rPr>
            <a:t>Child pornography offence</a:t>
          </a:r>
        </a:p>
      </dsp:txBody>
      <dsp:txXfrm rot="10800000">
        <a:off x="1461741" y="4247689"/>
        <a:ext cx="3976147" cy="817506"/>
      </dsp:txXfrm>
    </dsp:sp>
    <dsp:sp modelId="{1B12C643-54B4-4048-8CB6-7911ABEB1BD6}">
      <dsp:nvSpPr>
        <dsp:cNvPr id="0" name=""/>
        <dsp:cNvSpPr/>
      </dsp:nvSpPr>
      <dsp:spPr>
        <a:xfrm>
          <a:off x="848612" y="4247689"/>
          <a:ext cx="817506" cy="817506"/>
        </a:xfrm>
        <a:prstGeom prst="ellipse">
          <a:avLst/>
        </a:prstGeom>
        <a:solidFill>
          <a:srgbClr val="415D4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34347-76D1-0A46-8795-01EFB9E85EBA}" type="datetimeFigureOut">
              <a:rPr lang="en-US" smtClean="0"/>
              <a:t>2/8/24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6D739-B234-BA44-8FF8-6B6CF2BD2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76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6D739-B234-BA44-8FF8-6B6CF2BD2D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88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participants came from all provincial regions of Correctional Services of Canada and were undergoing supervision from 1987 to 1997</a:t>
            </a:r>
            <a:r>
              <a:rPr lang="en-C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CA" dirty="0">
              <a:effectLst/>
            </a:endParaRPr>
          </a:p>
          <a:p>
            <a:r>
              <a:rPr lang="en-US" sz="1800" u="none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It is important to highlight that participants in this sample had higher recidivism rates (</a:t>
            </a:r>
            <a:r>
              <a:rPr lang="en-US" sz="1800" i="0" u="none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 assessed by the Static-99R</a:t>
            </a:r>
            <a:r>
              <a:rPr lang="en-US" sz="1800" u="none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), exceeding about 80%</a:t>
            </a:r>
            <a:r>
              <a:rPr lang="en-CA" sz="1800" u="none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800" u="none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of the typical population of men adjudicated for sexual offenses in Canada.</a:t>
            </a:r>
            <a:r>
              <a:rPr lang="en-US" sz="1200" u="none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6D739-B234-BA44-8FF8-6B6CF2BD2D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94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We used a convenience sample from Hanson &amp; Harris (2000) that was comprised 409 men who were convicted of at least one contact sexual offense in Canada.</a:t>
            </a:r>
          </a:p>
          <a:p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Following the inclusion criteria for the SSPI, we then removed all participants without any child victims under the age of 15 (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117) and 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those who did not have at least a 5-year follow-up (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28). </a:t>
            </a:r>
          </a:p>
          <a:p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Our final sample included 264 participants.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6D739-B234-BA44-8FF8-6B6CF2BD2D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91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Here’s a depiction of the ethnicity of our sample. We can see that our sample was predominately White.</a:t>
            </a:r>
          </a:p>
          <a:p>
            <a:endParaRPr lang="en-US" dirty="0"/>
          </a:p>
          <a:p>
            <a:r>
              <a:rPr lang="en-US" dirty="0"/>
              <a:t>As for our analyses, </a:t>
            </a:r>
            <a:r>
              <a:rPr lang="en-US" sz="1200" dirty="0">
                <a:effectLst/>
                <a:latin typeface="Aptos Narrow" panose="020B0004020202020204" pitchFamily="34" charset="0"/>
              </a:rPr>
              <a:t>a</a:t>
            </a:r>
            <a:r>
              <a:rPr lang="en-US" sz="1200" dirty="0">
                <a:effectLst/>
                <a:latin typeface="Aptos Narrow" panose="020B0004020202020204" pitchFamily="34" charset="0"/>
                <a:ea typeface="Calibri" panose="020F0502020204030204" pitchFamily="34" charset="0"/>
              </a:rPr>
              <a:t> series of AUCs were conducted to index predictive accuracy of the SSPI compared to SSPI-2</a:t>
            </a:r>
            <a:r>
              <a:rPr lang="en-CA" sz="1200" dirty="0">
                <a:effectLst/>
                <a:latin typeface="Aptos Narrow" panose="020B0004020202020204" pitchFamily="34" charset="0"/>
              </a:rPr>
              <a:t> </a:t>
            </a:r>
            <a:br>
              <a:rPr lang="en-CA" sz="1200" dirty="0">
                <a:effectLst/>
                <a:latin typeface="Aptos Narrow" panose="020B0004020202020204" pitchFamily="34" charset="0"/>
              </a:rPr>
            </a:br>
            <a:endParaRPr lang="en-CA" sz="1200" dirty="0">
              <a:effectLst/>
              <a:latin typeface="Aptos Narrow" panose="020B0004020202020204" pitchFamily="34" charset="0"/>
            </a:endParaRPr>
          </a:p>
          <a:p>
            <a:r>
              <a:rPr lang="en-US" sz="1200" dirty="0">
                <a:effectLst/>
                <a:latin typeface="Aptos Narrow" panose="020B0004020202020204" pitchFamily="34" charset="0"/>
                <a:ea typeface="Calibri" panose="020F0502020204030204" pitchFamily="34" charset="0"/>
              </a:rPr>
              <a:t>And Delong test was used to determine whether the difference between two AUC’s was statistically significant</a:t>
            </a:r>
            <a:r>
              <a:rPr lang="en-CA" sz="1200" dirty="0">
                <a:effectLst/>
                <a:latin typeface="Aptos Narrow" panose="020B0004020202020204" pitchFamily="34" charset="0"/>
              </a:rPr>
              <a:t> </a:t>
            </a:r>
            <a:endParaRPr lang="en-US" b="0" i="0" u="none" strike="noStrike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6D739-B234-BA44-8FF8-6B6CF2BD2DD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807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First, we are going to take a look at the AUC values for recidivism at the 5-Year mark.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u="none" strike="noStrike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This graph displays the confidence interval bands centered on the AUC value for the SSPI.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The threshold for a meaningful predictor is .50 and above, which is marked by the horizontal red line.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We can notice that for the none of the recidivism types reached the threshold of 0.50, meaning that the SSPI was not a successful predictor of sexual recidivism at the 5-year mark.</a:t>
            </a:r>
            <a:endParaRPr lang="en-US" b="0" i="0" dirty="0">
              <a:solidFill>
                <a:srgbClr val="444444"/>
              </a:solidFill>
              <a:effectLst/>
              <a:latin typeface="Calibri"/>
              <a:ea typeface="Calibri"/>
              <a:cs typeface="Calibri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6D739-B234-BA44-8FF8-6B6CF2BD2DD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77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Now for the SSP-2, although the threshold of 0.50 was not reached for contact sexual and non-contact sexual recidivism, we can see that it was reached for any sexual recidivism: meaning that it was a successful predictor of any sexual recidivism at the 5-year mark.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6D739-B234-BA44-8FF8-6B6CF2BD2DD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653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A significant difference between the SSPI and SSPI-2 in recidivism is demonstrated by an asterisk.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u="none" strike="noStrike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We can see that there was a significant difference between both scales in any sexual and non-contact sexual recidivism, where the SSPI-2 was a better predictor than the SSPI.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6D739-B234-BA44-8FF8-6B6CF2BD2DD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1686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Now, we are going to take a look at the AUC values for recidivism at the 20-Year mark.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We can notice that for the SSPI none of the recidivism types reached the 0.50 threshold.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6D739-B234-BA44-8FF8-6B6CF2BD2DD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534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Same thing for the SSPI-2, meaning that both measures were not a successful predictor of sexual recidivism at the 20-year mark.</a:t>
            </a:r>
            <a:endParaRPr lang="en-US" b="0" i="0" dirty="0">
              <a:solidFill>
                <a:srgbClr val="444444"/>
              </a:solidFill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6D739-B234-BA44-8FF8-6B6CF2BD2DD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756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 was however a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difference in predictive accuracy in non-contact reoffending, where the SSPI-2 was a significantly better predictor than the SSPI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but the effect size was smaller than at the 5-year mark.</a:t>
            </a:r>
            <a:endParaRPr lang="en-US" b="0" i="1" u="none" strike="noStrike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6D739-B234-BA44-8FF8-6B6CF2BD2DD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175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Although, the SSPI was never constructed to be a risk tool but rather designed to assess sexual interest.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did in fact find that the SSPI-2 was able to successfully predict any recidivism at the 5-year mark, and that it was a significantly better predictor than the original version for any sexual and non-contact sexual recidivism. It was also a significantly better predictor for non-contact sexual recidivism at the 20-year mark.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Overall, the SSPI-2 proved to be a better predictor than SSPI, suggesting that addition of child pornography item improves its ability of predicting sexual recidivism.</a:t>
            </a:r>
            <a:br>
              <a:rPr lang="en-CA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CA" sz="12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6D739-B234-BA44-8FF8-6B6CF2BD2DD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94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I move forward with my presentation, I would like to thank my colleagues Grace, Rachael and Alexis’ for their contribution to this project.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6D739-B234-BA44-8FF8-6B6CF2BD2D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885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Despite not being mentioned in this presentation, we found evidence of convergent validity, where the SSPI-2 was correlated with similar measures such as the PPG. We also found evidence of incremental validity, where to SSPI-2 added incrementally to other risk assessment scales in predictions of sexual recidivism </a:t>
            </a:r>
            <a:r>
              <a:rPr lang="en-CA" sz="18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(e.g., PCL-R)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general, this study confirms that the SSPI-2 is a valid measure of sexual interest in children. 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l">
              <a:buFontTx/>
              <a:buNone/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l">
              <a:buFontTx/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This could have practical implications for the assessment of pedophilic interests, where the SSPI-2 could be used when phallometric testing is not available.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This measure has the advantages of not relying on self-report and being readily obtainable from official records. </a:t>
            </a:r>
            <a:endParaRPr lang="en-CA" sz="1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>
              <a:buFontTx/>
              <a:buNone/>
            </a:pP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Considering that those who score higher on the SSPI-2 exhibit greater pedophilic interests, the scale could be used for treatment prioritization.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>
              <a:buFontTx/>
              <a:buNone/>
            </a:pPr>
            <a:r>
              <a:rPr lang="en-CA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SSPI-2 could also be used to inform risk level of sexual criminality of men with sexual offences against children.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6D739-B234-BA44-8FF8-6B6CF2BD2DD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121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r>
              <a:rPr lang="en-CA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SSPI-2 has good predictive validity for sexual recidivism, especially non-contact sexual recidivism. One possible limitation is that </a:t>
            </a:r>
            <a:r>
              <a:rPr lang="en-CA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evaluators</a:t>
            </a:r>
            <a:r>
              <a:rPr lang="en-US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CA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wanting to combine the SSPI-2 with other measures of sexual interest may find it difficult given the SSPI-2 does not have standardized risk levels </a:t>
            </a:r>
            <a:r>
              <a:rPr lang="en-CA" sz="12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therefore there would be no easy way to combine the SSPI-2 with risk tools</a:t>
            </a:r>
            <a:r>
              <a:rPr lang="en-CA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CA" sz="12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ptos Narrow" panose="020B0004020202020204" pitchFamily="34" charset="0"/>
              </a:rPr>
              <a:t>Our study also included an older sample that were undergoing community supervision from 1987 to 1997.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1800" u="none" dirty="0">
                <a:solidFill>
                  <a:srgbClr val="00808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7.6% participants had committed a CSEM offen</a:t>
            </a:r>
            <a:r>
              <a:rPr lang="en-CA" sz="1800" u="none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CA" sz="1800" u="none" dirty="0">
                <a:solidFill>
                  <a:srgbClr val="00808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e in our study (child sexual exploitation material)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Whereas </a:t>
            </a:r>
            <a:r>
              <a:rPr lang="en-US" dirty="0" err="1"/>
              <a:t>Babchinshin</a:t>
            </a:r>
            <a:r>
              <a:rPr lang="en-US" dirty="0"/>
              <a:t> et al. (2023) found that within 1350 men who had a child-related sex offense, </a:t>
            </a:r>
            <a:r>
              <a:rPr lang="en-US" sz="1800" u="none" dirty="0">
                <a:solidFill>
                  <a:srgbClr val="00808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23% had committed a CSEM offen</a:t>
            </a:r>
            <a:r>
              <a:rPr lang="en-US" sz="1800" u="non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US" sz="1800" u="none" dirty="0">
                <a:solidFill>
                  <a:srgbClr val="00808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e </a:t>
            </a:r>
            <a:endParaRPr lang="en-US" sz="1200" u="none" dirty="0">
              <a:solidFill>
                <a:schemeClr val="tx1"/>
              </a:solidFill>
              <a:effectLst/>
              <a:highlight>
                <a:srgbClr val="FFFF00"/>
              </a:highlight>
              <a:latin typeface="+mn-lt"/>
              <a:ea typeface="+mn-ea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u="none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</a:rPr>
              <a:t>So, </a:t>
            </a:r>
            <a:r>
              <a:rPr lang="en-US" sz="1800" u="none" dirty="0">
                <a:solidFill>
                  <a:srgbClr val="00808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we would anticipate a more contemporary sample to have higher CSEM offen</a:t>
            </a:r>
            <a:r>
              <a:rPr lang="en-US" sz="1800" u="non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US" sz="1800" u="none" dirty="0">
                <a:solidFill>
                  <a:srgbClr val="00808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e rates.</a:t>
            </a:r>
            <a:r>
              <a:rPr lang="en-CA" u="none" dirty="0">
                <a:effectLst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u="none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u="none" dirty="0">
                <a:effectLst/>
              </a:rPr>
              <a:t>Given that 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CSEM reoffending was not assessed in this study, future research should explore applying the SSPI-2 to men with child pornography offences. </a:t>
            </a:r>
            <a:endParaRPr lang="en-CA" u="none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6D739-B234-BA44-8FF8-6B6CF2BD2DD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297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6D739-B234-BA44-8FF8-6B6CF2BD2DD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26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 what is pedophilia?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Pedophilia is an atypical sexual interest defined by persistent and ongoing sexual interest in prepubescent children.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Pedophilic interest has been identified as a leading factor in the onset and maintenance of child sexual abuse.</a:t>
            </a:r>
            <a:b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Given that atypical sexual interest is a strong predictor of sexual recidivism, it is an important factor to consider in the management of individuals with prior sexual offenses.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6D739-B234-BA44-8FF8-6B6CF2BD2D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95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There are several methods that can be used to assess sexual interest in children.</a:t>
            </a:r>
          </a:p>
          <a:p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For instance, self-report measures which are easy to administer and inexpensive.</a:t>
            </a:r>
          </a:p>
          <a:p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However, they are susceptible to social desirability and impression management.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6D739-B234-BA44-8FF8-6B6CF2BD2D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67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There are also attentional or viewing tasks, where the </a:t>
            </a:r>
            <a:r>
              <a:rPr lang="en-CA" b="0" i="0" dirty="0">
                <a:solidFill>
                  <a:srgbClr val="222222"/>
                </a:solidFill>
                <a:effectLst/>
                <a:latin typeface="Merriweather" pitchFamily="2" charset="77"/>
              </a:rPr>
              <a:t>strength of cognitive associations is assessed by comparing reaction times to different pairings of concepts.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b="0" i="0" dirty="0">
              <a:solidFill>
                <a:srgbClr val="222222"/>
              </a:solidFill>
              <a:effectLst/>
              <a:latin typeface="Merriweather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0" i="0" dirty="0">
                <a:solidFill>
                  <a:srgbClr val="222222"/>
                </a:solidFill>
                <a:effectLst/>
                <a:latin typeface="Merriweather" pitchFamily="2" charset="77"/>
              </a:rPr>
              <a:t>This method has the advantages of not requiring direct questioning, it is inexpensive and also easy to administer.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b="0" i="0" dirty="0">
              <a:solidFill>
                <a:srgbClr val="222222"/>
              </a:solidFill>
              <a:effectLst/>
              <a:latin typeface="Merriweather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0" i="0" dirty="0">
                <a:solidFill>
                  <a:srgbClr val="222222"/>
                </a:solidFill>
                <a:effectLst/>
                <a:latin typeface="Merriweather" pitchFamily="2" charset="77"/>
              </a:rPr>
              <a:t>However, it is less researched compared to other methods.</a:t>
            </a:r>
            <a:endParaRPr lang="en-CA" sz="2800" b="0" i="0" dirty="0">
              <a:solidFill>
                <a:srgbClr val="222222"/>
              </a:solidFill>
              <a:effectLst/>
              <a:latin typeface="Merriweather" panose="020F0502020204030204" pitchFamily="34" charset="0"/>
            </a:endParaRPr>
          </a:p>
          <a:p>
            <a:br>
              <a:rPr lang="en-CA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6D739-B234-BA44-8FF8-6B6CF2BD2D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5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Another method commonly used is phallometric testing 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(which consists of measuring changes in penile erection in response to various stimuli to infer sexual arousal)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This method has the advantages of being one of the best</a:t>
            </a:r>
            <a:r>
              <a:rPr lang="en-CA" b="0" i="0" dirty="0">
                <a:solidFill>
                  <a:srgbClr val="2D2D2D"/>
                </a:solidFill>
                <a:effectLst/>
                <a:latin typeface="Roboto Condensed" panose="020F0502020204030204" pitchFamily="34" charset="0"/>
              </a:rPr>
              <a:t> objective quantifiable measure of male sexual arousal and largely researched.</a:t>
            </a:r>
            <a:endParaRPr lang="en-US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>
                <a:solidFill>
                  <a:srgbClr val="3F3F3F"/>
                </a:solidFill>
                <a:effectLst/>
                <a:latin typeface="Helvetica" pitchFamily="2" charset="0"/>
              </a:rPr>
              <a:t>However, it has been criticized as being costly, invasive, time consuming and having no standardization.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>
              <a:solidFill>
                <a:srgbClr val="3F3F3F"/>
              </a:solidFill>
              <a:effectLst/>
              <a:latin typeface="Helvetica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Regardless of measurement availabilities, multimethod assessments are preferred as they assist in minimizing validity limitations that are present across different types of measures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6D739-B234-BA44-8FF8-6B6CF2BD2D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00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Michael </a:t>
            </a:r>
            <a:r>
              <a:rPr lang="en-US" dirty="0" err="1"/>
              <a:t>Seto</a:t>
            </a:r>
            <a:r>
              <a:rPr lang="en-US" dirty="0"/>
              <a:t> and Martin </a:t>
            </a:r>
            <a:r>
              <a:rPr lang="en-US" dirty="0" err="1"/>
              <a:t>Lalumière</a:t>
            </a:r>
            <a:r>
              <a:rPr lang="en-US" dirty="0"/>
              <a:t> designed the SSPI in 2001, which is the Screening Scale for Pedophilic Interests.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It is a file-based measure designed to measure pedophilic interest based on victim and offense characteristics.</a:t>
            </a:r>
          </a:p>
          <a:p>
            <a:endParaRPr lang="en-US" dirty="0"/>
          </a:p>
          <a:p>
            <a:r>
              <a:rPr lang="en-US" dirty="0"/>
              <a:t>It is designed for men have a history of contact or non-contact sexual offenses and have victims aged 15 and younger.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6D739-B234-BA44-8FF8-6B6CF2BD2D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438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SSPI is composed of four items: any boy victim, more than one victim, any prepubescent victim, and any extrafamilial victim.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Each of these items receive a score of either 0 (which is no) or 1 (which is yes), except for the first item (being any boy victim) which receives a score of 2, due to its strong correlation with phallometrically tested sexual interest in children.</a:t>
            </a:r>
          </a:p>
          <a:p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 2017, Michael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Seto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and his colleagues updated the SSPI and decided to incorporate an additional item: child pornography offenses (that decision was based on the growing evidence that men charged with child pornography offenses had stronger penile responses to children than men without child pornography offenses).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During this revision, they also found that the greater weight of the boy victim item in the SSPI was not actually necessary.</a:t>
            </a:r>
          </a:p>
          <a:p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CA" dirty="0">
                <a:effectLst/>
              </a:rPr>
              <a:t>Given its recent development, only a few studies have explored the validity of the SSPI-2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6D739-B234-BA44-8FF8-6B6CF2BD2D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46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</a:rPr>
              <a:t>The purpose of our study was to examine the predictive validity of the SSPI and SSPI-2.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</a:rPr>
              <a:t>Predictive validity refers to how well the measure of interest (in this case the SSPI and SSPI-2) can predict a future relevant outcome.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6D739-B234-BA44-8FF8-6B6CF2BD2D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84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9CD5D-4D36-071A-FE1E-9C74A1CD99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47CFCD-BAB2-F307-F8C0-879FA61D4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059D3-8A60-CA53-5F37-00AA8C82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BCDB-4C9B-144A-B267-0DA838775A84}" type="datetimeFigureOut">
              <a:rPr lang="en-US" smtClean="0"/>
              <a:t>2/8/24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935EA-07B8-3327-A7F6-AED0DC009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0582F-F92C-31A6-BE93-CB9034C11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47E-AD5B-034B-AFFF-D02600424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33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519B4-7E07-FD22-E5E1-CF09B206E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D2F396-917C-53E7-1D84-578E48E166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0D53A-D6AF-0685-6F0D-9D472CEC2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BCDB-4C9B-144A-B267-0DA838775A84}" type="datetimeFigureOut">
              <a:rPr lang="en-US" smtClean="0"/>
              <a:t>2/8/24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45CE1-8485-7296-A969-65C591B57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06553-1D9E-39B7-6E4B-9EFE4246F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47E-AD5B-034B-AFFF-D02600424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80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37317C-E19A-0F6E-BCB7-9951CDE4AE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1B064C-3C8C-467D-41A9-088F7D120C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CA7B0-080D-E183-DD14-E83ECEC11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BCDB-4C9B-144A-B267-0DA838775A84}" type="datetimeFigureOut">
              <a:rPr lang="en-US" smtClean="0"/>
              <a:t>2/8/24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DC06B-88D3-EFCC-7F05-24FB61393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82B99-2683-5B3F-F984-5DE69E407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47E-AD5B-034B-AFFF-D02600424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27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45CE0-7DA7-6CDF-4DAF-A64A0E254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693E1-8AE2-5120-97A3-2C1000E79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E550F-4864-190F-653C-143850B0F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BCDB-4C9B-144A-B267-0DA838775A84}" type="datetimeFigureOut">
              <a:rPr lang="en-US" smtClean="0"/>
              <a:t>2/8/24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CDA5D-AE83-DC51-D259-246A5D469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DF423-E297-26BB-9612-7E01A7030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47E-AD5B-034B-AFFF-D02600424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58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3CAF5-2D2F-3998-C193-42F2DAD86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04678-C153-95DF-DABE-F3088F694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73318-602B-53A0-7684-D55088ED1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BCDB-4C9B-144A-B267-0DA838775A84}" type="datetimeFigureOut">
              <a:rPr lang="en-US" smtClean="0"/>
              <a:t>2/8/24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FA473-AF82-1ED5-C7E9-A5679F807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3DA12-1828-FE3E-D3C2-38E3AB7E7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47E-AD5B-034B-AFFF-D02600424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17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A2EEF-D167-C8BF-9E2F-E8B909B9B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E38A0-BD18-37DB-72C3-10EF5A09CC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819060-AF1D-D13C-6554-799EBB50E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CE17BA-8B31-7210-8A87-53B106BD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BCDB-4C9B-144A-B267-0DA838775A84}" type="datetimeFigureOut">
              <a:rPr lang="en-US" smtClean="0"/>
              <a:t>2/8/24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4FACC-118A-5382-0BC9-7E2949993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1A4E00-0924-AE4B-3B2C-D4400495D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47E-AD5B-034B-AFFF-D02600424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32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9C87-C086-12B5-9C92-CF8D255E2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567E06-1996-A79D-1DBD-D65B658AD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110C40-6973-4EFC-79C9-D04ECA6961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02EC86-CED0-5678-1993-56363C402B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359F4C-72BE-979D-8987-3B24968597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85718F-E22A-E6F1-5FFB-FCE0AD24A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BCDB-4C9B-144A-B267-0DA838775A84}" type="datetimeFigureOut">
              <a:rPr lang="en-US" smtClean="0"/>
              <a:t>2/8/24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8949AC-90F5-E073-50AD-32F6C0728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7F036A-2A65-EA7A-F803-2820F52BB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47E-AD5B-034B-AFFF-D02600424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0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4CFF-5ED6-843A-C99B-C0F798FDD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06188D-DCEC-D62F-4C2C-0EF7ECD2C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BCDB-4C9B-144A-B267-0DA838775A84}" type="datetimeFigureOut">
              <a:rPr lang="en-US" smtClean="0"/>
              <a:t>2/8/24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6B5D84-A033-B52A-E6C2-333D988BC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ED2204-BCAD-8B13-39F1-930ABDF10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47E-AD5B-034B-AFFF-D02600424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7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81CC82-DA2F-1585-33C4-3CD845AB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BCDB-4C9B-144A-B267-0DA838775A84}" type="datetimeFigureOut">
              <a:rPr lang="en-US" smtClean="0"/>
              <a:t>2/8/24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107F7F-5EAB-30F1-7F6B-5B63C7690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26D4F-A926-13F5-E279-4C1A6C72D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47E-AD5B-034B-AFFF-D02600424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69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2E17F-76A6-E83A-F82B-EFC8BAE8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FAFF6-7D4D-FB6E-652C-C9B917141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51D15F-D503-7357-5B8B-DC787AE78A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350EFF-B3FF-0D1D-6317-2D5A5D88F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BCDB-4C9B-144A-B267-0DA838775A84}" type="datetimeFigureOut">
              <a:rPr lang="en-US" smtClean="0"/>
              <a:t>2/8/24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D56394-6535-2662-F924-A2C83AB3B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E702CC-4653-2A8D-116A-00BA46546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47E-AD5B-034B-AFFF-D02600424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3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23899-9CA4-04D2-7E53-12362C099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E3A7B1-5166-8064-2AFC-5F30C73E1E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C6B3ED-6B10-E3E1-E66C-C1D700071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8B79DB-48C5-D3AD-493A-9847909A5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BCDB-4C9B-144A-B267-0DA838775A84}" type="datetimeFigureOut">
              <a:rPr lang="en-US" smtClean="0"/>
              <a:t>2/8/24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E24856-AAA2-7C01-7317-64B10710F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7DAAFF-FCC1-1B6C-D2E5-2FD622345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47E-AD5B-034B-AFFF-D02600424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22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A7C981-3193-EE8E-10C5-D1F193BB6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2F0EFA-ABA7-6758-A030-3BF475DDF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8452C-932C-EF68-B46B-0AA9977925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4BCDB-4C9B-144A-B267-0DA838775A84}" type="datetimeFigureOut">
              <a:rPr lang="en-US" smtClean="0"/>
              <a:t>2/8/24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7DA4E-7317-F345-80C0-431B85D7F3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B2ABF-8256-51D0-9518-54E05FE03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47E-AD5B-034B-AFFF-D02600424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4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B1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E008AF-6749-B822-9FFB-3563460F2C8A}"/>
              </a:ext>
            </a:extLst>
          </p:cNvPr>
          <p:cNvSpPr/>
          <p:nvPr/>
        </p:nvSpPr>
        <p:spPr>
          <a:xfrm>
            <a:off x="957263" y="785813"/>
            <a:ext cx="10244137" cy="52863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05CE9F-630A-2D75-491A-1341CBEF3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60197"/>
            <a:ext cx="9144000" cy="1309688"/>
          </a:xfrm>
        </p:spPr>
        <p:txBody>
          <a:bodyPr>
            <a:noAutofit/>
          </a:bodyPr>
          <a:lstStyle/>
          <a:p>
            <a:r>
              <a:rPr lang="en-US" sz="4500" b="1" dirty="0">
                <a:latin typeface="Aptos Narrow" panose="020B0004020202020204" pitchFamily="34" charset="0"/>
              </a:rPr>
              <a:t>SSPI vs. SSPI-2: Which measure is a better predictor of sexual recidivism?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E17DC2-6A7F-B36E-5AB7-35FC73557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1568" y="2910999"/>
            <a:ext cx="9915525" cy="1698625"/>
          </a:xfrm>
        </p:spPr>
        <p:txBody>
          <a:bodyPr>
            <a:normAutofit/>
          </a:bodyPr>
          <a:lstStyle/>
          <a:p>
            <a:r>
              <a:rPr lang="en-US" dirty="0">
                <a:latin typeface="Aptos Narrow" panose="020B0004020202020204" pitchFamily="34" charset="0"/>
              </a:rPr>
              <a:t>Melissa </a:t>
            </a:r>
            <a:r>
              <a:rPr lang="en-US" dirty="0" err="1">
                <a:latin typeface="Aptos Narrow" panose="020B0004020202020204" pitchFamily="34" charset="0"/>
              </a:rPr>
              <a:t>O’Donaghy</a:t>
            </a:r>
            <a:r>
              <a:rPr lang="en-US" dirty="0">
                <a:latin typeface="Aptos Narrow" panose="020B0004020202020204" pitchFamily="34" charset="0"/>
              </a:rPr>
              <a:t> &amp; Kelly M. </a:t>
            </a:r>
            <a:r>
              <a:rPr lang="en-US" dirty="0" err="1">
                <a:latin typeface="Aptos Narrow" panose="020B0004020202020204" pitchFamily="34" charset="0"/>
              </a:rPr>
              <a:t>Babchishin</a:t>
            </a:r>
            <a:endParaRPr lang="en-US" dirty="0">
              <a:latin typeface="Aptos Narrow" panose="020B0004020202020204" pitchFamily="34" charset="0"/>
            </a:endParaRPr>
          </a:p>
          <a:p>
            <a:r>
              <a:rPr lang="en-US" dirty="0" err="1">
                <a:latin typeface="Aptos Narrow" panose="020B0004020202020204" pitchFamily="34" charset="0"/>
              </a:rPr>
              <a:t>melissaodonaghy@cmail.carleton.ca</a:t>
            </a:r>
            <a:br>
              <a:rPr lang="en-US" dirty="0">
                <a:latin typeface="Aptos Narrow" panose="020B0004020202020204" pitchFamily="34" charset="0"/>
              </a:rPr>
            </a:br>
            <a:endParaRPr lang="en-US" dirty="0">
              <a:latin typeface="Aptos Narrow" panose="020B0004020202020204" pitchFamily="34" charset="0"/>
            </a:endParaRPr>
          </a:p>
          <a:p>
            <a:endParaRPr lang="en-US" dirty="0">
              <a:latin typeface="Aptos Narrow" panose="020B0004020202020204" pitchFamily="34" charset="0"/>
            </a:endParaRPr>
          </a:p>
          <a:p>
            <a:endParaRPr lang="en-US" dirty="0">
              <a:latin typeface="Aptos Narrow" panose="020B0004020202020204" pitchFamily="34" charset="0"/>
            </a:endParaRPr>
          </a:p>
          <a:p>
            <a:endParaRPr lang="en-US" dirty="0">
              <a:latin typeface="Aptos Narrow" panose="020B0004020202020204" pitchFamily="34" charset="0"/>
            </a:endParaRPr>
          </a:p>
        </p:txBody>
      </p:sp>
      <p:pic>
        <p:nvPicPr>
          <p:cNvPr id="8" name="Picture 7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149F2FF4-6558-B5AD-06ED-3759B1F2F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093" y="4784686"/>
            <a:ext cx="3373509" cy="8433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E8CF73-878D-BFF5-721F-4B89DB9F0989}"/>
              </a:ext>
            </a:extLst>
          </p:cNvPr>
          <p:cNvSpPr txBox="1"/>
          <p:nvPr/>
        </p:nvSpPr>
        <p:spPr>
          <a:xfrm>
            <a:off x="1955443" y="4264652"/>
            <a:ext cx="8281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ptos Narrow" panose="020B0004020202020204" pitchFamily="34" charset="0"/>
                <a:cs typeface="Times New Roman" panose="02020603050405020304" pitchFamily="18" charset="0"/>
              </a:rPr>
              <a:t>4</a:t>
            </a:r>
            <a:r>
              <a:rPr lang="en-US" sz="2000" baseline="30000" dirty="0">
                <a:latin typeface="Aptos Narrow" panose="020B0004020202020204" pitchFamily="34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latin typeface="Aptos Narrow" panose="020B0004020202020204" pitchFamily="34" charset="0"/>
                <a:cs typeface="Times New Roman" panose="02020603050405020304" pitchFamily="18" charset="0"/>
              </a:rPr>
              <a:t> Annual Canadian Forensic Psychology Virtual Conference, February 9</a:t>
            </a:r>
            <a:r>
              <a:rPr lang="en-US" sz="2000" baseline="30000" dirty="0">
                <a:latin typeface="Aptos Narrow" panose="020B0004020202020204" pitchFamily="34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latin typeface="Aptos Narrow" panose="020B0004020202020204" pitchFamily="34" charset="0"/>
                <a:cs typeface="Times New Roman" panose="02020603050405020304" pitchFamily="18" charset="0"/>
              </a:rPr>
              <a:t>, 2024</a:t>
            </a:r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58D6D144-EA06-4E35-A8C7-D519C1E8E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490" y="4526961"/>
            <a:ext cx="2301436" cy="162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479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789C7-0111-B69E-8F3B-422128B6A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ptos Narrow" panose="020B0004020202020204" pitchFamily="34" charset="0"/>
              </a:rPr>
              <a:t>Method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EC6BCC5-F2C6-2A46-E30B-15B4044408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46019" y="2285762"/>
            <a:ext cx="18473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Aptos Narrow" panose="020B00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 Narrow" panose="020B00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5204E3-49FD-95E9-162B-C8EF73228123}"/>
              </a:ext>
            </a:extLst>
          </p:cNvPr>
          <p:cNvSpPr txBox="1"/>
          <p:nvPr/>
        </p:nvSpPr>
        <p:spPr>
          <a:xfrm>
            <a:off x="838200" y="38862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F97A0A-D224-F248-EB54-D15772B335C2}"/>
              </a:ext>
            </a:extLst>
          </p:cNvPr>
          <p:cNvSpPr txBox="1"/>
          <p:nvPr/>
        </p:nvSpPr>
        <p:spPr>
          <a:xfrm>
            <a:off x="3050381" y="3244334"/>
            <a:ext cx="61007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CA" dirty="0"/>
          </a:p>
          <a:p>
            <a:endParaRPr lang="en-CA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B5207F4-4A05-68DB-6539-4F20B8B5B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729" y="1825389"/>
            <a:ext cx="6146859" cy="19607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EFFA6C3-C907-90C3-8198-DE7BE74AF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019" y="3920828"/>
            <a:ext cx="7366000" cy="2501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F46572-3A31-F6BC-45DE-74E5C13D2D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9588" y="1761824"/>
            <a:ext cx="4719607" cy="348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45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899B3-98C8-EBDD-55DC-9248F8C95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9004"/>
            <a:ext cx="12192000" cy="1325563"/>
          </a:xfrm>
        </p:spPr>
        <p:txBody>
          <a:bodyPr/>
          <a:lstStyle/>
          <a:p>
            <a:pPr algn="ctr"/>
            <a:r>
              <a:rPr lang="en-US" b="1" dirty="0">
                <a:latin typeface="Aptos Narrow" panose="020B0004020202020204" pitchFamily="34" charset="0"/>
              </a:rPr>
              <a:t>Convenience sample from Hanson &amp; Harris (2000)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19119F-A638-05EA-9D5F-2C356492DD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5065" y="1585913"/>
            <a:ext cx="3528593" cy="4397375"/>
          </a:xfrm>
          <a:prstGeom prst="rect">
            <a:avLst/>
          </a:prstGeom>
        </p:spPr>
      </p:pic>
      <p:pic>
        <p:nvPicPr>
          <p:cNvPr id="8" name="Graphic 7" descr="Arrow: Slight curve with solid fill">
            <a:extLst>
              <a:ext uri="{FF2B5EF4-FFF2-40B4-BE49-F238E27FC236}">
                <a16:creationId xmlns:a16="http://schemas.microsoft.com/office/drawing/2014/main" id="{4E6C63FF-1D31-6A55-A83A-0C0C33790F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14863" y="2073276"/>
            <a:ext cx="1076325" cy="914400"/>
          </a:xfrm>
          <a:prstGeom prst="rect">
            <a:avLst/>
          </a:prstGeom>
        </p:spPr>
      </p:pic>
      <p:pic>
        <p:nvPicPr>
          <p:cNvPr id="10" name="Graphic 9" descr="Arrow: Slight curve with solid fill">
            <a:extLst>
              <a:ext uri="{FF2B5EF4-FFF2-40B4-BE49-F238E27FC236}">
                <a16:creationId xmlns:a16="http://schemas.microsoft.com/office/drawing/2014/main" id="{F65542A8-D2C4-0499-E371-BA6AF0289D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43387" y="3429000"/>
            <a:ext cx="1076325" cy="914400"/>
          </a:xfrm>
          <a:prstGeom prst="rect">
            <a:avLst/>
          </a:prstGeom>
        </p:spPr>
      </p:pic>
      <p:pic>
        <p:nvPicPr>
          <p:cNvPr id="11" name="Graphic 10" descr="Arrow: Slight curve with solid fill">
            <a:extLst>
              <a:ext uri="{FF2B5EF4-FFF2-40B4-BE49-F238E27FC236}">
                <a16:creationId xmlns:a16="http://schemas.microsoft.com/office/drawing/2014/main" id="{B069E61D-5D8E-4606-55D6-C26535EA20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26668" y="4784724"/>
            <a:ext cx="1076325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85F22D8-4EB4-CCC0-CBF0-DE6096C061AD}"/>
              </a:ext>
            </a:extLst>
          </p:cNvPr>
          <p:cNvSpPr txBox="1"/>
          <p:nvPr/>
        </p:nvSpPr>
        <p:spPr>
          <a:xfrm>
            <a:off x="5881138" y="2007371"/>
            <a:ext cx="5762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Aptos Narrow" panose="020B0004020202020204" pitchFamily="34" charset="0"/>
              </a:rPr>
              <a:t>Men convicted of at least one </a:t>
            </a:r>
            <a:r>
              <a:rPr lang="en-US" sz="2700" b="1" dirty="0">
                <a:latin typeface="Aptos Narrow" panose="020B0004020202020204" pitchFamily="34" charset="0"/>
              </a:rPr>
              <a:t>contact sexual offense </a:t>
            </a:r>
            <a:r>
              <a:rPr lang="en-US" sz="2700" dirty="0">
                <a:latin typeface="Aptos Narrow" panose="020B0004020202020204" pitchFamily="34" charset="0"/>
              </a:rPr>
              <a:t>in Canada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B78BAE-E0BA-7F05-DF54-1DE4E17EC3B4}"/>
              </a:ext>
            </a:extLst>
          </p:cNvPr>
          <p:cNvSpPr txBox="1"/>
          <p:nvPr/>
        </p:nvSpPr>
        <p:spPr>
          <a:xfrm>
            <a:off x="5522122" y="3481626"/>
            <a:ext cx="60602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700" dirty="0">
                <a:latin typeface="Aptos Narrow" panose="020B0004020202020204" pitchFamily="34" charset="0"/>
              </a:rPr>
              <a:t>Removed all participants without any </a:t>
            </a:r>
            <a:r>
              <a:rPr lang="en-US" sz="2700" b="1" dirty="0">
                <a:latin typeface="Aptos Narrow" panose="020B0004020202020204" pitchFamily="34" charset="0"/>
              </a:rPr>
              <a:t>child victims</a:t>
            </a:r>
            <a:r>
              <a:rPr lang="en-US" sz="2700" dirty="0">
                <a:latin typeface="Aptos Narrow" panose="020B0004020202020204" pitchFamily="34" charset="0"/>
              </a:rPr>
              <a:t> under the age of </a:t>
            </a:r>
            <a:r>
              <a:rPr lang="en-US" sz="2700" b="1" dirty="0">
                <a:latin typeface="Aptos Narrow" panose="020B0004020202020204" pitchFamily="34" charset="0"/>
              </a:rPr>
              <a:t>15</a:t>
            </a:r>
            <a:r>
              <a:rPr lang="en-US" sz="2700" dirty="0">
                <a:latin typeface="Aptos Narrow" panose="020B0004020202020204" pitchFamily="34" charset="0"/>
              </a:rPr>
              <a:t> </a:t>
            </a:r>
            <a:r>
              <a:rPr lang="en-US" sz="2700" dirty="0">
                <a:solidFill>
                  <a:srgbClr val="C00000"/>
                </a:solidFill>
                <a:latin typeface="Aptos Narrow" panose="020B0004020202020204" pitchFamily="34" charset="0"/>
              </a:rPr>
              <a:t>(</a:t>
            </a:r>
            <a:r>
              <a:rPr lang="en-US" sz="2700" i="1" dirty="0">
                <a:solidFill>
                  <a:srgbClr val="C00000"/>
                </a:solidFill>
                <a:latin typeface="Aptos Narrow" panose="020B0004020202020204" pitchFamily="34" charset="0"/>
              </a:rPr>
              <a:t>n</a:t>
            </a:r>
            <a:r>
              <a:rPr lang="en-US" sz="2700" dirty="0">
                <a:solidFill>
                  <a:srgbClr val="C00000"/>
                </a:solidFill>
                <a:latin typeface="Aptos Narrow" panose="020B0004020202020204" pitchFamily="34" charset="0"/>
              </a:rPr>
              <a:t> = 117)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2DDF6A-5D55-039E-092D-5B43E01F94D7}"/>
              </a:ext>
            </a:extLst>
          </p:cNvPr>
          <p:cNvSpPr txBox="1"/>
          <p:nvPr/>
        </p:nvSpPr>
        <p:spPr>
          <a:xfrm>
            <a:off x="5153025" y="4841001"/>
            <a:ext cx="51625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700" dirty="0">
                <a:latin typeface="Aptos Narrow" panose="020B0004020202020204" pitchFamily="34" charset="0"/>
              </a:rPr>
              <a:t>Removed at least a minimum </a:t>
            </a:r>
            <a:r>
              <a:rPr lang="en-US" sz="2700" b="1" dirty="0">
                <a:latin typeface="Aptos Narrow" panose="020B0004020202020204" pitchFamily="34" charset="0"/>
              </a:rPr>
              <a:t>5-year follow-up </a:t>
            </a:r>
            <a:r>
              <a:rPr lang="en-US" sz="2700" dirty="0">
                <a:solidFill>
                  <a:srgbClr val="C00000"/>
                </a:solidFill>
                <a:latin typeface="Aptos Narrow" panose="020B0004020202020204" pitchFamily="34" charset="0"/>
              </a:rPr>
              <a:t>(</a:t>
            </a:r>
            <a:r>
              <a:rPr lang="en-US" sz="2700" i="1" dirty="0">
                <a:solidFill>
                  <a:srgbClr val="C00000"/>
                </a:solidFill>
                <a:latin typeface="Aptos Narrow" panose="020B0004020202020204" pitchFamily="34" charset="0"/>
              </a:rPr>
              <a:t>n</a:t>
            </a:r>
            <a:r>
              <a:rPr lang="en-US" sz="2700" dirty="0">
                <a:solidFill>
                  <a:srgbClr val="C00000"/>
                </a:solidFill>
                <a:latin typeface="Aptos Narrow" panose="020B0004020202020204" pitchFamily="34" charset="0"/>
              </a:rPr>
              <a:t> = 28)</a:t>
            </a:r>
          </a:p>
        </p:txBody>
      </p:sp>
    </p:spTree>
    <p:extLst>
      <p:ext uri="{BB962C8B-B14F-4D97-AF65-F5344CB8AC3E}">
        <p14:creationId xmlns:p14="http://schemas.microsoft.com/office/powerpoint/2010/main" val="201106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B4BB9-834E-7C5F-9729-78E590278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Aptos Narrow" panose="020B0004020202020204" pitchFamily="34" charset="0"/>
              </a:rPr>
              <a:t>Ethnicity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3342DE5-3827-834E-5504-EC9CA78510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4300261"/>
              </p:ext>
            </p:extLst>
          </p:nvPr>
        </p:nvGraphicFramePr>
        <p:xfrm>
          <a:off x="212558" y="1092098"/>
          <a:ext cx="11766884" cy="5532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E90D94-CBDF-9302-2A42-A075EBF6976B}"/>
              </a:ext>
            </a:extLst>
          </p:cNvPr>
          <p:cNvCxnSpPr>
            <a:cxnSpLocks/>
          </p:cNvCxnSpPr>
          <p:nvPr/>
        </p:nvCxnSpPr>
        <p:spPr>
          <a:xfrm>
            <a:off x="5074170" y="1469036"/>
            <a:ext cx="52467" cy="15739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731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B85FC7-B87C-A7D8-EC95-680DEA0CE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1B59D-81D4-4E13-7ABB-8173B2E5B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58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Aptos Narrow" panose="020B0004020202020204" pitchFamily="34" charset="0"/>
              </a:rPr>
              <a:t>AUC for Recidivism Fixed 5-Year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111BE14-A0D4-CE6A-76B2-849A9AB3CA0E}"/>
              </a:ext>
            </a:extLst>
          </p:cNvPr>
          <p:cNvGrpSpPr/>
          <p:nvPr/>
        </p:nvGrpSpPr>
        <p:grpSpPr>
          <a:xfrm>
            <a:off x="1315830" y="1265925"/>
            <a:ext cx="9560339" cy="4240353"/>
            <a:chOff x="1193800" y="636398"/>
            <a:chExt cx="10096561" cy="5585203"/>
          </a:xfrm>
        </p:grpSpPr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434936CD-3D97-3B9C-1944-D387372B7695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193800" y="636399"/>
            <a:ext cx="9804400" cy="558520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A4680B45-70DD-92F2-7BDB-3DC3AAC1670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30182336"/>
                </p:ext>
              </p:extLst>
            </p:nvPr>
          </p:nvGraphicFramePr>
          <p:xfrm>
            <a:off x="1429184" y="636398"/>
            <a:ext cx="9861177" cy="55852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C4C79E9-76F4-17FB-E803-472BE6AF5A43}"/>
              </a:ext>
            </a:extLst>
          </p:cNvPr>
          <p:cNvSpPr txBox="1"/>
          <p:nvPr/>
        </p:nvSpPr>
        <p:spPr>
          <a:xfrm rot="19493974">
            <a:off x="2175574" y="5621752"/>
            <a:ext cx="12821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ptos Narrow" panose="020B0004020202020204" pitchFamily="34" charset="0"/>
              </a:rPr>
              <a:t>Any Sexual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39FE1C-3F0B-D917-CCE1-21CA8F369DAE}"/>
              </a:ext>
            </a:extLst>
          </p:cNvPr>
          <p:cNvSpPr txBox="1"/>
          <p:nvPr/>
        </p:nvSpPr>
        <p:spPr>
          <a:xfrm rot="19534649">
            <a:off x="4739636" y="5734756"/>
            <a:ext cx="16995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ptos Narrow" panose="020B0004020202020204" pitchFamily="34" charset="0"/>
              </a:rPr>
              <a:t>Contact Sexual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088E20-2528-0611-AF1B-EB4A4AD4D397}"/>
              </a:ext>
            </a:extLst>
          </p:cNvPr>
          <p:cNvSpPr txBox="1"/>
          <p:nvPr/>
        </p:nvSpPr>
        <p:spPr>
          <a:xfrm rot="19516257">
            <a:off x="7358599" y="5894231"/>
            <a:ext cx="2097157" cy="373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ptos Narrow" panose="020B0004020202020204" pitchFamily="34" charset="0"/>
              </a:rPr>
              <a:t>Non-Contact Sexual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1639AA-C238-021D-AF63-BDC75C68A945}"/>
              </a:ext>
            </a:extLst>
          </p:cNvPr>
          <p:cNvSpPr txBox="1"/>
          <p:nvPr/>
        </p:nvSpPr>
        <p:spPr>
          <a:xfrm>
            <a:off x="10844686" y="1391159"/>
            <a:ext cx="101822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ptos Narrow" panose="020B0004020202020204" pitchFamily="34" charset="0"/>
              </a:rPr>
              <a:t>SSPI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5C14319-BEDF-2EFB-3464-FF335D87A047}"/>
              </a:ext>
            </a:extLst>
          </p:cNvPr>
          <p:cNvCxnSpPr/>
          <p:nvPr/>
        </p:nvCxnSpPr>
        <p:spPr>
          <a:xfrm>
            <a:off x="1743549" y="3386597"/>
            <a:ext cx="882272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318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AD005F-4A25-8FD7-3A92-56A07D763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7818B-8C87-C37A-2197-5B2F7B4E2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58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Aptos Narrow" panose="020B0004020202020204" pitchFamily="34" charset="0"/>
              </a:rPr>
              <a:t>AUC for Recidivism Fixed 5-Year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5B45333-6928-F81D-96D4-773F6CC5AE77}"/>
              </a:ext>
            </a:extLst>
          </p:cNvPr>
          <p:cNvGrpSpPr/>
          <p:nvPr/>
        </p:nvGrpSpPr>
        <p:grpSpPr>
          <a:xfrm>
            <a:off x="1315830" y="1265925"/>
            <a:ext cx="9560339" cy="4240353"/>
            <a:chOff x="1193800" y="636398"/>
            <a:chExt cx="10096561" cy="5585203"/>
          </a:xfrm>
        </p:grpSpPr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4695081E-9610-5BFA-DDF1-ACE27E92D047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193800" y="636399"/>
            <a:ext cx="9804400" cy="558520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8A9B294F-6272-57AC-E11E-C569BF2CFD1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90643760"/>
                </p:ext>
              </p:extLst>
            </p:nvPr>
          </p:nvGraphicFramePr>
          <p:xfrm>
            <a:off x="1429184" y="636398"/>
            <a:ext cx="9861177" cy="55852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92B7BFD-D803-9464-B9FB-5C43C1AF53BF}"/>
              </a:ext>
            </a:extLst>
          </p:cNvPr>
          <p:cNvSpPr txBox="1"/>
          <p:nvPr/>
        </p:nvSpPr>
        <p:spPr>
          <a:xfrm rot="19493974">
            <a:off x="2175574" y="5621752"/>
            <a:ext cx="12821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ptos Narrow" panose="020B0004020202020204" pitchFamily="34" charset="0"/>
              </a:rPr>
              <a:t>Any Sexual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0F7E3F-88BC-0370-4CC6-1ACD348791D7}"/>
              </a:ext>
            </a:extLst>
          </p:cNvPr>
          <p:cNvSpPr txBox="1"/>
          <p:nvPr/>
        </p:nvSpPr>
        <p:spPr>
          <a:xfrm rot="19534649">
            <a:off x="4739636" y="5734756"/>
            <a:ext cx="16995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ptos Narrow" panose="020B0004020202020204" pitchFamily="34" charset="0"/>
              </a:rPr>
              <a:t>Contact Sexual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2617E2-8414-030F-E183-28DC9E437AF0}"/>
              </a:ext>
            </a:extLst>
          </p:cNvPr>
          <p:cNvSpPr txBox="1"/>
          <p:nvPr/>
        </p:nvSpPr>
        <p:spPr>
          <a:xfrm rot="19516257">
            <a:off x="7358599" y="5894231"/>
            <a:ext cx="2097157" cy="373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ptos Narrow" panose="020B0004020202020204" pitchFamily="34" charset="0"/>
              </a:rPr>
              <a:t>Non-Contact Sexual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346489-141E-91F3-1A04-946BBD852CEC}"/>
              </a:ext>
            </a:extLst>
          </p:cNvPr>
          <p:cNvSpPr txBox="1"/>
          <p:nvPr/>
        </p:nvSpPr>
        <p:spPr>
          <a:xfrm>
            <a:off x="10657135" y="1375708"/>
            <a:ext cx="139333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ptos Narrow" panose="020B0004020202020204" pitchFamily="34" charset="0"/>
              </a:rPr>
              <a:t>SSPI</a:t>
            </a:r>
          </a:p>
          <a:p>
            <a:pPr algn="ctr"/>
            <a:r>
              <a:rPr lang="en-US" sz="3600" dirty="0">
                <a:solidFill>
                  <a:srgbClr val="FFC000"/>
                </a:solidFill>
                <a:latin typeface="Aptos Narrow" panose="020B0004020202020204" pitchFamily="34" charset="0"/>
              </a:rPr>
              <a:t>SSPI-2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8593BD6-7538-2C7A-97DD-AC76BBA586CE}"/>
              </a:ext>
            </a:extLst>
          </p:cNvPr>
          <p:cNvCxnSpPr/>
          <p:nvPr/>
        </p:nvCxnSpPr>
        <p:spPr>
          <a:xfrm>
            <a:off x="1684637" y="3386598"/>
            <a:ext cx="882272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414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E1097-98E0-E277-A925-CC9372B00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E1B90-36E2-35BD-7C0A-5AE6A7661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58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Aptos Narrow" panose="020B0004020202020204" pitchFamily="34" charset="0"/>
              </a:rPr>
              <a:t>AUC for Recidivism Fixed 5-Year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5F3658-CF67-AF80-4069-29FF7DD1311F}"/>
              </a:ext>
            </a:extLst>
          </p:cNvPr>
          <p:cNvGrpSpPr/>
          <p:nvPr/>
        </p:nvGrpSpPr>
        <p:grpSpPr>
          <a:xfrm>
            <a:off x="1315830" y="1265925"/>
            <a:ext cx="9560339" cy="4240353"/>
            <a:chOff x="1193800" y="636398"/>
            <a:chExt cx="10096561" cy="5585203"/>
          </a:xfrm>
        </p:grpSpPr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EA55AAE6-0A4B-71B1-F5CF-A0D09136FA58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193800" y="636399"/>
            <a:ext cx="9804400" cy="558520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931BD83D-857B-4001-D43C-96D1041A2C2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35202225"/>
                </p:ext>
              </p:extLst>
            </p:nvPr>
          </p:nvGraphicFramePr>
          <p:xfrm>
            <a:off x="1429184" y="636398"/>
            <a:ext cx="9861177" cy="55852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6D22CE2-AAC6-CD06-A6C3-55187448026E}"/>
              </a:ext>
            </a:extLst>
          </p:cNvPr>
          <p:cNvSpPr txBox="1"/>
          <p:nvPr/>
        </p:nvSpPr>
        <p:spPr>
          <a:xfrm rot="19493974">
            <a:off x="2175574" y="5621752"/>
            <a:ext cx="12821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ptos Narrow" panose="020B0004020202020204" pitchFamily="34" charset="0"/>
              </a:rPr>
              <a:t>Any Sexual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6AC8CD-0857-B09C-0F08-FA465C729F4A}"/>
              </a:ext>
            </a:extLst>
          </p:cNvPr>
          <p:cNvSpPr txBox="1"/>
          <p:nvPr/>
        </p:nvSpPr>
        <p:spPr>
          <a:xfrm rot="19534649">
            <a:off x="4739636" y="5734756"/>
            <a:ext cx="16995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ptos Narrow" panose="020B0004020202020204" pitchFamily="34" charset="0"/>
              </a:rPr>
              <a:t>Contact Sexual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804166-7BF2-19E4-C6EA-98BBCFA3639E}"/>
              </a:ext>
            </a:extLst>
          </p:cNvPr>
          <p:cNvSpPr txBox="1"/>
          <p:nvPr/>
        </p:nvSpPr>
        <p:spPr>
          <a:xfrm rot="19516257">
            <a:off x="7358599" y="5894231"/>
            <a:ext cx="2097157" cy="373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ptos Narrow" panose="020B0004020202020204" pitchFamily="34" charset="0"/>
              </a:rPr>
              <a:t>Non-Contact Sexual</a:t>
            </a:r>
            <a:endParaRPr lang="en-US" dirty="0"/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57328301-B035-061F-6A4F-757DB2CFF229}"/>
              </a:ext>
            </a:extLst>
          </p:cNvPr>
          <p:cNvSpPr/>
          <p:nvPr/>
        </p:nvSpPr>
        <p:spPr>
          <a:xfrm rot="5400000">
            <a:off x="3125124" y="2295450"/>
            <a:ext cx="334228" cy="548709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54CC297B-2972-8736-ECB6-15F562E24AC1}"/>
              </a:ext>
            </a:extLst>
          </p:cNvPr>
          <p:cNvSpPr/>
          <p:nvPr/>
        </p:nvSpPr>
        <p:spPr>
          <a:xfrm rot="5400000">
            <a:off x="8973638" y="1118926"/>
            <a:ext cx="334228" cy="548709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A53B36-F95E-7637-700F-CA7EF21A4956}"/>
              </a:ext>
            </a:extLst>
          </p:cNvPr>
          <p:cNvSpPr txBox="1"/>
          <p:nvPr/>
        </p:nvSpPr>
        <p:spPr>
          <a:xfrm>
            <a:off x="3136936" y="2175379"/>
            <a:ext cx="429657" cy="374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F4E999-2B75-5F73-BCC9-EBEDD83FBFF8}"/>
              </a:ext>
            </a:extLst>
          </p:cNvPr>
          <p:cNvSpPr txBox="1"/>
          <p:nvPr/>
        </p:nvSpPr>
        <p:spPr>
          <a:xfrm>
            <a:off x="8989559" y="997585"/>
            <a:ext cx="429657" cy="374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*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CAADB3-6EE0-09AC-C82D-36B701EB692E}"/>
              </a:ext>
            </a:extLst>
          </p:cNvPr>
          <p:cNvSpPr txBox="1"/>
          <p:nvPr/>
        </p:nvSpPr>
        <p:spPr>
          <a:xfrm>
            <a:off x="10657135" y="1393280"/>
            <a:ext cx="139333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ptos Narrow" panose="020B0004020202020204" pitchFamily="34" charset="0"/>
              </a:rPr>
              <a:t>SSPI</a:t>
            </a:r>
          </a:p>
          <a:p>
            <a:pPr algn="ctr"/>
            <a:r>
              <a:rPr lang="en-US" sz="3600" dirty="0">
                <a:solidFill>
                  <a:srgbClr val="FFC000"/>
                </a:solidFill>
                <a:latin typeface="Aptos Narrow" panose="020B0004020202020204" pitchFamily="34" charset="0"/>
              </a:rPr>
              <a:t>SSPI-2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B77BF6-3B48-8E0C-7F04-CAD37738131B}"/>
              </a:ext>
            </a:extLst>
          </p:cNvPr>
          <p:cNvCxnSpPr/>
          <p:nvPr/>
        </p:nvCxnSpPr>
        <p:spPr>
          <a:xfrm>
            <a:off x="1684637" y="3386598"/>
            <a:ext cx="882272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135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AE2B0A2-94EF-3BF3-84E3-C5711003CC11}"/>
              </a:ext>
            </a:extLst>
          </p:cNvPr>
          <p:cNvSpPr txBox="1"/>
          <p:nvPr/>
        </p:nvSpPr>
        <p:spPr>
          <a:xfrm>
            <a:off x="2368709" y="473008"/>
            <a:ext cx="777249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Aptos Narrow" panose="020B0004020202020204" pitchFamily="34" charset="0"/>
              </a:rPr>
              <a:t>AUC for Recidivism Fixed 20-Year</a:t>
            </a:r>
            <a:endParaRPr lang="en-US" sz="44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3DECE42-8870-40BE-C45A-5D1A750EB587}"/>
              </a:ext>
            </a:extLst>
          </p:cNvPr>
          <p:cNvGrpSpPr/>
          <p:nvPr/>
        </p:nvGrpSpPr>
        <p:grpSpPr>
          <a:xfrm>
            <a:off x="1165803" y="1254418"/>
            <a:ext cx="9703023" cy="4366581"/>
            <a:chOff x="1066800" y="686666"/>
            <a:chExt cx="10287600" cy="5480578"/>
          </a:xfrm>
        </p:grpSpPr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ACE2E66D-AC85-9645-99C8-E85B1942855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52995723"/>
                </p:ext>
              </p:extLst>
            </p:nvPr>
          </p:nvGraphicFramePr>
          <p:xfrm>
            <a:off x="1066800" y="690756"/>
            <a:ext cx="10058400" cy="54764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1" name="Chart 10">
              <a:extLst>
                <a:ext uri="{FF2B5EF4-FFF2-40B4-BE49-F238E27FC236}">
                  <a16:creationId xmlns:a16="http://schemas.microsoft.com/office/drawing/2014/main" id="{49514C0F-965C-7B46-9B38-D2BA31C7B3A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0370147"/>
                </p:ext>
              </p:extLst>
            </p:nvPr>
          </p:nvGraphicFramePr>
          <p:xfrm>
            <a:off x="1314676" y="686666"/>
            <a:ext cx="10039724" cy="54764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520A53C-1475-4939-0365-1E054F436D45}"/>
              </a:ext>
            </a:extLst>
          </p:cNvPr>
          <p:cNvSpPr txBox="1"/>
          <p:nvPr/>
        </p:nvSpPr>
        <p:spPr>
          <a:xfrm rot="19499265">
            <a:off x="2088696" y="5693073"/>
            <a:ext cx="12409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ptos Narrow" panose="020B0004020202020204" pitchFamily="34" charset="0"/>
              </a:rPr>
              <a:t>Any Sexual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715B53-6EBF-9768-2531-4ACD9A2C4F82}"/>
              </a:ext>
            </a:extLst>
          </p:cNvPr>
          <p:cNvSpPr txBox="1"/>
          <p:nvPr/>
        </p:nvSpPr>
        <p:spPr>
          <a:xfrm rot="19514163">
            <a:off x="4914591" y="5829651"/>
            <a:ext cx="17261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ptos Narrow" panose="020B0004020202020204" pitchFamily="34" charset="0"/>
              </a:rPr>
              <a:t>Contact Sexual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0EEB54-F2CC-0B9B-8A2D-2AD8DF63BF2C}"/>
              </a:ext>
            </a:extLst>
          </p:cNvPr>
          <p:cNvSpPr txBox="1"/>
          <p:nvPr/>
        </p:nvSpPr>
        <p:spPr>
          <a:xfrm rot="19491641">
            <a:off x="7592362" y="5947293"/>
            <a:ext cx="21740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ptos Narrow" panose="020B0004020202020204" pitchFamily="34" charset="0"/>
              </a:rPr>
              <a:t>Non-Contact Sexual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D936408-20C8-6781-98C4-F4676E477746}"/>
              </a:ext>
            </a:extLst>
          </p:cNvPr>
          <p:cNvCxnSpPr>
            <a:cxnSpLocks/>
          </p:cNvCxnSpPr>
          <p:nvPr/>
        </p:nvCxnSpPr>
        <p:spPr>
          <a:xfrm>
            <a:off x="1552022" y="3437709"/>
            <a:ext cx="893058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3C62B85-319E-6BCC-5D36-BF3A783BC749}"/>
              </a:ext>
            </a:extLst>
          </p:cNvPr>
          <p:cNvSpPr txBox="1"/>
          <p:nvPr/>
        </p:nvSpPr>
        <p:spPr>
          <a:xfrm>
            <a:off x="10907802" y="1399797"/>
            <a:ext cx="101822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ptos Narrow" panose="020B0004020202020204" pitchFamily="34" charset="0"/>
              </a:rPr>
              <a:t>SSPI</a:t>
            </a:r>
          </a:p>
        </p:txBody>
      </p:sp>
    </p:spTree>
    <p:extLst>
      <p:ext uri="{BB962C8B-B14F-4D97-AF65-F5344CB8AC3E}">
        <p14:creationId xmlns:p14="http://schemas.microsoft.com/office/powerpoint/2010/main" val="3294568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068CF-7C3B-ACE0-9EC5-A0B368700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CF6C46A-8480-5419-D644-815AD97E7F23}"/>
              </a:ext>
            </a:extLst>
          </p:cNvPr>
          <p:cNvSpPr txBox="1"/>
          <p:nvPr/>
        </p:nvSpPr>
        <p:spPr>
          <a:xfrm>
            <a:off x="2368709" y="473008"/>
            <a:ext cx="777249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Aptos Narrow" panose="020B0004020202020204" pitchFamily="34" charset="0"/>
              </a:rPr>
              <a:t>AUC for Recidivism Fixed 20-Year</a:t>
            </a:r>
            <a:endParaRPr lang="en-US" sz="44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06721CF-BA09-9E51-692E-6942A08DA760}"/>
              </a:ext>
            </a:extLst>
          </p:cNvPr>
          <p:cNvGrpSpPr/>
          <p:nvPr/>
        </p:nvGrpSpPr>
        <p:grpSpPr>
          <a:xfrm>
            <a:off x="1165803" y="1254418"/>
            <a:ext cx="9703023" cy="4366581"/>
            <a:chOff x="1066800" y="686666"/>
            <a:chExt cx="10287600" cy="5480578"/>
          </a:xfrm>
        </p:grpSpPr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DBEBAA59-BB62-B838-B217-0F79348AF85A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066800" y="690756"/>
            <a:ext cx="10058400" cy="54764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1" name="Chart 10">
              <a:extLst>
                <a:ext uri="{FF2B5EF4-FFF2-40B4-BE49-F238E27FC236}">
                  <a16:creationId xmlns:a16="http://schemas.microsoft.com/office/drawing/2014/main" id="{7353D9A7-28DC-D39C-EF53-E0C6E136045E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314676" y="686666"/>
            <a:ext cx="10039724" cy="54764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44EDB89-8A56-D2C0-3729-5B009A452946}"/>
              </a:ext>
            </a:extLst>
          </p:cNvPr>
          <p:cNvSpPr txBox="1"/>
          <p:nvPr/>
        </p:nvSpPr>
        <p:spPr>
          <a:xfrm rot="19499265">
            <a:off x="2088696" y="5693073"/>
            <a:ext cx="12409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ptos Narrow" panose="020B0004020202020204" pitchFamily="34" charset="0"/>
              </a:rPr>
              <a:t>Any Sexual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28282A-F375-F9D7-93CD-2D4041222FBF}"/>
              </a:ext>
            </a:extLst>
          </p:cNvPr>
          <p:cNvSpPr txBox="1"/>
          <p:nvPr/>
        </p:nvSpPr>
        <p:spPr>
          <a:xfrm rot="19514163">
            <a:off x="4914591" y="5829651"/>
            <a:ext cx="17261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ptos Narrow" panose="020B0004020202020204" pitchFamily="34" charset="0"/>
              </a:rPr>
              <a:t>Contact Sexual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5BDB49-CD70-B930-4E79-98279FB5374C}"/>
              </a:ext>
            </a:extLst>
          </p:cNvPr>
          <p:cNvSpPr txBox="1"/>
          <p:nvPr/>
        </p:nvSpPr>
        <p:spPr>
          <a:xfrm rot="19491641">
            <a:off x="7592362" y="5947293"/>
            <a:ext cx="21740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ptos Narrow" panose="020B0004020202020204" pitchFamily="34" charset="0"/>
              </a:rPr>
              <a:t>Non-Contact Sexual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68BF64D-F16D-EC59-8B23-86F245CA6391}"/>
              </a:ext>
            </a:extLst>
          </p:cNvPr>
          <p:cNvCxnSpPr>
            <a:cxnSpLocks/>
          </p:cNvCxnSpPr>
          <p:nvPr/>
        </p:nvCxnSpPr>
        <p:spPr>
          <a:xfrm>
            <a:off x="1552022" y="3437709"/>
            <a:ext cx="893058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D6690AA-6FD8-89EF-04B1-698402FE444F}"/>
              </a:ext>
            </a:extLst>
          </p:cNvPr>
          <p:cNvSpPr txBox="1"/>
          <p:nvPr/>
        </p:nvSpPr>
        <p:spPr>
          <a:xfrm>
            <a:off x="10720251" y="1399797"/>
            <a:ext cx="139333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ptos Narrow" panose="020B0004020202020204" pitchFamily="34" charset="0"/>
              </a:rPr>
              <a:t>SSPI</a:t>
            </a:r>
          </a:p>
          <a:p>
            <a:pPr algn="ctr"/>
            <a:r>
              <a:rPr lang="en-US" sz="3600" dirty="0">
                <a:solidFill>
                  <a:srgbClr val="FFC000"/>
                </a:solidFill>
                <a:latin typeface="Aptos Narrow" panose="020B0004020202020204" pitchFamily="34" charset="0"/>
              </a:rPr>
              <a:t>SSPI-2</a:t>
            </a:r>
          </a:p>
        </p:txBody>
      </p:sp>
    </p:spTree>
    <p:extLst>
      <p:ext uri="{BB962C8B-B14F-4D97-AF65-F5344CB8AC3E}">
        <p14:creationId xmlns:p14="http://schemas.microsoft.com/office/powerpoint/2010/main" val="773546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68CDF1-0B38-4B91-7042-D5C887A02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7501D9D-9B35-CFA0-3F10-B006E617C0F1}"/>
              </a:ext>
            </a:extLst>
          </p:cNvPr>
          <p:cNvSpPr txBox="1"/>
          <p:nvPr/>
        </p:nvSpPr>
        <p:spPr>
          <a:xfrm>
            <a:off x="2368709" y="473008"/>
            <a:ext cx="777249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Aptos Narrow" panose="020B0004020202020204" pitchFamily="34" charset="0"/>
              </a:rPr>
              <a:t>AUC for Recidivism Fixed 20-Year</a:t>
            </a:r>
            <a:endParaRPr lang="en-US" sz="44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3DE236E-D2F2-933C-2A4D-569F1C6A8A92}"/>
              </a:ext>
            </a:extLst>
          </p:cNvPr>
          <p:cNvGrpSpPr/>
          <p:nvPr/>
        </p:nvGrpSpPr>
        <p:grpSpPr>
          <a:xfrm>
            <a:off x="1165803" y="1254418"/>
            <a:ext cx="9703023" cy="4366581"/>
            <a:chOff x="1066800" y="686666"/>
            <a:chExt cx="10287600" cy="5480578"/>
          </a:xfrm>
        </p:grpSpPr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8231DF5F-3A2D-E0FC-B59A-4189DF5FB971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066800" y="690756"/>
            <a:ext cx="10058400" cy="54764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1" name="Chart 10">
              <a:extLst>
                <a:ext uri="{FF2B5EF4-FFF2-40B4-BE49-F238E27FC236}">
                  <a16:creationId xmlns:a16="http://schemas.microsoft.com/office/drawing/2014/main" id="{5977C6D0-3673-7853-6F98-FAAC2FC426D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314676" y="686666"/>
            <a:ext cx="10039724" cy="54764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B6B9AA5-D93D-437B-99BE-50BC332110ED}"/>
              </a:ext>
            </a:extLst>
          </p:cNvPr>
          <p:cNvSpPr txBox="1"/>
          <p:nvPr/>
        </p:nvSpPr>
        <p:spPr>
          <a:xfrm rot="19499265">
            <a:off x="2088696" y="5693073"/>
            <a:ext cx="12409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ptos Narrow" panose="020B0004020202020204" pitchFamily="34" charset="0"/>
              </a:rPr>
              <a:t>Any Sexual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85243B-37E9-39D3-B02A-A95A39CE99F5}"/>
              </a:ext>
            </a:extLst>
          </p:cNvPr>
          <p:cNvSpPr txBox="1"/>
          <p:nvPr/>
        </p:nvSpPr>
        <p:spPr>
          <a:xfrm rot="19514163">
            <a:off x="4914591" y="5829651"/>
            <a:ext cx="17261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ptos Narrow" panose="020B0004020202020204" pitchFamily="34" charset="0"/>
              </a:rPr>
              <a:t>Contact Sexual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408B02-1A37-BEE3-072C-E4C5B2F430D8}"/>
              </a:ext>
            </a:extLst>
          </p:cNvPr>
          <p:cNvSpPr txBox="1"/>
          <p:nvPr/>
        </p:nvSpPr>
        <p:spPr>
          <a:xfrm rot="19491641">
            <a:off x="7592362" y="5947293"/>
            <a:ext cx="21740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ptos Narrow" panose="020B0004020202020204" pitchFamily="34" charset="0"/>
              </a:rPr>
              <a:t>Non-Contact Sexual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CC88B5A-8FED-D870-9766-C184DC60BC48}"/>
              </a:ext>
            </a:extLst>
          </p:cNvPr>
          <p:cNvCxnSpPr>
            <a:cxnSpLocks/>
          </p:cNvCxnSpPr>
          <p:nvPr/>
        </p:nvCxnSpPr>
        <p:spPr>
          <a:xfrm>
            <a:off x="1552022" y="3437709"/>
            <a:ext cx="893058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4B55A35-DB80-87D6-02F0-864737C7E116}"/>
              </a:ext>
            </a:extLst>
          </p:cNvPr>
          <p:cNvSpPr txBox="1"/>
          <p:nvPr/>
        </p:nvSpPr>
        <p:spPr>
          <a:xfrm>
            <a:off x="10720251" y="1399797"/>
            <a:ext cx="139333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ptos Narrow" panose="020B0004020202020204" pitchFamily="34" charset="0"/>
              </a:rPr>
              <a:t>SSPI</a:t>
            </a:r>
          </a:p>
          <a:p>
            <a:pPr algn="ctr"/>
            <a:r>
              <a:rPr lang="en-US" sz="3600" dirty="0">
                <a:solidFill>
                  <a:srgbClr val="FFC000"/>
                </a:solidFill>
                <a:latin typeface="Aptos Narrow" panose="020B0004020202020204" pitchFamily="34" charset="0"/>
              </a:rPr>
              <a:t>SSPI-2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12E70774-CCE3-4A5E-19A3-3789A8177CEB}"/>
              </a:ext>
            </a:extLst>
          </p:cNvPr>
          <p:cNvSpPr/>
          <p:nvPr/>
        </p:nvSpPr>
        <p:spPr>
          <a:xfrm rot="5400000">
            <a:off x="8933224" y="1760659"/>
            <a:ext cx="334228" cy="548709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06ED81-A34D-FB58-731C-DEC343182A0B}"/>
              </a:ext>
            </a:extLst>
          </p:cNvPr>
          <p:cNvSpPr txBox="1"/>
          <p:nvPr/>
        </p:nvSpPr>
        <p:spPr>
          <a:xfrm>
            <a:off x="8954422" y="1649798"/>
            <a:ext cx="4085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/>
              <a:t>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911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6603A-3B70-5935-2973-EBC369977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ptos Narrow" panose="020B0004020202020204" pitchFamily="34" charset="0"/>
              </a:rPr>
              <a:t>Discussion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6F6C7D-5354-0EAD-F285-CA4F3C4A8E7F}"/>
              </a:ext>
            </a:extLst>
          </p:cNvPr>
          <p:cNvSpPr txBox="1"/>
          <p:nvPr/>
        </p:nvSpPr>
        <p:spPr>
          <a:xfrm>
            <a:off x="1710267" y="5631101"/>
            <a:ext cx="100245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latin typeface="Aptos Narrow" panose="020B0004020202020204" pitchFamily="34" charset="0"/>
              </a:rPr>
              <a:t>SSPI-2 better predictor than SSPI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1817260-0368-6F6F-AFD8-04D12DBB5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668" y="1229254"/>
            <a:ext cx="2963332" cy="3344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003E857-B32B-CC9D-B78E-0F9CBD7EF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9897" y="1690688"/>
            <a:ext cx="6165273" cy="3923355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8DB16769-555D-0E64-C59E-9F3E210FF175}"/>
              </a:ext>
            </a:extLst>
          </p:cNvPr>
          <p:cNvSpPr/>
          <p:nvPr/>
        </p:nvSpPr>
        <p:spPr>
          <a:xfrm rot="567739">
            <a:off x="4217552" y="4172603"/>
            <a:ext cx="211256" cy="123004"/>
          </a:xfrm>
          <a:prstGeom prst="rect">
            <a:avLst/>
          </a:prstGeom>
          <a:solidFill>
            <a:srgbClr val="F8A3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728E1F6-1026-B1F3-66CC-4B8C94952979}"/>
              </a:ext>
            </a:extLst>
          </p:cNvPr>
          <p:cNvCxnSpPr>
            <a:cxnSpLocks/>
          </p:cNvCxnSpPr>
          <p:nvPr/>
        </p:nvCxnSpPr>
        <p:spPr>
          <a:xfrm>
            <a:off x="4198642" y="4170538"/>
            <a:ext cx="724788" cy="101211"/>
          </a:xfrm>
          <a:prstGeom prst="line">
            <a:avLst/>
          </a:prstGeom>
          <a:ln w="57150">
            <a:solidFill>
              <a:srgbClr val="F8A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880CA68-9A89-E5DE-B3F7-32E0FE901ADF}"/>
              </a:ext>
            </a:extLst>
          </p:cNvPr>
          <p:cNvCxnSpPr>
            <a:cxnSpLocks/>
          </p:cNvCxnSpPr>
          <p:nvPr/>
        </p:nvCxnSpPr>
        <p:spPr>
          <a:xfrm>
            <a:off x="4198642" y="4267937"/>
            <a:ext cx="760578" cy="74808"/>
          </a:xfrm>
          <a:prstGeom prst="line">
            <a:avLst/>
          </a:prstGeom>
          <a:ln w="57150">
            <a:solidFill>
              <a:srgbClr val="F8A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B651B2E-FCFD-DE2B-4EDE-B7958617E2D8}"/>
              </a:ext>
            </a:extLst>
          </p:cNvPr>
          <p:cNvCxnSpPr>
            <a:cxnSpLocks/>
          </p:cNvCxnSpPr>
          <p:nvPr/>
        </p:nvCxnSpPr>
        <p:spPr>
          <a:xfrm>
            <a:off x="4222763" y="4149471"/>
            <a:ext cx="0" cy="143343"/>
          </a:xfrm>
          <a:prstGeom prst="line">
            <a:avLst/>
          </a:prstGeom>
          <a:ln w="57150">
            <a:solidFill>
              <a:srgbClr val="F8A3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ADEB799-B4CB-BF35-1E28-D0F7B34E741D}"/>
              </a:ext>
            </a:extLst>
          </p:cNvPr>
          <p:cNvCxnSpPr>
            <a:cxnSpLocks/>
          </p:cNvCxnSpPr>
          <p:nvPr/>
        </p:nvCxnSpPr>
        <p:spPr>
          <a:xfrm>
            <a:off x="4198642" y="4118862"/>
            <a:ext cx="249076" cy="3216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C4896BA-6D62-7BC8-398D-361910A10CB9}"/>
              </a:ext>
            </a:extLst>
          </p:cNvPr>
          <p:cNvCxnSpPr>
            <a:cxnSpLocks/>
          </p:cNvCxnSpPr>
          <p:nvPr/>
        </p:nvCxnSpPr>
        <p:spPr>
          <a:xfrm>
            <a:off x="8112647" y="3018509"/>
            <a:ext cx="0" cy="1840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590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B1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AF796F3-DA30-7F45-ED87-FC17B3DD3C90}"/>
              </a:ext>
            </a:extLst>
          </p:cNvPr>
          <p:cNvSpPr/>
          <p:nvPr/>
        </p:nvSpPr>
        <p:spPr>
          <a:xfrm>
            <a:off x="957263" y="1059656"/>
            <a:ext cx="10244137" cy="4738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4F36-EAC1-0BEA-3072-5413E6BBA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1031"/>
            <a:ext cx="10515600" cy="2175669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Aptos Narrow" panose="020B0004020202020204" pitchFamily="34" charset="0"/>
              </a:rPr>
              <a:t>Research Team:  </a:t>
            </a:r>
            <a:br>
              <a:rPr lang="en-US" sz="4000" dirty="0">
                <a:solidFill>
                  <a:schemeClr val="bg2">
                    <a:lumMod val="25000"/>
                  </a:schemeClr>
                </a:solidFill>
                <a:latin typeface="Aptos Narrow" panose="020B0004020202020204" pitchFamily="34" charset="0"/>
              </a:rPr>
            </a:br>
            <a:br>
              <a:rPr lang="en-US" sz="4000" dirty="0">
                <a:solidFill>
                  <a:schemeClr val="bg2">
                    <a:lumMod val="25000"/>
                  </a:schemeClr>
                </a:solidFill>
                <a:latin typeface="Aptos Narrow" panose="020B0004020202020204" pitchFamily="34" charset="0"/>
              </a:rPr>
            </a:b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Aptos Narrow" panose="020B0004020202020204" pitchFamily="34" charset="0"/>
              </a:rPr>
              <a:t>Grace Culp, Rachael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  <a:latin typeface="Aptos Narrow" panose="020B0004020202020204" pitchFamily="34" charset="0"/>
              </a:rPr>
              <a:t>Zarbl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Aptos Narrow" panose="020B0004020202020204" pitchFamily="34" charset="0"/>
              </a:rPr>
              <a:t>, &amp; Alexis Hinkson</a:t>
            </a:r>
          </a:p>
          <a:p>
            <a:endParaRPr lang="en-US" dirty="0"/>
          </a:p>
        </p:txBody>
      </p:sp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E4806ED8-AB98-89BC-AAE0-DF62F3F91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0056" y="4076700"/>
            <a:ext cx="3638549" cy="9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39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05BC9C-BB80-D9C3-4547-89451FF2D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14" y="1943633"/>
            <a:ext cx="3329770" cy="36782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C0CB83-7B55-DE8C-D995-AFA4647F4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8812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Aptos Narrow" panose="020B0004020202020204" pitchFamily="34" charset="0"/>
              </a:rPr>
              <a:t>Practical Implications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61E354-035D-5A04-DF3F-38A8D2570C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856" y="1056217"/>
            <a:ext cx="5808285" cy="33713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9C45A8A-9D8C-FFC6-D187-DD64BD3A371A}"/>
              </a:ext>
            </a:extLst>
          </p:cNvPr>
          <p:cNvCxnSpPr/>
          <p:nvPr/>
        </p:nvCxnSpPr>
        <p:spPr>
          <a:xfrm>
            <a:off x="838199" y="1913467"/>
            <a:ext cx="3022601" cy="37084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325F464-A3FB-02EE-5C74-E39CEFB7133A}"/>
              </a:ext>
            </a:extLst>
          </p:cNvPr>
          <p:cNvCxnSpPr>
            <a:cxnSpLocks/>
          </p:cNvCxnSpPr>
          <p:nvPr/>
        </p:nvCxnSpPr>
        <p:spPr>
          <a:xfrm flipV="1">
            <a:off x="838199" y="1913467"/>
            <a:ext cx="2846961" cy="37084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84AA9FD-3DF9-DE3B-3302-833BDE71B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192" y="2229928"/>
            <a:ext cx="3432554" cy="31056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245983-D848-4D03-3F84-7A66F59FB5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5970" y="1960377"/>
            <a:ext cx="3022600" cy="351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4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4F19B-8E2B-094C-1480-B62F12148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ptos Narrow" panose="020B0004020202020204" pitchFamily="34" charset="0"/>
              </a:rPr>
              <a:t>Limitations and Future Directions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E76448-EB5E-4D1B-0DE4-16ABDEEA5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1" y="1862138"/>
            <a:ext cx="3721100" cy="2070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5315F6-961B-AE41-845C-F52BBF6622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6151" y="1887538"/>
            <a:ext cx="2819400" cy="2044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09F8B2-B633-298C-2C63-059CF62242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8941" y="1258017"/>
            <a:ext cx="5808285" cy="3371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6E8AA9-BE98-3E91-4FED-71C9A4B666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6184" y="4215343"/>
            <a:ext cx="2959100" cy="2209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78CE40-18DA-E429-1500-4F6E48055D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5284" y="4223581"/>
            <a:ext cx="2959100" cy="2209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C3443F-C440-683E-6E4A-672FB1AFA3E9}"/>
              </a:ext>
            </a:extLst>
          </p:cNvPr>
          <p:cNvSpPr txBox="1"/>
          <p:nvPr/>
        </p:nvSpPr>
        <p:spPr>
          <a:xfrm>
            <a:off x="3843581" y="6256962"/>
            <a:ext cx="11313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i="1" dirty="0">
                <a:latin typeface="Aptos Narrow" panose="020B0004020202020204" pitchFamily="34" charset="0"/>
              </a:rPr>
              <a:t>n</a:t>
            </a:r>
            <a:r>
              <a:rPr lang="en-US" sz="2500" dirty="0">
                <a:latin typeface="Aptos Narrow" panose="020B0004020202020204" pitchFamily="34" charset="0"/>
              </a:rPr>
              <a:t> = 264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E3A306-DB08-A3EE-7E92-F7876A3A3AE8}"/>
              </a:ext>
            </a:extLst>
          </p:cNvPr>
          <p:cNvSpPr txBox="1"/>
          <p:nvPr/>
        </p:nvSpPr>
        <p:spPr>
          <a:xfrm>
            <a:off x="6713821" y="6256962"/>
            <a:ext cx="13298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i="1" u="none" dirty="0">
                <a:effectLst/>
                <a:latin typeface="Aptos Narrow" panose="020B0004020202020204" pitchFamily="34" charset="0"/>
                <a:ea typeface="Calibri" panose="020F0502020204030204" pitchFamily="34" charset="0"/>
              </a:rPr>
              <a:t>n</a:t>
            </a:r>
            <a:r>
              <a:rPr lang="en-US" sz="2500" u="none" dirty="0">
                <a:effectLst/>
                <a:latin typeface="Aptos Narrow" panose="020B0004020202020204" pitchFamily="34" charset="0"/>
                <a:ea typeface="Calibri" panose="020F0502020204030204" pitchFamily="34" charset="0"/>
              </a:rPr>
              <a:t> = 1350</a:t>
            </a:r>
            <a:endParaRPr lang="en-US" sz="2500" dirty="0"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66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B1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409DFE7-78D3-C574-1D6A-1C262A535E5B}"/>
              </a:ext>
            </a:extLst>
          </p:cNvPr>
          <p:cNvSpPr/>
          <p:nvPr/>
        </p:nvSpPr>
        <p:spPr>
          <a:xfrm>
            <a:off x="1206500" y="914400"/>
            <a:ext cx="9779000" cy="5029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27B48E-0435-4626-9F85-90A118284C86}"/>
              </a:ext>
            </a:extLst>
          </p:cNvPr>
          <p:cNvSpPr txBox="1"/>
          <p:nvPr/>
        </p:nvSpPr>
        <p:spPr>
          <a:xfrm>
            <a:off x="2336800" y="1593344"/>
            <a:ext cx="7518400" cy="2026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latin typeface="Aptos Narrow" panose="020B0004020202020204" pitchFamily="34" charset="0"/>
              </a:rPr>
              <a:t>Thank you for listening!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latin typeface="Aptos Narrow" panose="020B0004020202020204" pitchFamily="34" charset="0"/>
              </a:rPr>
              <a:t>Any questions?</a:t>
            </a:r>
          </a:p>
        </p:txBody>
      </p:sp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389DDB35-9980-9819-22AD-FFCB76DD7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591" y="4444816"/>
            <a:ext cx="3613685" cy="9034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CB1960-E840-26AD-BE21-E22162C77DDE}"/>
              </a:ext>
            </a:extLst>
          </p:cNvPr>
          <p:cNvSpPr txBox="1"/>
          <p:nvPr/>
        </p:nvSpPr>
        <p:spPr>
          <a:xfrm>
            <a:off x="3657600" y="3777998"/>
            <a:ext cx="4876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latin typeface="Aptos Narrow" panose="020B0004020202020204" pitchFamily="34" charset="0"/>
              </a:rPr>
              <a:t>melissaodonaghy@cmail.carleton.ca</a:t>
            </a:r>
            <a:endParaRPr lang="en-US" sz="2500" dirty="0">
              <a:latin typeface="Aptos Narrow" panose="020B00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0DE4-1ACF-EFDB-070E-70FA92D50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8369" y="4413702"/>
            <a:ext cx="1535261" cy="1388044"/>
          </a:xfrm>
          <a:prstGeom prst="rect">
            <a:avLst/>
          </a:prstGeom>
        </p:spPr>
      </p:pic>
      <p:pic>
        <p:nvPicPr>
          <p:cNvPr id="3" name="Picture 2" descr="Image preview">
            <a:extLst>
              <a:ext uri="{FF2B5EF4-FFF2-40B4-BE49-F238E27FC236}">
                <a16:creationId xmlns:a16="http://schemas.microsoft.com/office/drawing/2014/main" id="{0945C4A5-8AFC-1FA8-51ED-F08134EAC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680" y="4207420"/>
            <a:ext cx="2636891" cy="180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950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01AF2-6746-502E-C0CE-27F300A30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8572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Aptos Narrow" panose="020B0004020202020204" pitchFamily="34" charset="0"/>
              </a:rPr>
              <a:t>What is pedophilia?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CFD02-023F-6145-4614-BB91AA3D5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0111"/>
            <a:ext cx="10515600" cy="361315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ptos Narrow" panose="020B0004020202020204" pitchFamily="34" charset="0"/>
              </a:rPr>
              <a:t>Atypical sexual interest defined by persistent and ongoing sexual interest in prepubescent children </a:t>
            </a:r>
            <a:r>
              <a:rPr lang="en-US" sz="2400" dirty="0">
                <a:latin typeface="Aptos Narrow" panose="020B0004020202020204" pitchFamily="34" charset="0"/>
              </a:rPr>
              <a:t>(</a:t>
            </a:r>
            <a:r>
              <a:rPr lang="en-US" sz="2400" dirty="0" err="1">
                <a:latin typeface="Aptos Narrow" panose="020B0004020202020204" pitchFamily="34" charset="0"/>
              </a:rPr>
              <a:t>Seto</a:t>
            </a:r>
            <a:r>
              <a:rPr lang="en-US" sz="2400" dirty="0">
                <a:latin typeface="Aptos Narrow" panose="020B0004020202020204" pitchFamily="34" charset="0"/>
              </a:rPr>
              <a:t>, 2009)</a:t>
            </a:r>
            <a:br>
              <a:rPr lang="en-US" sz="2400" dirty="0">
                <a:latin typeface="Aptos Narrow" panose="020B0004020202020204" pitchFamily="34" charset="0"/>
              </a:rPr>
            </a:br>
            <a:endParaRPr lang="en-US" sz="2400" dirty="0">
              <a:latin typeface="Aptos Narrow" panose="020B0004020202020204" pitchFamily="34" charset="0"/>
            </a:endParaRPr>
          </a:p>
          <a:p>
            <a:r>
              <a:rPr lang="en-US" sz="3600" dirty="0">
                <a:latin typeface="Aptos Narrow" panose="020B0004020202020204" pitchFamily="34" charset="0"/>
              </a:rPr>
              <a:t>Leading factor in the onset and maintenance of child sexual abuse </a:t>
            </a:r>
            <a:r>
              <a:rPr lang="en-US" sz="2400" dirty="0">
                <a:latin typeface="Aptos Narrow" panose="020B0004020202020204" pitchFamily="34" charset="0"/>
              </a:rPr>
              <a:t>(</a:t>
            </a:r>
            <a:r>
              <a:rPr lang="en-US" sz="2400" dirty="0" err="1">
                <a:latin typeface="Aptos Narrow" panose="020B0004020202020204" pitchFamily="34" charset="0"/>
              </a:rPr>
              <a:t>Seto</a:t>
            </a:r>
            <a:r>
              <a:rPr lang="en-US" sz="2400" dirty="0">
                <a:latin typeface="Aptos Narrow" panose="020B0004020202020204" pitchFamily="34" charset="0"/>
              </a:rPr>
              <a:t>, 2018)</a:t>
            </a:r>
            <a:endParaRPr lang="en-US" sz="3600" dirty="0">
              <a:latin typeface="Aptos Narrow" panose="020B00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12DEEC-E547-3FEE-9D4C-10B1B8809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094" y="1526382"/>
            <a:ext cx="5357812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6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08D22AA-C286-FD24-2B5D-D6707FCD46A5}"/>
              </a:ext>
            </a:extLst>
          </p:cNvPr>
          <p:cNvSpPr/>
          <p:nvPr/>
        </p:nvSpPr>
        <p:spPr>
          <a:xfrm>
            <a:off x="7344988" y="3872376"/>
            <a:ext cx="4098086" cy="249161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D6BFC2-2EF9-6C08-3377-4DA290B5A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12" y="38319"/>
            <a:ext cx="11001375" cy="1112619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atin typeface="Aptos Narrow" panose="020B0004020202020204" pitchFamily="34" charset="0"/>
              </a:rPr>
              <a:t>Methods to assess sexual interest in children</a:t>
            </a:r>
          </a:p>
        </p:txBody>
      </p:sp>
      <p:pic>
        <p:nvPicPr>
          <p:cNvPr id="11" name="Content Placeholder 10" descr="Thumbs Down outline">
            <a:extLst>
              <a:ext uri="{FF2B5EF4-FFF2-40B4-BE49-F238E27FC236}">
                <a16:creationId xmlns:a16="http://schemas.microsoft.com/office/drawing/2014/main" id="{C26DBD5B-8137-4968-498C-67E253A8C5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94031" y="7332663"/>
            <a:ext cx="46037" cy="46037"/>
          </a:xfr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08F15D4-9717-4AB4-AD44-4C7F248D3CEF}"/>
              </a:ext>
            </a:extLst>
          </p:cNvPr>
          <p:cNvSpPr/>
          <p:nvPr/>
        </p:nvSpPr>
        <p:spPr>
          <a:xfrm>
            <a:off x="3350417" y="1290667"/>
            <a:ext cx="5491163" cy="1220989"/>
          </a:xfrm>
          <a:prstGeom prst="roundRect">
            <a:avLst/>
          </a:prstGeom>
          <a:solidFill>
            <a:srgbClr val="93B1A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ptos Narrow" panose="020B0004020202020204" pitchFamily="34" charset="0"/>
                <a:cs typeface="Times New Roman" panose="02020603050405020304" pitchFamily="18" charset="0"/>
              </a:rPr>
              <a:t>Self-report</a:t>
            </a:r>
            <a:br>
              <a:rPr lang="en-US" sz="3200" dirty="0">
                <a:latin typeface="Aptos Narrow" panose="020B0004020202020204" pitchFamily="34" charset="0"/>
                <a:cs typeface="Times New Roman" panose="02020603050405020304" pitchFamily="18" charset="0"/>
              </a:rPr>
            </a:br>
            <a:r>
              <a:rPr lang="en-US" sz="2000" dirty="0" err="1">
                <a:latin typeface="Aptos Narrow" panose="020B0004020202020204" pitchFamily="34" charset="0"/>
                <a:cs typeface="Times New Roman" panose="02020603050405020304" pitchFamily="18" charset="0"/>
              </a:rPr>
              <a:t>Pedneault</a:t>
            </a:r>
            <a:r>
              <a:rPr lang="en-US" sz="2000" dirty="0">
                <a:latin typeface="Aptos Narrow" panose="020B0004020202020204" pitchFamily="34" charset="0"/>
                <a:cs typeface="Times New Roman" panose="02020603050405020304" pitchFamily="18" charset="0"/>
              </a:rPr>
              <a:t> et al. (2021)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D44025-1812-2999-4777-D5AFDAFB45A3}"/>
              </a:ext>
            </a:extLst>
          </p:cNvPr>
          <p:cNvSpPr txBox="1"/>
          <p:nvPr/>
        </p:nvSpPr>
        <p:spPr>
          <a:xfrm>
            <a:off x="7376222" y="3926221"/>
            <a:ext cx="4220465" cy="1397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ptos Narrow" panose="020B0004020202020204" pitchFamily="34" charset="0"/>
              </a:rPr>
              <a:t>Social desirability</a:t>
            </a:r>
          </a:p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ptos Narrow" panose="020B0004020202020204" pitchFamily="34" charset="0"/>
              </a:rPr>
              <a:t>Impression management</a:t>
            </a:r>
            <a:endParaRPr lang="en-US" sz="28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62D11F9-DBB3-4957-C5D0-160C001F3C32}"/>
              </a:ext>
            </a:extLst>
          </p:cNvPr>
          <p:cNvSpPr/>
          <p:nvPr/>
        </p:nvSpPr>
        <p:spPr>
          <a:xfrm>
            <a:off x="8894207" y="2735855"/>
            <a:ext cx="999648" cy="976267"/>
          </a:xfrm>
          <a:prstGeom prst="ellips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phic 20" descr="Thumbs Down with solid fill">
            <a:extLst>
              <a:ext uri="{FF2B5EF4-FFF2-40B4-BE49-F238E27FC236}">
                <a16:creationId xmlns:a16="http://schemas.microsoft.com/office/drawing/2014/main" id="{6F94A7D0-07D8-9EA4-59FA-1C91BD3209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99139" y="2866352"/>
            <a:ext cx="789783" cy="789783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718CF3B-FC4A-0D62-A949-6D76444161BC}"/>
              </a:ext>
            </a:extLst>
          </p:cNvPr>
          <p:cNvSpPr/>
          <p:nvPr/>
        </p:nvSpPr>
        <p:spPr>
          <a:xfrm>
            <a:off x="1145393" y="3872376"/>
            <a:ext cx="4098086" cy="249161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C1D8323-AE4C-5AE2-A99F-58433346D2B2}"/>
              </a:ext>
            </a:extLst>
          </p:cNvPr>
          <p:cNvSpPr/>
          <p:nvPr/>
        </p:nvSpPr>
        <p:spPr>
          <a:xfrm>
            <a:off x="2694612" y="2735854"/>
            <a:ext cx="999648" cy="976267"/>
          </a:xfrm>
          <a:prstGeom prst="ellips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 descr="Thumbs up sign with solid fill">
            <a:extLst>
              <a:ext uri="{FF2B5EF4-FFF2-40B4-BE49-F238E27FC236}">
                <a16:creationId xmlns:a16="http://schemas.microsoft.com/office/drawing/2014/main" id="{79138B16-61E3-F85B-A957-9B56755D0F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98761" y="2828312"/>
            <a:ext cx="791349" cy="7913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55BFEB3-9BD5-FA8A-1A5F-E929AE861613}"/>
              </a:ext>
            </a:extLst>
          </p:cNvPr>
          <p:cNvSpPr txBox="1"/>
          <p:nvPr/>
        </p:nvSpPr>
        <p:spPr>
          <a:xfrm>
            <a:off x="1145393" y="3936569"/>
            <a:ext cx="3749717" cy="2087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ptos Narrow" panose="020B0004020202020204" pitchFamily="34" charset="0"/>
              </a:rPr>
              <a:t>Easy to administer</a:t>
            </a:r>
          </a:p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ptos Narrow" panose="020B0004020202020204" pitchFamily="34" charset="0"/>
              </a:rPr>
              <a:t>Inexpensive</a:t>
            </a:r>
          </a:p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55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7E32DD3-6AF7-FD02-3AFA-B56F4A85CDB9}"/>
              </a:ext>
            </a:extLst>
          </p:cNvPr>
          <p:cNvSpPr/>
          <p:nvPr/>
        </p:nvSpPr>
        <p:spPr>
          <a:xfrm>
            <a:off x="3350416" y="1281793"/>
            <a:ext cx="5491163" cy="1282056"/>
          </a:xfrm>
          <a:prstGeom prst="roundRect">
            <a:avLst/>
          </a:prstGeom>
          <a:solidFill>
            <a:srgbClr val="93B1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ptos Narrow" panose="020B0004020202020204" pitchFamily="34" charset="0"/>
              </a:rPr>
              <a:t>Attentional or viewing tasks</a:t>
            </a:r>
            <a:br>
              <a:rPr lang="en-US" sz="3200" dirty="0">
                <a:solidFill>
                  <a:schemeClr val="bg1"/>
                </a:solidFill>
                <a:latin typeface="Aptos Narrow" panose="020B0004020202020204" pitchFamily="34" charset="0"/>
              </a:rPr>
            </a:br>
            <a:r>
              <a:rPr lang="en-US" sz="2000" dirty="0" err="1">
                <a:solidFill>
                  <a:schemeClr val="bg1"/>
                </a:solidFill>
                <a:latin typeface="Aptos Narrow" panose="020B0004020202020204" pitchFamily="34" charset="0"/>
              </a:rPr>
              <a:t>Babchishin</a:t>
            </a:r>
            <a:r>
              <a:rPr lang="en-US" sz="2000" dirty="0">
                <a:solidFill>
                  <a:schemeClr val="bg1"/>
                </a:solidFill>
                <a:latin typeface="Aptos Narrow" panose="020B0004020202020204" pitchFamily="34" charset="0"/>
              </a:rPr>
              <a:t> et al. (2013)</a:t>
            </a:r>
            <a:endParaRPr lang="en-US" sz="3200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256757-336B-07A4-585C-EDD34DC68A1A}"/>
              </a:ext>
            </a:extLst>
          </p:cNvPr>
          <p:cNvSpPr txBox="1"/>
          <p:nvPr/>
        </p:nvSpPr>
        <p:spPr>
          <a:xfrm>
            <a:off x="271669" y="363281"/>
            <a:ext cx="1164865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Aptos Narrow" panose="020B0004020202020204" pitchFamily="34" charset="0"/>
              </a:rPr>
              <a:t>Methods to assess sexual interest in children</a:t>
            </a:r>
            <a:endParaRPr lang="en-US" sz="4400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E58A49A-CF6F-2432-F61C-D884156931FE}"/>
              </a:ext>
            </a:extLst>
          </p:cNvPr>
          <p:cNvSpPr/>
          <p:nvPr/>
        </p:nvSpPr>
        <p:spPr>
          <a:xfrm>
            <a:off x="1077843" y="3877733"/>
            <a:ext cx="4098086" cy="249161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en-US" sz="1800" dirty="0">
              <a:latin typeface="Aptos Narrow" panose="020B00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4B39B8A-C4FA-CEBD-0A0D-5CFDCA288708}"/>
              </a:ext>
            </a:extLst>
          </p:cNvPr>
          <p:cNvSpPr/>
          <p:nvPr/>
        </p:nvSpPr>
        <p:spPr>
          <a:xfrm>
            <a:off x="7309310" y="3877733"/>
            <a:ext cx="4098086" cy="249161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Graphic 3" descr="Thumbs up sign with solid fill">
            <a:extLst>
              <a:ext uri="{FF2B5EF4-FFF2-40B4-BE49-F238E27FC236}">
                <a16:creationId xmlns:a16="http://schemas.microsoft.com/office/drawing/2014/main" id="{CF6433E9-5195-4EF2-DBC1-5C9B8DD07D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1211" y="2854186"/>
            <a:ext cx="791349" cy="79134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756CE01-4C60-0657-3D46-CA1513BF4A9E}"/>
              </a:ext>
            </a:extLst>
          </p:cNvPr>
          <p:cNvSpPr/>
          <p:nvPr/>
        </p:nvSpPr>
        <p:spPr>
          <a:xfrm rot="20234626">
            <a:off x="2627062" y="2777328"/>
            <a:ext cx="999648" cy="976267"/>
          </a:xfrm>
          <a:prstGeom prst="ellipse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21ED48C-FC0A-DBC0-1DDE-BB8F90770ED0}"/>
              </a:ext>
            </a:extLst>
          </p:cNvPr>
          <p:cNvSpPr/>
          <p:nvPr/>
        </p:nvSpPr>
        <p:spPr>
          <a:xfrm rot="20234626">
            <a:off x="8858529" y="2758977"/>
            <a:ext cx="999648" cy="976267"/>
          </a:xfrm>
          <a:prstGeom prst="ellips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 descr="Thumbs Down with solid fill">
            <a:extLst>
              <a:ext uri="{FF2B5EF4-FFF2-40B4-BE49-F238E27FC236}">
                <a16:creationId xmlns:a16="http://schemas.microsoft.com/office/drawing/2014/main" id="{24AD6632-4B21-9BB3-101D-9596DD5864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63461" y="2911289"/>
            <a:ext cx="789783" cy="78978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D0AEFD2-D7B6-8DDB-EC60-1607E68865C4}"/>
              </a:ext>
            </a:extLst>
          </p:cNvPr>
          <p:cNvSpPr txBox="1"/>
          <p:nvPr/>
        </p:nvSpPr>
        <p:spPr>
          <a:xfrm>
            <a:off x="1132974" y="4053114"/>
            <a:ext cx="3749717" cy="2949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ptos Narrow" panose="020B0004020202020204" pitchFamily="34" charset="0"/>
              </a:rPr>
              <a:t>Does not require direct</a:t>
            </a:r>
            <a:br>
              <a:rPr lang="en-US" sz="2800" dirty="0">
                <a:latin typeface="Aptos Narrow" panose="020B0004020202020204" pitchFamily="34" charset="0"/>
              </a:rPr>
            </a:br>
            <a:r>
              <a:rPr lang="en-US" sz="2800" dirty="0">
                <a:latin typeface="Aptos Narrow" panose="020B0004020202020204" pitchFamily="34" charset="0"/>
              </a:rPr>
              <a:t>questioning</a:t>
            </a:r>
          </a:p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ptos Narrow" panose="020B0004020202020204" pitchFamily="34" charset="0"/>
              </a:rPr>
              <a:t>Inexpensive</a:t>
            </a:r>
          </a:p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ptos Narrow" panose="020B0004020202020204" pitchFamily="34" charset="0"/>
              </a:rPr>
              <a:t>Easy to administer</a:t>
            </a:r>
          </a:p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Aptos Narrow" panose="020B00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9DBCD2-66B0-CDD7-79B6-47A4A994A520}"/>
              </a:ext>
            </a:extLst>
          </p:cNvPr>
          <p:cNvSpPr txBox="1"/>
          <p:nvPr/>
        </p:nvSpPr>
        <p:spPr>
          <a:xfrm>
            <a:off x="7309310" y="4067246"/>
            <a:ext cx="39626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ptos Narrow" panose="020B0004020202020204" pitchFamily="34" charset="0"/>
              </a:rPr>
              <a:t>Less researched</a:t>
            </a:r>
            <a:br>
              <a:rPr lang="en-US" sz="2800" dirty="0">
                <a:latin typeface="Aptos Narrow" panose="020B0004020202020204" pitchFamily="34" charset="0"/>
              </a:rPr>
            </a:br>
            <a:endParaRPr lang="en-US" sz="2800" dirty="0"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34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A2BF463-E457-4905-2240-4F63BD111659}"/>
              </a:ext>
            </a:extLst>
          </p:cNvPr>
          <p:cNvSpPr/>
          <p:nvPr/>
        </p:nvSpPr>
        <p:spPr>
          <a:xfrm rot="20234626">
            <a:off x="2432133" y="2779891"/>
            <a:ext cx="999648" cy="976267"/>
          </a:xfrm>
          <a:prstGeom prst="ellipse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4C97821-9E0B-8892-DC46-5185CCEFB6F3}"/>
              </a:ext>
            </a:extLst>
          </p:cNvPr>
          <p:cNvSpPr/>
          <p:nvPr/>
        </p:nvSpPr>
        <p:spPr>
          <a:xfrm rot="20234626">
            <a:off x="8736647" y="2779891"/>
            <a:ext cx="999648" cy="976267"/>
          </a:xfrm>
          <a:prstGeom prst="ellips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156EE8-07A1-5D3B-21C5-C0279667EFF9}"/>
              </a:ext>
            </a:extLst>
          </p:cNvPr>
          <p:cNvSpPr txBox="1"/>
          <p:nvPr/>
        </p:nvSpPr>
        <p:spPr>
          <a:xfrm>
            <a:off x="874643" y="239405"/>
            <a:ext cx="109727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Aptos Narrow" panose="020B0004020202020204" pitchFamily="34" charset="0"/>
              </a:rPr>
              <a:t>Methods to assess sexual interest in children</a:t>
            </a:r>
            <a:endParaRPr lang="en-US" sz="44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5E21BFF-2449-0836-8F60-C987349285CE}"/>
              </a:ext>
            </a:extLst>
          </p:cNvPr>
          <p:cNvSpPr/>
          <p:nvPr/>
        </p:nvSpPr>
        <p:spPr>
          <a:xfrm>
            <a:off x="3350419" y="1295839"/>
            <a:ext cx="5491161" cy="1282056"/>
          </a:xfrm>
          <a:prstGeom prst="roundRect">
            <a:avLst/>
          </a:prstGeom>
          <a:solidFill>
            <a:srgbClr val="93B1A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ptos Narrow" panose="020B0004020202020204" pitchFamily="34" charset="0"/>
              </a:rPr>
              <a:t>Phallometric testing</a:t>
            </a:r>
          </a:p>
          <a:p>
            <a:pPr algn="ctr"/>
            <a:r>
              <a:rPr lang="en-US" sz="2000" dirty="0">
                <a:latin typeface="Aptos Narrow" panose="020B0004020202020204" pitchFamily="34" charset="0"/>
              </a:rPr>
              <a:t>McPhail et al. (2019)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8A6B489-B1CB-636B-7FA2-3732AE3A6EC2}"/>
              </a:ext>
            </a:extLst>
          </p:cNvPr>
          <p:cNvSpPr/>
          <p:nvPr/>
        </p:nvSpPr>
        <p:spPr>
          <a:xfrm>
            <a:off x="1077843" y="3877733"/>
            <a:ext cx="4098086" cy="249161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6A53FCB-48C5-9391-8874-F87B19E26C6F}"/>
              </a:ext>
            </a:extLst>
          </p:cNvPr>
          <p:cNvSpPr/>
          <p:nvPr/>
        </p:nvSpPr>
        <p:spPr>
          <a:xfrm>
            <a:off x="7238586" y="3877733"/>
            <a:ext cx="4098086" cy="249161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phic 9" descr="Thumbs Down with solid fill">
            <a:extLst>
              <a:ext uri="{FF2B5EF4-FFF2-40B4-BE49-F238E27FC236}">
                <a16:creationId xmlns:a16="http://schemas.microsoft.com/office/drawing/2014/main" id="{9C2BCDCE-9FF5-FE1D-56D7-042ABF49E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46082" y="2936547"/>
            <a:ext cx="789783" cy="7897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D38A300-6937-01E2-07B1-1122D858B9F2}"/>
              </a:ext>
            </a:extLst>
          </p:cNvPr>
          <p:cNvSpPr txBox="1"/>
          <p:nvPr/>
        </p:nvSpPr>
        <p:spPr>
          <a:xfrm>
            <a:off x="7453435" y="3677169"/>
            <a:ext cx="3660722" cy="2777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ptos Narrow" panose="020B0004020202020204" pitchFamily="34" charset="0"/>
              </a:rPr>
              <a:t>Costly</a:t>
            </a:r>
          </a:p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ptos Narrow" panose="020B0004020202020204" pitchFamily="34" charset="0"/>
              </a:rPr>
              <a:t>Invasive</a:t>
            </a:r>
          </a:p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ptos Narrow" panose="020B0004020202020204" pitchFamily="34" charset="0"/>
              </a:rPr>
              <a:t>Time consuming</a:t>
            </a:r>
          </a:p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ptos Narrow" panose="020B0004020202020204" pitchFamily="34" charset="0"/>
              </a:rPr>
              <a:t>No standardization</a:t>
            </a:r>
          </a:p>
        </p:txBody>
      </p:sp>
      <p:pic>
        <p:nvPicPr>
          <p:cNvPr id="5" name="Graphic 4" descr="Thumbs up sign with solid fill">
            <a:extLst>
              <a:ext uri="{FF2B5EF4-FFF2-40B4-BE49-F238E27FC236}">
                <a16:creationId xmlns:a16="http://schemas.microsoft.com/office/drawing/2014/main" id="{241F69B9-2BFB-4CB8-B1A9-3D8076EE04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13496" y="2824213"/>
            <a:ext cx="836923" cy="8369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CEE95EF-E60C-31DF-25C9-FB84D4B7EBDF}"/>
              </a:ext>
            </a:extLst>
          </p:cNvPr>
          <p:cNvSpPr txBox="1"/>
          <p:nvPr/>
        </p:nvSpPr>
        <p:spPr>
          <a:xfrm>
            <a:off x="1222937" y="3948483"/>
            <a:ext cx="3807898" cy="2863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ptos Narrow" panose="020B0004020202020204" pitchFamily="34" charset="0"/>
              </a:rPr>
              <a:t>Objective quantifiable </a:t>
            </a:r>
            <a:br>
              <a:rPr lang="en-US" sz="2800" dirty="0">
                <a:latin typeface="Aptos Narrow" panose="020B0004020202020204" pitchFamily="34" charset="0"/>
              </a:rPr>
            </a:br>
            <a:r>
              <a:rPr lang="en-US" sz="2800" dirty="0">
                <a:latin typeface="Aptos Narrow" panose="020B0004020202020204" pitchFamily="34" charset="0"/>
              </a:rPr>
              <a:t>measure of sexual </a:t>
            </a:r>
            <a:br>
              <a:rPr lang="en-US" sz="2800" dirty="0">
                <a:latin typeface="Aptos Narrow" panose="020B0004020202020204" pitchFamily="34" charset="0"/>
              </a:rPr>
            </a:br>
            <a:r>
              <a:rPr lang="en-US" sz="2800" dirty="0">
                <a:latin typeface="Aptos Narrow" panose="020B0004020202020204" pitchFamily="34" charset="0"/>
              </a:rPr>
              <a:t>arousal</a:t>
            </a:r>
            <a:br>
              <a:rPr lang="en-US" sz="2800" dirty="0">
                <a:latin typeface="Aptos Narrow" panose="020B0004020202020204" pitchFamily="34" charset="0"/>
              </a:rPr>
            </a:br>
            <a:endParaRPr lang="en-US" sz="2800" dirty="0">
              <a:latin typeface="Aptos Narrow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ptos Narrow" panose="020B0004020202020204" pitchFamily="34" charset="0"/>
              </a:rPr>
              <a:t>Large research base</a:t>
            </a:r>
          </a:p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6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132B2-432E-1CA1-D239-F333B1D3B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433" y="638572"/>
            <a:ext cx="453978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b="1" dirty="0">
                <a:solidFill>
                  <a:srgbClr val="7BA69D"/>
                </a:solidFill>
                <a:latin typeface="Aptos Narrow" panose="020B0004020202020204" pitchFamily="34" charset="0"/>
              </a:rPr>
              <a:t>S</a:t>
            </a:r>
            <a:r>
              <a:rPr lang="en-US" sz="6600" dirty="0">
                <a:latin typeface="Aptos Narrow" panose="020B0004020202020204" pitchFamily="34" charset="0"/>
              </a:rPr>
              <a:t>creening</a:t>
            </a:r>
          </a:p>
          <a:p>
            <a:pPr marL="0" indent="0">
              <a:buNone/>
            </a:pPr>
            <a:r>
              <a:rPr lang="en-US" sz="6600" b="1" dirty="0">
                <a:solidFill>
                  <a:srgbClr val="7BA69D"/>
                </a:solidFill>
                <a:latin typeface="Aptos Narrow" panose="020B0004020202020204" pitchFamily="34" charset="0"/>
              </a:rPr>
              <a:t>S</a:t>
            </a:r>
            <a:r>
              <a:rPr lang="en-US" sz="6600" dirty="0">
                <a:latin typeface="Aptos Narrow" panose="020B0004020202020204" pitchFamily="34" charset="0"/>
              </a:rPr>
              <a:t>cale for</a:t>
            </a:r>
          </a:p>
          <a:p>
            <a:pPr marL="0" indent="0">
              <a:buNone/>
            </a:pPr>
            <a:r>
              <a:rPr lang="en-US" sz="6600" b="1" dirty="0">
                <a:solidFill>
                  <a:srgbClr val="7BA69D"/>
                </a:solidFill>
                <a:latin typeface="Aptos Narrow" panose="020B0004020202020204" pitchFamily="34" charset="0"/>
              </a:rPr>
              <a:t>P</a:t>
            </a:r>
            <a:r>
              <a:rPr lang="en-US" sz="6600" dirty="0">
                <a:latin typeface="Aptos Narrow" panose="020B0004020202020204" pitchFamily="34" charset="0"/>
              </a:rPr>
              <a:t>edophilic</a:t>
            </a:r>
          </a:p>
          <a:p>
            <a:pPr marL="0" indent="0">
              <a:buNone/>
            </a:pPr>
            <a:r>
              <a:rPr lang="en-US" sz="6600" b="1" dirty="0">
                <a:solidFill>
                  <a:srgbClr val="7BA69D"/>
                </a:solidFill>
                <a:latin typeface="Aptos Narrow" panose="020B0004020202020204" pitchFamily="34" charset="0"/>
              </a:rPr>
              <a:t>I</a:t>
            </a:r>
            <a:r>
              <a:rPr lang="en-US" sz="6600" dirty="0">
                <a:latin typeface="Aptos Narrow" panose="020B0004020202020204" pitchFamily="34" charset="0"/>
              </a:rPr>
              <a:t>nterests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797282E-EC03-28CA-6646-D06FD8E070BE}"/>
              </a:ext>
            </a:extLst>
          </p:cNvPr>
          <p:cNvSpPr txBox="1">
            <a:spLocks/>
          </p:cNvSpPr>
          <p:nvPr/>
        </p:nvSpPr>
        <p:spPr>
          <a:xfrm>
            <a:off x="6096000" y="1046162"/>
            <a:ext cx="6096000" cy="3268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3000" dirty="0">
              <a:effectLst/>
              <a:latin typeface="Aptos Narrow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936FFF-5CAA-EB48-9657-8A111E9CAE8F}"/>
              </a:ext>
            </a:extLst>
          </p:cNvPr>
          <p:cNvSpPr/>
          <p:nvPr/>
        </p:nvSpPr>
        <p:spPr>
          <a:xfrm>
            <a:off x="0" y="5303838"/>
            <a:ext cx="12192000" cy="915590"/>
          </a:xfrm>
          <a:prstGeom prst="rect">
            <a:avLst/>
          </a:prstGeom>
          <a:solidFill>
            <a:srgbClr val="93B1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ptos Narrow" panose="020B0004020202020204" pitchFamily="34" charset="0"/>
                <a:cs typeface="Times New Roman" panose="02020603050405020304" pitchFamily="18" charset="0"/>
              </a:rPr>
              <a:t>Seto</a:t>
            </a:r>
            <a:r>
              <a:rPr lang="en-US" sz="2800" dirty="0">
                <a:solidFill>
                  <a:schemeClr val="bg1"/>
                </a:solidFill>
                <a:latin typeface="Aptos Narrow" panose="020B0004020202020204" pitchFamily="34" charset="0"/>
                <a:cs typeface="Times New Roman" panose="02020603050405020304" pitchFamily="18" charset="0"/>
              </a:rPr>
              <a:t> &amp; </a:t>
            </a:r>
            <a:r>
              <a:rPr lang="en-US" sz="2800" dirty="0" err="1">
                <a:solidFill>
                  <a:schemeClr val="bg1"/>
                </a:solidFill>
                <a:latin typeface="Aptos Narrow" panose="020B0004020202020204" pitchFamily="34" charset="0"/>
                <a:cs typeface="Times New Roman" panose="02020603050405020304" pitchFamily="18" charset="0"/>
              </a:rPr>
              <a:t>Lalumière</a:t>
            </a:r>
            <a:r>
              <a:rPr lang="en-US" sz="2800" dirty="0">
                <a:solidFill>
                  <a:schemeClr val="bg1"/>
                </a:solidFill>
                <a:latin typeface="Aptos Narrow" panose="020B0004020202020204" pitchFamily="34" charset="0"/>
                <a:cs typeface="Times New Roman" panose="02020603050405020304" pitchFamily="18" charset="0"/>
              </a:rPr>
              <a:t> (2001)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BF299A-666A-A60B-5DEB-3F3504F44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0218" y="1828015"/>
            <a:ext cx="2513755" cy="20430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5BC5CD-96CE-2D52-5B26-743750F85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1947862"/>
            <a:ext cx="1752600" cy="1803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6158FE-C96E-9391-D100-5EEEF0681C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9700" y="1947862"/>
            <a:ext cx="17526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47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652EF-93E5-B544-5A32-4792B61AB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281" y="0"/>
            <a:ext cx="3658199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Aptos Narrow" panose="020B0004020202020204" pitchFamily="34" charset="0"/>
              </a:rPr>
              <a:t>SSPI</a:t>
            </a:r>
            <a:br>
              <a:rPr lang="en-US" b="1" dirty="0">
                <a:latin typeface="Aptos Narrow" panose="020B0004020202020204" pitchFamily="34" charset="0"/>
              </a:rPr>
            </a:br>
            <a:r>
              <a:rPr lang="en-US" sz="2000" b="1" dirty="0" err="1">
                <a:latin typeface="Aptos Narrow" panose="020B0004020202020204" pitchFamily="34" charset="0"/>
              </a:rPr>
              <a:t>Seto</a:t>
            </a:r>
            <a:r>
              <a:rPr lang="en-US" sz="2000" b="1" dirty="0">
                <a:latin typeface="Aptos Narrow" panose="020B0004020202020204" pitchFamily="34" charset="0"/>
              </a:rPr>
              <a:t> &amp; </a:t>
            </a:r>
            <a:r>
              <a:rPr lang="en-US" sz="2000" b="1" dirty="0" err="1">
                <a:latin typeface="Aptos Narrow" panose="020B0004020202020204" pitchFamily="34" charset="0"/>
              </a:rPr>
              <a:t>Lamumière</a:t>
            </a:r>
            <a:r>
              <a:rPr lang="en-US" sz="2000" b="1" dirty="0">
                <a:latin typeface="Aptos Narrow" panose="020B0004020202020204" pitchFamily="34" charset="0"/>
              </a:rPr>
              <a:t> (2001)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8865D1-741E-49D1-7032-86D8E402C130}"/>
              </a:ext>
            </a:extLst>
          </p:cNvPr>
          <p:cNvSpPr txBox="1"/>
          <p:nvPr/>
        </p:nvSpPr>
        <p:spPr>
          <a:xfrm>
            <a:off x="3050381" y="3244334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CA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C4CFC7B-902F-7078-E68D-7E84EBE35B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1447659"/>
              </p:ext>
            </p:extLst>
          </p:nvPr>
        </p:nvGraphicFramePr>
        <p:xfrm>
          <a:off x="-381004" y="1188016"/>
          <a:ext cx="6286501" cy="3998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31FDE4EE-4D69-B3CC-4BB1-8002B8852C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7390244"/>
              </p:ext>
            </p:extLst>
          </p:nvPr>
        </p:nvGraphicFramePr>
        <p:xfrm>
          <a:off x="5905499" y="1188016"/>
          <a:ext cx="6286501" cy="5066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638C29AB-C263-3E41-AE4F-0813358C30CD}"/>
              </a:ext>
            </a:extLst>
          </p:cNvPr>
          <p:cNvSpPr txBox="1"/>
          <p:nvPr/>
        </p:nvSpPr>
        <p:spPr>
          <a:xfrm>
            <a:off x="8289325" y="127053"/>
            <a:ext cx="205819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Aptos Narrow" panose="020B0004020202020204" pitchFamily="34" charset="0"/>
              </a:rPr>
              <a:t>SSPI-2</a:t>
            </a:r>
            <a:br>
              <a:rPr lang="en-US" sz="4400" b="1" dirty="0">
                <a:latin typeface="Aptos Narrow" panose="020B0004020202020204" pitchFamily="34" charset="0"/>
              </a:rPr>
            </a:br>
            <a:r>
              <a:rPr lang="en-US" sz="2000" b="1" dirty="0" err="1">
                <a:latin typeface="Aptos Narrow" panose="020B0004020202020204" pitchFamily="34" charset="0"/>
              </a:rPr>
              <a:t>Seto</a:t>
            </a:r>
            <a:r>
              <a:rPr lang="en-US" sz="2000" b="1" dirty="0">
                <a:latin typeface="Aptos Narrow" panose="020B0004020202020204" pitchFamily="34" charset="0"/>
              </a:rPr>
              <a:t> et al. (2017)</a:t>
            </a:r>
          </a:p>
          <a:p>
            <a:endParaRPr lang="en-US" sz="4400" b="1" dirty="0">
              <a:latin typeface="Aptos Narrow" panose="020B00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02F709-7AA1-4DE3-82F9-FB67BA8F86CA}"/>
              </a:ext>
            </a:extLst>
          </p:cNvPr>
          <p:cNvSpPr txBox="1"/>
          <p:nvPr/>
        </p:nvSpPr>
        <p:spPr>
          <a:xfrm>
            <a:off x="727615" y="1377030"/>
            <a:ext cx="2808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Aptos Narrow" panose="020B0004020202020204" pitchFamily="34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A8F666-A26E-0768-171E-49A6DBAB86F1}"/>
              </a:ext>
            </a:extLst>
          </p:cNvPr>
          <p:cNvSpPr txBox="1"/>
          <p:nvPr/>
        </p:nvSpPr>
        <p:spPr>
          <a:xfrm>
            <a:off x="721660" y="2420484"/>
            <a:ext cx="41538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Aptos Narrow" panose="020B0004020202020204" pitchFamily="34" charset="0"/>
              </a:rPr>
              <a:t>1</a:t>
            </a:r>
            <a:endParaRPr lang="en-US" sz="2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EA4B9F-B86E-F9A4-4B82-5EDAA229EB05}"/>
              </a:ext>
            </a:extLst>
          </p:cNvPr>
          <p:cNvSpPr txBox="1"/>
          <p:nvPr/>
        </p:nvSpPr>
        <p:spPr>
          <a:xfrm>
            <a:off x="721659" y="3498350"/>
            <a:ext cx="41538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Aptos Narrow" panose="020B0004020202020204" pitchFamily="34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A7AD95-345A-1321-6ACB-9FFCB57262FC}"/>
              </a:ext>
            </a:extLst>
          </p:cNvPr>
          <p:cNvSpPr txBox="1"/>
          <p:nvPr/>
        </p:nvSpPr>
        <p:spPr>
          <a:xfrm>
            <a:off x="721659" y="4543621"/>
            <a:ext cx="41538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Aptos Narrow" panose="020B0004020202020204" pitchFamily="34" charset="0"/>
              </a:rPr>
              <a:t>1</a:t>
            </a:r>
            <a:endParaRPr lang="en-US" sz="2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F8C2D8-462E-B32C-22DD-CD43247FE2CB}"/>
              </a:ext>
            </a:extLst>
          </p:cNvPr>
          <p:cNvSpPr txBox="1"/>
          <p:nvPr/>
        </p:nvSpPr>
        <p:spPr>
          <a:xfrm>
            <a:off x="7006574" y="1373401"/>
            <a:ext cx="39435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Aptos Narrow" panose="020B0004020202020204" pitchFamily="34" charset="0"/>
              </a:rPr>
              <a:t>1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0CC8AC-FB27-E659-2152-4DCAA821A528}"/>
              </a:ext>
            </a:extLst>
          </p:cNvPr>
          <p:cNvSpPr txBox="1"/>
          <p:nvPr/>
        </p:nvSpPr>
        <p:spPr>
          <a:xfrm>
            <a:off x="7006574" y="2431420"/>
            <a:ext cx="35004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Aptos Narrow" panose="020B0004020202020204" pitchFamily="34" charset="0"/>
              </a:rPr>
              <a:t>1</a:t>
            </a:r>
            <a:endParaRPr lang="en-US" sz="2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9C2867-BCFF-E9BA-4FCB-B36D3C2B1F32}"/>
              </a:ext>
            </a:extLst>
          </p:cNvPr>
          <p:cNvSpPr txBox="1"/>
          <p:nvPr/>
        </p:nvSpPr>
        <p:spPr>
          <a:xfrm>
            <a:off x="6988191" y="3484496"/>
            <a:ext cx="38680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Aptos Narrow" panose="020B0004020202020204" pitchFamily="34" charset="0"/>
              </a:rPr>
              <a:t>1</a:t>
            </a:r>
            <a:endParaRPr lang="en-US" sz="2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5F7BD3-4101-EC02-362F-D96CB3D3D141}"/>
              </a:ext>
            </a:extLst>
          </p:cNvPr>
          <p:cNvSpPr txBox="1"/>
          <p:nvPr/>
        </p:nvSpPr>
        <p:spPr>
          <a:xfrm>
            <a:off x="6992285" y="4567906"/>
            <a:ext cx="42292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Aptos Narrow" panose="020B0004020202020204" pitchFamily="34" charset="0"/>
              </a:rPr>
              <a:t>1</a:t>
            </a:r>
            <a:endParaRPr lang="en-US" sz="2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B3C360-A721-1DC4-4392-42234C484377}"/>
              </a:ext>
            </a:extLst>
          </p:cNvPr>
          <p:cNvSpPr txBox="1"/>
          <p:nvPr/>
        </p:nvSpPr>
        <p:spPr>
          <a:xfrm>
            <a:off x="6980649" y="5628869"/>
            <a:ext cx="39435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Aptos Narrow" panose="020B0004020202020204" pitchFamily="34" charset="0"/>
              </a:rPr>
              <a:t>1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2969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2C568A-A9DE-8040-9A3C-5E62072AAD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3F2C568A-A9DE-8040-9A3C-5E62072AAD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3F2C568A-A9DE-8040-9A3C-5E62072AAD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86F790-6F31-504C-9BF8-D8965A9B50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graphicEl>
                                              <a:dgm id="{0886F790-6F31-504C-9BF8-D8965A9B50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0886F790-6F31-504C-9BF8-D8965A9B50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49FA96-198C-F845-B5BC-E9A87B6D0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4549FA96-198C-F845-B5BC-E9A87B6D0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4549FA96-198C-F845-B5BC-E9A87B6D0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EE662C-CBE7-4641-8ECE-5266B094C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dgm id="{EDEE662C-CBE7-4641-8ECE-5266B094C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EDEE662C-CBE7-4641-8ECE-5266B094C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4C21B6-A883-D844-B44D-AAB90B5AA4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BE4C21B6-A883-D844-B44D-AAB90B5AA4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BE4C21B6-A883-D844-B44D-AAB90B5AA4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2212B8-0DED-F141-AA2B-EA03C4121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C32212B8-0DED-F141-AA2B-EA03C4121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C32212B8-0DED-F141-AA2B-EA03C4121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55F00E5-D968-9B4E-9345-D606DF3EF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955F00E5-D968-9B4E-9345-D606DF3EF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955F00E5-D968-9B4E-9345-D606DF3EF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0DAB85-8525-A44F-9B8A-FD060B35A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graphicEl>
                                              <a:dgm id="{CD0DAB85-8525-A44F-9B8A-FD060B35A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graphicEl>
                                              <a:dgm id="{CD0DAB85-8525-A44F-9B8A-FD060B35A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Graphic spid="1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3B1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9C4FBB-6647-4FC3-12BB-14D1CD698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342" y="1198418"/>
            <a:ext cx="3200400" cy="44611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latin typeface="Aptos Narrow" panose="020B0004020202020204" pitchFamily="34" charset="0"/>
              </a:rPr>
              <a:t>Current</a:t>
            </a:r>
            <a:br>
              <a:rPr lang="en-US" sz="5400" b="1" dirty="0">
                <a:solidFill>
                  <a:srgbClr val="FFFFFF"/>
                </a:solidFill>
                <a:latin typeface="Aptos Narrow" panose="020B0004020202020204" pitchFamily="34" charset="0"/>
              </a:rPr>
            </a:br>
            <a:r>
              <a:rPr lang="en-US" sz="5400" b="1" dirty="0">
                <a:solidFill>
                  <a:srgbClr val="FFFFFF"/>
                </a:solidFill>
                <a:latin typeface="Aptos Narrow" panose="020B0004020202020204" pitchFamily="34" charset="0"/>
              </a:rPr>
              <a:t>Study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noFill/>
          <a:ln w="127000" cap="rnd">
            <a:solidFill>
              <a:srgbClr val="415D4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169F9-DDE8-D784-3C20-C99960085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7186527" cy="5585619"/>
          </a:xfrm>
        </p:spPr>
        <p:txBody>
          <a:bodyPr anchor="ctr">
            <a:normAutofit/>
          </a:bodyPr>
          <a:lstStyle/>
          <a:p>
            <a:r>
              <a:rPr lang="en-US" sz="3000" b="1" dirty="0">
                <a:effectLst/>
                <a:latin typeface="Aptos Narrow" panose="020B0004020202020204" pitchFamily="34" charset="0"/>
                <a:ea typeface="Calibri" panose="020F0502020204030204" pitchFamily="34" charset="0"/>
              </a:rPr>
              <a:t>Goal: </a:t>
            </a:r>
            <a:r>
              <a:rPr lang="en-US" sz="3000" dirty="0">
                <a:latin typeface="Aptos Narrow" panose="020B0004020202020204" pitchFamily="34" charset="0"/>
                <a:ea typeface="Calibri" panose="020F0502020204030204" pitchFamily="34" charset="0"/>
              </a:rPr>
              <a:t>E</a:t>
            </a:r>
            <a:r>
              <a:rPr lang="en-US" sz="3000" dirty="0">
                <a:effectLst/>
                <a:latin typeface="Aptos Narrow" panose="020B0004020202020204" pitchFamily="34" charset="0"/>
                <a:ea typeface="Calibri" panose="020F0502020204030204" pitchFamily="34" charset="0"/>
              </a:rPr>
              <a:t>xamine the </a:t>
            </a:r>
            <a:r>
              <a:rPr lang="en-US" sz="3000" dirty="0">
                <a:solidFill>
                  <a:srgbClr val="40916C"/>
                </a:solidFill>
                <a:effectLst/>
                <a:latin typeface="Aptos Narrow" panose="020B0004020202020204" pitchFamily="34" charset="0"/>
                <a:ea typeface="Calibri" panose="020F0502020204030204" pitchFamily="34" charset="0"/>
              </a:rPr>
              <a:t>predictive validity </a:t>
            </a:r>
            <a:r>
              <a:rPr lang="en-US" sz="3000" dirty="0">
                <a:effectLst/>
                <a:latin typeface="Aptos Narrow" panose="020B0004020202020204" pitchFamily="34" charset="0"/>
                <a:ea typeface="Calibri" panose="020F0502020204030204" pitchFamily="34" charset="0"/>
              </a:rPr>
              <a:t>of the SSPI and SSPI-2.</a:t>
            </a:r>
            <a:br>
              <a:rPr lang="en-US" sz="3000" dirty="0">
                <a:effectLst/>
                <a:latin typeface="Aptos Narrow" panose="020B0004020202020204" pitchFamily="34" charset="0"/>
                <a:ea typeface="Calibri" panose="020F0502020204030204" pitchFamily="34" charset="0"/>
              </a:rPr>
            </a:br>
            <a:endParaRPr lang="en-US" sz="3000" dirty="0">
              <a:effectLst/>
              <a:latin typeface="Aptos Narrow" panose="020B0004020202020204" pitchFamily="34" charset="0"/>
              <a:ea typeface="Calibri" panose="020F0502020204030204" pitchFamily="34" charset="0"/>
            </a:endParaRPr>
          </a:p>
          <a:p>
            <a:r>
              <a:rPr lang="en-US" sz="3000" b="1" dirty="0">
                <a:solidFill>
                  <a:srgbClr val="40916C"/>
                </a:solidFill>
                <a:latin typeface="Aptos Narrow" panose="020B0004020202020204" pitchFamily="34" charset="0"/>
              </a:rPr>
              <a:t>Predictive validity: </a:t>
            </a:r>
            <a:r>
              <a:rPr lang="en-US" sz="3000" dirty="0">
                <a:latin typeface="Aptos Narrow" panose="020B0004020202020204" pitchFamily="34" charset="0"/>
              </a:rPr>
              <a:t>how well the measure of interest can predict a future relevant outcome. </a:t>
            </a:r>
            <a:endParaRPr lang="en-US" sz="3000" dirty="0">
              <a:effectLst/>
              <a:latin typeface="Aptos Narrow" panose="020B00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67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11967</TotalTime>
  <Words>1972</Words>
  <Application>Microsoft Macintosh PowerPoint</Application>
  <PresentationFormat>Widescreen</PresentationFormat>
  <Paragraphs>226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Aptos Narrow</vt:lpstr>
      <vt:lpstr>Arial</vt:lpstr>
      <vt:lpstr>Calibri</vt:lpstr>
      <vt:lpstr>Calibri Light</vt:lpstr>
      <vt:lpstr>Helvetica</vt:lpstr>
      <vt:lpstr>Merriweather</vt:lpstr>
      <vt:lpstr>Roboto Condensed</vt:lpstr>
      <vt:lpstr>Times New Roman</vt:lpstr>
      <vt:lpstr>Office Theme</vt:lpstr>
      <vt:lpstr>SSPI vs. SSPI-2: Which measure is a better predictor of sexual recidivism?</vt:lpstr>
      <vt:lpstr>PowerPoint Presentation</vt:lpstr>
      <vt:lpstr>What is pedophilia?</vt:lpstr>
      <vt:lpstr>Methods to assess sexual interest in children</vt:lpstr>
      <vt:lpstr>PowerPoint Presentation</vt:lpstr>
      <vt:lpstr>PowerPoint Presentation</vt:lpstr>
      <vt:lpstr>PowerPoint Presentation</vt:lpstr>
      <vt:lpstr>SSPI Seto &amp; Lamumière (2001)</vt:lpstr>
      <vt:lpstr>Current Study</vt:lpstr>
      <vt:lpstr>Method</vt:lpstr>
      <vt:lpstr>Convenience sample from Hanson &amp; Harris (2000)</vt:lpstr>
      <vt:lpstr>Ethnicity</vt:lpstr>
      <vt:lpstr>AUC for Recidivism Fixed 5-Year</vt:lpstr>
      <vt:lpstr>AUC for Recidivism Fixed 5-Year</vt:lpstr>
      <vt:lpstr>AUC for Recidivism Fixed 5-Year</vt:lpstr>
      <vt:lpstr>PowerPoint Presentation</vt:lpstr>
      <vt:lpstr>PowerPoint Presentation</vt:lpstr>
      <vt:lpstr>PowerPoint Presentation</vt:lpstr>
      <vt:lpstr>Discussion</vt:lpstr>
      <vt:lpstr>Practical Implications</vt:lpstr>
      <vt:lpstr>Limitations and Future Directions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O'Donaghy</dc:creator>
  <cp:lastModifiedBy>Melissa O'Donaghy</cp:lastModifiedBy>
  <cp:revision>78</cp:revision>
  <dcterms:created xsi:type="dcterms:W3CDTF">2023-12-04T01:35:43Z</dcterms:created>
  <dcterms:modified xsi:type="dcterms:W3CDTF">2024-02-09T04:29:14Z</dcterms:modified>
</cp:coreProperties>
</file>