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6.xml" ContentType="application/vnd.openxmlformats-officedocument.presentationml.tags+xml"/>
  <Override PartName="/ppt/notesSlides/notesSlide27.xml" ContentType="application/vnd.openxmlformats-officedocument.presentationml.notesSlide+xml"/>
  <Override PartName="/ppt/tags/tag17.xml" ContentType="application/vnd.openxmlformats-officedocument.presentationml.tags+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8.xml" ContentType="application/vnd.openxmlformats-officedocument.presentationml.tags+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9.xml" ContentType="application/vnd.openxmlformats-officedocument.presentationml.tags+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0.xml" ContentType="application/vnd.openxmlformats-officedocument.presentationml.tags+xml"/>
  <Override PartName="/ppt/notesSlides/notesSlide31.xml" ContentType="application/vnd.openxmlformats-officedocument.presentationml.notesSlide+xml"/>
  <Override PartName="/ppt/tags/tag21.xml" ContentType="application/vnd.openxmlformats-officedocument.presentationml.tags+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22.xml" ContentType="application/vnd.openxmlformats-officedocument.presentationml.tags+xml"/>
  <Override PartName="/ppt/notesSlides/notesSlide33.xml" ContentType="application/vnd.openxmlformats-officedocument.presentationml.notesSlide+xml"/>
  <Override PartName="/ppt/tags/tag23.xml" ContentType="application/vnd.openxmlformats-officedocument.presentationml.tags+xml"/>
  <Override PartName="/ppt/notesSlides/notesSlide34.xml" ContentType="application/vnd.openxmlformats-officedocument.presentationml.notesSlide+xml"/>
  <Override PartName="/ppt/tags/tag2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5.xml" ContentType="application/vnd.openxmlformats-officedocument.presentationml.tags+xml"/>
  <Override PartName="/ppt/notesSlides/notesSlide38.xml" ContentType="application/vnd.openxmlformats-officedocument.presentationml.notesSlide+xml"/>
  <Override PartName="/ppt/tags/tag26.xml" ContentType="application/vnd.openxmlformats-officedocument.presentationml.tags+xml"/>
  <Override PartName="/ppt/notesSlides/notesSlide39.xml" ContentType="application/vnd.openxmlformats-officedocument.presentationml.notesSlide+xml"/>
  <Override PartName="/ppt/tags/tag27.xml" ContentType="application/vnd.openxmlformats-officedocument.presentationml.tags+xml"/>
  <Override PartName="/ppt/notesSlides/notesSlide40.xml" ContentType="application/vnd.openxmlformats-officedocument.presentationml.notesSlide+xml"/>
  <Override PartName="/ppt/tags/tag28.xml" ContentType="application/vnd.openxmlformats-officedocument.presentationml.tags+xml"/>
  <Override PartName="/ppt/notesSlides/notesSlide41.xml" ContentType="application/vnd.openxmlformats-officedocument.presentationml.notesSlide+xml"/>
  <Override PartName="/ppt/tags/tag29.xml" ContentType="application/vnd.openxmlformats-officedocument.presentationml.tags+xml"/>
  <Override PartName="/ppt/notesSlides/notesSlide42.xml" ContentType="application/vnd.openxmlformats-officedocument.presentationml.notesSlide+xml"/>
  <Override PartName="/ppt/tags/tag30.xml" ContentType="application/vnd.openxmlformats-officedocument.presentationml.tag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31.xml" ContentType="application/vnd.openxmlformats-officedocument.presentationml.tags+xml"/>
  <Override PartName="/ppt/notesSlides/notesSlide44.xml" ContentType="application/vnd.openxmlformats-officedocument.presentationml.notesSlide+xml"/>
  <Override PartName="/ppt/tags/tag32.xml" ContentType="application/vnd.openxmlformats-officedocument.presentationml.tags+xml"/>
  <Override PartName="/ppt/notesSlides/notesSlide4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33.xml" ContentType="application/vnd.openxmlformats-officedocument.presentationml.tags+xml"/>
  <Override PartName="/ppt/notesSlides/notesSlide46.xml" ContentType="application/vnd.openxmlformats-officedocument.presentationml.notesSlide+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280" r:id="rId1"/>
  </p:sldMasterIdLst>
  <p:notesMasterIdLst>
    <p:notesMasterId r:id="rId58"/>
  </p:notesMasterIdLst>
  <p:sldIdLst>
    <p:sldId id="298" r:id="rId2"/>
    <p:sldId id="258" r:id="rId3"/>
    <p:sldId id="300" r:id="rId4"/>
    <p:sldId id="301" r:id="rId5"/>
    <p:sldId id="332" r:id="rId6"/>
    <p:sldId id="333" r:id="rId7"/>
    <p:sldId id="385" r:id="rId8"/>
    <p:sldId id="357" r:id="rId9"/>
    <p:sldId id="302" r:id="rId10"/>
    <p:sldId id="303" r:id="rId11"/>
    <p:sldId id="359" r:id="rId12"/>
    <p:sldId id="304" r:id="rId13"/>
    <p:sldId id="305" r:id="rId14"/>
    <p:sldId id="364" r:id="rId15"/>
    <p:sldId id="382" r:id="rId16"/>
    <p:sldId id="383" r:id="rId17"/>
    <p:sldId id="384" r:id="rId18"/>
    <p:sldId id="387" r:id="rId19"/>
    <p:sldId id="306" r:id="rId20"/>
    <p:sldId id="313" r:id="rId21"/>
    <p:sldId id="314" r:id="rId22"/>
    <p:sldId id="315" r:id="rId23"/>
    <p:sldId id="316" r:id="rId24"/>
    <p:sldId id="317" r:id="rId25"/>
    <p:sldId id="318" r:id="rId26"/>
    <p:sldId id="319" r:id="rId27"/>
    <p:sldId id="321" r:id="rId28"/>
    <p:sldId id="375" r:id="rId29"/>
    <p:sldId id="322" r:id="rId30"/>
    <p:sldId id="323" r:id="rId31"/>
    <p:sldId id="324" r:id="rId32"/>
    <p:sldId id="326" r:id="rId33"/>
    <p:sldId id="327" r:id="rId34"/>
    <p:sldId id="328" r:id="rId35"/>
    <p:sldId id="330" r:id="rId36"/>
    <p:sldId id="331" r:id="rId37"/>
    <p:sldId id="334" r:id="rId38"/>
    <p:sldId id="335" r:id="rId39"/>
    <p:sldId id="373" r:id="rId40"/>
    <p:sldId id="372" r:id="rId41"/>
    <p:sldId id="379" r:id="rId42"/>
    <p:sldId id="337" r:id="rId43"/>
    <p:sldId id="338" r:id="rId44"/>
    <p:sldId id="350" r:id="rId45"/>
    <p:sldId id="339" r:id="rId46"/>
    <p:sldId id="343" r:id="rId47"/>
    <p:sldId id="354" r:id="rId48"/>
    <p:sldId id="355" r:id="rId49"/>
    <p:sldId id="351" r:id="rId50"/>
    <p:sldId id="344" r:id="rId51"/>
    <p:sldId id="345" r:id="rId52"/>
    <p:sldId id="389" r:id="rId53"/>
    <p:sldId id="346" r:id="rId54"/>
    <p:sldId id="380" r:id="rId55"/>
    <p:sldId id="293" r:id="rId56"/>
    <p:sldId id="349"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DFDD"/>
    <a:srgbClr val="23D1CD"/>
    <a:srgbClr val="D8DEDE"/>
    <a:srgbClr val="02CF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20" autoAdjust="0"/>
    <p:restoredTop sz="85600" autoAdjust="0"/>
  </p:normalViewPr>
  <p:slideViewPr>
    <p:cSldViewPr snapToGrid="0">
      <p:cViewPr varScale="1">
        <p:scale>
          <a:sx n="98" d="100"/>
          <a:sy n="98" d="100"/>
        </p:scale>
        <p:origin x="97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_rels/data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ata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hyperlink" Target="https://carleton.ca/socialwork/msw-practicum/" TargetMode="External"/><Relationship Id="rId5" Type="http://schemas.openxmlformats.org/officeDocument/2006/relationships/image" Target="../media/image14.svg"/><Relationship Id="rId4" Type="http://schemas.openxmlformats.org/officeDocument/2006/relationships/image" Target="../media/image13.png"/></Relationships>
</file>

<file path=ppt/diagrams/_rels/data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hyperlink" Target="mailto:SSW.Practicum.Admin@cunet.carleton.ca" TargetMode="External"/><Relationship Id="rId5" Type="http://schemas.openxmlformats.org/officeDocument/2006/relationships/image" Target="../media/image32.svg"/><Relationship Id="rId4" Type="http://schemas.openxmlformats.org/officeDocument/2006/relationships/image" Target="../media/image31.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3.xml.rels><?xml version="1.0" encoding="UTF-8" standalone="yes"?>
<Relationships xmlns="http://schemas.openxmlformats.org/package/2006/relationships"><Relationship Id="rId3" Type="http://schemas.openxmlformats.org/officeDocument/2006/relationships/hyperlink" Target="https://carleton.ca/socialwork/msw-practicum/" TargetMode="External"/><Relationship Id="rId2" Type="http://schemas.openxmlformats.org/officeDocument/2006/relationships/image" Target="../media/image12.svg"/><Relationship Id="rId1" Type="http://schemas.openxmlformats.org/officeDocument/2006/relationships/image" Target="../media/image11.png"/><Relationship Id="rId5" Type="http://schemas.openxmlformats.org/officeDocument/2006/relationships/image" Target="../media/image14.svg"/><Relationship Id="rId4" Type="http://schemas.openxmlformats.org/officeDocument/2006/relationships/image" Target="../media/image13.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9.xml.rels><?xml version="1.0" encoding="UTF-8" standalone="yes"?>
<Relationships xmlns="http://schemas.openxmlformats.org/package/2006/relationships"><Relationship Id="rId3" Type="http://schemas.openxmlformats.org/officeDocument/2006/relationships/hyperlink" Target="mailto:SSW.Practicum.Admin@cunet.carleton.ca" TargetMode="External"/><Relationship Id="rId2" Type="http://schemas.openxmlformats.org/officeDocument/2006/relationships/image" Target="../media/image26.svg"/><Relationship Id="rId1" Type="http://schemas.openxmlformats.org/officeDocument/2006/relationships/image" Target="../media/image25.png"/><Relationship Id="rId5" Type="http://schemas.openxmlformats.org/officeDocument/2006/relationships/image" Target="../media/image32.svg"/><Relationship Id="rId4"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A92873-C135-4225-AF02-8DAC87F8ED27}"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DAE2DEFD-0CB7-4892-8657-983195954F62}">
      <dgm:prSet/>
      <dgm:spPr/>
      <dgm:t>
        <a:bodyPr/>
        <a:lstStyle/>
        <a:p>
          <a:r>
            <a:rPr lang="en-US" dirty="0"/>
            <a:t>Allison Everett</a:t>
          </a:r>
        </a:p>
      </dgm:t>
    </dgm:pt>
    <dgm:pt modelId="{2CA26585-F035-4E3C-BCAE-564F076E0ACC}" type="parTrans" cxnId="{01F47711-6718-4CD9-8E8A-A86994AA060E}">
      <dgm:prSet/>
      <dgm:spPr/>
      <dgm:t>
        <a:bodyPr/>
        <a:lstStyle/>
        <a:p>
          <a:endParaRPr lang="en-US"/>
        </a:p>
      </dgm:t>
    </dgm:pt>
    <dgm:pt modelId="{41138DD6-32B8-4F56-B830-023AFE0A2FE6}" type="sibTrans" cxnId="{01F47711-6718-4CD9-8E8A-A86994AA060E}">
      <dgm:prSet/>
      <dgm:spPr/>
      <dgm:t>
        <a:bodyPr/>
        <a:lstStyle/>
        <a:p>
          <a:endParaRPr lang="en-US"/>
        </a:p>
      </dgm:t>
    </dgm:pt>
    <dgm:pt modelId="{596D0F37-489E-42EC-BFF3-889E66EA6E43}">
      <dgm:prSet/>
      <dgm:spPr/>
      <dgm:t>
        <a:bodyPr/>
        <a:lstStyle/>
        <a:p>
          <a:r>
            <a:rPr lang="en-US" dirty="0"/>
            <a:t>Allison.everett@carleton.ca </a:t>
          </a:r>
        </a:p>
      </dgm:t>
    </dgm:pt>
    <dgm:pt modelId="{9812DB11-34F4-4BFF-98C4-C5EB69B244B3}" type="parTrans" cxnId="{2CAAE56F-EB0E-4DB3-9F4D-05F7F4A1E511}">
      <dgm:prSet/>
      <dgm:spPr/>
      <dgm:t>
        <a:bodyPr/>
        <a:lstStyle/>
        <a:p>
          <a:endParaRPr lang="en-US"/>
        </a:p>
      </dgm:t>
    </dgm:pt>
    <dgm:pt modelId="{2E8E1DAD-89E4-495A-8E73-8D81E0EA8281}" type="sibTrans" cxnId="{2CAAE56F-EB0E-4DB3-9F4D-05F7F4A1E511}">
      <dgm:prSet/>
      <dgm:spPr/>
      <dgm:t>
        <a:bodyPr/>
        <a:lstStyle/>
        <a:p>
          <a:endParaRPr lang="en-US"/>
        </a:p>
      </dgm:t>
    </dgm:pt>
    <dgm:pt modelId="{A119E706-E2A1-9240-8290-F3702D99ABC4}" type="pres">
      <dgm:prSet presAssocID="{7EA92873-C135-4225-AF02-8DAC87F8ED27}" presName="linear" presStyleCnt="0">
        <dgm:presLayoutVars>
          <dgm:animLvl val="lvl"/>
          <dgm:resizeHandles val="exact"/>
        </dgm:presLayoutVars>
      </dgm:prSet>
      <dgm:spPr/>
    </dgm:pt>
    <dgm:pt modelId="{BF1F0826-1F96-5A4C-B54F-4210521A10E4}" type="pres">
      <dgm:prSet presAssocID="{DAE2DEFD-0CB7-4892-8657-983195954F62}" presName="parentText" presStyleLbl="node1" presStyleIdx="0" presStyleCnt="2">
        <dgm:presLayoutVars>
          <dgm:chMax val="0"/>
          <dgm:bulletEnabled val="1"/>
        </dgm:presLayoutVars>
      </dgm:prSet>
      <dgm:spPr/>
    </dgm:pt>
    <dgm:pt modelId="{B86EABF5-934D-9246-A3EB-8D7937135C7D}" type="pres">
      <dgm:prSet presAssocID="{41138DD6-32B8-4F56-B830-023AFE0A2FE6}" presName="spacer" presStyleCnt="0"/>
      <dgm:spPr/>
    </dgm:pt>
    <dgm:pt modelId="{14644093-C588-964E-ADEA-068DDDBC8CA5}" type="pres">
      <dgm:prSet presAssocID="{596D0F37-489E-42EC-BFF3-889E66EA6E43}" presName="parentText" presStyleLbl="node1" presStyleIdx="1" presStyleCnt="2">
        <dgm:presLayoutVars>
          <dgm:chMax val="0"/>
          <dgm:bulletEnabled val="1"/>
        </dgm:presLayoutVars>
      </dgm:prSet>
      <dgm:spPr/>
    </dgm:pt>
  </dgm:ptLst>
  <dgm:cxnLst>
    <dgm:cxn modelId="{1F289E01-A9A3-4449-9B51-B39523053519}" type="presOf" srcId="{DAE2DEFD-0CB7-4892-8657-983195954F62}" destId="{BF1F0826-1F96-5A4C-B54F-4210521A10E4}" srcOrd="0" destOrd="0" presId="urn:microsoft.com/office/officeart/2005/8/layout/vList2"/>
    <dgm:cxn modelId="{01F47711-6718-4CD9-8E8A-A86994AA060E}" srcId="{7EA92873-C135-4225-AF02-8DAC87F8ED27}" destId="{DAE2DEFD-0CB7-4892-8657-983195954F62}" srcOrd="0" destOrd="0" parTransId="{2CA26585-F035-4E3C-BCAE-564F076E0ACC}" sibTransId="{41138DD6-32B8-4F56-B830-023AFE0A2FE6}"/>
    <dgm:cxn modelId="{CC9F2E66-7820-9D49-82E3-0D2694982F7E}" type="presOf" srcId="{596D0F37-489E-42EC-BFF3-889E66EA6E43}" destId="{14644093-C588-964E-ADEA-068DDDBC8CA5}" srcOrd="0" destOrd="0" presId="urn:microsoft.com/office/officeart/2005/8/layout/vList2"/>
    <dgm:cxn modelId="{2CAAE56F-EB0E-4DB3-9F4D-05F7F4A1E511}" srcId="{7EA92873-C135-4225-AF02-8DAC87F8ED27}" destId="{596D0F37-489E-42EC-BFF3-889E66EA6E43}" srcOrd="1" destOrd="0" parTransId="{9812DB11-34F4-4BFF-98C4-C5EB69B244B3}" sibTransId="{2E8E1DAD-89E4-495A-8E73-8D81E0EA8281}"/>
    <dgm:cxn modelId="{C8162DA9-D63A-AC4F-8384-963903B628F3}" type="presOf" srcId="{7EA92873-C135-4225-AF02-8DAC87F8ED27}" destId="{A119E706-E2A1-9240-8290-F3702D99ABC4}" srcOrd="0" destOrd="0" presId="urn:microsoft.com/office/officeart/2005/8/layout/vList2"/>
    <dgm:cxn modelId="{C444A89B-BA69-6542-A172-FEB002E04447}" type="presParOf" srcId="{A119E706-E2A1-9240-8290-F3702D99ABC4}" destId="{BF1F0826-1F96-5A4C-B54F-4210521A10E4}" srcOrd="0" destOrd="0" presId="urn:microsoft.com/office/officeart/2005/8/layout/vList2"/>
    <dgm:cxn modelId="{0A15A20F-3242-B140-B9E8-E1066FF747F0}" type="presParOf" srcId="{A119E706-E2A1-9240-8290-F3702D99ABC4}" destId="{B86EABF5-934D-9246-A3EB-8D7937135C7D}" srcOrd="1" destOrd="0" presId="urn:microsoft.com/office/officeart/2005/8/layout/vList2"/>
    <dgm:cxn modelId="{9DE5ADCA-3964-9743-A144-E1E30FB954EE}" type="presParOf" srcId="{A119E706-E2A1-9240-8290-F3702D99ABC4}" destId="{14644093-C588-964E-ADEA-068DDDBC8CA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FA5C868-CC7B-4D43-AF8E-77BF45E81895}"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095E19C6-9690-47E7-AB20-70C86D7A58E2}">
      <dgm:prSet/>
      <dgm:spPr/>
      <dgm:t>
        <a:bodyPr/>
        <a:lstStyle/>
        <a:p>
          <a:r>
            <a:rPr lang="en-US"/>
            <a:t>Students will be assigned to a section in which to register. </a:t>
          </a:r>
        </a:p>
      </dgm:t>
    </dgm:pt>
    <dgm:pt modelId="{3062FDC1-ADF7-42EC-B76C-07D49D742CC0}" type="parTrans" cxnId="{00E4A263-43AD-402F-9C45-AC19638CFFDC}">
      <dgm:prSet/>
      <dgm:spPr/>
      <dgm:t>
        <a:bodyPr/>
        <a:lstStyle/>
        <a:p>
          <a:endParaRPr lang="en-US"/>
        </a:p>
      </dgm:t>
    </dgm:pt>
    <dgm:pt modelId="{13E62FAD-71F3-4D7D-8F35-B30DC6A2A915}" type="sibTrans" cxnId="{00E4A263-43AD-402F-9C45-AC19638CFFDC}">
      <dgm:prSet/>
      <dgm:spPr/>
      <dgm:t>
        <a:bodyPr/>
        <a:lstStyle/>
        <a:p>
          <a:endParaRPr lang="en-US"/>
        </a:p>
      </dgm:t>
    </dgm:pt>
    <dgm:pt modelId="{997A7115-21CB-47C4-8B20-AF92AE1B48B3}">
      <dgm:prSet/>
      <dgm:spPr/>
      <dgm:t>
        <a:bodyPr/>
        <a:lstStyle/>
        <a:p>
          <a:r>
            <a:rPr lang="en-US" dirty="0"/>
            <a:t>Please communicate directly with the Practicum Administrator to find out what section you should register in.</a:t>
          </a:r>
          <a:br>
            <a:rPr lang="en-US" dirty="0"/>
          </a:br>
          <a:endParaRPr lang="en-US" dirty="0"/>
        </a:p>
      </dgm:t>
    </dgm:pt>
    <dgm:pt modelId="{C848D4BC-8B63-4EF6-A506-E5FA1FC102F6}" type="parTrans" cxnId="{6511EF8C-ED5E-4494-8998-92947B23AED5}">
      <dgm:prSet/>
      <dgm:spPr/>
      <dgm:t>
        <a:bodyPr/>
        <a:lstStyle/>
        <a:p>
          <a:endParaRPr lang="en-US"/>
        </a:p>
      </dgm:t>
    </dgm:pt>
    <dgm:pt modelId="{6BDCB0BC-C9F9-4659-BCE2-1F5B01254BBA}" type="sibTrans" cxnId="{6511EF8C-ED5E-4494-8998-92947B23AED5}">
      <dgm:prSet/>
      <dgm:spPr/>
      <dgm:t>
        <a:bodyPr/>
        <a:lstStyle/>
        <a:p>
          <a:endParaRPr lang="en-US"/>
        </a:p>
      </dgm:t>
    </dgm:pt>
    <dgm:pt modelId="{9952FD18-060A-48E2-B074-CD8B13BAC4AF}">
      <dgm:prSet/>
      <dgm:spPr/>
      <dgm:t>
        <a:bodyPr/>
        <a:lstStyle/>
        <a:p>
          <a:r>
            <a:rPr lang="en-CA" b="1" dirty="0"/>
            <a:t>May 31</a:t>
          </a:r>
          <a:r>
            <a:rPr lang="en-CA" b="1" baseline="30000" dirty="0"/>
            <a:t>st</a:t>
          </a:r>
          <a:r>
            <a:rPr lang="en-CA" b="1" dirty="0"/>
            <a:t> is last day to withdraw from a course with no notation on transcript.  No fee adjustment, if applicable, if withdrawal occurs later than this date.  </a:t>
          </a:r>
          <a:endParaRPr lang="en-US" dirty="0"/>
        </a:p>
      </dgm:t>
    </dgm:pt>
    <dgm:pt modelId="{9C2FD6E7-B69A-4C68-924F-138B3FE9B79C}" type="parTrans" cxnId="{4EB3466A-1909-44F5-9E1C-00228F1109AB}">
      <dgm:prSet/>
      <dgm:spPr/>
      <dgm:t>
        <a:bodyPr/>
        <a:lstStyle/>
        <a:p>
          <a:endParaRPr lang="en-US"/>
        </a:p>
      </dgm:t>
    </dgm:pt>
    <dgm:pt modelId="{87E93E14-1D4D-40FD-B6EB-6C77109DD15E}" type="sibTrans" cxnId="{4EB3466A-1909-44F5-9E1C-00228F1109AB}">
      <dgm:prSet/>
      <dgm:spPr/>
      <dgm:t>
        <a:bodyPr/>
        <a:lstStyle/>
        <a:p>
          <a:endParaRPr lang="en-US"/>
        </a:p>
      </dgm:t>
    </dgm:pt>
    <dgm:pt modelId="{90EC7F81-D227-D14C-A104-D6FAAC4C7B00}" type="pres">
      <dgm:prSet presAssocID="{FFA5C868-CC7B-4D43-AF8E-77BF45E81895}" presName="vert0" presStyleCnt="0">
        <dgm:presLayoutVars>
          <dgm:dir/>
          <dgm:animOne val="branch"/>
          <dgm:animLvl val="lvl"/>
        </dgm:presLayoutVars>
      </dgm:prSet>
      <dgm:spPr/>
    </dgm:pt>
    <dgm:pt modelId="{D4ACF076-4235-2B47-BC21-57633BD49BB4}" type="pres">
      <dgm:prSet presAssocID="{095E19C6-9690-47E7-AB20-70C86D7A58E2}" presName="thickLine" presStyleLbl="alignNode1" presStyleIdx="0" presStyleCnt="3"/>
      <dgm:spPr/>
    </dgm:pt>
    <dgm:pt modelId="{03AF0F1E-3890-9745-96D0-F59DB1D7F42B}" type="pres">
      <dgm:prSet presAssocID="{095E19C6-9690-47E7-AB20-70C86D7A58E2}" presName="horz1" presStyleCnt="0"/>
      <dgm:spPr/>
    </dgm:pt>
    <dgm:pt modelId="{48349469-7FEB-7142-BC65-BA55FAD7284E}" type="pres">
      <dgm:prSet presAssocID="{095E19C6-9690-47E7-AB20-70C86D7A58E2}" presName="tx1" presStyleLbl="revTx" presStyleIdx="0" presStyleCnt="3"/>
      <dgm:spPr/>
    </dgm:pt>
    <dgm:pt modelId="{BEA5EC0B-CBBC-434B-901C-02970B380173}" type="pres">
      <dgm:prSet presAssocID="{095E19C6-9690-47E7-AB20-70C86D7A58E2}" presName="vert1" presStyleCnt="0"/>
      <dgm:spPr/>
    </dgm:pt>
    <dgm:pt modelId="{27D179C6-FBA8-6B4B-9BC3-0C5F3A65C9FA}" type="pres">
      <dgm:prSet presAssocID="{997A7115-21CB-47C4-8B20-AF92AE1B48B3}" presName="thickLine" presStyleLbl="alignNode1" presStyleIdx="1" presStyleCnt="3"/>
      <dgm:spPr/>
    </dgm:pt>
    <dgm:pt modelId="{F4298AB6-6FD0-5240-9531-7311813FB28D}" type="pres">
      <dgm:prSet presAssocID="{997A7115-21CB-47C4-8B20-AF92AE1B48B3}" presName="horz1" presStyleCnt="0"/>
      <dgm:spPr/>
    </dgm:pt>
    <dgm:pt modelId="{1334B492-942A-B44D-8279-879205EA8CB8}" type="pres">
      <dgm:prSet presAssocID="{997A7115-21CB-47C4-8B20-AF92AE1B48B3}" presName="tx1" presStyleLbl="revTx" presStyleIdx="1" presStyleCnt="3"/>
      <dgm:spPr/>
    </dgm:pt>
    <dgm:pt modelId="{78666494-77E7-2544-B4C2-ED246F8AA5B6}" type="pres">
      <dgm:prSet presAssocID="{997A7115-21CB-47C4-8B20-AF92AE1B48B3}" presName="vert1" presStyleCnt="0"/>
      <dgm:spPr/>
    </dgm:pt>
    <dgm:pt modelId="{EFFA043F-2DD1-FD4C-B504-288056D2D234}" type="pres">
      <dgm:prSet presAssocID="{9952FD18-060A-48E2-B074-CD8B13BAC4AF}" presName="thickLine" presStyleLbl="alignNode1" presStyleIdx="2" presStyleCnt="3"/>
      <dgm:spPr/>
    </dgm:pt>
    <dgm:pt modelId="{315837CC-DB70-114A-9BC6-EFD159DF8ABF}" type="pres">
      <dgm:prSet presAssocID="{9952FD18-060A-48E2-B074-CD8B13BAC4AF}" presName="horz1" presStyleCnt="0"/>
      <dgm:spPr/>
    </dgm:pt>
    <dgm:pt modelId="{80AD6DCB-0B4E-A14D-8A2F-B96C850C364D}" type="pres">
      <dgm:prSet presAssocID="{9952FD18-060A-48E2-B074-CD8B13BAC4AF}" presName="tx1" presStyleLbl="revTx" presStyleIdx="2" presStyleCnt="3"/>
      <dgm:spPr/>
    </dgm:pt>
    <dgm:pt modelId="{C9E5E918-ABA0-BE47-960C-8DAAABBA61BF}" type="pres">
      <dgm:prSet presAssocID="{9952FD18-060A-48E2-B074-CD8B13BAC4AF}" presName="vert1" presStyleCnt="0"/>
      <dgm:spPr/>
    </dgm:pt>
  </dgm:ptLst>
  <dgm:cxnLst>
    <dgm:cxn modelId="{5A1EFA3F-C0D1-9A42-B69E-696A4740DE1D}" type="presOf" srcId="{FFA5C868-CC7B-4D43-AF8E-77BF45E81895}" destId="{90EC7F81-D227-D14C-A104-D6FAAC4C7B00}" srcOrd="0" destOrd="0" presId="urn:microsoft.com/office/officeart/2008/layout/LinedList"/>
    <dgm:cxn modelId="{00E4A263-43AD-402F-9C45-AC19638CFFDC}" srcId="{FFA5C868-CC7B-4D43-AF8E-77BF45E81895}" destId="{095E19C6-9690-47E7-AB20-70C86D7A58E2}" srcOrd="0" destOrd="0" parTransId="{3062FDC1-ADF7-42EC-B76C-07D49D742CC0}" sibTransId="{13E62FAD-71F3-4D7D-8F35-B30DC6A2A915}"/>
    <dgm:cxn modelId="{4EB3466A-1909-44F5-9E1C-00228F1109AB}" srcId="{FFA5C868-CC7B-4D43-AF8E-77BF45E81895}" destId="{9952FD18-060A-48E2-B074-CD8B13BAC4AF}" srcOrd="2" destOrd="0" parTransId="{9C2FD6E7-B69A-4C68-924F-138B3FE9B79C}" sibTransId="{87E93E14-1D4D-40FD-B6EB-6C77109DD15E}"/>
    <dgm:cxn modelId="{6511EF8C-ED5E-4494-8998-92947B23AED5}" srcId="{FFA5C868-CC7B-4D43-AF8E-77BF45E81895}" destId="{997A7115-21CB-47C4-8B20-AF92AE1B48B3}" srcOrd="1" destOrd="0" parTransId="{C848D4BC-8B63-4EF6-A506-E5FA1FC102F6}" sibTransId="{6BDCB0BC-C9F9-4659-BCE2-1F5B01254BBA}"/>
    <dgm:cxn modelId="{39E991A1-75EC-FA42-8B33-CE3317A91023}" type="presOf" srcId="{9952FD18-060A-48E2-B074-CD8B13BAC4AF}" destId="{80AD6DCB-0B4E-A14D-8A2F-B96C850C364D}" srcOrd="0" destOrd="0" presId="urn:microsoft.com/office/officeart/2008/layout/LinedList"/>
    <dgm:cxn modelId="{71A6E2B3-3382-194F-A243-A48413FD8D93}" type="presOf" srcId="{997A7115-21CB-47C4-8B20-AF92AE1B48B3}" destId="{1334B492-942A-B44D-8279-879205EA8CB8}" srcOrd="0" destOrd="0" presId="urn:microsoft.com/office/officeart/2008/layout/LinedList"/>
    <dgm:cxn modelId="{913C01B7-C3CF-604A-A752-9A3D5F99061D}" type="presOf" srcId="{095E19C6-9690-47E7-AB20-70C86D7A58E2}" destId="{48349469-7FEB-7142-BC65-BA55FAD7284E}" srcOrd="0" destOrd="0" presId="urn:microsoft.com/office/officeart/2008/layout/LinedList"/>
    <dgm:cxn modelId="{A0EE7FAA-6E54-C64F-8F81-B9233F00E83C}" type="presParOf" srcId="{90EC7F81-D227-D14C-A104-D6FAAC4C7B00}" destId="{D4ACF076-4235-2B47-BC21-57633BD49BB4}" srcOrd="0" destOrd="0" presId="urn:microsoft.com/office/officeart/2008/layout/LinedList"/>
    <dgm:cxn modelId="{065A8DDB-42E3-B64F-BF44-A60AA08291F0}" type="presParOf" srcId="{90EC7F81-D227-D14C-A104-D6FAAC4C7B00}" destId="{03AF0F1E-3890-9745-96D0-F59DB1D7F42B}" srcOrd="1" destOrd="0" presId="urn:microsoft.com/office/officeart/2008/layout/LinedList"/>
    <dgm:cxn modelId="{608AF5E5-0EDD-CA4C-84EF-632D37B7E7A9}" type="presParOf" srcId="{03AF0F1E-3890-9745-96D0-F59DB1D7F42B}" destId="{48349469-7FEB-7142-BC65-BA55FAD7284E}" srcOrd="0" destOrd="0" presId="urn:microsoft.com/office/officeart/2008/layout/LinedList"/>
    <dgm:cxn modelId="{3DE21FA0-69E1-064D-B448-23C976B481CB}" type="presParOf" srcId="{03AF0F1E-3890-9745-96D0-F59DB1D7F42B}" destId="{BEA5EC0B-CBBC-434B-901C-02970B380173}" srcOrd="1" destOrd="0" presId="urn:microsoft.com/office/officeart/2008/layout/LinedList"/>
    <dgm:cxn modelId="{332F0D56-5A1D-9B47-AE8F-7D63336E05C2}" type="presParOf" srcId="{90EC7F81-D227-D14C-A104-D6FAAC4C7B00}" destId="{27D179C6-FBA8-6B4B-9BC3-0C5F3A65C9FA}" srcOrd="2" destOrd="0" presId="urn:microsoft.com/office/officeart/2008/layout/LinedList"/>
    <dgm:cxn modelId="{D9045884-5693-D649-A15C-28B9799591F1}" type="presParOf" srcId="{90EC7F81-D227-D14C-A104-D6FAAC4C7B00}" destId="{F4298AB6-6FD0-5240-9531-7311813FB28D}" srcOrd="3" destOrd="0" presId="urn:microsoft.com/office/officeart/2008/layout/LinedList"/>
    <dgm:cxn modelId="{DB44BA25-0CB1-C943-873A-CA2E5CDB4D72}" type="presParOf" srcId="{F4298AB6-6FD0-5240-9531-7311813FB28D}" destId="{1334B492-942A-B44D-8279-879205EA8CB8}" srcOrd="0" destOrd="0" presId="urn:microsoft.com/office/officeart/2008/layout/LinedList"/>
    <dgm:cxn modelId="{FDF5A0F5-DB2A-F44D-A6D6-4772D2DF4E17}" type="presParOf" srcId="{F4298AB6-6FD0-5240-9531-7311813FB28D}" destId="{78666494-77E7-2544-B4C2-ED246F8AA5B6}" srcOrd="1" destOrd="0" presId="urn:microsoft.com/office/officeart/2008/layout/LinedList"/>
    <dgm:cxn modelId="{3BC98E20-D1D7-CE4E-A564-07374F46675E}" type="presParOf" srcId="{90EC7F81-D227-D14C-A104-D6FAAC4C7B00}" destId="{EFFA043F-2DD1-FD4C-B504-288056D2D234}" srcOrd="4" destOrd="0" presId="urn:microsoft.com/office/officeart/2008/layout/LinedList"/>
    <dgm:cxn modelId="{75A1D0E2-6E8D-8242-94F7-3FAB2305A344}" type="presParOf" srcId="{90EC7F81-D227-D14C-A104-D6FAAC4C7B00}" destId="{315837CC-DB70-114A-9BC6-EFD159DF8ABF}" srcOrd="5" destOrd="0" presId="urn:microsoft.com/office/officeart/2008/layout/LinedList"/>
    <dgm:cxn modelId="{A0FACA64-A0BF-1642-B871-C84A803FA3CA}" type="presParOf" srcId="{315837CC-DB70-114A-9BC6-EFD159DF8ABF}" destId="{80AD6DCB-0B4E-A14D-8A2F-B96C850C364D}" srcOrd="0" destOrd="0" presId="urn:microsoft.com/office/officeart/2008/layout/LinedList"/>
    <dgm:cxn modelId="{B83E321B-FD25-7B4D-83C2-F784EDC2FEFC}" type="presParOf" srcId="{315837CC-DB70-114A-9BC6-EFD159DF8ABF}" destId="{C9E5E918-ABA0-BE47-960C-8DAAABBA61B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D939D98-5AB3-4BA0-82D0-968C79FD417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362E1EA-EA2A-4687-A4B9-EA06646D5902}">
      <dgm:prSet/>
      <dgm:spPr/>
      <dgm:t>
        <a:bodyPr/>
        <a:lstStyle/>
        <a:p>
          <a:r>
            <a:rPr lang="en-CA"/>
            <a:t>Your student evaluations (x2) will make direct reference to your learning contract</a:t>
          </a:r>
          <a:endParaRPr lang="en-US"/>
        </a:p>
      </dgm:t>
    </dgm:pt>
    <dgm:pt modelId="{3819FDB8-6968-44B6-8333-9838A9F1E481}" type="parTrans" cxnId="{7E0E6DFF-0932-4963-9ACB-4C57C5D7933C}">
      <dgm:prSet/>
      <dgm:spPr/>
      <dgm:t>
        <a:bodyPr/>
        <a:lstStyle/>
        <a:p>
          <a:endParaRPr lang="en-US"/>
        </a:p>
      </dgm:t>
    </dgm:pt>
    <dgm:pt modelId="{0AE435A0-81CD-41CF-8905-9164CC5FB912}" type="sibTrans" cxnId="{7E0E6DFF-0932-4963-9ACB-4C57C5D7933C}">
      <dgm:prSet/>
      <dgm:spPr/>
      <dgm:t>
        <a:bodyPr/>
        <a:lstStyle/>
        <a:p>
          <a:endParaRPr lang="en-US"/>
        </a:p>
      </dgm:t>
    </dgm:pt>
    <dgm:pt modelId="{15CB1B2C-150A-4B26-8884-F730703AC7A2}">
      <dgm:prSet/>
      <dgm:spPr/>
      <dgm:t>
        <a:bodyPr/>
        <a:lstStyle/>
        <a:p>
          <a:r>
            <a:rPr lang="en-CA"/>
            <a:t>Invest in a good learning contract process in order to ease your process of self-evaluation</a:t>
          </a:r>
          <a:endParaRPr lang="en-US"/>
        </a:p>
      </dgm:t>
    </dgm:pt>
    <dgm:pt modelId="{C86C0EEA-53B2-4DF8-96A3-264689CB0E52}" type="parTrans" cxnId="{6EFE07D8-2088-422D-930D-A3AE08C60EDF}">
      <dgm:prSet/>
      <dgm:spPr/>
      <dgm:t>
        <a:bodyPr/>
        <a:lstStyle/>
        <a:p>
          <a:endParaRPr lang="en-US"/>
        </a:p>
      </dgm:t>
    </dgm:pt>
    <dgm:pt modelId="{4E0E18BC-3E6A-4869-8192-A2CA78224A7E}" type="sibTrans" cxnId="{6EFE07D8-2088-422D-930D-A3AE08C60EDF}">
      <dgm:prSet/>
      <dgm:spPr/>
      <dgm:t>
        <a:bodyPr/>
        <a:lstStyle/>
        <a:p>
          <a:endParaRPr lang="en-US"/>
        </a:p>
      </dgm:t>
    </dgm:pt>
    <dgm:pt modelId="{11B34F54-7675-4AE1-A996-2DC490F68619}" type="pres">
      <dgm:prSet presAssocID="{FD939D98-5AB3-4BA0-82D0-968C79FD417D}" presName="root" presStyleCnt="0">
        <dgm:presLayoutVars>
          <dgm:dir/>
          <dgm:resizeHandles val="exact"/>
        </dgm:presLayoutVars>
      </dgm:prSet>
      <dgm:spPr/>
    </dgm:pt>
    <dgm:pt modelId="{C6D76525-34C0-4A09-A3DB-1D34429314A7}" type="pres">
      <dgm:prSet presAssocID="{2362E1EA-EA2A-4687-A4B9-EA06646D5902}" presName="compNode" presStyleCnt="0"/>
      <dgm:spPr/>
    </dgm:pt>
    <dgm:pt modelId="{8303B8C2-FBBD-4AEA-9A7C-8B5DDA4CBD8C}" type="pres">
      <dgm:prSet presAssocID="{2362E1EA-EA2A-4687-A4B9-EA06646D5902}" presName="bgRect" presStyleLbl="bgShp" presStyleIdx="0" presStyleCnt="2"/>
      <dgm:spPr/>
    </dgm:pt>
    <dgm:pt modelId="{AEDFCB82-02DF-485D-8579-2CD1D300907A}" type="pres">
      <dgm:prSet presAssocID="{2362E1EA-EA2A-4687-A4B9-EA06646D5902}"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ontract with solid fill"/>
        </a:ext>
      </dgm:extLst>
    </dgm:pt>
    <dgm:pt modelId="{2DDB9C4B-5E19-4A67-BE8C-3A1A1759193F}" type="pres">
      <dgm:prSet presAssocID="{2362E1EA-EA2A-4687-A4B9-EA06646D5902}" presName="spaceRect" presStyleCnt="0"/>
      <dgm:spPr/>
    </dgm:pt>
    <dgm:pt modelId="{77793E40-3BFC-4260-B2C6-59EFFC8552AB}" type="pres">
      <dgm:prSet presAssocID="{2362E1EA-EA2A-4687-A4B9-EA06646D5902}" presName="parTx" presStyleLbl="revTx" presStyleIdx="0" presStyleCnt="2">
        <dgm:presLayoutVars>
          <dgm:chMax val="0"/>
          <dgm:chPref val="0"/>
        </dgm:presLayoutVars>
      </dgm:prSet>
      <dgm:spPr/>
    </dgm:pt>
    <dgm:pt modelId="{D062C6AE-EFFB-46F6-91C2-8D833A12F3BC}" type="pres">
      <dgm:prSet presAssocID="{0AE435A0-81CD-41CF-8905-9164CC5FB912}" presName="sibTrans" presStyleCnt="0"/>
      <dgm:spPr/>
    </dgm:pt>
    <dgm:pt modelId="{2D5D7312-4696-45C5-9F5A-67CA100FF3E9}" type="pres">
      <dgm:prSet presAssocID="{15CB1B2C-150A-4B26-8884-F730703AC7A2}" presName="compNode" presStyleCnt="0"/>
      <dgm:spPr/>
    </dgm:pt>
    <dgm:pt modelId="{5F5B4E5E-A17D-416F-B764-CE74FF552D3F}" type="pres">
      <dgm:prSet presAssocID="{15CB1B2C-150A-4B26-8884-F730703AC7A2}" presName="bgRect" presStyleLbl="bgShp" presStyleIdx="1" presStyleCnt="2"/>
      <dgm:spPr/>
    </dgm:pt>
    <dgm:pt modelId="{F0EBE6C7-AAF2-4986-ADB1-553201FEC246}" type="pres">
      <dgm:prSet presAssocID="{15CB1B2C-150A-4B26-8884-F730703AC7A2}"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lipboard Checked with solid fill"/>
        </a:ext>
      </dgm:extLst>
    </dgm:pt>
    <dgm:pt modelId="{0CE0116E-29A4-4573-949C-BAD7619A1500}" type="pres">
      <dgm:prSet presAssocID="{15CB1B2C-150A-4B26-8884-F730703AC7A2}" presName="spaceRect" presStyleCnt="0"/>
      <dgm:spPr/>
    </dgm:pt>
    <dgm:pt modelId="{A497245F-A6E2-4C1E-A171-AA2FE640B7F3}" type="pres">
      <dgm:prSet presAssocID="{15CB1B2C-150A-4B26-8884-F730703AC7A2}" presName="parTx" presStyleLbl="revTx" presStyleIdx="1" presStyleCnt="2">
        <dgm:presLayoutVars>
          <dgm:chMax val="0"/>
          <dgm:chPref val="0"/>
        </dgm:presLayoutVars>
      </dgm:prSet>
      <dgm:spPr/>
    </dgm:pt>
  </dgm:ptLst>
  <dgm:cxnLst>
    <dgm:cxn modelId="{FECF0106-0988-4117-A79A-A0678CAB9F43}" type="presOf" srcId="{2362E1EA-EA2A-4687-A4B9-EA06646D5902}" destId="{77793E40-3BFC-4260-B2C6-59EFFC8552AB}" srcOrd="0" destOrd="0" presId="urn:microsoft.com/office/officeart/2018/2/layout/IconVerticalSolidList"/>
    <dgm:cxn modelId="{48961335-C0A4-4D14-B33C-5FD4023A158A}" type="presOf" srcId="{FD939D98-5AB3-4BA0-82D0-968C79FD417D}" destId="{11B34F54-7675-4AE1-A996-2DC490F68619}" srcOrd="0" destOrd="0" presId="urn:microsoft.com/office/officeart/2018/2/layout/IconVerticalSolidList"/>
    <dgm:cxn modelId="{58FEEE7B-BC9B-4E90-BF73-F9E4E28FFDDC}" type="presOf" srcId="{15CB1B2C-150A-4B26-8884-F730703AC7A2}" destId="{A497245F-A6E2-4C1E-A171-AA2FE640B7F3}" srcOrd="0" destOrd="0" presId="urn:microsoft.com/office/officeart/2018/2/layout/IconVerticalSolidList"/>
    <dgm:cxn modelId="{6EFE07D8-2088-422D-930D-A3AE08C60EDF}" srcId="{FD939D98-5AB3-4BA0-82D0-968C79FD417D}" destId="{15CB1B2C-150A-4B26-8884-F730703AC7A2}" srcOrd="1" destOrd="0" parTransId="{C86C0EEA-53B2-4DF8-96A3-264689CB0E52}" sibTransId="{4E0E18BC-3E6A-4869-8192-A2CA78224A7E}"/>
    <dgm:cxn modelId="{7E0E6DFF-0932-4963-9ACB-4C57C5D7933C}" srcId="{FD939D98-5AB3-4BA0-82D0-968C79FD417D}" destId="{2362E1EA-EA2A-4687-A4B9-EA06646D5902}" srcOrd="0" destOrd="0" parTransId="{3819FDB8-6968-44B6-8333-9838A9F1E481}" sibTransId="{0AE435A0-81CD-41CF-8905-9164CC5FB912}"/>
    <dgm:cxn modelId="{772FBDC7-91BC-466E-A6F7-04E80ECA2AF1}" type="presParOf" srcId="{11B34F54-7675-4AE1-A996-2DC490F68619}" destId="{C6D76525-34C0-4A09-A3DB-1D34429314A7}" srcOrd="0" destOrd="0" presId="urn:microsoft.com/office/officeart/2018/2/layout/IconVerticalSolidList"/>
    <dgm:cxn modelId="{AE94502D-3AE4-44A0-A035-BD4C9E9069BC}" type="presParOf" srcId="{C6D76525-34C0-4A09-A3DB-1D34429314A7}" destId="{8303B8C2-FBBD-4AEA-9A7C-8B5DDA4CBD8C}" srcOrd="0" destOrd="0" presId="urn:microsoft.com/office/officeart/2018/2/layout/IconVerticalSolidList"/>
    <dgm:cxn modelId="{1710E332-6B9E-46BB-819F-44A72E31D8C6}" type="presParOf" srcId="{C6D76525-34C0-4A09-A3DB-1D34429314A7}" destId="{AEDFCB82-02DF-485D-8579-2CD1D300907A}" srcOrd="1" destOrd="0" presId="urn:microsoft.com/office/officeart/2018/2/layout/IconVerticalSolidList"/>
    <dgm:cxn modelId="{C6C41A9D-22DB-46B4-8EF1-7B92DF66EBA2}" type="presParOf" srcId="{C6D76525-34C0-4A09-A3DB-1D34429314A7}" destId="{2DDB9C4B-5E19-4A67-BE8C-3A1A1759193F}" srcOrd="2" destOrd="0" presId="urn:microsoft.com/office/officeart/2018/2/layout/IconVerticalSolidList"/>
    <dgm:cxn modelId="{68CDC591-F5A6-43D9-AB7F-AEB928E4DE80}" type="presParOf" srcId="{C6D76525-34C0-4A09-A3DB-1D34429314A7}" destId="{77793E40-3BFC-4260-B2C6-59EFFC8552AB}" srcOrd="3" destOrd="0" presId="urn:microsoft.com/office/officeart/2018/2/layout/IconVerticalSolidList"/>
    <dgm:cxn modelId="{283E15C9-B6D4-4EFA-838A-B9666A504C19}" type="presParOf" srcId="{11B34F54-7675-4AE1-A996-2DC490F68619}" destId="{D062C6AE-EFFB-46F6-91C2-8D833A12F3BC}" srcOrd="1" destOrd="0" presId="urn:microsoft.com/office/officeart/2018/2/layout/IconVerticalSolidList"/>
    <dgm:cxn modelId="{92D5CE3F-0719-466C-8695-6544E887AA1B}" type="presParOf" srcId="{11B34F54-7675-4AE1-A996-2DC490F68619}" destId="{2D5D7312-4696-45C5-9F5A-67CA100FF3E9}" srcOrd="2" destOrd="0" presId="urn:microsoft.com/office/officeart/2018/2/layout/IconVerticalSolidList"/>
    <dgm:cxn modelId="{6B201AD1-AA22-412B-B6DE-967960DE734B}" type="presParOf" srcId="{2D5D7312-4696-45C5-9F5A-67CA100FF3E9}" destId="{5F5B4E5E-A17D-416F-B764-CE74FF552D3F}" srcOrd="0" destOrd="0" presId="urn:microsoft.com/office/officeart/2018/2/layout/IconVerticalSolidList"/>
    <dgm:cxn modelId="{0DD68A8A-0411-4E6B-860C-6D5D920672E3}" type="presParOf" srcId="{2D5D7312-4696-45C5-9F5A-67CA100FF3E9}" destId="{F0EBE6C7-AAF2-4986-ADB1-553201FEC246}" srcOrd="1" destOrd="0" presId="urn:microsoft.com/office/officeart/2018/2/layout/IconVerticalSolidList"/>
    <dgm:cxn modelId="{B2F998B3-7804-4A3D-8EE6-45928970C29D}" type="presParOf" srcId="{2D5D7312-4696-45C5-9F5A-67CA100FF3E9}" destId="{0CE0116E-29A4-4573-949C-BAD7619A1500}" srcOrd="2" destOrd="0" presId="urn:microsoft.com/office/officeart/2018/2/layout/IconVerticalSolidList"/>
    <dgm:cxn modelId="{CE16ACD8-C863-470F-9F62-B2502B012400}" type="presParOf" srcId="{2D5D7312-4696-45C5-9F5A-67CA100FF3E9}" destId="{A497245F-A6E2-4C1E-A171-AA2FE640B7F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36A4C0D-07FA-488E-8D20-98AECC7DA34D}"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A3BCD91A-E690-48B6-81C3-263204BA77D3}">
      <dgm:prSet/>
      <dgm:spPr/>
      <dgm:t>
        <a:bodyPr/>
        <a:lstStyle/>
        <a:p>
          <a:r>
            <a:rPr lang="en-US"/>
            <a:t>2 Reflective Journal Entries: 5 pages each </a:t>
          </a:r>
        </a:p>
      </dgm:t>
    </dgm:pt>
    <dgm:pt modelId="{561B0641-0126-40A5-A2B6-93D61F5E5C68}" type="parTrans" cxnId="{5A7D338B-A10A-466F-AC2A-180CDB3A1070}">
      <dgm:prSet/>
      <dgm:spPr/>
      <dgm:t>
        <a:bodyPr/>
        <a:lstStyle/>
        <a:p>
          <a:endParaRPr lang="en-US"/>
        </a:p>
      </dgm:t>
    </dgm:pt>
    <dgm:pt modelId="{8E5D7590-FFEF-43B8-9104-EF65EC383320}" type="sibTrans" cxnId="{5A7D338B-A10A-466F-AC2A-180CDB3A1070}">
      <dgm:prSet/>
      <dgm:spPr/>
      <dgm:t>
        <a:bodyPr/>
        <a:lstStyle/>
        <a:p>
          <a:endParaRPr lang="en-US"/>
        </a:p>
      </dgm:t>
    </dgm:pt>
    <dgm:pt modelId="{DD7FE23E-426F-4B1B-AB0A-811C133D1544}">
      <dgm:prSet/>
      <dgm:spPr/>
      <dgm:t>
        <a:bodyPr/>
        <a:lstStyle/>
        <a:p>
          <a:r>
            <a:rPr lang="en-US" dirty="0"/>
            <a:t>SOWK 5607 </a:t>
          </a:r>
          <a:r>
            <a:rPr lang="en-US" dirty="0" err="1"/>
            <a:t>CUPortfolio</a:t>
          </a:r>
          <a:r>
            <a:rPr lang="en-US" dirty="0"/>
            <a:t> Page</a:t>
          </a:r>
        </a:p>
      </dgm:t>
    </dgm:pt>
    <dgm:pt modelId="{080F737F-346D-4C9A-A26F-C1C8F14D499A}" type="parTrans" cxnId="{F1F3B49A-8458-4E47-BDAD-27024C56EEEF}">
      <dgm:prSet/>
      <dgm:spPr/>
      <dgm:t>
        <a:bodyPr/>
        <a:lstStyle/>
        <a:p>
          <a:endParaRPr lang="en-US"/>
        </a:p>
      </dgm:t>
    </dgm:pt>
    <dgm:pt modelId="{A0CAFB42-1436-4EE5-8414-7A885C76ED42}" type="sibTrans" cxnId="{F1F3B49A-8458-4E47-BDAD-27024C56EEEF}">
      <dgm:prSet/>
      <dgm:spPr/>
      <dgm:t>
        <a:bodyPr/>
        <a:lstStyle/>
        <a:p>
          <a:endParaRPr lang="en-US"/>
        </a:p>
      </dgm:t>
    </dgm:pt>
    <dgm:pt modelId="{5E373407-19A1-4CCB-9860-D765087699C4}">
      <dgm:prSet/>
      <dgm:spPr/>
      <dgm:t>
        <a:bodyPr/>
        <a:lstStyle/>
        <a:p>
          <a:r>
            <a:rPr lang="en-US"/>
            <a:t>A summative collection of evidence of learning on placement</a:t>
          </a:r>
        </a:p>
      </dgm:t>
    </dgm:pt>
    <dgm:pt modelId="{1612A8D8-65AD-4E2C-91D0-A5F8C37284D2}" type="parTrans" cxnId="{9ECF42F0-C038-4007-A6AC-20F7DD831DD0}">
      <dgm:prSet/>
      <dgm:spPr/>
      <dgm:t>
        <a:bodyPr/>
        <a:lstStyle/>
        <a:p>
          <a:endParaRPr lang="en-US"/>
        </a:p>
      </dgm:t>
    </dgm:pt>
    <dgm:pt modelId="{0EC8691B-18BF-4ABB-BB41-097F05BEE10A}" type="sibTrans" cxnId="{9ECF42F0-C038-4007-A6AC-20F7DD831DD0}">
      <dgm:prSet/>
      <dgm:spPr/>
      <dgm:t>
        <a:bodyPr/>
        <a:lstStyle/>
        <a:p>
          <a:endParaRPr lang="en-US"/>
        </a:p>
      </dgm:t>
    </dgm:pt>
    <dgm:pt modelId="{6A7C11F8-6712-46DE-A4F9-A6899A6909D7}">
      <dgm:prSet/>
      <dgm:spPr/>
      <dgm:t>
        <a:bodyPr/>
        <a:lstStyle/>
        <a:p>
          <a:r>
            <a:rPr lang="en-US"/>
            <a:t>Required components, including a retrospective placement description and the final reflective paper </a:t>
          </a:r>
        </a:p>
      </dgm:t>
    </dgm:pt>
    <dgm:pt modelId="{9F821826-8BE3-4378-BEA0-E0E83B8E3FB9}" type="parTrans" cxnId="{AA249A5B-0916-44AA-BE71-32F231A765AB}">
      <dgm:prSet/>
      <dgm:spPr/>
      <dgm:t>
        <a:bodyPr/>
        <a:lstStyle/>
        <a:p>
          <a:endParaRPr lang="en-US"/>
        </a:p>
      </dgm:t>
    </dgm:pt>
    <dgm:pt modelId="{CA1F7C5F-8305-4BAE-98C0-677E7698C5F1}" type="sibTrans" cxnId="{AA249A5B-0916-44AA-BE71-32F231A765AB}">
      <dgm:prSet/>
      <dgm:spPr/>
      <dgm:t>
        <a:bodyPr/>
        <a:lstStyle/>
        <a:p>
          <a:endParaRPr lang="en-US"/>
        </a:p>
      </dgm:t>
    </dgm:pt>
    <dgm:pt modelId="{01E22A51-67B5-4A5A-AE62-EB3E63D1175A}">
      <dgm:prSet/>
      <dgm:spPr/>
      <dgm:t>
        <a:bodyPr/>
        <a:lstStyle/>
        <a:p>
          <a:r>
            <a:rPr lang="en-US"/>
            <a:t>Evaluated by Faculty Liaison </a:t>
          </a:r>
        </a:p>
      </dgm:t>
    </dgm:pt>
    <dgm:pt modelId="{9E7A851B-4767-4684-943F-214B7D54D36F}" type="parTrans" cxnId="{697BF929-71D2-41B4-9C62-AC286058DE33}">
      <dgm:prSet/>
      <dgm:spPr/>
      <dgm:t>
        <a:bodyPr/>
        <a:lstStyle/>
        <a:p>
          <a:endParaRPr lang="en-US"/>
        </a:p>
      </dgm:t>
    </dgm:pt>
    <dgm:pt modelId="{C479098C-1089-4749-9508-B0BC261D101E}" type="sibTrans" cxnId="{697BF929-71D2-41B4-9C62-AC286058DE33}">
      <dgm:prSet/>
      <dgm:spPr/>
      <dgm:t>
        <a:bodyPr/>
        <a:lstStyle/>
        <a:p>
          <a:endParaRPr lang="en-US"/>
        </a:p>
      </dgm:t>
    </dgm:pt>
    <dgm:pt modelId="{B84AD2A9-B1BC-4A3D-A63F-20E30F7B5BF7}">
      <dgm:prSet/>
      <dgm:spPr/>
      <dgm:t>
        <a:bodyPr/>
        <a:lstStyle/>
        <a:p>
          <a:r>
            <a:rPr lang="en-US" dirty="0"/>
            <a:t>Deadlines set by Faculty Liaison</a:t>
          </a:r>
        </a:p>
      </dgm:t>
    </dgm:pt>
    <dgm:pt modelId="{9617B304-E1C3-49B3-BB56-7B81EF3DAC95}" type="parTrans" cxnId="{6DEF76B3-2F23-4F9A-8BBF-D07E3E86C871}">
      <dgm:prSet/>
      <dgm:spPr/>
      <dgm:t>
        <a:bodyPr/>
        <a:lstStyle/>
        <a:p>
          <a:endParaRPr lang="en-US"/>
        </a:p>
      </dgm:t>
    </dgm:pt>
    <dgm:pt modelId="{7215B453-78C6-431F-8A62-00F37711D9FD}" type="sibTrans" cxnId="{6DEF76B3-2F23-4F9A-8BBF-D07E3E86C871}">
      <dgm:prSet/>
      <dgm:spPr/>
      <dgm:t>
        <a:bodyPr/>
        <a:lstStyle/>
        <a:p>
          <a:endParaRPr lang="en-US"/>
        </a:p>
      </dgm:t>
    </dgm:pt>
    <dgm:pt modelId="{68C2D222-8728-BD4A-BF07-59230B4C715E}" type="pres">
      <dgm:prSet presAssocID="{336A4C0D-07FA-488E-8D20-98AECC7DA34D}" presName="vert0" presStyleCnt="0">
        <dgm:presLayoutVars>
          <dgm:dir/>
          <dgm:animOne val="branch"/>
          <dgm:animLvl val="lvl"/>
        </dgm:presLayoutVars>
      </dgm:prSet>
      <dgm:spPr/>
    </dgm:pt>
    <dgm:pt modelId="{5389232B-8590-5B4F-B928-EFD6C0B552E6}" type="pres">
      <dgm:prSet presAssocID="{A3BCD91A-E690-48B6-81C3-263204BA77D3}" presName="thickLine" presStyleLbl="alignNode1" presStyleIdx="0" presStyleCnt="6"/>
      <dgm:spPr/>
    </dgm:pt>
    <dgm:pt modelId="{36EB4184-38CF-D747-ACB5-7FFD695AE74B}" type="pres">
      <dgm:prSet presAssocID="{A3BCD91A-E690-48B6-81C3-263204BA77D3}" presName="horz1" presStyleCnt="0"/>
      <dgm:spPr/>
    </dgm:pt>
    <dgm:pt modelId="{2ECC65C5-CF48-B74A-B976-CECA83A2A62B}" type="pres">
      <dgm:prSet presAssocID="{A3BCD91A-E690-48B6-81C3-263204BA77D3}" presName="tx1" presStyleLbl="revTx" presStyleIdx="0" presStyleCnt="6"/>
      <dgm:spPr/>
    </dgm:pt>
    <dgm:pt modelId="{68B8BB45-6E25-A34E-B2BA-D7282C9525A0}" type="pres">
      <dgm:prSet presAssocID="{A3BCD91A-E690-48B6-81C3-263204BA77D3}" presName="vert1" presStyleCnt="0"/>
      <dgm:spPr/>
    </dgm:pt>
    <dgm:pt modelId="{2FCE1767-F415-1A4C-BC04-9F851500F14C}" type="pres">
      <dgm:prSet presAssocID="{DD7FE23E-426F-4B1B-AB0A-811C133D1544}" presName="thickLine" presStyleLbl="alignNode1" presStyleIdx="1" presStyleCnt="6"/>
      <dgm:spPr/>
    </dgm:pt>
    <dgm:pt modelId="{E51A5312-6049-8D4C-B6C2-63FFC8A261AF}" type="pres">
      <dgm:prSet presAssocID="{DD7FE23E-426F-4B1B-AB0A-811C133D1544}" presName="horz1" presStyleCnt="0"/>
      <dgm:spPr/>
    </dgm:pt>
    <dgm:pt modelId="{C9A2EA82-B75A-8741-99B1-8E96DCE0DF5A}" type="pres">
      <dgm:prSet presAssocID="{DD7FE23E-426F-4B1B-AB0A-811C133D1544}" presName="tx1" presStyleLbl="revTx" presStyleIdx="1" presStyleCnt="6"/>
      <dgm:spPr/>
    </dgm:pt>
    <dgm:pt modelId="{8EAD59E6-D79D-5245-8319-57C3E74D92FE}" type="pres">
      <dgm:prSet presAssocID="{DD7FE23E-426F-4B1B-AB0A-811C133D1544}" presName="vert1" presStyleCnt="0"/>
      <dgm:spPr/>
    </dgm:pt>
    <dgm:pt modelId="{B75AE152-863A-3B4E-B8AE-08795E342A4A}" type="pres">
      <dgm:prSet presAssocID="{5E373407-19A1-4CCB-9860-D765087699C4}" presName="thickLine" presStyleLbl="alignNode1" presStyleIdx="2" presStyleCnt="6"/>
      <dgm:spPr/>
    </dgm:pt>
    <dgm:pt modelId="{9AF0C49B-73CA-4D4C-AB3E-B3389BF6BF0B}" type="pres">
      <dgm:prSet presAssocID="{5E373407-19A1-4CCB-9860-D765087699C4}" presName="horz1" presStyleCnt="0"/>
      <dgm:spPr/>
    </dgm:pt>
    <dgm:pt modelId="{D3AC0A4A-9D2E-C642-8C12-1A32E282DA20}" type="pres">
      <dgm:prSet presAssocID="{5E373407-19A1-4CCB-9860-D765087699C4}" presName="tx1" presStyleLbl="revTx" presStyleIdx="2" presStyleCnt="6"/>
      <dgm:spPr/>
    </dgm:pt>
    <dgm:pt modelId="{0D154777-0520-7246-9887-709EDF903A59}" type="pres">
      <dgm:prSet presAssocID="{5E373407-19A1-4CCB-9860-D765087699C4}" presName="vert1" presStyleCnt="0"/>
      <dgm:spPr/>
    </dgm:pt>
    <dgm:pt modelId="{E7F4DFE8-8479-0345-A8D9-BE01A5B30FC4}" type="pres">
      <dgm:prSet presAssocID="{6A7C11F8-6712-46DE-A4F9-A6899A6909D7}" presName="thickLine" presStyleLbl="alignNode1" presStyleIdx="3" presStyleCnt="6"/>
      <dgm:spPr/>
    </dgm:pt>
    <dgm:pt modelId="{4A39A79C-8044-3942-BA8A-3BB202F3A962}" type="pres">
      <dgm:prSet presAssocID="{6A7C11F8-6712-46DE-A4F9-A6899A6909D7}" presName="horz1" presStyleCnt="0"/>
      <dgm:spPr/>
    </dgm:pt>
    <dgm:pt modelId="{CA988420-25A8-3C4C-A1E0-70DCF082A90B}" type="pres">
      <dgm:prSet presAssocID="{6A7C11F8-6712-46DE-A4F9-A6899A6909D7}" presName="tx1" presStyleLbl="revTx" presStyleIdx="3" presStyleCnt="6"/>
      <dgm:spPr/>
    </dgm:pt>
    <dgm:pt modelId="{8D9B98D2-9FE3-4444-8AC9-D8CC72C1D67B}" type="pres">
      <dgm:prSet presAssocID="{6A7C11F8-6712-46DE-A4F9-A6899A6909D7}" presName="vert1" presStyleCnt="0"/>
      <dgm:spPr/>
    </dgm:pt>
    <dgm:pt modelId="{54F3EED7-9415-EC42-BB7F-A0B67922FA69}" type="pres">
      <dgm:prSet presAssocID="{01E22A51-67B5-4A5A-AE62-EB3E63D1175A}" presName="thickLine" presStyleLbl="alignNode1" presStyleIdx="4" presStyleCnt="6"/>
      <dgm:spPr/>
    </dgm:pt>
    <dgm:pt modelId="{3D5D4C99-2718-FF4A-B6F0-2EACBB7449A0}" type="pres">
      <dgm:prSet presAssocID="{01E22A51-67B5-4A5A-AE62-EB3E63D1175A}" presName="horz1" presStyleCnt="0"/>
      <dgm:spPr/>
    </dgm:pt>
    <dgm:pt modelId="{539445A1-7187-E240-A38D-684BD7FD9916}" type="pres">
      <dgm:prSet presAssocID="{01E22A51-67B5-4A5A-AE62-EB3E63D1175A}" presName="tx1" presStyleLbl="revTx" presStyleIdx="4" presStyleCnt="6"/>
      <dgm:spPr/>
    </dgm:pt>
    <dgm:pt modelId="{FF3BEC92-FC75-8248-A2FC-3171769460B5}" type="pres">
      <dgm:prSet presAssocID="{01E22A51-67B5-4A5A-AE62-EB3E63D1175A}" presName="vert1" presStyleCnt="0"/>
      <dgm:spPr/>
    </dgm:pt>
    <dgm:pt modelId="{A90FAEDC-0B4A-144F-A677-4A0ABD9F5F4B}" type="pres">
      <dgm:prSet presAssocID="{B84AD2A9-B1BC-4A3D-A63F-20E30F7B5BF7}" presName="thickLine" presStyleLbl="alignNode1" presStyleIdx="5" presStyleCnt="6"/>
      <dgm:spPr/>
    </dgm:pt>
    <dgm:pt modelId="{E2F1DE50-E696-E54C-9F59-29C5770F4EC8}" type="pres">
      <dgm:prSet presAssocID="{B84AD2A9-B1BC-4A3D-A63F-20E30F7B5BF7}" presName="horz1" presStyleCnt="0"/>
      <dgm:spPr/>
    </dgm:pt>
    <dgm:pt modelId="{C4E386AE-0373-1347-B7B7-ADE76F5622F0}" type="pres">
      <dgm:prSet presAssocID="{B84AD2A9-B1BC-4A3D-A63F-20E30F7B5BF7}" presName="tx1" presStyleLbl="revTx" presStyleIdx="5" presStyleCnt="6"/>
      <dgm:spPr/>
    </dgm:pt>
    <dgm:pt modelId="{568A90FE-E93B-5F43-9197-4F4764D445B8}" type="pres">
      <dgm:prSet presAssocID="{B84AD2A9-B1BC-4A3D-A63F-20E30F7B5BF7}" presName="vert1" presStyleCnt="0"/>
      <dgm:spPr/>
    </dgm:pt>
  </dgm:ptLst>
  <dgm:cxnLst>
    <dgm:cxn modelId="{BA989D0E-98F3-384D-9A19-6EAB86B8234A}" type="presOf" srcId="{A3BCD91A-E690-48B6-81C3-263204BA77D3}" destId="{2ECC65C5-CF48-B74A-B976-CECA83A2A62B}" srcOrd="0" destOrd="0" presId="urn:microsoft.com/office/officeart/2008/layout/LinedList"/>
    <dgm:cxn modelId="{7CA28111-534C-7449-B13C-F8D174DC921D}" type="presOf" srcId="{01E22A51-67B5-4A5A-AE62-EB3E63D1175A}" destId="{539445A1-7187-E240-A38D-684BD7FD9916}" srcOrd="0" destOrd="0" presId="urn:microsoft.com/office/officeart/2008/layout/LinedList"/>
    <dgm:cxn modelId="{96BAAB22-337D-F145-989A-F80058C4CD83}" type="presOf" srcId="{B84AD2A9-B1BC-4A3D-A63F-20E30F7B5BF7}" destId="{C4E386AE-0373-1347-B7B7-ADE76F5622F0}" srcOrd="0" destOrd="0" presId="urn:microsoft.com/office/officeart/2008/layout/LinedList"/>
    <dgm:cxn modelId="{697BF929-71D2-41B4-9C62-AC286058DE33}" srcId="{336A4C0D-07FA-488E-8D20-98AECC7DA34D}" destId="{01E22A51-67B5-4A5A-AE62-EB3E63D1175A}" srcOrd="4" destOrd="0" parTransId="{9E7A851B-4767-4684-943F-214B7D54D36F}" sibTransId="{C479098C-1089-4749-9508-B0BC261D101E}"/>
    <dgm:cxn modelId="{AA249A5B-0916-44AA-BE71-32F231A765AB}" srcId="{336A4C0D-07FA-488E-8D20-98AECC7DA34D}" destId="{6A7C11F8-6712-46DE-A4F9-A6899A6909D7}" srcOrd="3" destOrd="0" parTransId="{9F821826-8BE3-4378-BEA0-E0E83B8E3FB9}" sibTransId="{CA1F7C5F-8305-4BAE-98C0-677E7698C5F1}"/>
    <dgm:cxn modelId="{852D4E56-4A14-B442-85A3-855D100ADF2F}" type="presOf" srcId="{6A7C11F8-6712-46DE-A4F9-A6899A6909D7}" destId="{CA988420-25A8-3C4C-A1E0-70DCF082A90B}" srcOrd="0" destOrd="0" presId="urn:microsoft.com/office/officeart/2008/layout/LinedList"/>
    <dgm:cxn modelId="{5A7D338B-A10A-466F-AC2A-180CDB3A1070}" srcId="{336A4C0D-07FA-488E-8D20-98AECC7DA34D}" destId="{A3BCD91A-E690-48B6-81C3-263204BA77D3}" srcOrd="0" destOrd="0" parTransId="{561B0641-0126-40A5-A2B6-93D61F5E5C68}" sibTransId="{8E5D7590-FFEF-43B8-9104-EF65EC383320}"/>
    <dgm:cxn modelId="{208DAB8F-FE21-6849-8EA8-AE5EEF0F5A8B}" type="presOf" srcId="{336A4C0D-07FA-488E-8D20-98AECC7DA34D}" destId="{68C2D222-8728-BD4A-BF07-59230B4C715E}" srcOrd="0" destOrd="0" presId="urn:microsoft.com/office/officeart/2008/layout/LinedList"/>
    <dgm:cxn modelId="{8B233F93-0E0A-274A-9744-715453A32927}" type="presOf" srcId="{DD7FE23E-426F-4B1B-AB0A-811C133D1544}" destId="{C9A2EA82-B75A-8741-99B1-8E96DCE0DF5A}" srcOrd="0" destOrd="0" presId="urn:microsoft.com/office/officeart/2008/layout/LinedList"/>
    <dgm:cxn modelId="{F1F3B49A-8458-4E47-BDAD-27024C56EEEF}" srcId="{336A4C0D-07FA-488E-8D20-98AECC7DA34D}" destId="{DD7FE23E-426F-4B1B-AB0A-811C133D1544}" srcOrd="1" destOrd="0" parTransId="{080F737F-346D-4C9A-A26F-C1C8F14D499A}" sibTransId="{A0CAFB42-1436-4EE5-8414-7A885C76ED42}"/>
    <dgm:cxn modelId="{6DEF76B3-2F23-4F9A-8BBF-D07E3E86C871}" srcId="{336A4C0D-07FA-488E-8D20-98AECC7DA34D}" destId="{B84AD2A9-B1BC-4A3D-A63F-20E30F7B5BF7}" srcOrd="5" destOrd="0" parTransId="{9617B304-E1C3-49B3-BB56-7B81EF3DAC95}" sibTransId="{7215B453-78C6-431F-8A62-00F37711D9FD}"/>
    <dgm:cxn modelId="{9ECF42F0-C038-4007-A6AC-20F7DD831DD0}" srcId="{336A4C0D-07FA-488E-8D20-98AECC7DA34D}" destId="{5E373407-19A1-4CCB-9860-D765087699C4}" srcOrd="2" destOrd="0" parTransId="{1612A8D8-65AD-4E2C-91D0-A5F8C37284D2}" sibTransId="{0EC8691B-18BF-4ABB-BB41-097F05BEE10A}"/>
    <dgm:cxn modelId="{C7EFA7FB-21FC-1F4C-A406-0A4FA77D4184}" type="presOf" srcId="{5E373407-19A1-4CCB-9860-D765087699C4}" destId="{D3AC0A4A-9D2E-C642-8C12-1A32E282DA20}" srcOrd="0" destOrd="0" presId="urn:microsoft.com/office/officeart/2008/layout/LinedList"/>
    <dgm:cxn modelId="{BA680CAE-9205-3945-97D5-5CF936D1812C}" type="presParOf" srcId="{68C2D222-8728-BD4A-BF07-59230B4C715E}" destId="{5389232B-8590-5B4F-B928-EFD6C0B552E6}" srcOrd="0" destOrd="0" presId="urn:microsoft.com/office/officeart/2008/layout/LinedList"/>
    <dgm:cxn modelId="{C4B77072-7428-794C-98B2-AFAD27D78CD4}" type="presParOf" srcId="{68C2D222-8728-BD4A-BF07-59230B4C715E}" destId="{36EB4184-38CF-D747-ACB5-7FFD695AE74B}" srcOrd="1" destOrd="0" presId="urn:microsoft.com/office/officeart/2008/layout/LinedList"/>
    <dgm:cxn modelId="{55F9802E-4073-574D-9D30-8CD6E41018F2}" type="presParOf" srcId="{36EB4184-38CF-D747-ACB5-7FFD695AE74B}" destId="{2ECC65C5-CF48-B74A-B976-CECA83A2A62B}" srcOrd="0" destOrd="0" presId="urn:microsoft.com/office/officeart/2008/layout/LinedList"/>
    <dgm:cxn modelId="{1A5A7BA4-AC4D-0D4C-8BDA-C29677FBA256}" type="presParOf" srcId="{36EB4184-38CF-D747-ACB5-7FFD695AE74B}" destId="{68B8BB45-6E25-A34E-B2BA-D7282C9525A0}" srcOrd="1" destOrd="0" presId="urn:microsoft.com/office/officeart/2008/layout/LinedList"/>
    <dgm:cxn modelId="{CBC7B743-F1CE-A248-B917-92AB2523B96C}" type="presParOf" srcId="{68C2D222-8728-BD4A-BF07-59230B4C715E}" destId="{2FCE1767-F415-1A4C-BC04-9F851500F14C}" srcOrd="2" destOrd="0" presId="urn:microsoft.com/office/officeart/2008/layout/LinedList"/>
    <dgm:cxn modelId="{DBDB1578-6A7D-FD40-863E-2D6D1A6736A8}" type="presParOf" srcId="{68C2D222-8728-BD4A-BF07-59230B4C715E}" destId="{E51A5312-6049-8D4C-B6C2-63FFC8A261AF}" srcOrd="3" destOrd="0" presId="urn:microsoft.com/office/officeart/2008/layout/LinedList"/>
    <dgm:cxn modelId="{FB2A71D0-AADB-E641-9D3E-80344900D167}" type="presParOf" srcId="{E51A5312-6049-8D4C-B6C2-63FFC8A261AF}" destId="{C9A2EA82-B75A-8741-99B1-8E96DCE0DF5A}" srcOrd="0" destOrd="0" presId="urn:microsoft.com/office/officeart/2008/layout/LinedList"/>
    <dgm:cxn modelId="{7017D8D8-58A9-A442-8A77-D0D483A662E5}" type="presParOf" srcId="{E51A5312-6049-8D4C-B6C2-63FFC8A261AF}" destId="{8EAD59E6-D79D-5245-8319-57C3E74D92FE}" srcOrd="1" destOrd="0" presId="urn:microsoft.com/office/officeart/2008/layout/LinedList"/>
    <dgm:cxn modelId="{582E87A4-D517-774A-8B2C-0B342966C0FF}" type="presParOf" srcId="{68C2D222-8728-BD4A-BF07-59230B4C715E}" destId="{B75AE152-863A-3B4E-B8AE-08795E342A4A}" srcOrd="4" destOrd="0" presId="urn:microsoft.com/office/officeart/2008/layout/LinedList"/>
    <dgm:cxn modelId="{428C56CD-B5FB-2145-8663-5671D4482BD2}" type="presParOf" srcId="{68C2D222-8728-BD4A-BF07-59230B4C715E}" destId="{9AF0C49B-73CA-4D4C-AB3E-B3389BF6BF0B}" srcOrd="5" destOrd="0" presId="urn:microsoft.com/office/officeart/2008/layout/LinedList"/>
    <dgm:cxn modelId="{867DE454-564F-BF4B-9AA5-D0AB5BBEECB2}" type="presParOf" srcId="{9AF0C49B-73CA-4D4C-AB3E-B3389BF6BF0B}" destId="{D3AC0A4A-9D2E-C642-8C12-1A32E282DA20}" srcOrd="0" destOrd="0" presId="urn:microsoft.com/office/officeart/2008/layout/LinedList"/>
    <dgm:cxn modelId="{4F36756A-7D1C-5D45-A7C2-7BF8B4E0311E}" type="presParOf" srcId="{9AF0C49B-73CA-4D4C-AB3E-B3389BF6BF0B}" destId="{0D154777-0520-7246-9887-709EDF903A59}" srcOrd="1" destOrd="0" presId="urn:microsoft.com/office/officeart/2008/layout/LinedList"/>
    <dgm:cxn modelId="{1BEAA59C-1FAC-DD4E-88E3-E698908CCEF6}" type="presParOf" srcId="{68C2D222-8728-BD4A-BF07-59230B4C715E}" destId="{E7F4DFE8-8479-0345-A8D9-BE01A5B30FC4}" srcOrd="6" destOrd="0" presId="urn:microsoft.com/office/officeart/2008/layout/LinedList"/>
    <dgm:cxn modelId="{6D326F83-0B56-004C-8806-2809218C1F3A}" type="presParOf" srcId="{68C2D222-8728-BD4A-BF07-59230B4C715E}" destId="{4A39A79C-8044-3942-BA8A-3BB202F3A962}" srcOrd="7" destOrd="0" presId="urn:microsoft.com/office/officeart/2008/layout/LinedList"/>
    <dgm:cxn modelId="{77A49533-138D-6248-8966-45551D3CC0CD}" type="presParOf" srcId="{4A39A79C-8044-3942-BA8A-3BB202F3A962}" destId="{CA988420-25A8-3C4C-A1E0-70DCF082A90B}" srcOrd="0" destOrd="0" presId="urn:microsoft.com/office/officeart/2008/layout/LinedList"/>
    <dgm:cxn modelId="{6D9673BD-D4D6-9042-9E89-7CC24DBDDC76}" type="presParOf" srcId="{4A39A79C-8044-3942-BA8A-3BB202F3A962}" destId="{8D9B98D2-9FE3-4444-8AC9-D8CC72C1D67B}" srcOrd="1" destOrd="0" presId="urn:microsoft.com/office/officeart/2008/layout/LinedList"/>
    <dgm:cxn modelId="{3D2BF036-22D9-1B4E-BD8B-4CBDE2342EE7}" type="presParOf" srcId="{68C2D222-8728-BD4A-BF07-59230B4C715E}" destId="{54F3EED7-9415-EC42-BB7F-A0B67922FA69}" srcOrd="8" destOrd="0" presId="urn:microsoft.com/office/officeart/2008/layout/LinedList"/>
    <dgm:cxn modelId="{668E5ED5-FCB3-FE43-9471-81F8B434BC4B}" type="presParOf" srcId="{68C2D222-8728-BD4A-BF07-59230B4C715E}" destId="{3D5D4C99-2718-FF4A-B6F0-2EACBB7449A0}" srcOrd="9" destOrd="0" presId="urn:microsoft.com/office/officeart/2008/layout/LinedList"/>
    <dgm:cxn modelId="{F951133C-C58E-674A-9B49-49B01C205417}" type="presParOf" srcId="{3D5D4C99-2718-FF4A-B6F0-2EACBB7449A0}" destId="{539445A1-7187-E240-A38D-684BD7FD9916}" srcOrd="0" destOrd="0" presId="urn:microsoft.com/office/officeart/2008/layout/LinedList"/>
    <dgm:cxn modelId="{78EA397F-5496-6C48-BB91-A33CE043EC7A}" type="presParOf" srcId="{3D5D4C99-2718-FF4A-B6F0-2EACBB7449A0}" destId="{FF3BEC92-FC75-8248-A2FC-3171769460B5}" srcOrd="1" destOrd="0" presId="urn:microsoft.com/office/officeart/2008/layout/LinedList"/>
    <dgm:cxn modelId="{F6ADA628-97F4-0A4E-B30D-79CD223BD023}" type="presParOf" srcId="{68C2D222-8728-BD4A-BF07-59230B4C715E}" destId="{A90FAEDC-0B4A-144F-A677-4A0ABD9F5F4B}" srcOrd="10" destOrd="0" presId="urn:microsoft.com/office/officeart/2008/layout/LinedList"/>
    <dgm:cxn modelId="{F6CB07B1-1E29-7542-AFDE-02000DB735C8}" type="presParOf" srcId="{68C2D222-8728-BD4A-BF07-59230B4C715E}" destId="{E2F1DE50-E696-E54C-9F59-29C5770F4EC8}" srcOrd="11" destOrd="0" presId="urn:microsoft.com/office/officeart/2008/layout/LinedList"/>
    <dgm:cxn modelId="{AF4841D1-EA60-0F48-8784-9443BFB395D6}" type="presParOf" srcId="{E2F1DE50-E696-E54C-9F59-29C5770F4EC8}" destId="{C4E386AE-0373-1347-B7B7-ADE76F5622F0}" srcOrd="0" destOrd="0" presId="urn:microsoft.com/office/officeart/2008/layout/LinedList"/>
    <dgm:cxn modelId="{8E4EACC6-8F0E-D643-9E6D-9BE312B27B70}" type="presParOf" srcId="{E2F1DE50-E696-E54C-9F59-29C5770F4EC8}" destId="{568A90FE-E93B-5F43-9197-4F4764D445B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8BA5369-3485-400D-ABAA-777B597FD6B4}"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25335D07-DB23-4277-9815-4DC787918109}">
      <dgm:prSet/>
      <dgm:spPr/>
      <dgm:t>
        <a:bodyPr/>
        <a:lstStyle/>
        <a:p>
          <a:r>
            <a:rPr lang="en-US"/>
            <a:t>Mid-point and End-Point Evaluation forms for Students and for Field Supervisors are online.</a:t>
          </a:r>
        </a:p>
      </dgm:t>
    </dgm:pt>
    <dgm:pt modelId="{0F0A9A10-5B61-42D2-837F-90567C011C66}" type="parTrans" cxnId="{3267B882-0F80-419F-A5F9-E624A6BF9DE3}">
      <dgm:prSet/>
      <dgm:spPr/>
      <dgm:t>
        <a:bodyPr/>
        <a:lstStyle/>
        <a:p>
          <a:endParaRPr lang="en-US"/>
        </a:p>
      </dgm:t>
    </dgm:pt>
    <dgm:pt modelId="{287F464A-DE61-4E43-AD15-A9729BA5382E}" type="sibTrans" cxnId="{3267B882-0F80-419F-A5F9-E624A6BF9DE3}">
      <dgm:prSet/>
      <dgm:spPr/>
      <dgm:t>
        <a:bodyPr/>
        <a:lstStyle/>
        <a:p>
          <a:endParaRPr lang="en-US"/>
        </a:p>
      </dgm:t>
    </dgm:pt>
    <dgm:pt modelId="{0A12BB95-2F99-452C-ABC2-B48EBC6D29C1}">
      <dgm:prSet/>
      <dgm:spPr/>
      <dgm:t>
        <a:bodyPr/>
        <a:lstStyle/>
        <a:p>
          <a:r>
            <a:rPr lang="en-US"/>
            <a:t>Forms must be signed by you and field supervisor but can be signed, scanned and emailed to faculty liaison</a:t>
          </a:r>
        </a:p>
      </dgm:t>
    </dgm:pt>
    <dgm:pt modelId="{5DF240FC-53D0-4E5C-A71B-0A4CB96A64A7}" type="parTrans" cxnId="{5185EB5A-8022-4775-A7A5-DAB393739FF1}">
      <dgm:prSet/>
      <dgm:spPr/>
      <dgm:t>
        <a:bodyPr/>
        <a:lstStyle/>
        <a:p>
          <a:endParaRPr lang="en-US"/>
        </a:p>
      </dgm:t>
    </dgm:pt>
    <dgm:pt modelId="{6C0276EF-3258-4BDB-AC52-67AF8788A475}" type="sibTrans" cxnId="{5185EB5A-8022-4775-A7A5-DAB393739FF1}">
      <dgm:prSet/>
      <dgm:spPr/>
      <dgm:t>
        <a:bodyPr/>
        <a:lstStyle/>
        <a:p>
          <a:endParaRPr lang="en-US"/>
        </a:p>
      </dgm:t>
    </dgm:pt>
    <dgm:pt modelId="{6195100C-70C6-40DD-90B3-58BEBAFB6F57}">
      <dgm:prSet/>
      <dgm:spPr/>
      <dgm:t>
        <a:bodyPr/>
        <a:lstStyle/>
        <a:p>
          <a:r>
            <a:rPr lang="en-US" b="1"/>
            <a:t>Field Supervisor </a:t>
          </a:r>
          <a:r>
            <a:rPr lang="en-US"/>
            <a:t>– uses template to give feedback on competencies, strengths and challenges, achievements and areas for development.  </a:t>
          </a:r>
        </a:p>
      </dgm:t>
    </dgm:pt>
    <dgm:pt modelId="{110A2566-B1F5-4DD3-AD77-A27F9F3D3A86}" type="parTrans" cxnId="{C159F4BA-27AC-4D38-8CB0-EB1D835E9C89}">
      <dgm:prSet/>
      <dgm:spPr/>
      <dgm:t>
        <a:bodyPr/>
        <a:lstStyle/>
        <a:p>
          <a:endParaRPr lang="en-US"/>
        </a:p>
      </dgm:t>
    </dgm:pt>
    <dgm:pt modelId="{1D4FB36F-F197-43AF-9D1D-1F815CC39617}" type="sibTrans" cxnId="{C159F4BA-27AC-4D38-8CB0-EB1D835E9C89}">
      <dgm:prSet/>
      <dgm:spPr/>
      <dgm:t>
        <a:bodyPr/>
        <a:lstStyle/>
        <a:p>
          <a:endParaRPr lang="en-US"/>
        </a:p>
      </dgm:t>
    </dgm:pt>
    <dgm:pt modelId="{B3BA3A27-DDA9-48C5-918D-ED7859182EC3}">
      <dgm:prSet/>
      <dgm:spPr/>
      <dgm:t>
        <a:bodyPr/>
        <a:lstStyle/>
        <a:p>
          <a:r>
            <a:rPr lang="en-US" b="1"/>
            <a:t>Student</a:t>
          </a:r>
          <a:r>
            <a:rPr lang="en-US"/>
            <a:t> – Self-evaluation is guided by template and centers on the learning contract.</a:t>
          </a:r>
        </a:p>
      </dgm:t>
    </dgm:pt>
    <dgm:pt modelId="{6C4568D9-A1B2-4F2A-816A-0671D8A95F91}" type="parTrans" cxnId="{024A0619-AFA2-4AC2-975D-E8290E061BF5}">
      <dgm:prSet/>
      <dgm:spPr/>
      <dgm:t>
        <a:bodyPr/>
        <a:lstStyle/>
        <a:p>
          <a:endParaRPr lang="en-US"/>
        </a:p>
      </dgm:t>
    </dgm:pt>
    <dgm:pt modelId="{D32707C1-4BC4-4D8A-B54B-FD330D449348}" type="sibTrans" cxnId="{024A0619-AFA2-4AC2-975D-E8290E061BF5}">
      <dgm:prSet/>
      <dgm:spPr/>
      <dgm:t>
        <a:bodyPr/>
        <a:lstStyle/>
        <a:p>
          <a:endParaRPr lang="en-US"/>
        </a:p>
      </dgm:t>
    </dgm:pt>
    <dgm:pt modelId="{D40A6118-76DA-FA43-9CB6-A1C5DF1EF8A5}" type="pres">
      <dgm:prSet presAssocID="{58BA5369-3485-400D-ABAA-777B597FD6B4}" presName="linear" presStyleCnt="0">
        <dgm:presLayoutVars>
          <dgm:animLvl val="lvl"/>
          <dgm:resizeHandles val="exact"/>
        </dgm:presLayoutVars>
      </dgm:prSet>
      <dgm:spPr/>
    </dgm:pt>
    <dgm:pt modelId="{13416C69-064C-5341-8112-695643A85AE4}" type="pres">
      <dgm:prSet presAssocID="{25335D07-DB23-4277-9815-4DC787918109}" presName="parentText" presStyleLbl="node1" presStyleIdx="0" presStyleCnt="4">
        <dgm:presLayoutVars>
          <dgm:chMax val="0"/>
          <dgm:bulletEnabled val="1"/>
        </dgm:presLayoutVars>
      </dgm:prSet>
      <dgm:spPr/>
    </dgm:pt>
    <dgm:pt modelId="{096538B3-75E7-D04F-9655-60C8003CB8E8}" type="pres">
      <dgm:prSet presAssocID="{287F464A-DE61-4E43-AD15-A9729BA5382E}" presName="spacer" presStyleCnt="0"/>
      <dgm:spPr/>
    </dgm:pt>
    <dgm:pt modelId="{5B0A0546-85F2-CC49-8E1E-453FCE360565}" type="pres">
      <dgm:prSet presAssocID="{0A12BB95-2F99-452C-ABC2-B48EBC6D29C1}" presName="parentText" presStyleLbl="node1" presStyleIdx="1" presStyleCnt="4">
        <dgm:presLayoutVars>
          <dgm:chMax val="0"/>
          <dgm:bulletEnabled val="1"/>
        </dgm:presLayoutVars>
      </dgm:prSet>
      <dgm:spPr/>
    </dgm:pt>
    <dgm:pt modelId="{E1A4C0EB-5F44-E342-8190-EE566B6DD58A}" type="pres">
      <dgm:prSet presAssocID="{6C0276EF-3258-4BDB-AC52-67AF8788A475}" presName="spacer" presStyleCnt="0"/>
      <dgm:spPr/>
    </dgm:pt>
    <dgm:pt modelId="{D184AC6A-F018-A54B-91CE-58372EB6D1D5}" type="pres">
      <dgm:prSet presAssocID="{6195100C-70C6-40DD-90B3-58BEBAFB6F57}" presName="parentText" presStyleLbl="node1" presStyleIdx="2" presStyleCnt="4">
        <dgm:presLayoutVars>
          <dgm:chMax val="0"/>
          <dgm:bulletEnabled val="1"/>
        </dgm:presLayoutVars>
      </dgm:prSet>
      <dgm:spPr/>
    </dgm:pt>
    <dgm:pt modelId="{ECC59A3E-0555-1641-A461-5E4BF886CCB5}" type="pres">
      <dgm:prSet presAssocID="{1D4FB36F-F197-43AF-9D1D-1F815CC39617}" presName="spacer" presStyleCnt="0"/>
      <dgm:spPr/>
    </dgm:pt>
    <dgm:pt modelId="{7DB42BDF-81E9-3D42-9A7F-5999F12C03FA}" type="pres">
      <dgm:prSet presAssocID="{B3BA3A27-DDA9-48C5-918D-ED7859182EC3}" presName="parentText" presStyleLbl="node1" presStyleIdx="3" presStyleCnt="4">
        <dgm:presLayoutVars>
          <dgm:chMax val="0"/>
          <dgm:bulletEnabled val="1"/>
        </dgm:presLayoutVars>
      </dgm:prSet>
      <dgm:spPr/>
    </dgm:pt>
  </dgm:ptLst>
  <dgm:cxnLst>
    <dgm:cxn modelId="{024A0619-AFA2-4AC2-975D-E8290E061BF5}" srcId="{58BA5369-3485-400D-ABAA-777B597FD6B4}" destId="{B3BA3A27-DDA9-48C5-918D-ED7859182EC3}" srcOrd="3" destOrd="0" parTransId="{6C4568D9-A1B2-4F2A-816A-0671D8A95F91}" sibTransId="{D32707C1-4BC4-4D8A-B54B-FD330D449348}"/>
    <dgm:cxn modelId="{2F20621F-DC25-0142-996D-2D0F719E40A1}" type="presOf" srcId="{0A12BB95-2F99-452C-ABC2-B48EBC6D29C1}" destId="{5B0A0546-85F2-CC49-8E1E-453FCE360565}" srcOrd="0" destOrd="0" presId="urn:microsoft.com/office/officeart/2005/8/layout/vList2"/>
    <dgm:cxn modelId="{5185EB5A-8022-4775-A7A5-DAB393739FF1}" srcId="{58BA5369-3485-400D-ABAA-777B597FD6B4}" destId="{0A12BB95-2F99-452C-ABC2-B48EBC6D29C1}" srcOrd="1" destOrd="0" parTransId="{5DF240FC-53D0-4E5C-A71B-0A4CB96A64A7}" sibTransId="{6C0276EF-3258-4BDB-AC52-67AF8788A475}"/>
    <dgm:cxn modelId="{3267B882-0F80-419F-A5F9-E624A6BF9DE3}" srcId="{58BA5369-3485-400D-ABAA-777B597FD6B4}" destId="{25335D07-DB23-4277-9815-4DC787918109}" srcOrd="0" destOrd="0" parTransId="{0F0A9A10-5B61-42D2-837F-90567C011C66}" sibTransId="{287F464A-DE61-4E43-AD15-A9729BA5382E}"/>
    <dgm:cxn modelId="{C159F4BA-27AC-4D38-8CB0-EB1D835E9C89}" srcId="{58BA5369-3485-400D-ABAA-777B597FD6B4}" destId="{6195100C-70C6-40DD-90B3-58BEBAFB6F57}" srcOrd="2" destOrd="0" parTransId="{110A2566-B1F5-4DD3-AD77-A27F9F3D3A86}" sibTransId="{1D4FB36F-F197-43AF-9D1D-1F815CC39617}"/>
    <dgm:cxn modelId="{2D2114C4-CFB4-0644-9F66-33EC381D8820}" type="presOf" srcId="{25335D07-DB23-4277-9815-4DC787918109}" destId="{13416C69-064C-5341-8112-695643A85AE4}" srcOrd="0" destOrd="0" presId="urn:microsoft.com/office/officeart/2005/8/layout/vList2"/>
    <dgm:cxn modelId="{6A797ECB-A0F8-C241-AB66-7A26E00E0E28}" type="presOf" srcId="{58BA5369-3485-400D-ABAA-777B597FD6B4}" destId="{D40A6118-76DA-FA43-9CB6-A1C5DF1EF8A5}" srcOrd="0" destOrd="0" presId="urn:microsoft.com/office/officeart/2005/8/layout/vList2"/>
    <dgm:cxn modelId="{E6AB28D7-38CB-384D-A7F7-65136B0D44F0}" type="presOf" srcId="{B3BA3A27-DDA9-48C5-918D-ED7859182EC3}" destId="{7DB42BDF-81E9-3D42-9A7F-5999F12C03FA}" srcOrd="0" destOrd="0" presId="urn:microsoft.com/office/officeart/2005/8/layout/vList2"/>
    <dgm:cxn modelId="{F23A94FA-0F98-9948-BD7B-240243F0A3A9}" type="presOf" srcId="{6195100C-70C6-40DD-90B3-58BEBAFB6F57}" destId="{D184AC6A-F018-A54B-91CE-58372EB6D1D5}" srcOrd="0" destOrd="0" presId="urn:microsoft.com/office/officeart/2005/8/layout/vList2"/>
    <dgm:cxn modelId="{3742682C-46A0-EC4B-B6F2-67DF1A22CDE9}" type="presParOf" srcId="{D40A6118-76DA-FA43-9CB6-A1C5DF1EF8A5}" destId="{13416C69-064C-5341-8112-695643A85AE4}" srcOrd="0" destOrd="0" presId="urn:microsoft.com/office/officeart/2005/8/layout/vList2"/>
    <dgm:cxn modelId="{6E33FCF3-85B4-A844-94D1-C4D895219BB4}" type="presParOf" srcId="{D40A6118-76DA-FA43-9CB6-A1C5DF1EF8A5}" destId="{096538B3-75E7-D04F-9655-60C8003CB8E8}" srcOrd="1" destOrd="0" presId="urn:microsoft.com/office/officeart/2005/8/layout/vList2"/>
    <dgm:cxn modelId="{2119A792-3074-5147-9CAF-901CA108077B}" type="presParOf" srcId="{D40A6118-76DA-FA43-9CB6-A1C5DF1EF8A5}" destId="{5B0A0546-85F2-CC49-8E1E-453FCE360565}" srcOrd="2" destOrd="0" presId="urn:microsoft.com/office/officeart/2005/8/layout/vList2"/>
    <dgm:cxn modelId="{7CD86FF9-0446-C348-88DE-B02DF61BC2CA}" type="presParOf" srcId="{D40A6118-76DA-FA43-9CB6-A1C5DF1EF8A5}" destId="{E1A4C0EB-5F44-E342-8190-EE566B6DD58A}" srcOrd="3" destOrd="0" presId="urn:microsoft.com/office/officeart/2005/8/layout/vList2"/>
    <dgm:cxn modelId="{0C06FEBF-FC04-754A-BF2B-4184B544AD23}" type="presParOf" srcId="{D40A6118-76DA-FA43-9CB6-A1C5DF1EF8A5}" destId="{D184AC6A-F018-A54B-91CE-58372EB6D1D5}" srcOrd="4" destOrd="0" presId="urn:microsoft.com/office/officeart/2005/8/layout/vList2"/>
    <dgm:cxn modelId="{DFF47C16-4268-E045-8B0C-0406D0D78093}" type="presParOf" srcId="{D40A6118-76DA-FA43-9CB6-A1C5DF1EF8A5}" destId="{ECC59A3E-0555-1641-A461-5E4BF886CCB5}" srcOrd="5" destOrd="0" presId="urn:microsoft.com/office/officeart/2005/8/layout/vList2"/>
    <dgm:cxn modelId="{C89DF675-A8C0-424E-9060-61169FAF4FA8}" type="presParOf" srcId="{D40A6118-76DA-FA43-9CB6-A1C5DF1EF8A5}" destId="{7DB42BDF-81E9-3D42-9A7F-5999F12C03F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E110DC-A3AC-46FB-898C-58DB794CF0D6}"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208A7D82-2871-45FA-9259-164C8911832E}">
      <dgm:prSet custT="1"/>
      <dgm:spPr/>
      <dgm:t>
        <a:bodyPr/>
        <a:lstStyle/>
        <a:p>
          <a:pPr>
            <a:defRPr cap="all"/>
          </a:pPr>
          <a:r>
            <a:rPr lang="en-US" sz="1400" dirty="0">
              <a:solidFill>
                <a:schemeClr val="tx1"/>
              </a:solidFill>
            </a:rPr>
            <a:t>Your </a:t>
          </a:r>
          <a:r>
            <a:rPr lang="en-US" sz="1400" b="1" dirty="0">
              <a:solidFill>
                <a:schemeClr val="tx1"/>
              </a:solidFill>
            </a:rPr>
            <a:t>Field Supervisor </a:t>
          </a:r>
          <a:r>
            <a:rPr lang="en-US" sz="1400" dirty="0">
              <a:solidFill>
                <a:schemeClr val="tx1"/>
              </a:solidFill>
            </a:rPr>
            <a:t>provides supervision and completes all your evaluations</a:t>
          </a:r>
        </a:p>
      </dgm:t>
    </dgm:pt>
    <dgm:pt modelId="{06F1C705-6138-4718-8596-9883E49E14FC}" type="parTrans" cxnId="{926EB3AC-0347-4CC8-B978-71D5B08DDA9C}">
      <dgm:prSet/>
      <dgm:spPr/>
      <dgm:t>
        <a:bodyPr/>
        <a:lstStyle/>
        <a:p>
          <a:endParaRPr lang="en-US"/>
        </a:p>
      </dgm:t>
    </dgm:pt>
    <dgm:pt modelId="{4EF6CBA8-7ED9-4AB8-AC4E-FB23C7579B43}" type="sibTrans" cxnId="{926EB3AC-0347-4CC8-B978-71D5B08DDA9C}">
      <dgm:prSet/>
      <dgm:spPr/>
      <dgm:t>
        <a:bodyPr/>
        <a:lstStyle/>
        <a:p>
          <a:endParaRPr lang="en-US"/>
        </a:p>
      </dgm:t>
    </dgm:pt>
    <dgm:pt modelId="{53A40F15-68F1-4F05-B3CA-D305E0812655}">
      <dgm:prSet custT="1"/>
      <dgm:spPr/>
      <dgm:t>
        <a:bodyPr/>
        <a:lstStyle/>
        <a:p>
          <a:pPr>
            <a:defRPr cap="all"/>
          </a:pPr>
          <a:r>
            <a:rPr lang="en-US" sz="1400" b="1" dirty="0">
              <a:solidFill>
                <a:schemeClr val="tx1"/>
              </a:solidFill>
            </a:rPr>
            <a:t>Practicum Coordinator </a:t>
          </a:r>
          <a:r>
            <a:rPr lang="en-US" sz="1400" dirty="0">
              <a:solidFill>
                <a:schemeClr val="tx1"/>
              </a:solidFill>
            </a:rPr>
            <a:t>oversees the process and intervenes if difficulties arise</a:t>
          </a:r>
        </a:p>
      </dgm:t>
    </dgm:pt>
    <dgm:pt modelId="{41F21A57-1C3F-4C84-AF57-06AD8095812E}" type="parTrans" cxnId="{82B20BB2-E663-493E-B928-D8035E0512F3}">
      <dgm:prSet/>
      <dgm:spPr/>
      <dgm:t>
        <a:bodyPr/>
        <a:lstStyle/>
        <a:p>
          <a:endParaRPr lang="en-US"/>
        </a:p>
      </dgm:t>
    </dgm:pt>
    <dgm:pt modelId="{13D264A6-6BB9-422B-9C45-CB01D37F3C42}" type="sibTrans" cxnId="{82B20BB2-E663-493E-B928-D8035E0512F3}">
      <dgm:prSet/>
      <dgm:spPr/>
      <dgm:t>
        <a:bodyPr/>
        <a:lstStyle/>
        <a:p>
          <a:endParaRPr lang="en-US"/>
        </a:p>
      </dgm:t>
    </dgm:pt>
    <dgm:pt modelId="{4D446DE5-8DF7-49E2-BA81-B31AA03DDD1F}" type="pres">
      <dgm:prSet presAssocID="{8BE110DC-A3AC-46FB-898C-58DB794CF0D6}" presName="root" presStyleCnt="0">
        <dgm:presLayoutVars>
          <dgm:dir/>
          <dgm:resizeHandles val="exact"/>
        </dgm:presLayoutVars>
      </dgm:prSet>
      <dgm:spPr/>
    </dgm:pt>
    <dgm:pt modelId="{B6522A5A-76A3-4B50-BDE9-E1571AC6CD47}" type="pres">
      <dgm:prSet presAssocID="{208A7D82-2871-45FA-9259-164C8911832E}" presName="compNode" presStyleCnt="0"/>
      <dgm:spPr/>
    </dgm:pt>
    <dgm:pt modelId="{5C64987C-4315-4217-B9CF-FBF96D04538E}" type="pres">
      <dgm:prSet presAssocID="{208A7D82-2871-45FA-9259-164C8911832E}" presName="iconBgRect" presStyleLbl="bgShp" presStyleIdx="0" presStyleCnt="2" custLinFactNeighborX="-76188" custLinFactNeighborY="5253"/>
      <dgm:spPr/>
    </dgm:pt>
    <dgm:pt modelId="{300D7B08-E593-406C-9540-0821FEFF7018}" type="pres">
      <dgm:prSet presAssocID="{208A7D82-2871-45FA-9259-164C8911832E}" presName="iconRect" presStyleLbl="node1" presStyleIdx="0" presStyleCnt="2" custLinFactX="-32784" custLinFactNeighborX="-100000" custLinFactNeighborY="643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ooks outline"/>
        </a:ext>
      </dgm:extLst>
    </dgm:pt>
    <dgm:pt modelId="{DEC30AD8-FCFA-4A61-86AD-E4201F8D6102}" type="pres">
      <dgm:prSet presAssocID="{208A7D82-2871-45FA-9259-164C8911832E}" presName="spaceRect" presStyleCnt="0"/>
      <dgm:spPr/>
    </dgm:pt>
    <dgm:pt modelId="{2A59554F-3DBA-46C5-9B45-71B525AEF395}" type="pres">
      <dgm:prSet presAssocID="{208A7D82-2871-45FA-9259-164C8911832E}" presName="textRect" presStyleLbl="revTx" presStyleIdx="0" presStyleCnt="2" custLinFactNeighborX="-49489" custLinFactNeighborY="-33421">
        <dgm:presLayoutVars>
          <dgm:chMax val="1"/>
          <dgm:chPref val="1"/>
        </dgm:presLayoutVars>
      </dgm:prSet>
      <dgm:spPr/>
    </dgm:pt>
    <dgm:pt modelId="{BBF48D1B-D6F3-4B88-B648-12CFE2EA39E4}" type="pres">
      <dgm:prSet presAssocID="{4EF6CBA8-7ED9-4AB8-AC4E-FB23C7579B43}" presName="sibTrans" presStyleCnt="0"/>
      <dgm:spPr/>
    </dgm:pt>
    <dgm:pt modelId="{A79D1E90-292B-4020-82BD-39E36FD4DB83}" type="pres">
      <dgm:prSet presAssocID="{53A40F15-68F1-4F05-B3CA-D305E0812655}" presName="compNode" presStyleCnt="0"/>
      <dgm:spPr/>
    </dgm:pt>
    <dgm:pt modelId="{AB021682-2B90-4C75-9C23-E08D51E56136}" type="pres">
      <dgm:prSet presAssocID="{53A40F15-68F1-4F05-B3CA-D305E0812655}" presName="iconBgRect" presStyleLbl="bgShp" presStyleIdx="1" presStyleCnt="2" custLinFactX="6112" custLinFactNeighborX="100000" custLinFactNeighborY="1254"/>
      <dgm:spPr/>
    </dgm:pt>
    <dgm:pt modelId="{F7B46E75-8613-4D88-B04C-29F29FC853F1}" type="pres">
      <dgm:prSet presAssocID="{53A40F15-68F1-4F05-B3CA-D305E0812655}" presName="iconRect" presStyleLbl="node1" presStyleIdx="1" presStyleCnt="2" custLinFactX="85408" custLinFactNeighborX="100000" custLinFactNeighborY="-93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Office worker female outline"/>
        </a:ext>
      </dgm:extLst>
    </dgm:pt>
    <dgm:pt modelId="{FC4BBDBB-CC09-4041-B997-AC4C6E60CA7C}" type="pres">
      <dgm:prSet presAssocID="{53A40F15-68F1-4F05-B3CA-D305E0812655}" presName="spaceRect" presStyleCnt="0"/>
      <dgm:spPr/>
    </dgm:pt>
    <dgm:pt modelId="{7DB0AB0F-4C25-42EC-83A9-A95F20E2A89C}" type="pres">
      <dgm:prSet presAssocID="{53A40F15-68F1-4F05-B3CA-D305E0812655}" presName="textRect" presStyleLbl="revTx" presStyleIdx="1" presStyleCnt="2" custLinFactNeighborX="55061" custLinFactNeighborY="-30747">
        <dgm:presLayoutVars>
          <dgm:chMax val="1"/>
          <dgm:chPref val="1"/>
        </dgm:presLayoutVars>
      </dgm:prSet>
      <dgm:spPr/>
    </dgm:pt>
  </dgm:ptLst>
  <dgm:cxnLst>
    <dgm:cxn modelId="{FA49DC07-06B4-4B5B-A862-2F30C8C19AD3}" type="presOf" srcId="{8BE110DC-A3AC-46FB-898C-58DB794CF0D6}" destId="{4D446DE5-8DF7-49E2-BA81-B31AA03DDD1F}" srcOrd="0" destOrd="0" presId="urn:microsoft.com/office/officeart/2018/5/layout/IconCircleLabelList"/>
    <dgm:cxn modelId="{40E6857B-8102-4553-880F-C886F24C32C3}" type="presOf" srcId="{208A7D82-2871-45FA-9259-164C8911832E}" destId="{2A59554F-3DBA-46C5-9B45-71B525AEF395}" srcOrd="0" destOrd="0" presId="urn:microsoft.com/office/officeart/2018/5/layout/IconCircleLabelList"/>
    <dgm:cxn modelId="{926EB3AC-0347-4CC8-B978-71D5B08DDA9C}" srcId="{8BE110DC-A3AC-46FB-898C-58DB794CF0D6}" destId="{208A7D82-2871-45FA-9259-164C8911832E}" srcOrd="0" destOrd="0" parTransId="{06F1C705-6138-4718-8596-9883E49E14FC}" sibTransId="{4EF6CBA8-7ED9-4AB8-AC4E-FB23C7579B43}"/>
    <dgm:cxn modelId="{82B20BB2-E663-493E-B928-D8035E0512F3}" srcId="{8BE110DC-A3AC-46FB-898C-58DB794CF0D6}" destId="{53A40F15-68F1-4F05-B3CA-D305E0812655}" srcOrd="1" destOrd="0" parTransId="{41F21A57-1C3F-4C84-AF57-06AD8095812E}" sibTransId="{13D264A6-6BB9-422B-9C45-CB01D37F3C42}"/>
    <dgm:cxn modelId="{E53810B9-C65F-4D8F-B3BC-F54410992F45}" type="presOf" srcId="{53A40F15-68F1-4F05-B3CA-D305E0812655}" destId="{7DB0AB0F-4C25-42EC-83A9-A95F20E2A89C}" srcOrd="0" destOrd="0" presId="urn:microsoft.com/office/officeart/2018/5/layout/IconCircleLabelList"/>
    <dgm:cxn modelId="{26DB7390-4D4D-4F89-A85A-67189B5B4AE0}" type="presParOf" srcId="{4D446DE5-8DF7-49E2-BA81-B31AA03DDD1F}" destId="{B6522A5A-76A3-4B50-BDE9-E1571AC6CD47}" srcOrd="0" destOrd="0" presId="urn:microsoft.com/office/officeart/2018/5/layout/IconCircleLabelList"/>
    <dgm:cxn modelId="{D6E3B387-E76C-40F0-8E86-55CAB639B544}" type="presParOf" srcId="{B6522A5A-76A3-4B50-BDE9-E1571AC6CD47}" destId="{5C64987C-4315-4217-B9CF-FBF96D04538E}" srcOrd="0" destOrd="0" presId="urn:microsoft.com/office/officeart/2018/5/layout/IconCircleLabelList"/>
    <dgm:cxn modelId="{ED0DE4B8-641B-4032-AC17-EAD9B450B953}" type="presParOf" srcId="{B6522A5A-76A3-4B50-BDE9-E1571AC6CD47}" destId="{300D7B08-E593-406C-9540-0821FEFF7018}" srcOrd="1" destOrd="0" presId="urn:microsoft.com/office/officeart/2018/5/layout/IconCircleLabelList"/>
    <dgm:cxn modelId="{77F4F1DA-42F3-43D8-A5B8-3ACF08139C17}" type="presParOf" srcId="{B6522A5A-76A3-4B50-BDE9-E1571AC6CD47}" destId="{DEC30AD8-FCFA-4A61-86AD-E4201F8D6102}" srcOrd="2" destOrd="0" presId="urn:microsoft.com/office/officeart/2018/5/layout/IconCircleLabelList"/>
    <dgm:cxn modelId="{D698082D-A76B-40D5-AC60-BBA1C702EBDF}" type="presParOf" srcId="{B6522A5A-76A3-4B50-BDE9-E1571AC6CD47}" destId="{2A59554F-3DBA-46C5-9B45-71B525AEF395}" srcOrd="3" destOrd="0" presId="urn:microsoft.com/office/officeart/2018/5/layout/IconCircleLabelList"/>
    <dgm:cxn modelId="{80B5FD68-95FB-434A-AADF-261ED67BD5D4}" type="presParOf" srcId="{4D446DE5-8DF7-49E2-BA81-B31AA03DDD1F}" destId="{BBF48D1B-D6F3-4B88-B648-12CFE2EA39E4}" srcOrd="1" destOrd="0" presId="urn:microsoft.com/office/officeart/2018/5/layout/IconCircleLabelList"/>
    <dgm:cxn modelId="{9F4AA393-813E-4AC1-8478-6107F65D6EDF}" type="presParOf" srcId="{4D446DE5-8DF7-49E2-BA81-B31AA03DDD1F}" destId="{A79D1E90-292B-4020-82BD-39E36FD4DB83}" srcOrd="2" destOrd="0" presId="urn:microsoft.com/office/officeart/2018/5/layout/IconCircleLabelList"/>
    <dgm:cxn modelId="{5F2F25BF-6495-4234-B336-CB803E3D0FB2}" type="presParOf" srcId="{A79D1E90-292B-4020-82BD-39E36FD4DB83}" destId="{AB021682-2B90-4C75-9C23-E08D51E56136}" srcOrd="0" destOrd="0" presId="urn:microsoft.com/office/officeart/2018/5/layout/IconCircleLabelList"/>
    <dgm:cxn modelId="{62D88925-716F-4FF2-9540-29827AF4B0E5}" type="presParOf" srcId="{A79D1E90-292B-4020-82BD-39E36FD4DB83}" destId="{F7B46E75-8613-4D88-B04C-29F29FC853F1}" srcOrd="1" destOrd="0" presId="urn:microsoft.com/office/officeart/2018/5/layout/IconCircleLabelList"/>
    <dgm:cxn modelId="{4FB96A23-7A64-438F-82E9-3FABD9517914}" type="presParOf" srcId="{A79D1E90-292B-4020-82BD-39E36FD4DB83}" destId="{FC4BBDBB-CC09-4041-B997-AC4C6E60CA7C}" srcOrd="2" destOrd="0" presId="urn:microsoft.com/office/officeart/2018/5/layout/IconCircleLabelList"/>
    <dgm:cxn modelId="{615EA00D-484C-403E-9F04-3685CDC5E7D8}" type="presParOf" srcId="{A79D1E90-292B-4020-82BD-39E36FD4DB83}" destId="{7DB0AB0F-4C25-42EC-83A9-A95F20E2A89C}"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1A510E-FD85-4645-B6CB-CC6BE85F8B0F}" type="doc">
      <dgm:prSet loTypeId="urn:microsoft.com/office/officeart/2018/2/layout/IconLabelDescriptionList" loCatId="icon" qsTypeId="urn:microsoft.com/office/officeart/2005/8/quickstyle/simple1" qsCatId="simple" csTypeId="urn:microsoft.com/office/officeart/2018/5/colors/Iconchunking_neutralbg_accent3_2" csCatId="accent3" phldr="1"/>
      <dgm:spPr/>
      <dgm:t>
        <a:bodyPr/>
        <a:lstStyle/>
        <a:p>
          <a:endParaRPr lang="en-US"/>
        </a:p>
      </dgm:t>
    </dgm:pt>
    <dgm:pt modelId="{024DAB13-1E1E-48AE-A11D-A4D92F40F63C}">
      <dgm:prSet/>
      <dgm:spPr/>
      <dgm:t>
        <a:bodyPr/>
        <a:lstStyle/>
        <a:p>
          <a:pPr>
            <a:lnSpc>
              <a:spcPct val="100000"/>
            </a:lnSpc>
            <a:defRPr b="1"/>
          </a:pPr>
          <a:r>
            <a:rPr lang="en-US" b="1" dirty="0"/>
            <a:t>MSW Practicum Hub</a:t>
          </a:r>
          <a:endParaRPr lang="en-US" dirty="0"/>
        </a:p>
      </dgm:t>
    </dgm:pt>
    <dgm:pt modelId="{E4E8A78F-73DD-4F06-99C6-878F4AACFDFA}" type="parTrans" cxnId="{385DDFAC-3732-4694-B060-CC8D6C536DB7}">
      <dgm:prSet/>
      <dgm:spPr/>
      <dgm:t>
        <a:bodyPr/>
        <a:lstStyle/>
        <a:p>
          <a:endParaRPr lang="en-US"/>
        </a:p>
      </dgm:t>
    </dgm:pt>
    <dgm:pt modelId="{72ABB2A1-5B7F-4C4D-960F-A27BB3815543}" type="sibTrans" cxnId="{385DDFAC-3732-4694-B060-CC8D6C536DB7}">
      <dgm:prSet/>
      <dgm:spPr/>
      <dgm:t>
        <a:bodyPr/>
        <a:lstStyle/>
        <a:p>
          <a:endParaRPr lang="en-US"/>
        </a:p>
      </dgm:t>
    </dgm:pt>
    <dgm:pt modelId="{F9D3FBB0-987B-4B0F-95BB-C9D066F40030}">
      <dgm:prSet/>
      <dgm:spPr/>
      <dgm:t>
        <a:bodyPr/>
        <a:lstStyle/>
        <a:p>
          <a:pPr>
            <a:lnSpc>
              <a:spcPct val="100000"/>
            </a:lnSpc>
            <a:buFont typeface="Arial" panose="020B0604020202020204" pitchFamily="34" charset="0"/>
            <a:buChar char="•"/>
          </a:pPr>
          <a:r>
            <a:rPr lang="en-US" b="1" dirty="0">
              <a:hlinkClick xmlns:r="http://schemas.openxmlformats.org/officeDocument/2006/relationships" r:id="rId1"/>
            </a:rPr>
            <a:t>https://carleton.ca/socialwork/msw-practicum/</a:t>
          </a:r>
          <a:endParaRPr lang="en-US" b="1" dirty="0"/>
        </a:p>
        <a:p>
          <a:pPr>
            <a:lnSpc>
              <a:spcPct val="100000"/>
            </a:lnSpc>
            <a:buFont typeface="Arial" panose="020B0604020202020204" pitchFamily="34" charset="0"/>
            <a:buChar char="•"/>
          </a:pPr>
          <a:endParaRPr lang="en-US" dirty="0"/>
        </a:p>
      </dgm:t>
    </dgm:pt>
    <dgm:pt modelId="{4326A977-A8B3-45EF-BC8F-443F6733271C}" type="parTrans" cxnId="{1B7203B4-AC0F-46C2-B594-2E445C8F5FA8}">
      <dgm:prSet/>
      <dgm:spPr/>
      <dgm:t>
        <a:bodyPr/>
        <a:lstStyle/>
        <a:p>
          <a:endParaRPr lang="en-US"/>
        </a:p>
      </dgm:t>
    </dgm:pt>
    <dgm:pt modelId="{ADCE5C40-1E10-4B10-8296-4FF0EEBEEEEA}" type="sibTrans" cxnId="{1B7203B4-AC0F-46C2-B594-2E445C8F5FA8}">
      <dgm:prSet/>
      <dgm:spPr/>
      <dgm:t>
        <a:bodyPr/>
        <a:lstStyle/>
        <a:p>
          <a:endParaRPr lang="en-US"/>
        </a:p>
      </dgm:t>
    </dgm:pt>
    <dgm:pt modelId="{A2A02F72-37BE-4ED6-BB20-780125BBB24B}">
      <dgm:prSet/>
      <dgm:spPr/>
      <dgm:t>
        <a:bodyPr/>
        <a:lstStyle/>
        <a:p>
          <a:pPr>
            <a:lnSpc>
              <a:spcPct val="100000"/>
            </a:lnSpc>
            <a:buNone/>
          </a:pPr>
          <a:r>
            <a:rPr lang="en-US" dirty="0"/>
            <a:t>Student Forms and Manuals</a:t>
          </a:r>
        </a:p>
      </dgm:t>
    </dgm:pt>
    <dgm:pt modelId="{F9EBA195-98B6-43FE-8322-0CB2AA67C35C}" type="parTrans" cxnId="{AF76BE5D-20A2-44C4-B86F-4F22699BA291}">
      <dgm:prSet/>
      <dgm:spPr/>
      <dgm:t>
        <a:bodyPr/>
        <a:lstStyle/>
        <a:p>
          <a:endParaRPr lang="en-US"/>
        </a:p>
      </dgm:t>
    </dgm:pt>
    <dgm:pt modelId="{94FF79D7-96F0-43DA-8665-E9662DC9F85B}" type="sibTrans" cxnId="{AF76BE5D-20A2-44C4-B86F-4F22699BA291}">
      <dgm:prSet/>
      <dgm:spPr/>
      <dgm:t>
        <a:bodyPr/>
        <a:lstStyle/>
        <a:p>
          <a:endParaRPr lang="en-US"/>
        </a:p>
      </dgm:t>
    </dgm:pt>
    <dgm:pt modelId="{335F6370-40B0-4A20-BC90-0733BC0EDAB4}">
      <dgm:prSet/>
      <dgm:spPr/>
      <dgm:t>
        <a:bodyPr/>
        <a:lstStyle/>
        <a:p>
          <a:pPr>
            <a:lnSpc>
              <a:spcPct val="100000"/>
            </a:lnSpc>
            <a:defRPr b="1"/>
          </a:pPr>
          <a:r>
            <a:rPr lang="en-US" b="1"/>
            <a:t>MSW Practicum Manual </a:t>
          </a:r>
          <a:endParaRPr lang="en-US"/>
        </a:p>
      </dgm:t>
    </dgm:pt>
    <dgm:pt modelId="{FDEEC511-3129-479D-A2DB-F9553AABAA71}" type="parTrans" cxnId="{344F82B0-6509-4D74-9E9B-2BA992AD56E6}">
      <dgm:prSet/>
      <dgm:spPr/>
      <dgm:t>
        <a:bodyPr/>
        <a:lstStyle/>
        <a:p>
          <a:endParaRPr lang="en-US"/>
        </a:p>
      </dgm:t>
    </dgm:pt>
    <dgm:pt modelId="{FE549018-7CEB-47AF-84ED-C875F0DFED90}" type="sibTrans" cxnId="{344F82B0-6509-4D74-9E9B-2BA992AD56E6}">
      <dgm:prSet/>
      <dgm:spPr/>
      <dgm:t>
        <a:bodyPr/>
        <a:lstStyle/>
        <a:p>
          <a:endParaRPr lang="en-US"/>
        </a:p>
      </dgm:t>
    </dgm:pt>
    <dgm:pt modelId="{6BE9C406-B76B-480C-A14D-4E86C8D57360}">
      <dgm:prSet/>
      <dgm:spPr/>
      <dgm:t>
        <a:bodyPr/>
        <a:lstStyle/>
        <a:p>
          <a:pPr>
            <a:lnSpc>
              <a:spcPct val="100000"/>
            </a:lnSpc>
          </a:pPr>
          <a:r>
            <a:rPr lang="en-US" dirty="0"/>
            <a:t>Field education policies and protocols</a:t>
          </a:r>
        </a:p>
        <a:p>
          <a:pPr>
            <a:lnSpc>
              <a:spcPct val="100000"/>
            </a:lnSpc>
          </a:pPr>
          <a:endParaRPr lang="en-US" dirty="0"/>
        </a:p>
      </dgm:t>
    </dgm:pt>
    <dgm:pt modelId="{6ABCCA43-4BA2-48F8-B667-430B7FB6535C}" type="parTrans" cxnId="{35042684-51B7-4FB1-9F2F-BDFC74A745DF}">
      <dgm:prSet/>
      <dgm:spPr/>
      <dgm:t>
        <a:bodyPr/>
        <a:lstStyle/>
        <a:p>
          <a:endParaRPr lang="en-US"/>
        </a:p>
      </dgm:t>
    </dgm:pt>
    <dgm:pt modelId="{A36E6AD9-9CA2-4B88-B5C5-6E5E88FC40E7}" type="sibTrans" cxnId="{35042684-51B7-4FB1-9F2F-BDFC74A745DF}">
      <dgm:prSet/>
      <dgm:spPr/>
      <dgm:t>
        <a:bodyPr/>
        <a:lstStyle/>
        <a:p>
          <a:endParaRPr lang="en-US"/>
        </a:p>
      </dgm:t>
    </dgm:pt>
    <dgm:pt modelId="{DCB584C8-12EA-4D7A-8E3F-46EC2A5BF19E}">
      <dgm:prSet/>
      <dgm:spPr/>
      <dgm:t>
        <a:bodyPr/>
        <a:lstStyle/>
        <a:p>
          <a:pPr>
            <a:lnSpc>
              <a:spcPct val="100000"/>
            </a:lnSpc>
          </a:pPr>
          <a:r>
            <a:rPr lang="en-US" dirty="0"/>
            <a:t>Practicum courses &amp; course components</a:t>
          </a:r>
        </a:p>
        <a:p>
          <a:pPr>
            <a:lnSpc>
              <a:spcPct val="100000"/>
            </a:lnSpc>
          </a:pPr>
          <a:endParaRPr lang="en-US" dirty="0"/>
        </a:p>
      </dgm:t>
    </dgm:pt>
    <dgm:pt modelId="{76F9BF21-0045-43EE-8924-F220BE55B6A1}" type="parTrans" cxnId="{D406F921-F609-45A6-BAA8-A0D1A0A5CFF8}">
      <dgm:prSet/>
      <dgm:spPr/>
      <dgm:t>
        <a:bodyPr/>
        <a:lstStyle/>
        <a:p>
          <a:endParaRPr lang="en-US"/>
        </a:p>
      </dgm:t>
    </dgm:pt>
    <dgm:pt modelId="{8D9F91AC-FEB1-4459-8A32-3ACB3F0957EA}" type="sibTrans" cxnId="{D406F921-F609-45A6-BAA8-A0D1A0A5CFF8}">
      <dgm:prSet/>
      <dgm:spPr/>
      <dgm:t>
        <a:bodyPr/>
        <a:lstStyle/>
        <a:p>
          <a:endParaRPr lang="en-US"/>
        </a:p>
      </dgm:t>
    </dgm:pt>
    <dgm:pt modelId="{015FBA5E-C509-4D96-BD18-4E62741B3BBF}">
      <dgm:prSet/>
      <dgm:spPr/>
      <dgm:t>
        <a:bodyPr/>
        <a:lstStyle/>
        <a:p>
          <a:pPr>
            <a:lnSpc>
              <a:spcPct val="100000"/>
            </a:lnSpc>
          </a:pPr>
          <a:r>
            <a:rPr lang="en-US"/>
            <a:t>Sample learning contract</a:t>
          </a:r>
        </a:p>
      </dgm:t>
    </dgm:pt>
    <dgm:pt modelId="{B50B2FCE-24C5-47B2-8440-E1B539236E11}" type="parTrans" cxnId="{BF55452C-D308-41AB-82C1-F0BC2828D06A}">
      <dgm:prSet/>
      <dgm:spPr/>
      <dgm:t>
        <a:bodyPr/>
        <a:lstStyle/>
        <a:p>
          <a:endParaRPr lang="en-US"/>
        </a:p>
      </dgm:t>
    </dgm:pt>
    <dgm:pt modelId="{4947A966-08D6-477E-A694-9A12CFEFACD1}" type="sibTrans" cxnId="{BF55452C-D308-41AB-82C1-F0BC2828D06A}">
      <dgm:prSet/>
      <dgm:spPr/>
      <dgm:t>
        <a:bodyPr/>
        <a:lstStyle/>
        <a:p>
          <a:endParaRPr lang="en-US"/>
        </a:p>
      </dgm:t>
    </dgm:pt>
    <dgm:pt modelId="{99E2D3D6-FD31-4360-A173-BC1804BB2E38}" type="pres">
      <dgm:prSet presAssocID="{0A1A510E-FD85-4645-B6CB-CC6BE85F8B0F}" presName="root" presStyleCnt="0">
        <dgm:presLayoutVars>
          <dgm:dir/>
          <dgm:resizeHandles val="exact"/>
        </dgm:presLayoutVars>
      </dgm:prSet>
      <dgm:spPr/>
    </dgm:pt>
    <dgm:pt modelId="{DBDD5AC0-F7EB-4EC8-A73C-D235CCBFDDEF}" type="pres">
      <dgm:prSet presAssocID="{024DAB13-1E1E-48AE-A11D-A4D92F40F63C}" presName="compNode" presStyleCnt="0"/>
      <dgm:spPr/>
    </dgm:pt>
    <dgm:pt modelId="{B38A5B6A-EAAA-4888-A4BE-8DCC0EA6B00C}" type="pres">
      <dgm:prSet presAssocID="{024DAB13-1E1E-48AE-A11D-A4D92F40F63C}" presName="iconRect" presStyleLbl="node1" presStyleIdx="0" presStyleCnt="2" custLinFactNeighborX="8719" custLinFactNeighborY="305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ocument"/>
        </a:ext>
      </dgm:extLst>
    </dgm:pt>
    <dgm:pt modelId="{8F916663-1481-430F-8AC7-CFBCAE92C860}" type="pres">
      <dgm:prSet presAssocID="{024DAB13-1E1E-48AE-A11D-A4D92F40F63C}" presName="iconSpace" presStyleCnt="0"/>
      <dgm:spPr/>
    </dgm:pt>
    <dgm:pt modelId="{AA10919E-6B5A-4BE0-8530-D1B1972990AE}" type="pres">
      <dgm:prSet presAssocID="{024DAB13-1E1E-48AE-A11D-A4D92F40F63C}" presName="parTx" presStyleLbl="revTx" presStyleIdx="0" presStyleCnt="4">
        <dgm:presLayoutVars>
          <dgm:chMax val="0"/>
          <dgm:chPref val="0"/>
        </dgm:presLayoutVars>
      </dgm:prSet>
      <dgm:spPr/>
    </dgm:pt>
    <dgm:pt modelId="{ADD9C29E-3E72-4997-AF98-9444A464B728}" type="pres">
      <dgm:prSet presAssocID="{024DAB13-1E1E-48AE-A11D-A4D92F40F63C}" presName="txSpace" presStyleCnt="0"/>
      <dgm:spPr/>
    </dgm:pt>
    <dgm:pt modelId="{6470222D-DA39-41A1-BBF1-3EEAC324E00F}" type="pres">
      <dgm:prSet presAssocID="{024DAB13-1E1E-48AE-A11D-A4D92F40F63C}" presName="desTx" presStyleLbl="revTx" presStyleIdx="1" presStyleCnt="4">
        <dgm:presLayoutVars/>
      </dgm:prSet>
      <dgm:spPr/>
    </dgm:pt>
    <dgm:pt modelId="{EBB41178-3841-442A-9E30-4B15D265FF21}" type="pres">
      <dgm:prSet presAssocID="{72ABB2A1-5B7F-4C4D-960F-A27BB3815543}" presName="sibTrans" presStyleCnt="0"/>
      <dgm:spPr/>
    </dgm:pt>
    <dgm:pt modelId="{B603A8CC-1DB9-4109-97D2-4A4AA1FABAF3}" type="pres">
      <dgm:prSet presAssocID="{335F6370-40B0-4A20-BC90-0733BC0EDAB4}" presName="compNode" presStyleCnt="0"/>
      <dgm:spPr/>
    </dgm:pt>
    <dgm:pt modelId="{E88A62DA-6EE8-4C80-B12A-134BBF49A6A5}" type="pres">
      <dgm:prSet presAssocID="{335F6370-40B0-4A20-BC90-0733BC0EDAB4}"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Books"/>
        </a:ext>
      </dgm:extLst>
    </dgm:pt>
    <dgm:pt modelId="{E6596F54-F7DA-450B-BB01-BB4CDCF4F1F4}" type="pres">
      <dgm:prSet presAssocID="{335F6370-40B0-4A20-BC90-0733BC0EDAB4}" presName="iconSpace" presStyleCnt="0"/>
      <dgm:spPr/>
    </dgm:pt>
    <dgm:pt modelId="{9CD896E7-2889-4EA3-B063-8AF171DC57E0}" type="pres">
      <dgm:prSet presAssocID="{335F6370-40B0-4A20-BC90-0733BC0EDAB4}" presName="parTx" presStyleLbl="revTx" presStyleIdx="2" presStyleCnt="4">
        <dgm:presLayoutVars>
          <dgm:chMax val="0"/>
          <dgm:chPref val="0"/>
        </dgm:presLayoutVars>
      </dgm:prSet>
      <dgm:spPr/>
    </dgm:pt>
    <dgm:pt modelId="{C12FF410-49CA-4A4B-BFA1-C7C91952B135}" type="pres">
      <dgm:prSet presAssocID="{335F6370-40B0-4A20-BC90-0733BC0EDAB4}" presName="txSpace" presStyleCnt="0"/>
      <dgm:spPr/>
    </dgm:pt>
    <dgm:pt modelId="{412B1D2C-3EA2-48F1-8F61-6537D51CED33}" type="pres">
      <dgm:prSet presAssocID="{335F6370-40B0-4A20-BC90-0733BC0EDAB4}" presName="desTx" presStyleLbl="revTx" presStyleIdx="3" presStyleCnt="4">
        <dgm:presLayoutVars/>
      </dgm:prSet>
      <dgm:spPr/>
    </dgm:pt>
  </dgm:ptLst>
  <dgm:cxnLst>
    <dgm:cxn modelId="{AB5F2602-01CF-1F42-998D-B9D827A1160E}" type="presOf" srcId="{0A1A510E-FD85-4645-B6CB-CC6BE85F8B0F}" destId="{99E2D3D6-FD31-4360-A173-BC1804BB2E38}" srcOrd="0" destOrd="0" presId="urn:microsoft.com/office/officeart/2018/2/layout/IconLabelDescriptionList"/>
    <dgm:cxn modelId="{027A8F10-82C6-964D-8793-E517B8A89F5C}" type="presOf" srcId="{DCB584C8-12EA-4D7A-8E3F-46EC2A5BF19E}" destId="{412B1D2C-3EA2-48F1-8F61-6537D51CED33}" srcOrd="0" destOrd="1" presId="urn:microsoft.com/office/officeart/2018/2/layout/IconLabelDescriptionList"/>
    <dgm:cxn modelId="{D406F921-F609-45A6-BAA8-A0D1A0A5CFF8}" srcId="{335F6370-40B0-4A20-BC90-0733BC0EDAB4}" destId="{DCB584C8-12EA-4D7A-8E3F-46EC2A5BF19E}" srcOrd="1" destOrd="0" parTransId="{76F9BF21-0045-43EE-8924-F220BE55B6A1}" sibTransId="{8D9F91AC-FEB1-4459-8A32-3ACB3F0957EA}"/>
    <dgm:cxn modelId="{BF55452C-D308-41AB-82C1-F0BC2828D06A}" srcId="{335F6370-40B0-4A20-BC90-0733BC0EDAB4}" destId="{015FBA5E-C509-4D96-BD18-4E62741B3BBF}" srcOrd="2" destOrd="0" parTransId="{B50B2FCE-24C5-47B2-8440-E1B539236E11}" sibTransId="{4947A966-08D6-477E-A694-9A12CFEFACD1}"/>
    <dgm:cxn modelId="{AF76BE5D-20A2-44C4-B86F-4F22699BA291}" srcId="{024DAB13-1E1E-48AE-A11D-A4D92F40F63C}" destId="{A2A02F72-37BE-4ED6-BB20-780125BBB24B}" srcOrd="1" destOrd="0" parTransId="{F9EBA195-98B6-43FE-8322-0CB2AA67C35C}" sibTransId="{94FF79D7-96F0-43DA-8665-E9662DC9F85B}"/>
    <dgm:cxn modelId="{2BCEC270-C79B-9743-888F-B4B785260235}" type="presOf" srcId="{015FBA5E-C509-4D96-BD18-4E62741B3BBF}" destId="{412B1D2C-3EA2-48F1-8F61-6537D51CED33}" srcOrd="0" destOrd="2" presId="urn:microsoft.com/office/officeart/2018/2/layout/IconLabelDescriptionList"/>
    <dgm:cxn modelId="{35042684-51B7-4FB1-9F2F-BDFC74A745DF}" srcId="{335F6370-40B0-4A20-BC90-0733BC0EDAB4}" destId="{6BE9C406-B76B-480C-A14D-4E86C8D57360}" srcOrd="0" destOrd="0" parTransId="{6ABCCA43-4BA2-48F8-B667-430B7FB6535C}" sibTransId="{A36E6AD9-9CA2-4B88-B5C5-6E5E88FC40E7}"/>
    <dgm:cxn modelId="{58731387-9CE3-A74A-B3C7-E0F93D5E312A}" type="presOf" srcId="{335F6370-40B0-4A20-BC90-0733BC0EDAB4}" destId="{9CD896E7-2889-4EA3-B063-8AF171DC57E0}" srcOrd="0" destOrd="0" presId="urn:microsoft.com/office/officeart/2018/2/layout/IconLabelDescriptionList"/>
    <dgm:cxn modelId="{73088287-5F64-4C44-80FA-50C80E22BEFA}" type="presOf" srcId="{024DAB13-1E1E-48AE-A11D-A4D92F40F63C}" destId="{AA10919E-6B5A-4BE0-8530-D1B1972990AE}" srcOrd="0" destOrd="0" presId="urn:microsoft.com/office/officeart/2018/2/layout/IconLabelDescriptionList"/>
    <dgm:cxn modelId="{385DDFAC-3732-4694-B060-CC8D6C536DB7}" srcId="{0A1A510E-FD85-4645-B6CB-CC6BE85F8B0F}" destId="{024DAB13-1E1E-48AE-A11D-A4D92F40F63C}" srcOrd="0" destOrd="0" parTransId="{E4E8A78F-73DD-4F06-99C6-878F4AACFDFA}" sibTransId="{72ABB2A1-5B7F-4C4D-960F-A27BB3815543}"/>
    <dgm:cxn modelId="{344F82B0-6509-4D74-9E9B-2BA992AD56E6}" srcId="{0A1A510E-FD85-4645-B6CB-CC6BE85F8B0F}" destId="{335F6370-40B0-4A20-BC90-0733BC0EDAB4}" srcOrd="1" destOrd="0" parTransId="{FDEEC511-3129-479D-A2DB-F9553AABAA71}" sibTransId="{FE549018-7CEB-47AF-84ED-C875F0DFED90}"/>
    <dgm:cxn modelId="{1B7203B4-AC0F-46C2-B594-2E445C8F5FA8}" srcId="{024DAB13-1E1E-48AE-A11D-A4D92F40F63C}" destId="{F9D3FBB0-987B-4B0F-95BB-C9D066F40030}" srcOrd="0" destOrd="0" parTransId="{4326A977-A8B3-45EF-BC8F-443F6733271C}" sibTransId="{ADCE5C40-1E10-4B10-8296-4FF0EEBEEEEA}"/>
    <dgm:cxn modelId="{31F00CC6-2E32-0042-8D25-46F1C9246A07}" type="presOf" srcId="{6BE9C406-B76B-480C-A14D-4E86C8D57360}" destId="{412B1D2C-3EA2-48F1-8F61-6537D51CED33}" srcOrd="0" destOrd="0" presId="urn:microsoft.com/office/officeart/2018/2/layout/IconLabelDescriptionList"/>
    <dgm:cxn modelId="{B89AEEF8-569B-5A45-8D86-9A3F93D562E3}" type="presOf" srcId="{F9D3FBB0-987B-4B0F-95BB-C9D066F40030}" destId="{6470222D-DA39-41A1-BBF1-3EEAC324E00F}" srcOrd="0" destOrd="0" presId="urn:microsoft.com/office/officeart/2018/2/layout/IconLabelDescriptionList"/>
    <dgm:cxn modelId="{4A5DFEF9-D1AA-E04D-B912-9724D3D031C0}" type="presOf" srcId="{A2A02F72-37BE-4ED6-BB20-780125BBB24B}" destId="{6470222D-DA39-41A1-BBF1-3EEAC324E00F}" srcOrd="0" destOrd="1" presId="urn:microsoft.com/office/officeart/2018/2/layout/IconLabelDescriptionList"/>
    <dgm:cxn modelId="{6FC1B914-EFB4-864A-B613-CF54CAB53942}" type="presParOf" srcId="{99E2D3D6-FD31-4360-A173-BC1804BB2E38}" destId="{DBDD5AC0-F7EB-4EC8-A73C-D235CCBFDDEF}" srcOrd="0" destOrd="0" presId="urn:microsoft.com/office/officeart/2018/2/layout/IconLabelDescriptionList"/>
    <dgm:cxn modelId="{D53D8892-79FC-CF49-9162-D771369259BA}" type="presParOf" srcId="{DBDD5AC0-F7EB-4EC8-A73C-D235CCBFDDEF}" destId="{B38A5B6A-EAAA-4888-A4BE-8DCC0EA6B00C}" srcOrd="0" destOrd="0" presId="urn:microsoft.com/office/officeart/2018/2/layout/IconLabelDescriptionList"/>
    <dgm:cxn modelId="{91BEFAB1-624E-6347-AC37-5CB59EBA9A65}" type="presParOf" srcId="{DBDD5AC0-F7EB-4EC8-A73C-D235CCBFDDEF}" destId="{8F916663-1481-430F-8AC7-CFBCAE92C860}" srcOrd="1" destOrd="0" presId="urn:microsoft.com/office/officeart/2018/2/layout/IconLabelDescriptionList"/>
    <dgm:cxn modelId="{7444C072-F466-AC43-A765-829287D15D2D}" type="presParOf" srcId="{DBDD5AC0-F7EB-4EC8-A73C-D235CCBFDDEF}" destId="{AA10919E-6B5A-4BE0-8530-D1B1972990AE}" srcOrd="2" destOrd="0" presId="urn:microsoft.com/office/officeart/2018/2/layout/IconLabelDescriptionList"/>
    <dgm:cxn modelId="{A0FEFA30-1883-D942-8D6B-188286422E02}" type="presParOf" srcId="{DBDD5AC0-F7EB-4EC8-A73C-D235CCBFDDEF}" destId="{ADD9C29E-3E72-4997-AF98-9444A464B728}" srcOrd="3" destOrd="0" presId="urn:microsoft.com/office/officeart/2018/2/layout/IconLabelDescriptionList"/>
    <dgm:cxn modelId="{DEAB4051-69A1-A044-8103-81D2C22DE3B1}" type="presParOf" srcId="{DBDD5AC0-F7EB-4EC8-A73C-D235CCBFDDEF}" destId="{6470222D-DA39-41A1-BBF1-3EEAC324E00F}" srcOrd="4" destOrd="0" presId="urn:microsoft.com/office/officeart/2018/2/layout/IconLabelDescriptionList"/>
    <dgm:cxn modelId="{A69DDDBB-070F-AA43-BF9C-271B43EE9318}" type="presParOf" srcId="{99E2D3D6-FD31-4360-A173-BC1804BB2E38}" destId="{EBB41178-3841-442A-9E30-4B15D265FF21}" srcOrd="1" destOrd="0" presId="urn:microsoft.com/office/officeart/2018/2/layout/IconLabelDescriptionList"/>
    <dgm:cxn modelId="{740545CC-AD57-0F42-AB48-C3071CCA2F1D}" type="presParOf" srcId="{99E2D3D6-FD31-4360-A173-BC1804BB2E38}" destId="{B603A8CC-1DB9-4109-97D2-4A4AA1FABAF3}" srcOrd="2" destOrd="0" presId="urn:microsoft.com/office/officeart/2018/2/layout/IconLabelDescriptionList"/>
    <dgm:cxn modelId="{B1EFCBCE-CA69-524F-A062-766436E6C84A}" type="presParOf" srcId="{B603A8CC-1DB9-4109-97D2-4A4AA1FABAF3}" destId="{E88A62DA-6EE8-4C80-B12A-134BBF49A6A5}" srcOrd="0" destOrd="0" presId="urn:microsoft.com/office/officeart/2018/2/layout/IconLabelDescriptionList"/>
    <dgm:cxn modelId="{FDBE6660-A0DB-ED40-BE94-266CF204A20B}" type="presParOf" srcId="{B603A8CC-1DB9-4109-97D2-4A4AA1FABAF3}" destId="{E6596F54-F7DA-450B-BB01-BB4CDCF4F1F4}" srcOrd="1" destOrd="0" presId="urn:microsoft.com/office/officeart/2018/2/layout/IconLabelDescriptionList"/>
    <dgm:cxn modelId="{03F07272-81D0-9244-9108-3B936AC7CE63}" type="presParOf" srcId="{B603A8CC-1DB9-4109-97D2-4A4AA1FABAF3}" destId="{9CD896E7-2889-4EA3-B063-8AF171DC57E0}" srcOrd="2" destOrd="0" presId="urn:microsoft.com/office/officeart/2018/2/layout/IconLabelDescriptionList"/>
    <dgm:cxn modelId="{8655D796-0657-B44E-9AC5-05D9C9CF2FED}" type="presParOf" srcId="{B603A8CC-1DB9-4109-97D2-4A4AA1FABAF3}" destId="{C12FF410-49CA-4A4B-BFA1-C7C91952B135}" srcOrd="3" destOrd="0" presId="urn:microsoft.com/office/officeart/2018/2/layout/IconLabelDescriptionList"/>
    <dgm:cxn modelId="{93D62E4F-733F-ED46-9DEF-6BCE08D374F3}" type="presParOf" srcId="{B603A8CC-1DB9-4109-97D2-4A4AA1FABAF3}" destId="{412B1D2C-3EA2-48F1-8F61-6537D51CED33}"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27CE08-7DDC-4A43-AF98-C25EBB552FE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F343F5-BBC0-4568-85F9-49197C6EA37E}">
      <dgm:prSet/>
      <dgm:spPr/>
      <dgm:t>
        <a:bodyPr/>
        <a:lstStyle/>
        <a:p>
          <a:r>
            <a:rPr lang="en-US" b="1" dirty="0"/>
            <a:t>Field Placement</a:t>
          </a:r>
          <a:r>
            <a:rPr lang="en-US" dirty="0"/>
            <a:t> (450 hours) minus 12 hours of practicum seminars hours</a:t>
          </a:r>
        </a:p>
      </dgm:t>
    </dgm:pt>
    <dgm:pt modelId="{3D392B83-6F83-44BD-980E-A9723C35582F}" type="parTrans" cxnId="{55EFF9D2-11FB-44BD-B328-A45878E2A6EF}">
      <dgm:prSet/>
      <dgm:spPr/>
      <dgm:t>
        <a:bodyPr/>
        <a:lstStyle/>
        <a:p>
          <a:endParaRPr lang="en-US"/>
        </a:p>
      </dgm:t>
    </dgm:pt>
    <dgm:pt modelId="{2B465D66-7FD8-4910-A7A4-D3423D18346C}" type="sibTrans" cxnId="{55EFF9D2-11FB-44BD-B328-A45878E2A6EF}">
      <dgm:prSet/>
      <dgm:spPr/>
      <dgm:t>
        <a:bodyPr/>
        <a:lstStyle/>
        <a:p>
          <a:endParaRPr lang="en-US"/>
        </a:p>
      </dgm:t>
    </dgm:pt>
    <dgm:pt modelId="{C3130B61-48E0-4563-AB48-974D4C5E00C8}">
      <dgm:prSet/>
      <dgm:spPr/>
      <dgm:t>
        <a:bodyPr/>
        <a:lstStyle/>
        <a:p>
          <a:r>
            <a:rPr lang="en-US" b="1" dirty="0"/>
            <a:t>Practicum Seminars (12 hours)</a:t>
          </a:r>
          <a:r>
            <a:rPr lang="en-US" dirty="0"/>
            <a:t>  </a:t>
          </a:r>
        </a:p>
      </dgm:t>
    </dgm:pt>
    <dgm:pt modelId="{EACA5633-4AA3-4282-8A01-378087D237EF}" type="parTrans" cxnId="{4FE41CC6-39EF-4EB9-A516-D7B527443A2B}">
      <dgm:prSet/>
      <dgm:spPr/>
      <dgm:t>
        <a:bodyPr/>
        <a:lstStyle/>
        <a:p>
          <a:endParaRPr lang="en-US"/>
        </a:p>
      </dgm:t>
    </dgm:pt>
    <dgm:pt modelId="{5F4F6494-D88A-4AB0-B2B6-6371E8147EB2}" type="sibTrans" cxnId="{4FE41CC6-39EF-4EB9-A516-D7B527443A2B}">
      <dgm:prSet/>
      <dgm:spPr/>
      <dgm:t>
        <a:bodyPr/>
        <a:lstStyle/>
        <a:p>
          <a:endParaRPr lang="en-US"/>
        </a:p>
      </dgm:t>
    </dgm:pt>
    <dgm:pt modelId="{18394EDD-7C76-49B5-9529-4307C826C6D7}">
      <dgm:prSet/>
      <dgm:spPr/>
      <dgm:t>
        <a:bodyPr/>
        <a:lstStyle/>
        <a:p>
          <a:r>
            <a:rPr lang="en-US" dirty="0"/>
            <a:t>Standard Seminars (9:00 – 11:00 am on Fridays)</a:t>
          </a:r>
        </a:p>
      </dgm:t>
    </dgm:pt>
    <dgm:pt modelId="{F6353F6F-537F-439F-8D69-6FEC59FE2C2A}" type="parTrans" cxnId="{A50F4641-176E-4033-B496-FE17F8450273}">
      <dgm:prSet/>
      <dgm:spPr/>
      <dgm:t>
        <a:bodyPr/>
        <a:lstStyle/>
        <a:p>
          <a:endParaRPr lang="en-US"/>
        </a:p>
      </dgm:t>
    </dgm:pt>
    <dgm:pt modelId="{046C7CA1-2703-4822-8CC3-F402B20AB7A5}" type="sibTrans" cxnId="{A50F4641-176E-4033-B496-FE17F8450273}">
      <dgm:prSet/>
      <dgm:spPr/>
      <dgm:t>
        <a:bodyPr/>
        <a:lstStyle/>
        <a:p>
          <a:endParaRPr lang="en-US"/>
        </a:p>
      </dgm:t>
    </dgm:pt>
    <dgm:pt modelId="{A140C441-FBF3-4D4F-9CA1-31B7C378530D}">
      <dgm:prSet/>
      <dgm:spPr/>
      <dgm:t>
        <a:bodyPr/>
        <a:lstStyle/>
        <a:p>
          <a:r>
            <a:rPr lang="en-US"/>
            <a:t>Supplemental Component (seminar ends at 11:30am)</a:t>
          </a:r>
        </a:p>
      </dgm:t>
    </dgm:pt>
    <dgm:pt modelId="{DD843AC8-9D03-4E62-9054-F3F0D76B9C95}" type="parTrans" cxnId="{EC0AB3D7-BEEC-4C5E-85FE-4557A8448636}">
      <dgm:prSet/>
      <dgm:spPr/>
      <dgm:t>
        <a:bodyPr/>
        <a:lstStyle/>
        <a:p>
          <a:endParaRPr lang="en-US"/>
        </a:p>
      </dgm:t>
    </dgm:pt>
    <dgm:pt modelId="{AEC8C82B-C1BB-4663-B687-D6129EE804CD}" type="sibTrans" cxnId="{EC0AB3D7-BEEC-4C5E-85FE-4557A8448636}">
      <dgm:prSet/>
      <dgm:spPr/>
      <dgm:t>
        <a:bodyPr/>
        <a:lstStyle/>
        <a:p>
          <a:endParaRPr lang="en-US"/>
        </a:p>
      </dgm:t>
    </dgm:pt>
    <dgm:pt modelId="{A3510191-84BD-4A50-8BE7-63238106FC0C}">
      <dgm:prSet/>
      <dgm:spPr/>
      <dgm:t>
        <a:bodyPr/>
        <a:lstStyle/>
        <a:p>
          <a:r>
            <a:rPr lang="en-US" b="1"/>
            <a:t>Faculty Liaison Consultations </a:t>
          </a:r>
          <a:endParaRPr lang="en-US"/>
        </a:p>
      </dgm:t>
    </dgm:pt>
    <dgm:pt modelId="{846CF788-9F2F-42BE-BD0A-DFB798DFFFC0}" type="parTrans" cxnId="{13D810F1-CD9A-4925-BBE6-B1530793AFCC}">
      <dgm:prSet/>
      <dgm:spPr/>
      <dgm:t>
        <a:bodyPr/>
        <a:lstStyle/>
        <a:p>
          <a:endParaRPr lang="en-US"/>
        </a:p>
      </dgm:t>
    </dgm:pt>
    <dgm:pt modelId="{18244E6F-37CC-4143-B399-F7D2ABC7593D}" type="sibTrans" cxnId="{13D810F1-CD9A-4925-BBE6-B1530793AFCC}">
      <dgm:prSet/>
      <dgm:spPr/>
      <dgm:t>
        <a:bodyPr/>
        <a:lstStyle/>
        <a:p>
          <a:endParaRPr lang="en-US"/>
        </a:p>
      </dgm:t>
    </dgm:pt>
    <dgm:pt modelId="{2BBB5AE5-4F66-44B9-BCCF-0523E2DB7195}">
      <dgm:prSet/>
      <dgm:spPr/>
      <dgm:t>
        <a:bodyPr/>
        <a:lstStyle/>
        <a:p>
          <a:r>
            <a:rPr lang="en-US" b="1"/>
            <a:t>Written requirements</a:t>
          </a:r>
          <a:endParaRPr lang="en-US"/>
        </a:p>
      </dgm:t>
    </dgm:pt>
    <dgm:pt modelId="{934A80F4-0560-4BBF-883A-36C7A51F979A}" type="parTrans" cxnId="{F028B1DD-261B-4985-8C98-591B99B3FB05}">
      <dgm:prSet/>
      <dgm:spPr/>
      <dgm:t>
        <a:bodyPr/>
        <a:lstStyle/>
        <a:p>
          <a:endParaRPr lang="en-US"/>
        </a:p>
      </dgm:t>
    </dgm:pt>
    <dgm:pt modelId="{FAEE0332-FDD2-4DE1-82AA-95603C36B704}" type="sibTrans" cxnId="{F028B1DD-261B-4985-8C98-591B99B3FB05}">
      <dgm:prSet/>
      <dgm:spPr/>
      <dgm:t>
        <a:bodyPr/>
        <a:lstStyle/>
        <a:p>
          <a:endParaRPr lang="en-US"/>
        </a:p>
      </dgm:t>
    </dgm:pt>
    <dgm:pt modelId="{4801473F-535B-430F-AACE-8EEE0112196B}">
      <dgm:prSet/>
      <dgm:spPr/>
      <dgm:t>
        <a:bodyPr/>
        <a:lstStyle/>
        <a:p>
          <a:r>
            <a:rPr lang="en-US"/>
            <a:t>Learning Contract</a:t>
          </a:r>
        </a:p>
      </dgm:t>
    </dgm:pt>
    <dgm:pt modelId="{FF706192-BB1A-4AF6-945E-0BA9D76A7E0D}" type="parTrans" cxnId="{D462E365-AA0A-4252-B864-1EE46BC93C17}">
      <dgm:prSet/>
      <dgm:spPr/>
      <dgm:t>
        <a:bodyPr/>
        <a:lstStyle/>
        <a:p>
          <a:endParaRPr lang="en-US"/>
        </a:p>
      </dgm:t>
    </dgm:pt>
    <dgm:pt modelId="{51920CF9-7948-477B-9524-1FC9C78C66C1}" type="sibTrans" cxnId="{D462E365-AA0A-4252-B864-1EE46BC93C17}">
      <dgm:prSet/>
      <dgm:spPr/>
      <dgm:t>
        <a:bodyPr/>
        <a:lstStyle/>
        <a:p>
          <a:endParaRPr lang="en-US"/>
        </a:p>
      </dgm:t>
    </dgm:pt>
    <dgm:pt modelId="{874C5A63-B51C-4F0E-81FE-D6021470B03B}">
      <dgm:prSet/>
      <dgm:spPr/>
      <dgm:t>
        <a:bodyPr/>
        <a:lstStyle/>
        <a:p>
          <a:r>
            <a:rPr lang="en-US"/>
            <a:t>Theory to Practice Assignment x2</a:t>
          </a:r>
        </a:p>
      </dgm:t>
    </dgm:pt>
    <dgm:pt modelId="{175F12C7-4FF0-41A7-9999-42B1D24B0B2A}" type="parTrans" cxnId="{188C2963-E0F4-4E86-BB4E-A1BE084DA86D}">
      <dgm:prSet/>
      <dgm:spPr/>
      <dgm:t>
        <a:bodyPr/>
        <a:lstStyle/>
        <a:p>
          <a:endParaRPr lang="en-US"/>
        </a:p>
      </dgm:t>
    </dgm:pt>
    <dgm:pt modelId="{06138C35-C92A-49E0-A06A-018A59E182D6}" type="sibTrans" cxnId="{188C2963-E0F4-4E86-BB4E-A1BE084DA86D}">
      <dgm:prSet/>
      <dgm:spPr/>
      <dgm:t>
        <a:bodyPr/>
        <a:lstStyle/>
        <a:p>
          <a:endParaRPr lang="en-US"/>
        </a:p>
      </dgm:t>
    </dgm:pt>
    <dgm:pt modelId="{9F721157-DA9B-4241-8322-C2A3C02A1FF9}">
      <dgm:prSet/>
      <dgm:spPr/>
      <dgm:t>
        <a:bodyPr/>
        <a:lstStyle/>
        <a:p>
          <a:r>
            <a:rPr lang="en-US"/>
            <a:t>Mid- and End-Point Evaluations</a:t>
          </a:r>
        </a:p>
      </dgm:t>
    </dgm:pt>
    <dgm:pt modelId="{782EF9B6-C03B-45B5-869C-FD762AED94C1}" type="parTrans" cxnId="{27C9E62C-072F-4243-B188-067F44A7AF49}">
      <dgm:prSet/>
      <dgm:spPr/>
      <dgm:t>
        <a:bodyPr/>
        <a:lstStyle/>
        <a:p>
          <a:endParaRPr lang="en-US"/>
        </a:p>
      </dgm:t>
    </dgm:pt>
    <dgm:pt modelId="{1DC85FAC-9AA6-47E9-915B-4C1377DD13A2}" type="sibTrans" cxnId="{27C9E62C-072F-4243-B188-067F44A7AF49}">
      <dgm:prSet/>
      <dgm:spPr/>
      <dgm:t>
        <a:bodyPr/>
        <a:lstStyle/>
        <a:p>
          <a:endParaRPr lang="en-US"/>
        </a:p>
      </dgm:t>
    </dgm:pt>
    <dgm:pt modelId="{13525667-E1B3-4650-B5A5-E9B76B7A7AB9}">
      <dgm:prSet/>
      <dgm:spPr/>
      <dgm:t>
        <a:bodyPr/>
        <a:lstStyle/>
        <a:p>
          <a:r>
            <a:rPr lang="en-US"/>
            <a:t>Record of Hours</a:t>
          </a:r>
        </a:p>
      </dgm:t>
    </dgm:pt>
    <dgm:pt modelId="{7CA47609-8925-4855-A2DC-907BC38D37E8}" type="parTrans" cxnId="{F6A7B5EB-7242-4031-A8AA-AB810110CBA8}">
      <dgm:prSet/>
      <dgm:spPr/>
      <dgm:t>
        <a:bodyPr/>
        <a:lstStyle/>
        <a:p>
          <a:endParaRPr lang="en-US"/>
        </a:p>
      </dgm:t>
    </dgm:pt>
    <dgm:pt modelId="{9035907C-C9D1-4CF7-9D59-2E0880E8B2BA}" type="sibTrans" cxnId="{F6A7B5EB-7242-4031-A8AA-AB810110CBA8}">
      <dgm:prSet/>
      <dgm:spPr/>
      <dgm:t>
        <a:bodyPr/>
        <a:lstStyle/>
        <a:p>
          <a:endParaRPr lang="en-US"/>
        </a:p>
      </dgm:t>
    </dgm:pt>
    <dgm:pt modelId="{46CE3097-3BF1-4ED2-BAD0-41130E13EECC}">
      <dgm:prSet/>
      <dgm:spPr/>
      <dgm:t>
        <a:bodyPr/>
        <a:lstStyle/>
        <a:p>
          <a:r>
            <a:rPr lang="en-US"/>
            <a:t>CuPortfolio</a:t>
          </a:r>
        </a:p>
      </dgm:t>
    </dgm:pt>
    <dgm:pt modelId="{961F34FC-6791-4E1E-B705-8992880B70CA}" type="parTrans" cxnId="{46D61408-C3AA-4F1E-8D16-8AF77F736ED2}">
      <dgm:prSet/>
      <dgm:spPr/>
      <dgm:t>
        <a:bodyPr/>
        <a:lstStyle/>
        <a:p>
          <a:endParaRPr lang="en-US"/>
        </a:p>
      </dgm:t>
    </dgm:pt>
    <dgm:pt modelId="{E46E7B56-4A46-4493-94BE-4981AD6E9E98}" type="sibTrans" cxnId="{46D61408-C3AA-4F1E-8D16-8AF77F736ED2}">
      <dgm:prSet/>
      <dgm:spPr/>
      <dgm:t>
        <a:bodyPr/>
        <a:lstStyle/>
        <a:p>
          <a:endParaRPr lang="en-US"/>
        </a:p>
      </dgm:t>
    </dgm:pt>
    <dgm:pt modelId="{3B1C2654-1167-4774-A521-CC5EB86C6C07}">
      <dgm:prSet/>
      <dgm:spPr/>
      <dgm:t>
        <a:bodyPr/>
        <a:lstStyle/>
        <a:p>
          <a:r>
            <a:rPr lang="en-US"/>
            <a:t>Graded = Satisfactory/Unsatisfactory</a:t>
          </a:r>
        </a:p>
      </dgm:t>
    </dgm:pt>
    <dgm:pt modelId="{3A5513AE-4B92-4EB1-96E3-7B489217598F}" type="parTrans" cxnId="{3C60218F-7373-405E-BB6F-8C2C5AB7A736}">
      <dgm:prSet/>
      <dgm:spPr/>
      <dgm:t>
        <a:bodyPr/>
        <a:lstStyle/>
        <a:p>
          <a:endParaRPr lang="en-US"/>
        </a:p>
      </dgm:t>
    </dgm:pt>
    <dgm:pt modelId="{6A42A382-9BAE-4D2A-9AA4-481A4B34A34E}" type="sibTrans" cxnId="{3C60218F-7373-405E-BB6F-8C2C5AB7A736}">
      <dgm:prSet/>
      <dgm:spPr/>
      <dgm:t>
        <a:bodyPr/>
        <a:lstStyle/>
        <a:p>
          <a:endParaRPr lang="en-US"/>
        </a:p>
      </dgm:t>
    </dgm:pt>
    <dgm:pt modelId="{6C643488-7190-F54E-B438-BD7A6C8F1877}" type="pres">
      <dgm:prSet presAssocID="{A527CE08-7DDC-4A43-AF98-C25EBB552FEB}" presName="linear" presStyleCnt="0">
        <dgm:presLayoutVars>
          <dgm:dir/>
          <dgm:animLvl val="lvl"/>
          <dgm:resizeHandles val="exact"/>
        </dgm:presLayoutVars>
      </dgm:prSet>
      <dgm:spPr/>
    </dgm:pt>
    <dgm:pt modelId="{6B5DF360-0146-964C-B9B4-A5A53FD3C164}" type="pres">
      <dgm:prSet presAssocID="{EBF343F5-BBC0-4568-85F9-49197C6EA37E}" presName="parentLin" presStyleCnt="0"/>
      <dgm:spPr/>
    </dgm:pt>
    <dgm:pt modelId="{B09A390B-D9A2-CF49-BDAC-D6547D330BB8}" type="pres">
      <dgm:prSet presAssocID="{EBF343F5-BBC0-4568-85F9-49197C6EA37E}" presName="parentLeftMargin" presStyleLbl="node1" presStyleIdx="0" presStyleCnt="5"/>
      <dgm:spPr/>
    </dgm:pt>
    <dgm:pt modelId="{076A14D7-29BC-3846-9FD3-D879A646D637}" type="pres">
      <dgm:prSet presAssocID="{EBF343F5-BBC0-4568-85F9-49197C6EA37E}" presName="parentText" presStyleLbl="node1" presStyleIdx="0" presStyleCnt="5">
        <dgm:presLayoutVars>
          <dgm:chMax val="0"/>
          <dgm:bulletEnabled val="1"/>
        </dgm:presLayoutVars>
      </dgm:prSet>
      <dgm:spPr/>
    </dgm:pt>
    <dgm:pt modelId="{3DEA26A1-BF6B-5742-AD07-7B4FF9E95215}" type="pres">
      <dgm:prSet presAssocID="{EBF343F5-BBC0-4568-85F9-49197C6EA37E}" presName="negativeSpace" presStyleCnt="0"/>
      <dgm:spPr/>
    </dgm:pt>
    <dgm:pt modelId="{194FCAAB-EF96-0C4F-A43A-1284E30D7666}" type="pres">
      <dgm:prSet presAssocID="{EBF343F5-BBC0-4568-85F9-49197C6EA37E}" presName="childText" presStyleLbl="conFgAcc1" presStyleIdx="0" presStyleCnt="5">
        <dgm:presLayoutVars>
          <dgm:bulletEnabled val="1"/>
        </dgm:presLayoutVars>
      </dgm:prSet>
      <dgm:spPr/>
    </dgm:pt>
    <dgm:pt modelId="{300972C9-6208-F84F-AF35-3BDBDAAF6A5D}" type="pres">
      <dgm:prSet presAssocID="{2B465D66-7FD8-4910-A7A4-D3423D18346C}" presName="spaceBetweenRectangles" presStyleCnt="0"/>
      <dgm:spPr/>
    </dgm:pt>
    <dgm:pt modelId="{760D4B8B-CDF6-3E4A-B77D-9C6ECE46186F}" type="pres">
      <dgm:prSet presAssocID="{C3130B61-48E0-4563-AB48-974D4C5E00C8}" presName="parentLin" presStyleCnt="0"/>
      <dgm:spPr/>
    </dgm:pt>
    <dgm:pt modelId="{FCD57B90-ABA1-0C42-992B-A354817F62C6}" type="pres">
      <dgm:prSet presAssocID="{C3130B61-48E0-4563-AB48-974D4C5E00C8}" presName="parentLeftMargin" presStyleLbl="node1" presStyleIdx="0" presStyleCnt="5"/>
      <dgm:spPr/>
    </dgm:pt>
    <dgm:pt modelId="{D6472AA5-7CFA-0C48-A63A-BA2679AA4F2A}" type="pres">
      <dgm:prSet presAssocID="{C3130B61-48E0-4563-AB48-974D4C5E00C8}" presName="parentText" presStyleLbl="node1" presStyleIdx="1" presStyleCnt="5">
        <dgm:presLayoutVars>
          <dgm:chMax val="0"/>
          <dgm:bulletEnabled val="1"/>
        </dgm:presLayoutVars>
      </dgm:prSet>
      <dgm:spPr/>
    </dgm:pt>
    <dgm:pt modelId="{73DF532F-5556-C94F-BCD7-D407456FD402}" type="pres">
      <dgm:prSet presAssocID="{C3130B61-48E0-4563-AB48-974D4C5E00C8}" presName="negativeSpace" presStyleCnt="0"/>
      <dgm:spPr/>
    </dgm:pt>
    <dgm:pt modelId="{F7CAF0B8-D582-634F-8D5D-71A8A151813A}" type="pres">
      <dgm:prSet presAssocID="{C3130B61-48E0-4563-AB48-974D4C5E00C8}" presName="childText" presStyleLbl="conFgAcc1" presStyleIdx="1" presStyleCnt="5">
        <dgm:presLayoutVars>
          <dgm:bulletEnabled val="1"/>
        </dgm:presLayoutVars>
      </dgm:prSet>
      <dgm:spPr/>
    </dgm:pt>
    <dgm:pt modelId="{8D484EFD-CED2-0C45-BA0B-19708751F8F3}" type="pres">
      <dgm:prSet presAssocID="{5F4F6494-D88A-4AB0-B2B6-6371E8147EB2}" presName="spaceBetweenRectangles" presStyleCnt="0"/>
      <dgm:spPr/>
    </dgm:pt>
    <dgm:pt modelId="{765DCBCE-81D5-EB46-9DC6-C80B0D1B06AA}" type="pres">
      <dgm:prSet presAssocID="{A3510191-84BD-4A50-8BE7-63238106FC0C}" presName="parentLin" presStyleCnt="0"/>
      <dgm:spPr/>
    </dgm:pt>
    <dgm:pt modelId="{E52B0BB3-DD0B-6D4B-B7B7-3BADE7EDD1F2}" type="pres">
      <dgm:prSet presAssocID="{A3510191-84BD-4A50-8BE7-63238106FC0C}" presName="parentLeftMargin" presStyleLbl="node1" presStyleIdx="1" presStyleCnt="5"/>
      <dgm:spPr/>
    </dgm:pt>
    <dgm:pt modelId="{E77BA18F-0FB7-DC49-A403-C36965863D31}" type="pres">
      <dgm:prSet presAssocID="{A3510191-84BD-4A50-8BE7-63238106FC0C}" presName="parentText" presStyleLbl="node1" presStyleIdx="2" presStyleCnt="5">
        <dgm:presLayoutVars>
          <dgm:chMax val="0"/>
          <dgm:bulletEnabled val="1"/>
        </dgm:presLayoutVars>
      </dgm:prSet>
      <dgm:spPr/>
    </dgm:pt>
    <dgm:pt modelId="{C64361DA-1E86-3849-8210-A9D8B4D3B5B1}" type="pres">
      <dgm:prSet presAssocID="{A3510191-84BD-4A50-8BE7-63238106FC0C}" presName="negativeSpace" presStyleCnt="0"/>
      <dgm:spPr/>
    </dgm:pt>
    <dgm:pt modelId="{1602B76C-8F5B-8A41-9D44-4DDC628B0F52}" type="pres">
      <dgm:prSet presAssocID="{A3510191-84BD-4A50-8BE7-63238106FC0C}" presName="childText" presStyleLbl="conFgAcc1" presStyleIdx="2" presStyleCnt="5">
        <dgm:presLayoutVars>
          <dgm:bulletEnabled val="1"/>
        </dgm:presLayoutVars>
      </dgm:prSet>
      <dgm:spPr/>
    </dgm:pt>
    <dgm:pt modelId="{8D0C203C-3B50-1744-B3EB-DD6E27940138}" type="pres">
      <dgm:prSet presAssocID="{18244E6F-37CC-4143-B399-F7D2ABC7593D}" presName="spaceBetweenRectangles" presStyleCnt="0"/>
      <dgm:spPr/>
    </dgm:pt>
    <dgm:pt modelId="{0F226326-44F5-D44F-B219-4AC93B5B96BF}" type="pres">
      <dgm:prSet presAssocID="{2BBB5AE5-4F66-44B9-BCCF-0523E2DB7195}" presName="parentLin" presStyleCnt="0"/>
      <dgm:spPr/>
    </dgm:pt>
    <dgm:pt modelId="{EBD0905B-83FA-414E-BB33-FFA6DDE26EF4}" type="pres">
      <dgm:prSet presAssocID="{2BBB5AE5-4F66-44B9-BCCF-0523E2DB7195}" presName="parentLeftMargin" presStyleLbl="node1" presStyleIdx="2" presStyleCnt="5"/>
      <dgm:spPr/>
    </dgm:pt>
    <dgm:pt modelId="{8D87BEF3-530C-BB41-9FD0-1A41001B94BA}" type="pres">
      <dgm:prSet presAssocID="{2BBB5AE5-4F66-44B9-BCCF-0523E2DB7195}" presName="parentText" presStyleLbl="node1" presStyleIdx="3" presStyleCnt="5">
        <dgm:presLayoutVars>
          <dgm:chMax val="0"/>
          <dgm:bulletEnabled val="1"/>
        </dgm:presLayoutVars>
      </dgm:prSet>
      <dgm:spPr/>
    </dgm:pt>
    <dgm:pt modelId="{1D82CAED-2BE3-9846-8D34-94896FAC7836}" type="pres">
      <dgm:prSet presAssocID="{2BBB5AE5-4F66-44B9-BCCF-0523E2DB7195}" presName="negativeSpace" presStyleCnt="0"/>
      <dgm:spPr/>
    </dgm:pt>
    <dgm:pt modelId="{B915E527-2374-7745-9059-BA7A5B7BA6F3}" type="pres">
      <dgm:prSet presAssocID="{2BBB5AE5-4F66-44B9-BCCF-0523E2DB7195}" presName="childText" presStyleLbl="conFgAcc1" presStyleIdx="3" presStyleCnt="5">
        <dgm:presLayoutVars>
          <dgm:bulletEnabled val="1"/>
        </dgm:presLayoutVars>
      </dgm:prSet>
      <dgm:spPr/>
    </dgm:pt>
    <dgm:pt modelId="{19B53FDC-9C16-6C4B-A1E9-EA1A02A37BA2}" type="pres">
      <dgm:prSet presAssocID="{FAEE0332-FDD2-4DE1-82AA-95603C36B704}" presName="spaceBetweenRectangles" presStyleCnt="0"/>
      <dgm:spPr/>
    </dgm:pt>
    <dgm:pt modelId="{C8133EDA-0E2B-7943-B38F-8132F76BE9D4}" type="pres">
      <dgm:prSet presAssocID="{3B1C2654-1167-4774-A521-CC5EB86C6C07}" presName="parentLin" presStyleCnt="0"/>
      <dgm:spPr/>
    </dgm:pt>
    <dgm:pt modelId="{A8289DF7-FAE5-6A42-8E94-225EFD135E70}" type="pres">
      <dgm:prSet presAssocID="{3B1C2654-1167-4774-A521-CC5EB86C6C07}" presName="parentLeftMargin" presStyleLbl="node1" presStyleIdx="3" presStyleCnt="5"/>
      <dgm:spPr/>
    </dgm:pt>
    <dgm:pt modelId="{A724C335-3E95-1A43-9A42-9F16C1C8BB17}" type="pres">
      <dgm:prSet presAssocID="{3B1C2654-1167-4774-A521-CC5EB86C6C07}" presName="parentText" presStyleLbl="node1" presStyleIdx="4" presStyleCnt="5">
        <dgm:presLayoutVars>
          <dgm:chMax val="0"/>
          <dgm:bulletEnabled val="1"/>
        </dgm:presLayoutVars>
      </dgm:prSet>
      <dgm:spPr/>
    </dgm:pt>
    <dgm:pt modelId="{319735AE-9ACD-B542-8D1F-ABB3842DDB52}" type="pres">
      <dgm:prSet presAssocID="{3B1C2654-1167-4774-A521-CC5EB86C6C07}" presName="negativeSpace" presStyleCnt="0"/>
      <dgm:spPr/>
    </dgm:pt>
    <dgm:pt modelId="{8769F3C7-2E82-EC49-8828-423750E29CB3}" type="pres">
      <dgm:prSet presAssocID="{3B1C2654-1167-4774-A521-CC5EB86C6C07}" presName="childText" presStyleLbl="conFgAcc1" presStyleIdx="4" presStyleCnt="5">
        <dgm:presLayoutVars>
          <dgm:bulletEnabled val="1"/>
        </dgm:presLayoutVars>
      </dgm:prSet>
      <dgm:spPr/>
    </dgm:pt>
  </dgm:ptLst>
  <dgm:cxnLst>
    <dgm:cxn modelId="{46D61408-C3AA-4F1E-8D16-8AF77F736ED2}" srcId="{2BBB5AE5-4F66-44B9-BCCF-0523E2DB7195}" destId="{46CE3097-3BF1-4ED2-BAD0-41130E13EECC}" srcOrd="4" destOrd="0" parTransId="{961F34FC-6791-4E1E-B705-8992880B70CA}" sibTransId="{E46E7B56-4A46-4493-94BE-4981AD6E9E98}"/>
    <dgm:cxn modelId="{C3BDD418-BB80-0140-912B-8F67F8FEAB35}" type="presOf" srcId="{46CE3097-3BF1-4ED2-BAD0-41130E13EECC}" destId="{B915E527-2374-7745-9059-BA7A5B7BA6F3}" srcOrd="0" destOrd="4" presId="urn:microsoft.com/office/officeart/2005/8/layout/list1"/>
    <dgm:cxn modelId="{87DB0224-8B12-024C-A25C-1469609E7FCA}" type="presOf" srcId="{EBF343F5-BBC0-4568-85F9-49197C6EA37E}" destId="{B09A390B-D9A2-CF49-BDAC-D6547D330BB8}" srcOrd="0" destOrd="0" presId="urn:microsoft.com/office/officeart/2005/8/layout/list1"/>
    <dgm:cxn modelId="{27C9E62C-072F-4243-B188-067F44A7AF49}" srcId="{2BBB5AE5-4F66-44B9-BCCF-0523E2DB7195}" destId="{9F721157-DA9B-4241-8322-C2A3C02A1FF9}" srcOrd="2" destOrd="0" parTransId="{782EF9B6-C03B-45B5-869C-FD762AED94C1}" sibTransId="{1DC85FAC-9AA6-47E9-915B-4C1377DD13A2}"/>
    <dgm:cxn modelId="{A50F4641-176E-4033-B496-FE17F8450273}" srcId="{C3130B61-48E0-4563-AB48-974D4C5E00C8}" destId="{18394EDD-7C76-49B5-9529-4307C826C6D7}" srcOrd="0" destOrd="0" parTransId="{F6353F6F-537F-439F-8D69-6FEC59FE2C2A}" sibTransId="{046C7CA1-2703-4822-8CC3-F402B20AB7A5}"/>
    <dgm:cxn modelId="{188C2963-E0F4-4E86-BB4E-A1BE084DA86D}" srcId="{2BBB5AE5-4F66-44B9-BCCF-0523E2DB7195}" destId="{874C5A63-B51C-4F0E-81FE-D6021470B03B}" srcOrd="1" destOrd="0" parTransId="{175F12C7-4FF0-41A7-9999-42B1D24B0B2A}" sibTransId="{06138C35-C92A-49E0-A06A-018A59E182D6}"/>
    <dgm:cxn modelId="{2B61D564-97AA-CF42-AF74-5BE6454C9743}" type="presOf" srcId="{13525667-E1B3-4650-B5A5-E9B76B7A7AB9}" destId="{B915E527-2374-7745-9059-BA7A5B7BA6F3}" srcOrd="0" destOrd="3" presId="urn:microsoft.com/office/officeart/2005/8/layout/list1"/>
    <dgm:cxn modelId="{1DE59E65-41EE-DD46-8683-97AE080F2248}" type="presOf" srcId="{EBF343F5-BBC0-4568-85F9-49197C6EA37E}" destId="{076A14D7-29BC-3846-9FD3-D879A646D637}" srcOrd="1" destOrd="0" presId="urn:microsoft.com/office/officeart/2005/8/layout/list1"/>
    <dgm:cxn modelId="{D462E365-AA0A-4252-B864-1EE46BC93C17}" srcId="{2BBB5AE5-4F66-44B9-BCCF-0523E2DB7195}" destId="{4801473F-535B-430F-AACE-8EEE0112196B}" srcOrd="0" destOrd="0" parTransId="{FF706192-BB1A-4AF6-945E-0BA9D76A7E0D}" sibTransId="{51920CF9-7948-477B-9524-1FC9C78C66C1}"/>
    <dgm:cxn modelId="{B3D9166C-F882-F344-AE90-57FB580A21B5}" type="presOf" srcId="{874C5A63-B51C-4F0E-81FE-D6021470B03B}" destId="{B915E527-2374-7745-9059-BA7A5B7BA6F3}" srcOrd="0" destOrd="1" presId="urn:microsoft.com/office/officeart/2005/8/layout/list1"/>
    <dgm:cxn modelId="{3E1A9C6C-0A96-134E-B061-214602EFBAB3}" type="presOf" srcId="{9F721157-DA9B-4241-8322-C2A3C02A1FF9}" destId="{B915E527-2374-7745-9059-BA7A5B7BA6F3}" srcOrd="0" destOrd="2" presId="urn:microsoft.com/office/officeart/2005/8/layout/list1"/>
    <dgm:cxn modelId="{217ACD76-228F-FE4C-928D-E1A5B42FCDDA}" type="presOf" srcId="{3B1C2654-1167-4774-A521-CC5EB86C6C07}" destId="{A724C335-3E95-1A43-9A42-9F16C1C8BB17}" srcOrd="1" destOrd="0" presId="urn:microsoft.com/office/officeart/2005/8/layout/list1"/>
    <dgm:cxn modelId="{2B1C2A58-7B5D-7243-8A7A-9949D8986F11}" type="presOf" srcId="{A3510191-84BD-4A50-8BE7-63238106FC0C}" destId="{E52B0BB3-DD0B-6D4B-B7B7-3BADE7EDD1F2}" srcOrd="0" destOrd="0" presId="urn:microsoft.com/office/officeart/2005/8/layout/list1"/>
    <dgm:cxn modelId="{AF777278-F3FB-844E-B636-39A905E1DA13}" type="presOf" srcId="{18394EDD-7C76-49B5-9529-4307C826C6D7}" destId="{F7CAF0B8-D582-634F-8D5D-71A8A151813A}" srcOrd="0" destOrd="0" presId="urn:microsoft.com/office/officeart/2005/8/layout/list1"/>
    <dgm:cxn modelId="{4C6A4382-B061-7246-ABC8-024A1EF1F6F7}" type="presOf" srcId="{A3510191-84BD-4A50-8BE7-63238106FC0C}" destId="{E77BA18F-0FB7-DC49-A403-C36965863D31}" srcOrd="1" destOrd="0" presId="urn:microsoft.com/office/officeart/2005/8/layout/list1"/>
    <dgm:cxn modelId="{3DA66184-E9A1-784B-95AB-02433C388F7B}" type="presOf" srcId="{C3130B61-48E0-4563-AB48-974D4C5E00C8}" destId="{D6472AA5-7CFA-0C48-A63A-BA2679AA4F2A}" srcOrd="1" destOrd="0" presId="urn:microsoft.com/office/officeart/2005/8/layout/list1"/>
    <dgm:cxn modelId="{D5DB5C89-8B49-AD4C-A409-E15C7E59972A}" type="presOf" srcId="{2BBB5AE5-4F66-44B9-BCCF-0523E2DB7195}" destId="{EBD0905B-83FA-414E-BB33-FFA6DDE26EF4}" srcOrd="0" destOrd="0" presId="urn:microsoft.com/office/officeart/2005/8/layout/list1"/>
    <dgm:cxn modelId="{3C60218F-7373-405E-BB6F-8C2C5AB7A736}" srcId="{A527CE08-7DDC-4A43-AF98-C25EBB552FEB}" destId="{3B1C2654-1167-4774-A521-CC5EB86C6C07}" srcOrd="4" destOrd="0" parTransId="{3A5513AE-4B92-4EB1-96E3-7B489217598F}" sibTransId="{6A42A382-9BAE-4D2A-9AA4-481A4B34A34E}"/>
    <dgm:cxn modelId="{1141D996-A918-F841-89B1-A37C3190F14E}" type="presOf" srcId="{A527CE08-7DDC-4A43-AF98-C25EBB552FEB}" destId="{6C643488-7190-F54E-B438-BD7A6C8F1877}" srcOrd="0" destOrd="0" presId="urn:microsoft.com/office/officeart/2005/8/layout/list1"/>
    <dgm:cxn modelId="{3382C89D-336F-8A4F-B61C-4B8E92C69725}" type="presOf" srcId="{C3130B61-48E0-4563-AB48-974D4C5E00C8}" destId="{FCD57B90-ABA1-0C42-992B-A354817F62C6}" srcOrd="0" destOrd="0" presId="urn:microsoft.com/office/officeart/2005/8/layout/list1"/>
    <dgm:cxn modelId="{14CFFAAB-79CA-1F40-9DB9-5A57EB907411}" type="presOf" srcId="{4801473F-535B-430F-AACE-8EEE0112196B}" destId="{B915E527-2374-7745-9059-BA7A5B7BA6F3}" srcOrd="0" destOrd="0" presId="urn:microsoft.com/office/officeart/2005/8/layout/list1"/>
    <dgm:cxn modelId="{2DED1BB3-16DB-2843-869D-50E0409FC1B2}" type="presOf" srcId="{2BBB5AE5-4F66-44B9-BCCF-0523E2DB7195}" destId="{8D87BEF3-530C-BB41-9FD0-1A41001B94BA}" srcOrd="1" destOrd="0" presId="urn:microsoft.com/office/officeart/2005/8/layout/list1"/>
    <dgm:cxn modelId="{589419B9-01A9-B24D-A49E-B6CBDC101417}" type="presOf" srcId="{A140C441-FBF3-4D4F-9CA1-31B7C378530D}" destId="{F7CAF0B8-D582-634F-8D5D-71A8A151813A}" srcOrd="0" destOrd="1" presId="urn:microsoft.com/office/officeart/2005/8/layout/list1"/>
    <dgm:cxn modelId="{4FE41CC6-39EF-4EB9-A516-D7B527443A2B}" srcId="{A527CE08-7DDC-4A43-AF98-C25EBB552FEB}" destId="{C3130B61-48E0-4563-AB48-974D4C5E00C8}" srcOrd="1" destOrd="0" parTransId="{EACA5633-4AA3-4282-8A01-378087D237EF}" sibTransId="{5F4F6494-D88A-4AB0-B2B6-6371E8147EB2}"/>
    <dgm:cxn modelId="{55EFF9D2-11FB-44BD-B328-A45878E2A6EF}" srcId="{A527CE08-7DDC-4A43-AF98-C25EBB552FEB}" destId="{EBF343F5-BBC0-4568-85F9-49197C6EA37E}" srcOrd="0" destOrd="0" parTransId="{3D392B83-6F83-44BD-980E-A9723C35582F}" sibTransId="{2B465D66-7FD8-4910-A7A4-D3423D18346C}"/>
    <dgm:cxn modelId="{EC0AB3D7-BEEC-4C5E-85FE-4557A8448636}" srcId="{C3130B61-48E0-4563-AB48-974D4C5E00C8}" destId="{A140C441-FBF3-4D4F-9CA1-31B7C378530D}" srcOrd="1" destOrd="0" parTransId="{DD843AC8-9D03-4E62-9054-F3F0D76B9C95}" sibTransId="{AEC8C82B-C1BB-4663-B687-D6129EE804CD}"/>
    <dgm:cxn modelId="{F028B1DD-261B-4985-8C98-591B99B3FB05}" srcId="{A527CE08-7DDC-4A43-AF98-C25EBB552FEB}" destId="{2BBB5AE5-4F66-44B9-BCCF-0523E2DB7195}" srcOrd="3" destOrd="0" parTransId="{934A80F4-0560-4BBF-883A-36C7A51F979A}" sibTransId="{FAEE0332-FDD2-4DE1-82AA-95603C36B704}"/>
    <dgm:cxn modelId="{F6A7B5EB-7242-4031-A8AA-AB810110CBA8}" srcId="{2BBB5AE5-4F66-44B9-BCCF-0523E2DB7195}" destId="{13525667-E1B3-4650-B5A5-E9B76B7A7AB9}" srcOrd="3" destOrd="0" parTransId="{7CA47609-8925-4855-A2DC-907BC38D37E8}" sibTransId="{9035907C-C9D1-4CF7-9D59-2E0880E8B2BA}"/>
    <dgm:cxn modelId="{BB9FFCEE-9FF9-654D-A203-2FBAFB561092}" type="presOf" srcId="{3B1C2654-1167-4774-A521-CC5EB86C6C07}" destId="{A8289DF7-FAE5-6A42-8E94-225EFD135E70}" srcOrd="0" destOrd="0" presId="urn:microsoft.com/office/officeart/2005/8/layout/list1"/>
    <dgm:cxn modelId="{13D810F1-CD9A-4925-BBE6-B1530793AFCC}" srcId="{A527CE08-7DDC-4A43-AF98-C25EBB552FEB}" destId="{A3510191-84BD-4A50-8BE7-63238106FC0C}" srcOrd="2" destOrd="0" parTransId="{846CF788-9F2F-42BE-BD0A-DFB798DFFFC0}" sibTransId="{18244E6F-37CC-4143-B399-F7D2ABC7593D}"/>
    <dgm:cxn modelId="{21858A15-8C11-E443-8454-71492EFBF9F3}" type="presParOf" srcId="{6C643488-7190-F54E-B438-BD7A6C8F1877}" destId="{6B5DF360-0146-964C-B9B4-A5A53FD3C164}" srcOrd="0" destOrd="0" presId="urn:microsoft.com/office/officeart/2005/8/layout/list1"/>
    <dgm:cxn modelId="{9FBDF724-6BBC-224E-B5EC-63A67D14FE22}" type="presParOf" srcId="{6B5DF360-0146-964C-B9B4-A5A53FD3C164}" destId="{B09A390B-D9A2-CF49-BDAC-D6547D330BB8}" srcOrd="0" destOrd="0" presId="urn:microsoft.com/office/officeart/2005/8/layout/list1"/>
    <dgm:cxn modelId="{3B5137BE-A18A-8341-A98E-6DCE5A2763A4}" type="presParOf" srcId="{6B5DF360-0146-964C-B9B4-A5A53FD3C164}" destId="{076A14D7-29BC-3846-9FD3-D879A646D637}" srcOrd="1" destOrd="0" presId="urn:microsoft.com/office/officeart/2005/8/layout/list1"/>
    <dgm:cxn modelId="{EF33FB06-2BD0-7441-98E0-A0D157EE6A40}" type="presParOf" srcId="{6C643488-7190-F54E-B438-BD7A6C8F1877}" destId="{3DEA26A1-BF6B-5742-AD07-7B4FF9E95215}" srcOrd="1" destOrd="0" presId="urn:microsoft.com/office/officeart/2005/8/layout/list1"/>
    <dgm:cxn modelId="{1C220C47-5C30-3741-A90D-C5A69889FAF6}" type="presParOf" srcId="{6C643488-7190-F54E-B438-BD7A6C8F1877}" destId="{194FCAAB-EF96-0C4F-A43A-1284E30D7666}" srcOrd="2" destOrd="0" presId="urn:microsoft.com/office/officeart/2005/8/layout/list1"/>
    <dgm:cxn modelId="{A872C246-EDB6-5D48-B064-82CE6FCB42BC}" type="presParOf" srcId="{6C643488-7190-F54E-B438-BD7A6C8F1877}" destId="{300972C9-6208-F84F-AF35-3BDBDAAF6A5D}" srcOrd="3" destOrd="0" presId="urn:microsoft.com/office/officeart/2005/8/layout/list1"/>
    <dgm:cxn modelId="{5C5D27FD-236A-B844-9090-8C8BAE1952A6}" type="presParOf" srcId="{6C643488-7190-F54E-B438-BD7A6C8F1877}" destId="{760D4B8B-CDF6-3E4A-B77D-9C6ECE46186F}" srcOrd="4" destOrd="0" presId="urn:microsoft.com/office/officeart/2005/8/layout/list1"/>
    <dgm:cxn modelId="{8C661C3D-6C2A-1540-AF5E-D8783901577F}" type="presParOf" srcId="{760D4B8B-CDF6-3E4A-B77D-9C6ECE46186F}" destId="{FCD57B90-ABA1-0C42-992B-A354817F62C6}" srcOrd="0" destOrd="0" presId="urn:microsoft.com/office/officeart/2005/8/layout/list1"/>
    <dgm:cxn modelId="{1B332AC9-4222-EB41-9553-77B9312AC1F8}" type="presParOf" srcId="{760D4B8B-CDF6-3E4A-B77D-9C6ECE46186F}" destId="{D6472AA5-7CFA-0C48-A63A-BA2679AA4F2A}" srcOrd="1" destOrd="0" presId="urn:microsoft.com/office/officeart/2005/8/layout/list1"/>
    <dgm:cxn modelId="{32D1EDBF-FB2E-8D49-8EEB-F0BB99B7CFF6}" type="presParOf" srcId="{6C643488-7190-F54E-B438-BD7A6C8F1877}" destId="{73DF532F-5556-C94F-BCD7-D407456FD402}" srcOrd="5" destOrd="0" presId="urn:microsoft.com/office/officeart/2005/8/layout/list1"/>
    <dgm:cxn modelId="{A5679048-FDBE-9447-A3E6-26358BA941B7}" type="presParOf" srcId="{6C643488-7190-F54E-B438-BD7A6C8F1877}" destId="{F7CAF0B8-D582-634F-8D5D-71A8A151813A}" srcOrd="6" destOrd="0" presId="urn:microsoft.com/office/officeart/2005/8/layout/list1"/>
    <dgm:cxn modelId="{DB0DBE2B-477A-0046-899E-B809DCCB1073}" type="presParOf" srcId="{6C643488-7190-F54E-B438-BD7A6C8F1877}" destId="{8D484EFD-CED2-0C45-BA0B-19708751F8F3}" srcOrd="7" destOrd="0" presId="urn:microsoft.com/office/officeart/2005/8/layout/list1"/>
    <dgm:cxn modelId="{B97D994D-F463-6E4F-AA7A-69ED04C34C93}" type="presParOf" srcId="{6C643488-7190-F54E-B438-BD7A6C8F1877}" destId="{765DCBCE-81D5-EB46-9DC6-C80B0D1B06AA}" srcOrd="8" destOrd="0" presId="urn:microsoft.com/office/officeart/2005/8/layout/list1"/>
    <dgm:cxn modelId="{94A16399-E479-AA40-9CB1-14D1D6464529}" type="presParOf" srcId="{765DCBCE-81D5-EB46-9DC6-C80B0D1B06AA}" destId="{E52B0BB3-DD0B-6D4B-B7B7-3BADE7EDD1F2}" srcOrd="0" destOrd="0" presId="urn:microsoft.com/office/officeart/2005/8/layout/list1"/>
    <dgm:cxn modelId="{60E07535-D371-C346-86EC-8E2718593925}" type="presParOf" srcId="{765DCBCE-81D5-EB46-9DC6-C80B0D1B06AA}" destId="{E77BA18F-0FB7-DC49-A403-C36965863D31}" srcOrd="1" destOrd="0" presId="urn:microsoft.com/office/officeart/2005/8/layout/list1"/>
    <dgm:cxn modelId="{245D0D75-8E2D-C745-B1A1-5F79E458B370}" type="presParOf" srcId="{6C643488-7190-F54E-B438-BD7A6C8F1877}" destId="{C64361DA-1E86-3849-8210-A9D8B4D3B5B1}" srcOrd="9" destOrd="0" presId="urn:microsoft.com/office/officeart/2005/8/layout/list1"/>
    <dgm:cxn modelId="{70CAEEA4-34D6-B248-B0F4-C4E460415CCC}" type="presParOf" srcId="{6C643488-7190-F54E-B438-BD7A6C8F1877}" destId="{1602B76C-8F5B-8A41-9D44-4DDC628B0F52}" srcOrd="10" destOrd="0" presId="urn:microsoft.com/office/officeart/2005/8/layout/list1"/>
    <dgm:cxn modelId="{0177B19F-47C2-E543-B977-1253C1174765}" type="presParOf" srcId="{6C643488-7190-F54E-B438-BD7A6C8F1877}" destId="{8D0C203C-3B50-1744-B3EB-DD6E27940138}" srcOrd="11" destOrd="0" presId="urn:microsoft.com/office/officeart/2005/8/layout/list1"/>
    <dgm:cxn modelId="{4D9FFA77-FDF3-4A4C-92AE-BBA00F7DB771}" type="presParOf" srcId="{6C643488-7190-F54E-B438-BD7A6C8F1877}" destId="{0F226326-44F5-D44F-B219-4AC93B5B96BF}" srcOrd="12" destOrd="0" presId="urn:microsoft.com/office/officeart/2005/8/layout/list1"/>
    <dgm:cxn modelId="{B993B563-BF0F-DE45-B6ED-CCC1DD95E31E}" type="presParOf" srcId="{0F226326-44F5-D44F-B219-4AC93B5B96BF}" destId="{EBD0905B-83FA-414E-BB33-FFA6DDE26EF4}" srcOrd="0" destOrd="0" presId="urn:microsoft.com/office/officeart/2005/8/layout/list1"/>
    <dgm:cxn modelId="{44228209-A341-0C4C-97C8-EF5941D5E4FC}" type="presParOf" srcId="{0F226326-44F5-D44F-B219-4AC93B5B96BF}" destId="{8D87BEF3-530C-BB41-9FD0-1A41001B94BA}" srcOrd="1" destOrd="0" presId="urn:microsoft.com/office/officeart/2005/8/layout/list1"/>
    <dgm:cxn modelId="{E38F2C98-CF6A-4841-B3BA-1AD53175058A}" type="presParOf" srcId="{6C643488-7190-F54E-B438-BD7A6C8F1877}" destId="{1D82CAED-2BE3-9846-8D34-94896FAC7836}" srcOrd="13" destOrd="0" presId="urn:microsoft.com/office/officeart/2005/8/layout/list1"/>
    <dgm:cxn modelId="{069A29AF-BE5B-B14B-86CC-3AF2B4878E17}" type="presParOf" srcId="{6C643488-7190-F54E-B438-BD7A6C8F1877}" destId="{B915E527-2374-7745-9059-BA7A5B7BA6F3}" srcOrd="14" destOrd="0" presId="urn:microsoft.com/office/officeart/2005/8/layout/list1"/>
    <dgm:cxn modelId="{B71834C7-BF53-4344-A3AE-8F060F08F8A0}" type="presParOf" srcId="{6C643488-7190-F54E-B438-BD7A6C8F1877}" destId="{19B53FDC-9C16-6C4B-A1E9-EA1A02A37BA2}" srcOrd="15" destOrd="0" presId="urn:microsoft.com/office/officeart/2005/8/layout/list1"/>
    <dgm:cxn modelId="{79ED05C7-BAC2-8F41-B89B-EC2C20880E4C}" type="presParOf" srcId="{6C643488-7190-F54E-B438-BD7A6C8F1877}" destId="{C8133EDA-0E2B-7943-B38F-8132F76BE9D4}" srcOrd="16" destOrd="0" presId="urn:microsoft.com/office/officeart/2005/8/layout/list1"/>
    <dgm:cxn modelId="{A8E481DC-82EC-9442-B1EC-CC11E41FF4E4}" type="presParOf" srcId="{C8133EDA-0E2B-7943-B38F-8132F76BE9D4}" destId="{A8289DF7-FAE5-6A42-8E94-225EFD135E70}" srcOrd="0" destOrd="0" presId="urn:microsoft.com/office/officeart/2005/8/layout/list1"/>
    <dgm:cxn modelId="{551BEE62-9CAF-1842-B16D-7978CA432656}" type="presParOf" srcId="{C8133EDA-0E2B-7943-B38F-8132F76BE9D4}" destId="{A724C335-3E95-1A43-9A42-9F16C1C8BB17}" srcOrd="1" destOrd="0" presId="urn:microsoft.com/office/officeart/2005/8/layout/list1"/>
    <dgm:cxn modelId="{F915627A-261D-764F-8DD4-AAD7D65322ED}" type="presParOf" srcId="{6C643488-7190-F54E-B438-BD7A6C8F1877}" destId="{319735AE-9ACD-B542-8D1F-ABB3842DDB52}" srcOrd="17" destOrd="0" presId="urn:microsoft.com/office/officeart/2005/8/layout/list1"/>
    <dgm:cxn modelId="{700B74FA-E970-914B-99A1-76B98175D0F6}" type="presParOf" srcId="{6C643488-7190-F54E-B438-BD7A6C8F1877}" destId="{8769F3C7-2E82-EC49-8828-423750E29CB3}"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758F77-CDDB-4247-AA4B-F66B02ECE4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CAE0BF9-35E6-4688-A1C3-5AC44C5328AA}">
      <dgm:prSet/>
      <dgm:spPr/>
      <dgm:t>
        <a:bodyPr/>
        <a:lstStyle/>
        <a:p>
          <a:r>
            <a:rPr lang="en-US" dirty="0"/>
            <a:t>Submit Practicum Application Form </a:t>
          </a:r>
          <a:r>
            <a:rPr lang="en-US" b="1" dirty="0"/>
            <a:t>(Due January 10</a:t>
          </a:r>
          <a:r>
            <a:rPr lang="en-US" b="1" baseline="30000" dirty="0"/>
            <a:t>th</a:t>
          </a:r>
          <a:r>
            <a:rPr lang="en-US" b="1" dirty="0"/>
            <a:t>)</a:t>
          </a:r>
        </a:p>
      </dgm:t>
    </dgm:pt>
    <dgm:pt modelId="{D6207282-94F5-4E38-B18D-2FA620C033B1}" type="parTrans" cxnId="{6DA1F904-AD26-4C81-B1DB-AA8348EAFB5D}">
      <dgm:prSet/>
      <dgm:spPr/>
      <dgm:t>
        <a:bodyPr/>
        <a:lstStyle/>
        <a:p>
          <a:endParaRPr lang="en-US"/>
        </a:p>
      </dgm:t>
    </dgm:pt>
    <dgm:pt modelId="{41FC2073-C215-4138-B224-5E50F3354A0A}" type="sibTrans" cxnId="{6DA1F904-AD26-4C81-B1DB-AA8348EAFB5D}">
      <dgm:prSet/>
      <dgm:spPr/>
      <dgm:t>
        <a:bodyPr/>
        <a:lstStyle/>
        <a:p>
          <a:endParaRPr lang="en-US"/>
        </a:p>
      </dgm:t>
    </dgm:pt>
    <dgm:pt modelId="{1CF08ECD-31BD-47C2-9B0E-786F4003886A}">
      <dgm:prSet/>
      <dgm:spPr/>
      <dgm:t>
        <a:bodyPr/>
        <a:lstStyle/>
        <a:p>
          <a:endParaRPr lang="en-US" dirty="0"/>
        </a:p>
        <a:p>
          <a:r>
            <a:rPr lang="en-US" dirty="0"/>
            <a:t>Place of Employment and Distance Proposal Form is due by February </a:t>
          </a:r>
          <a:r>
            <a:rPr lang="en-US" b="1" dirty="0"/>
            <a:t>24</a:t>
          </a:r>
          <a:r>
            <a:rPr lang="en-US" b="1" baseline="30000" dirty="0"/>
            <a:t>th</a:t>
          </a:r>
          <a:r>
            <a:rPr lang="en-US" b="1" dirty="0"/>
            <a:t> </a:t>
          </a:r>
          <a:r>
            <a:rPr lang="en-US" dirty="0"/>
            <a:t>(If you elect to be matched by the Scholl will need to inform the Coordinator by February 24</a:t>
          </a:r>
          <a:r>
            <a:rPr lang="en-US" baseline="30000" dirty="0"/>
            <a:t>th</a:t>
          </a:r>
          <a:r>
            <a:rPr lang="en-US" dirty="0"/>
            <a:t>) </a:t>
          </a:r>
        </a:p>
      </dgm:t>
    </dgm:pt>
    <dgm:pt modelId="{639E56D9-0CB1-4D9C-9917-A8593C57F319}" type="parTrans" cxnId="{BF7A457A-4ACF-4646-A742-F29AB2AD1C93}">
      <dgm:prSet/>
      <dgm:spPr/>
      <dgm:t>
        <a:bodyPr/>
        <a:lstStyle/>
        <a:p>
          <a:endParaRPr lang="en-US"/>
        </a:p>
      </dgm:t>
    </dgm:pt>
    <dgm:pt modelId="{FA46D15D-7D31-400C-B407-20FD9592B7A3}" type="sibTrans" cxnId="{BF7A457A-4ACF-4646-A742-F29AB2AD1C93}">
      <dgm:prSet/>
      <dgm:spPr/>
      <dgm:t>
        <a:bodyPr/>
        <a:lstStyle/>
        <a:p>
          <a:endParaRPr lang="en-US"/>
        </a:p>
      </dgm:t>
    </dgm:pt>
    <dgm:pt modelId="{ECA90A23-437A-450B-A2B5-36FAD4885B3B}">
      <dgm:prSet/>
      <dgm:spPr/>
      <dgm:t>
        <a:bodyPr/>
        <a:lstStyle/>
        <a:p>
          <a:r>
            <a:rPr lang="en-US"/>
            <a:t>Coordinator sends to agency (student copied)</a:t>
          </a:r>
        </a:p>
      </dgm:t>
    </dgm:pt>
    <dgm:pt modelId="{E8DBFF5F-6A4D-4580-AE8C-265DD1624FD9}" type="parTrans" cxnId="{E0440507-AAFF-4774-AB16-DE1AA4C10EB9}">
      <dgm:prSet/>
      <dgm:spPr/>
      <dgm:t>
        <a:bodyPr/>
        <a:lstStyle/>
        <a:p>
          <a:endParaRPr lang="en-US"/>
        </a:p>
      </dgm:t>
    </dgm:pt>
    <dgm:pt modelId="{7F44238C-CD85-4C01-8E0D-1B97D958BA03}" type="sibTrans" cxnId="{E0440507-AAFF-4774-AB16-DE1AA4C10EB9}">
      <dgm:prSet/>
      <dgm:spPr/>
      <dgm:t>
        <a:bodyPr/>
        <a:lstStyle/>
        <a:p>
          <a:endParaRPr lang="en-US"/>
        </a:p>
      </dgm:t>
    </dgm:pt>
    <dgm:pt modelId="{1890DAE8-3B72-4FBE-9B21-CBAC6EF79F2D}">
      <dgm:prSet/>
      <dgm:spPr/>
      <dgm:t>
        <a:bodyPr/>
        <a:lstStyle/>
        <a:p>
          <a:r>
            <a:rPr lang="en-US"/>
            <a:t>Remain in contact with Coordinator (throughout the process)</a:t>
          </a:r>
        </a:p>
      </dgm:t>
    </dgm:pt>
    <dgm:pt modelId="{372FCE2E-9DEA-461A-A5ED-DD1D82B5CB71}" type="parTrans" cxnId="{A004A8D1-B7AB-460E-BF96-171115A03993}">
      <dgm:prSet/>
      <dgm:spPr/>
      <dgm:t>
        <a:bodyPr/>
        <a:lstStyle/>
        <a:p>
          <a:endParaRPr lang="en-US"/>
        </a:p>
      </dgm:t>
    </dgm:pt>
    <dgm:pt modelId="{B1A2F37A-C72B-46B5-8CAB-4F47E63BB952}" type="sibTrans" cxnId="{A004A8D1-B7AB-460E-BF96-171115A03993}">
      <dgm:prSet/>
      <dgm:spPr/>
      <dgm:t>
        <a:bodyPr/>
        <a:lstStyle/>
        <a:p>
          <a:endParaRPr lang="en-US"/>
        </a:p>
      </dgm:t>
    </dgm:pt>
    <dgm:pt modelId="{229DF571-DAF1-4C24-A3DA-008B0CAE0173}">
      <dgm:prSet/>
      <dgm:spPr/>
      <dgm:t>
        <a:bodyPr/>
        <a:lstStyle/>
        <a:p>
          <a:r>
            <a:rPr lang="en-US" dirty="0"/>
            <a:t>Attend interview with placement setting</a:t>
          </a:r>
        </a:p>
      </dgm:t>
    </dgm:pt>
    <dgm:pt modelId="{E9A44E54-8637-40DD-A6D3-E1DD568FAD47}" type="parTrans" cxnId="{8BBBB3D7-89CD-43AF-B340-57AF3439313F}">
      <dgm:prSet/>
      <dgm:spPr/>
      <dgm:t>
        <a:bodyPr/>
        <a:lstStyle/>
        <a:p>
          <a:endParaRPr lang="en-US"/>
        </a:p>
      </dgm:t>
    </dgm:pt>
    <dgm:pt modelId="{288F58B4-0D9B-4B46-A79A-B74D99CC6A08}" type="sibTrans" cxnId="{8BBBB3D7-89CD-43AF-B340-57AF3439313F}">
      <dgm:prSet/>
      <dgm:spPr/>
      <dgm:t>
        <a:bodyPr/>
        <a:lstStyle/>
        <a:p>
          <a:endParaRPr lang="en-US"/>
        </a:p>
      </dgm:t>
    </dgm:pt>
    <dgm:pt modelId="{7BE8D79D-5C22-4AE1-9A6A-FCA0A874C344}">
      <dgm:prSet/>
      <dgm:spPr/>
      <dgm:t>
        <a:bodyPr/>
        <a:lstStyle/>
        <a:p>
          <a:r>
            <a:rPr lang="en-US" dirty="0"/>
            <a:t>Confirm the placement and complete paperwork (</a:t>
          </a:r>
          <a:r>
            <a:rPr lang="en-US" b="1" dirty="0"/>
            <a:t>due approximately April 1</a:t>
          </a:r>
          <a:r>
            <a:rPr lang="en-US" b="1" baseline="30000" dirty="0"/>
            <a:t>st</a:t>
          </a:r>
          <a:r>
            <a:rPr lang="en-US" dirty="0"/>
            <a:t>) </a:t>
          </a:r>
        </a:p>
      </dgm:t>
    </dgm:pt>
    <dgm:pt modelId="{7A52E2F5-666C-4683-93A5-0D9C13C76B09}" type="parTrans" cxnId="{E928892A-53C7-4AB9-9735-04C6A97BD47F}">
      <dgm:prSet/>
      <dgm:spPr/>
      <dgm:t>
        <a:bodyPr/>
        <a:lstStyle/>
        <a:p>
          <a:endParaRPr lang="en-US"/>
        </a:p>
      </dgm:t>
    </dgm:pt>
    <dgm:pt modelId="{6941D36C-2DE3-4624-8906-23CC6D2DAABE}" type="sibTrans" cxnId="{E928892A-53C7-4AB9-9735-04C6A97BD47F}">
      <dgm:prSet/>
      <dgm:spPr/>
      <dgm:t>
        <a:bodyPr/>
        <a:lstStyle/>
        <a:p>
          <a:endParaRPr lang="en-US"/>
        </a:p>
      </dgm:t>
    </dgm:pt>
    <dgm:pt modelId="{ED1A7C26-BEA4-4344-BF02-5A1D7BFB6936}">
      <dgm:prSet/>
      <dgm:spPr/>
      <dgm:t>
        <a:bodyPr/>
        <a:lstStyle/>
        <a:p>
          <a:r>
            <a:rPr lang="en-US" dirty="0"/>
            <a:t>Ensure all pre-placement requirements are met (police check, etc.)</a:t>
          </a:r>
        </a:p>
      </dgm:t>
    </dgm:pt>
    <dgm:pt modelId="{242EF91A-BE1B-4372-99D6-701674668DFC}" type="parTrans" cxnId="{7539C5E0-4BA1-4E5A-9E2D-60D6C4481749}">
      <dgm:prSet/>
      <dgm:spPr/>
      <dgm:t>
        <a:bodyPr/>
        <a:lstStyle/>
        <a:p>
          <a:endParaRPr lang="en-US"/>
        </a:p>
      </dgm:t>
    </dgm:pt>
    <dgm:pt modelId="{306B41EF-0559-4982-904D-D1C85F4B2928}" type="sibTrans" cxnId="{7539C5E0-4BA1-4E5A-9E2D-60D6C4481749}">
      <dgm:prSet/>
      <dgm:spPr/>
      <dgm:t>
        <a:bodyPr/>
        <a:lstStyle/>
        <a:p>
          <a:endParaRPr lang="en-US"/>
        </a:p>
      </dgm:t>
    </dgm:pt>
    <dgm:pt modelId="{0C8899F4-886F-40D1-B4C2-F993E962DA27}">
      <dgm:prSet/>
      <dgm:spPr/>
      <dgm:t>
        <a:bodyPr/>
        <a:lstStyle/>
        <a:p>
          <a:r>
            <a:rPr lang="en-US"/>
            <a:t>Register for the Practicum course </a:t>
          </a:r>
        </a:p>
      </dgm:t>
    </dgm:pt>
    <dgm:pt modelId="{EEDBD6E6-BA42-4FC5-9564-DEBC42F68635}" type="parTrans" cxnId="{E3A37855-C3A9-4265-9712-846C4DA48438}">
      <dgm:prSet/>
      <dgm:spPr/>
      <dgm:t>
        <a:bodyPr/>
        <a:lstStyle/>
        <a:p>
          <a:endParaRPr lang="en-US"/>
        </a:p>
      </dgm:t>
    </dgm:pt>
    <dgm:pt modelId="{961B1CF9-264F-4686-8F82-12AD36BF1EA6}" type="sibTrans" cxnId="{E3A37855-C3A9-4265-9712-846C4DA48438}">
      <dgm:prSet/>
      <dgm:spPr/>
      <dgm:t>
        <a:bodyPr/>
        <a:lstStyle/>
        <a:p>
          <a:endParaRPr lang="en-US"/>
        </a:p>
      </dgm:t>
    </dgm:pt>
    <dgm:pt modelId="{2B5CA758-2956-DD41-A00F-C7F7B74434F4}" type="pres">
      <dgm:prSet presAssocID="{9E758F77-CDDB-4247-AA4B-F66B02ECE40E}" presName="linear" presStyleCnt="0">
        <dgm:presLayoutVars>
          <dgm:animLvl val="lvl"/>
          <dgm:resizeHandles val="exact"/>
        </dgm:presLayoutVars>
      </dgm:prSet>
      <dgm:spPr/>
    </dgm:pt>
    <dgm:pt modelId="{8910AF1F-A2C9-5144-B993-6B9775C1C4F7}" type="pres">
      <dgm:prSet presAssocID="{CCAE0BF9-35E6-4688-A1C3-5AC44C5328AA}" presName="parentText" presStyleLbl="node1" presStyleIdx="0" presStyleCnt="8">
        <dgm:presLayoutVars>
          <dgm:chMax val="0"/>
          <dgm:bulletEnabled val="1"/>
        </dgm:presLayoutVars>
      </dgm:prSet>
      <dgm:spPr/>
    </dgm:pt>
    <dgm:pt modelId="{EA0BC830-24BF-634C-9897-33933906D106}" type="pres">
      <dgm:prSet presAssocID="{41FC2073-C215-4138-B224-5E50F3354A0A}" presName="spacer" presStyleCnt="0"/>
      <dgm:spPr/>
    </dgm:pt>
    <dgm:pt modelId="{5397F68E-0F3D-AC45-A19B-CBB0E5E79875}" type="pres">
      <dgm:prSet presAssocID="{1CF08ECD-31BD-47C2-9B0E-786F4003886A}" presName="parentText" presStyleLbl="node1" presStyleIdx="1" presStyleCnt="8">
        <dgm:presLayoutVars>
          <dgm:chMax val="0"/>
          <dgm:bulletEnabled val="1"/>
        </dgm:presLayoutVars>
      </dgm:prSet>
      <dgm:spPr/>
    </dgm:pt>
    <dgm:pt modelId="{4F128955-D8A8-8043-975B-A2223922C50B}" type="pres">
      <dgm:prSet presAssocID="{FA46D15D-7D31-400C-B407-20FD9592B7A3}" presName="spacer" presStyleCnt="0"/>
      <dgm:spPr/>
    </dgm:pt>
    <dgm:pt modelId="{56005B65-45BC-C247-B9EE-60CBDBCEDCC3}" type="pres">
      <dgm:prSet presAssocID="{ECA90A23-437A-450B-A2B5-36FAD4885B3B}" presName="parentText" presStyleLbl="node1" presStyleIdx="2" presStyleCnt="8">
        <dgm:presLayoutVars>
          <dgm:chMax val="0"/>
          <dgm:bulletEnabled val="1"/>
        </dgm:presLayoutVars>
      </dgm:prSet>
      <dgm:spPr/>
    </dgm:pt>
    <dgm:pt modelId="{8B19904F-4F04-6A49-962D-6692BBA5A17D}" type="pres">
      <dgm:prSet presAssocID="{7F44238C-CD85-4C01-8E0D-1B97D958BA03}" presName="spacer" presStyleCnt="0"/>
      <dgm:spPr/>
    </dgm:pt>
    <dgm:pt modelId="{5816DD40-BFCE-2A47-8247-700230074A20}" type="pres">
      <dgm:prSet presAssocID="{1890DAE8-3B72-4FBE-9B21-CBAC6EF79F2D}" presName="parentText" presStyleLbl="node1" presStyleIdx="3" presStyleCnt="8">
        <dgm:presLayoutVars>
          <dgm:chMax val="0"/>
          <dgm:bulletEnabled val="1"/>
        </dgm:presLayoutVars>
      </dgm:prSet>
      <dgm:spPr/>
    </dgm:pt>
    <dgm:pt modelId="{8E265A7A-A385-7140-A864-695B3F8451E2}" type="pres">
      <dgm:prSet presAssocID="{B1A2F37A-C72B-46B5-8CAB-4F47E63BB952}" presName="spacer" presStyleCnt="0"/>
      <dgm:spPr/>
    </dgm:pt>
    <dgm:pt modelId="{70C63B71-B1EB-8A4F-B160-E437B73685ED}" type="pres">
      <dgm:prSet presAssocID="{229DF571-DAF1-4C24-A3DA-008B0CAE0173}" presName="parentText" presStyleLbl="node1" presStyleIdx="4" presStyleCnt="8">
        <dgm:presLayoutVars>
          <dgm:chMax val="0"/>
          <dgm:bulletEnabled val="1"/>
        </dgm:presLayoutVars>
      </dgm:prSet>
      <dgm:spPr/>
    </dgm:pt>
    <dgm:pt modelId="{D173EC12-CCD8-6A4D-80B1-BBF6FE2B5F71}" type="pres">
      <dgm:prSet presAssocID="{288F58B4-0D9B-4B46-A79A-B74D99CC6A08}" presName="spacer" presStyleCnt="0"/>
      <dgm:spPr/>
    </dgm:pt>
    <dgm:pt modelId="{193EC40A-52D2-7B48-83F7-A8E97DB7243C}" type="pres">
      <dgm:prSet presAssocID="{7BE8D79D-5C22-4AE1-9A6A-FCA0A874C344}" presName="parentText" presStyleLbl="node1" presStyleIdx="5" presStyleCnt="8">
        <dgm:presLayoutVars>
          <dgm:chMax val="0"/>
          <dgm:bulletEnabled val="1"/>
        </dgm:presLayoutVars>
      </dgm:prSet>
      <dgm:spPr/>
    </dgm:pt>
    <dgm:pt modelId="{3658F035-32CA-8F41-9C70-4B5BE0732BED}" type="pres">
      <dgm:prSet presAssocID="{6941D36C-2DE3-4624-8906-23CC6D2DAABE}" presName="spacer" presStyleCnt="0"/>
      <dgm:spPr/>
    </dgm:pt>
    <dgm:pt modelId="{DCC3583F-75C7-814E-94CF-9BC63238131D}" type="pres">
      <dgm:prSet presAssocID="{ED1A7C26-BEA4-4344-BF02-5A1D7BFB6936}" presName="parentText" presStyleLbl="node1" presStyleIdx="6" presStyleCnt="8">
        <dgm:presLayoutVars>
          <dgm:chMax val="0"/>
          <dgm:bulletEnabled val="1"/>
        </dgm:presLayoutVars>
      </dgm:prSet>
      <dgm:spPr/>
    </dgm:pt>
    <dgm:pt modelId="{9F93161A-7F5B-BD47-8413-2B1A85BDF93A}" type="pres">
      <dgm:prSet presAssocID="{306B41EF-0559-4982-904D-D1C85F4B2928}" presName="spacer" presStyleCnt="0"/>
      <dgm:spPr/>
    </dgm:pt>
    <dgm:pt modelId="{9B03DD44-A229-7C47-AD4D-ADAF29B3DC13}" type="pres">
      <dgm:prSet presAssocID="{0C8899F4-886F-40D1-B4C2-F993E962DA27}" presName="parentText" presStyleLbl="node1" presStyleIdx="7" presStyleCnt="8">
        <dgm:presLayoutVars>
          <dgm:chMax val="0"/>
          <dgm:bulletEnabled val="1"/>
        </dgm:presLayoutVars>
      </dgm:prSet>
      <dgm:spPr/>
    </dgm:pt>
  </dgm:ptLst>
  <dgm:cxnLst>
    <dgm:cxn modelId="{6DA1F904-AD26-4C81-B1DB-AA8348EAFB5D}" srcId="{9E758F77-CDDB-4247-AA4B-F66B02ECE40E}" destId="{CCAE0BF9-35E6-4688-A1C3-5AC44C5328AA}" srcOrd="0" destOrd="0" parTransId="{D6207282-94F5-4E38-B18D-2FA620C033B1}" sibTransId="{41FC2073-C215-4138-B224-5E50F3354A0A}"/>
    <dgm:cxn modelId="{E0440507-AAFF-4774-AB16-DE1AA4C10EB9}" srcId="{9E758F77-CDDB-4247-AA4B-F66B02ECE40E}" destId="{ECA90A23-437A-450B-A2B5-36FAD4885B3B}" srcOrd="2" destOrd="0" parTransId="{E8DBFF5F-6A4D-4580-AE8C-265DD1624FD9}" sibTransId="{7F44238C-CD85-4C01-8E0D-1B97D958BA03}"/>
    <dgm:cxn modelId="{7302270B-BF1E-4F49-A8A6-722AFF12874E}" type="presOf" srcId="{1CF08ECD-31BD-47C2-9B0E-786F4003886A}" destId="{5397F68E-0F3D-AC45-A19B-CBB0E5E79875}" srcOrd="0" destOrd="0" presId="urn:microsoft.com/office/officeart/2005/8/layout/vList2"/>
    <dgm:cxn modelId="{E928892A-53C7-4AB9-9735-04C6A97BD47F}" srcId="{9E758F77-CDDB-4247-AA4B-F66B02ECE40E}" destId="{7BE8D79D-5C22-4AE1-9A6A-FCA0A874C344}" srcOrd="5" destOrd="0" parTransId="{7A52E2F5-666C-4683-93A5-0D9C13C76B09}" sibTransId="{6941D36C-2DE3-4624-8906-23CC6D2DAABE}"/>
    <dgm:cxn modelId="{775F7362-21BC-274F-9532-10B6B8262955}" type="presOf" srcId="{9E758F77-CDDB-4247-AA4B-F66B02ECE40E}" destId="{2B5CA758-2956-DD41-A00F-C7F7B74434F4}" srcOrd="0" destOrd="0" presId="urn:microsoft.com/office/officeart/2005/8/layout/vList2"/>
    <dgm:cxn modelId="{E3A37855-C3A9-4265-9712-846C4DA48438}" srcId="{9E758F77-CDDB-4247-AA4B-F66B02ECE40E}" destId="{0C8899F4-886F-40D1-B4C2-F993E962DA27}" srcOrd="7" destOrd="0" parTransId="{EEDBD6E6-BA42-4FC5-9564-DEBC42F68635}" sibTransId="{961B1CF9-264F-4686-8F82-12AD36BF1EA6}"/>
    <dgm:cxn modelId="{BF7A457A-4ACF-4646-A742-F29AB2AD1C93}" srcId="{9E758F77-CDDB-4247-AA4B-F66B02ECE40E}" destId="{1CF08ECD-31BD-47C2-9B0E-786F4003886A}" srcOrd="1" destOrd="0" parTransId="{639E56D9-0CB1-4D9C-9917-A8593C57F319}" sibTransId="{FA46D15D-7D31-400C-B407-20FD9592B7A3}"/>
    <dgm:cxn modelId="{994ECA93-8B62-3C48-92F9-2403CED07BDA}" type="presOf" srcId="{1890DAE8-3B72-4FBE-9B21-CBAC6EF79F2D}" destId="{5816DD40-BFCE-2A47-8247-700230074A20}" srcOrd="0" destOrd="0" presId="urn:microsoft.com/office/officeart/2005/8/layout/vList2"/>
    <dgm:cxn modelId="{F13D74C7-040C-984C-80E2-32F51D3F93BD}" type="presOf" srcId="{0C8899F4-886F-40D1-B4C2-F993E962DA27}" destId="{9B03DD44-A229-7C47-AD4D-ADAF29B3DC13}" srcOrd="0" destOrd="0" presId="urn:microsoft.com/office/officeart/2005/8/layout/vList2"/>
    <dgm:cxn modelId="{711CE7CA-E8EE-2C48-8B33-F9DBB85E8052}" type="presOf" srcId="{ECA90A23-437A-450B-A2B5-36FAD4885B3B}" destId="{56005B65-45BC-C247-B9EE-60CBDBCEDCC3}" srcOrd="0" destOrd="0" presId="urn:microsoft.com/office/officeart/2005/8/layout/vList2"/>
    <dgm:cxn modelId="{A004A8D1-B7AB-460E-BF96-171115A03993}" srcId="{9E758F77-CDDB-4247-AA4B-F66B02ECE40E}" destId="{1890DAE8-3B72-4FBE-9B21-CBAC6EF79F2D}" srcOrd="3" destOrd="0" parTransId="{372FCE2E-9DEA-461A-A5ED-DD1D82B5CB71}" sibTransId="{B1A2F37A-C72B-46B5-8CAB-4F47E63BB952}"/>
    <dgm:cxn modelId="{8BBBB3D7-89CD-43AF-B340-57AF3439313F}" srcId="{9E758F77-CDDB-4247-AA4B-F66B02ECE40E}" destId="{229DF571-DAF1-4C24-A3DA-008B0CAE0173}" srcOrd="4" destOrd="0" parTransId="{E9A44E54-8637-40DD-A6D3-E1DD568FAD47}" sibTransId="{288F58B4-0D9B-4B46-A79A-B74D99CC6A08}"/>
    <dgm:cxn modelId="{7539C5E0-4BA1-4E5A-9E2D-60D6C4481749}" srcId="{9E758F77-CDDB-4247-AA4B-F66B02ECE40E}" destId="{ED1A7C26-BEA4-4344-BF02-5A1D7BFB6936}" srcOrd="6" destOrd="0" parTransId="{242EF91A-BE1B-4372-99D6-701674668DFC}" sibTransId="{306B41EF-0559-4982-904D-D1C85F4B2928}"/>
    <dgm:cxn modelId="{B5481AE3-CB48-EC49-81E8-36FF0CC6DF7E}" type="presOf" srcId="{ED1A7C26-BEA4-4344-BF02-5A1D7BFB6936}" destId="{DCC3583F-75C7-814E-94CF-9BC63238131D}" srcOrd="0" destOrd="0" presId="urn:microsoft.com/office/officeart/2005/8/layout/vList2"/>
    <dgm:cxn modelId="{43072FEE-4834-DF4C-8044-403E7F2F24D7}" type="presOf" srcId="{CCAE0BF9-35E6-4688-A1C3-5AC44C5328AA}" destId="{8910AF1F-A2C9-5144-B993-6B9775C1C4F7}" srcOrd="0" destOrd="0" presId="urn:microsoft.com/office/officeart/2005/8/layout/vList2"/>
    <dgm:cxn modelId="{49DC92F1-EB6E-5941-A9FE-13EF8800B251}" type="presOf" srcId="{7BE8D79D-5C22-4AE1-9A6A-FCA0A874C344}" destId="{193EC40A-52D2-7B48-83F7-A8E97DB7243C}" srcOrd="0" destOrd="0" presId="urn:microsoft.com/office/officeart/2005/8/layout/vList2"/>
    <dgm:cxn modelId="{642D2CFA-A450-814B-AB60-CF876EDDD323}" type="presOf" srcId="{229DF571-DAF1-4C24-A3DA-008B0CAE0173}" destId="{70C63B71-B1EB-8A4F-B160-E437B73685ED}" srcOrd="0" destOrd="0" presId="urn:microsoft.com/office/officeart/2005/8/layout/vList2"/>
    <dgm:cxn modelId="{BFB0F315-254B-874F-81C2-D4427B43C76E}" type="presParOf" srcId="{2B5CA758-2956-DD41-A00F-C7F7B74434F4}" destId="{8910AF1F-A2C9-5144-B993-6B9775C1C4F7}" srcOrd="0" destOrd="0" presId="urn:microsoft.com/office/officeart/2005/8/layout/vList2"/>
    <dgm:cxn modelId="{2CD88DDB-CC58-AD41-9FD8-7396F01247D5}" type="presParOf" srcId="{2B5CA758-2956-DD41-A00F-C7F7B74434F4}" destId="{EA0BC830-24BF-634C-9897-33933906D106}" srcOrd="1" destOrd="0" presId="urn:microsoft.com/office/officeart/2005/8/layout/vList2"/>
    <dgm:cxn modelId="{810F1AF1-1548-1D40-87DF-9616F240415D}" type="presParOf" srcId="{2B5CA758-2956-DD41-A00F-C7F7B74434F4}" destId="{5397F68E-0F3D-AC45-A19B-CBB0E5E79875}" srcOrd="2" destOrd="0" presId="urn:microsoft.com/office/officeart/2005/8/layout/vList2"/>
    <dgm:cxn modelId="{896D31E2-6597-9E49-BBE4-A6CB0CD6A0E5}" type="presParOf" srcId="{2B5CA758-2956-DD41-A00F-C7F7B74434F4}" destId="{4F128955-D8A8-8043-975B-A2223922C50B}" srcOrd="3" destOrd="0" presId="urn:microsoft.com/office/officeart/2005/8/layout/vList2"/>
    <dgm:cxn modelId="{310B8AD7-DB41-7A45-9075-E8B05D2534C2}" type="presParOf" srcId="{2B5CA758-2956-DD41-A00F-C7F7B74434F4}" destId="{56005B65-45BC-C247-B9EE-60CBDBCEDCC3}" srcOrd="4" destOrd="0" presId="urn:microsoft.com/office/officeart/2005/8/layout/vList2"/>
    <dgm:cxn modelId="{441C6FE3-4082-B545-858E-EAA1476D145F}" type="presParOf" srcId="{2B5CA758-2956-DD41-A00F-C7F7B74434F4}" destId="{8B19904F-4F04-6A49-962D-6692BBA5A17D}" srcOrd="5" destOrd="0" presId="urn:microsoft.com/office/officeart/2005/8/layout/vList2"/>
    <dgm:cxn modelId="{ADDA908F-2913-0147-A165-08373C1F508B}" type="presParOf" srcId="{2B5CA758-2956-DD41-A00F-C7F7B74434F4}" destId="{5816DD40-BFCE-2A47-8247-700230074A20}" srcOrd="6" destOrd="0" presId="urn:microsoft.com/office/officeart/2005/8/layout/vList2"/>
    <dgm:cxn modelId="{234B3447-D822-CD4A-BCF9-94EAF98DEB24}" type="presParOf" srcId="{2B5CA758-2956-DD41-A00F-C7F7B74434F4}" destId="{8E265A7A-A385-7140-A864-695B3F8451E2}" srcOrd="7" destOrd="0" presId="urn:microsoft.com/office/officeart/2005/8/layout/vList2"/>
    <dgm:cxn modelId="{65017A9C-329D-474A-A085-65AA68303EED}" type="presParOf" srcId="{2B5CA758-2956-DD41-A00F-C7F7B74434F4}" destId="{70C63B71-B1EB-8A4F-B160-E437B73685ED}" srcOrd="8" destOrd="0" presId="urn:microsoft.com/office/officeart/2005/8/layout/vList2"/>
    <dgm:cxn modelId="{C1726864-1A78-AA43-8C67-8C0C5BBD4E0A}" type="presParOf" srcId="{2B5CA758-2956-DD41-A00F-C7F7B74434F4}" destId="{D173EC12-CCD8-6A4D-80B1-BBF6FE2B5F71}" srcOrd="9" destOrd="0" presId="urn:microsoft.com/office/officeart/2005/8/layout/vList2"/>
    <dgm:cxn modelId="{BA327B4A-1C54-3245-832E-73589E4E17A9}" type="presParOf" srcId="{2B5CA758-2956-DD41-A00F-C7F7B74434F4}" destId="{193EC40A-52D2-7B48-83F7-A8E97DB7243C}" srcOrd="10" destOrd="0" presId="urn:microsoft.com/office/officeart/2005/8/layout/vList2"/>
    <dgm:cxn modelId="{E927520E-1023-3E48-B6C2-53AD1EE6FE74}" type="presParOf" srcId="{2B5CA758-2956-DD41-A00F-C7F7B74434F4}" destId="{3658F035-32CA-8F41-9C70-4B5BE0732BED}" srcOrd="11" destOrd="0" presId="urn:microsoft.com/office/officeart/2005/8/layout/vList2"/>
    <dgm:cxn modelId="{73B500B5-E14E-AB42-8F20-F28F43F49B7F}" type="presParOf" srcId="{2B5CA758-2956-DD41-A00F-C7F7B74434F4}" destId="{DCC3583F-75C7-814E-94CF-9BC63238131D}" srcOrd="12" destOrd="0" presId="urn:microsoft.com/office/officeart/2005/8/layout/vList2"/>
    <dgm:cxn modelId="{5AF6E8BC-CB85-844D-B766-4D2A05EE9EB8}" type="presParOf" srcId="{2B5CA758-2956-DD41-A00F-C7F7B74434F4}" destId="{9F93161A-7F5B-BD47-8413-2B1A85BDF93A}" srcOrd="13" destOrd="0" presId="urn:microsoft.com/office/officeart/2005/8/layout/vList2"/>
    <dgm:cxn modelId="{BC0EB3B5-8560-8F4D-B61E-9A18FED8A06E}" type="presParOf" srcId="{2B5CA758-2956-DD41-A00F-C7F7B74434F4}" destId="{9B03DD44-A229-7C47-AD4D-ADAF29B3DC13}"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1FC12DE-1727-4829-94BB-EE2C0CD291A8}"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D9DBB953-DE80-400E-A5F3-C4A621C62680}">
      <dgm:prSet/>
      <dgm:spPr/>
      <dgm:t>
        <a:bodyPr/>
        <a:lstStyle/>
        <a:p>
          <a:r>
            <a:rPr lang="en-US"/>
            <a:t>Throughout, for consistency and professionalism, and to identify as a Carleton student.</a:t>
          </a:r>
        </a:p>
      </dgm:t>
    </dgm:pt>
    <dgm:pt modelId="{E1831E18-DA97-4DAF-B802-0EB27FC400A7}" type="parTrans" cxnId="{8E5F6179-E91B-4A2C-AD3E-A59F4C457E03}">
      <dgm:prSet/>
      <dgm:spPr/>
      <dgm:t>
        <a:bodyPr/>
        <a:lstStyle/>
        <a:p>
          <a:endParaRPr lang="en-US"/>
        </a:p>
      </dgm:t>
    </dgm:pt>
    <dgm:pt modelId="{09533537-9FC2-40F7-8DC3-F1EA9C2423B8}" type="sibTrans" cxnId="{8E5F6179-E91B-4A2C-AD3E-A59F4C457E03}">
      <dgm:prSet/>
      <dgm:spPr/>
      <dgm:t>
        <a:bodyPr/>
        <a:lstStyle/>
        <a:p>
          <a:endParaRPr lang="en-US"/>
        </a:p>
      </dgm:t>
    </dgm:pt>
    <dgm:pt modelId="{7B3E2C83-D7F8-4B14-9AF1-D6A88804DC16}">
      <dgm:prSet/>
      <dgm:spPr/>
      <dgm:t>
        <a:bodyPr/>
        <a:lstStyle/>
        <a:p>
          <a:r>
            <a:rPr lang="en-US"/>
            <a:t>Primary mechanism for communication. </a:t>
          </a:r>
        </a:p>
      </dgm:t>
    </dgm:pt>
    <dgm:pt modelId="{CA3B10CD-2B63-499F-88CA-2C2A11571393}" type="parTrans" cxnId="{902F7FF1-0DC6-4471-8B12-7753B737A7D6}">
      <dgm:prSet/>
      <dgm:spPr/>
      <dgm:t>
        <a:bodyPr/>
        <a:lstStyle/>
        <a:p>
          <a:endParaRPr lang="en-US"/>
        </a:p>
      </dgm:t>
    </dgm:pt>
    <dgm:pt modelId="{1A7BDFDC-8088-471B-AB9B-A6AFA1CF01CD}" type="sibTrans" cxnId="{902F7FF1-0DC6-4471-8B12-7753B737A7D6}">
      <dgm:prSet/>
      <dgm:spPr/>
      <dgm:t>
        <a:bodyPr/>
        <a:lstStyle/>
        <a:p>
          <a:endParaRPr lang="en-US"/>
        </a:p>
      </dgm:t>
    </dgm:pt>
    <dgm:pt modelId="{141EAAA3-18BA-4547-9AD5-76E75F24404F}">
      <dgm:prSet/>
      <dgm:spPr/>
      <dgm:t>
        <a:bodyPr/>
        <a:lstStyle/>
        <a:p>
          <a:r>
            <a:rPr lang="en-US"/>
            <a:t>Check often!  You don’t want to miss this communication during the placement process.  </a:t>
          </a:r>
        </a:p>
      </dgm:t>
    </dgm:pt>
    <dgm:pt modelId="{CDA7BBA6-555B-4AC1-A572-E30C724AB638}" type="parTrans" cxnId="{D2AB99AA-E2BE-4EDB-9BC7-BC54473DAB81}">
      <dgm:prSet/>
      <dgm:spPr/>
      <dgm:t>
        <a:bodyPr/>
        <a:lstStyle/>
        <a:p>
          <a:endParaRPr lang="en-US"/>
        </a:p>
      </dgm:t>
    </dgm:pt>
    <dgm:pt modelId="{18CA039D-1337-4AF0-AAB7-0686EBFE2126}" type="sibTrans" cxnId="{D2AB99AA-E2BE-4EDB-9BC7-BC54473DAB81}">
      <dgm:prSet/>
      <dgm:spPr/>
      <dgm:t>
        <a:bodyPr/>
        <a:lstStyle/>
        <a:p>
          <a:endParaRPr lang="en-US"/>
        </a:p>
      </dgm:t>
    </dgm:pt>
    <dgm:pt modelId="{8BFB0EE0-B3FE-4B19-8F01-8A6CBCC84165}" type="pres">
      <dgm:prSet presAssocID="{01FC12DE-1727-4829-94BB-EE2C0CD291A8}" presName="root" presStyleCnt="0">
        <dgm:presLayoutVars>
          <dgm:dir/>
          <dgm:resizeHandles val="exact"/>
        </dgm:presLayoutVars>
      </dgm:prSet>
      <dgm:spPr/>
    </dgm:pt>
    <dgm:pt modelId="{59EF7122-3419-4141-B8E0-EDDDB77231DA}" type="pres">
      <dgm:prSet presAssocID="{D9DBB953-DE80-400E-A5F3-C4A621C62680}" presName="compNode" presStyleCnt="0"/>
      <dgm:spPr/>
    </dgm:pt>
    <dgm:pt modelId="{9B171233-D2B5-489A-9D6E-3FC0898C462C}" type="pres">
      <dgm:prSet presAssocID="{D9DBB953-DE80-400E-A5F3-C4A621C62680}" presName="bgRect" presStyleLbl="bgShp" presStyleIdx="0" presStyleCnt="3"/>
      <dgm:spPr/>
    </dgm:pt>
    <dgm:pt modelId="{0FD82E9D-AC6C-4D03-A7E0-787FB8240EC0}" type="pres">
      <dgm:prSet presAssocID="{D9DBB953-DE80-400E-A5F3-C4A621C62680}"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Email outline"/>
        </a:ext>
      </dgm:extLst>
    </dgm:pt>
    <dgm:pt modelId="{4A80E736-59DE-4164-8F75-794B71C59F0A}" type="pres">
      <dgm:prSet presAssocID="{D9DBB953-DE80-400E-A5F3-C4A621C62680}" presName="spaceRect" presStyleCnt="0"/>
      <dgm:spPr/>
    </dgm:pt>
    <dgm:pt modelId="{318C1138-35C5-409F-9BE7-93BC56A87CF9}" type="pres">
      <dgm:prSet presAssocID="{D9DBB953-DE80-400E-A5F3-C4A621C62680}" presName="parTx" presStyleLbl="revTx" presStyleIdx="0" presStyleCnt="3">
        <dgm:presLayoutVars>
          <dgm:chMax val="0"/>
          <dgm:chPref val="0"/>
        </dgm:presLayoutVars>
      </dgm:prSet>
      <dgm:spPr/>
    </dgm:pt>
    <dgm:pt modelId="{D6F271EF-03A5-4F42-85C3-B2BA14C4C275}" type="pres">
      <dgm:prSet presAssocID="{09533537-9FC2-40F7-8DC3-F1EA9C2423B8}" presName="sibTrans" presStyleCnt="0"/>
      <dgm:spPr/>
    </dgm:pt>
    <dgm:pt modelId="{BAC36BCE-0B27-4C41-8D67-95A64C1CE2FC}" type="pres">
      <dgm:prSet presAssocID="{7B3E2C83-D7F8-4B14-9AF1-D6A88804DC16}" presName="compNode" presStyleCnt="0"/>
      <dgm:spPr/>
    </dgm:pt>
    <dgm:pt modelId="{969BCD23-AC0C-4B26-A1ED-FEA467FE87AC}" type="pres">
      <dgm:prSet presAssocID="{7B3E2C83-D7F8-4B14-9AF1-D6A88804DC16}" presName="bgRect" presStyleLbl="bgShp" presStyleIdx="1" presStyleCnt="3"/>
      <dgm:spPr/>
    </dgm:pt>
    <dgm:pt modelId="{5DD82B08-4908-4035-B20B-ABD676921091}" type="pres">
      <dgm:prSet presAssocID="{7B3E2C83-D7F8-4B14-9AF1-D6A88804DC16}"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eeting with solid fill"/>
        </a:ext>
      </dgm:extLst>
    </dgm:pt>
    <dgm:pt modelId="{4E9F4F90-5866-463C-AD93-1B2AE840BB8B}" type="pres">
      <dgm:prSet presAssocID="{7B3E2C83-D7F8-4B14-9AF1-D6A88804DC16}" presName="spaceRect" presStyleCnt="0"/>
      <dgm:spPr/>
    </dgm:pt>
    <dgm:pt modelId="{A5255B93-898C-4341-BAA1-8D59EA6C6C11}" type="pres">
      <dgm:prSet presAssocID="{7B3E2C83-D7F8-4B14-9AF1-D6A88804DC16}" presName="parTx" presStyleLbl="revTx" presStyleIdx="1" presStyleCnt="3">
        <dgm:presLayoutVars>
          <dgm:chMax val="0"/>
          <dgm:chPref val="0"/>
        </dgm:presLayoutVars>
      </dgm:prSet>
      <dgm:spPr/>
    </dgm:pt>
    <dgm:pt modelId="{8610B0A7-EC8A-4520-9AB8-31E5573DED56}" type="pres">
      <dgm:prSet presAssocID="{1A7BDFDC-8088-471B-AB9B-A6AFA1CF01CD}" presName="sibTrans" presStyleCnt="0"/>
      <dgm:spPr/>
    </dgm:pt>
    <dgm:pt modelId="{E6B329BF-35B4-43F3-A06E-9D9130A03E1C}" type="pres">
      <dgm:prSet presAssocID="{141EAAA3-18BA-4547-9AD5-76E75F24404F}" presName="compNode" presStyleCnt="0"/>
      <dgm:spPr/>
    </dgm:pt>
    <dgm:pt modelId="{43BAA336-FCBE-45E6-A9A0-18187DA97998}" type="pres">
      <dgm:prSet presAssocID="{141EAAA3-18BA-4547-9AD5-76E75F24404F}" presName="bgRect" presStyleLbl="bgShp" presStyleIdx="2" presStyleCnt="3"/>
      <dgm:spPr/>
    </dgm:pt>
    <dgm:pt modelId="{E9FCB060-FD44-4E31-A4DB-5FA538E3B606}" type="pres">
      <dgm:prSet presAssocID="{141EAAA3-18BA-4547-9AD5-76E75F24404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90846383-8E78-48DB-995B-0D532F9CB0EF}" type="pres">
      <dgm:prSet presAssocID="{141EAAA3-18BA-4547-9AD5-76E75F24404F}" presName="spaceRect" presStyleCnt="0"/>
      <dgm:spPr/>
    </dgm:pt>
    <dgm:pt modelId="{C398C52D-5BD8-4B97-9582-006009769793}" type="pres">
      <dgm:prSet presAssocID="{141EAAA3-18BA-4547-9AD5-76E75F24404F}" presName="parTx" presStyleLbl="revTx" presStyleIdx="2" presStyleCnt="3">
        <dgm:presLayoutVars>
          <dgm:chMax val="0"/>
          <dgm:chPref val="0"/>
        </dgm:presLayoutVars>
      </dgm:prSet>
      <dgm:spPr/>
    </dgm:pt>
  </dgm:ptLst>
  <dgm:cxnLst>
    <dgm:cxn modelId="{C14AA922-F675-4B87-8EC4-E3184D19089C}" type="presOf" srcId="{7B3E2C83-D7F8-4B14-9AF1-D6A88804DC16}" destId="{A5255B93-898C-4341-BAA1-8D59EA6C6C11}" srcOrd="0" destOrd="0" presId="urn:microsoft.com/office/officeart/2018/2/layout/IconVerticalSolidList"/>
    <dgm:cxn modelId="{8E5F6179-E91B-4A2C-AD3E-A59F4C457E03}" srcId="{01FC12DE-1727-4829-94BB-EE2C0CD291A8}" destId="{D9DBB953-DE80-400E-A5F3-C4A621C62680}" srcOrd="0" destOrd="0" parTransId="{E1831E18-DA97-4DAF-B802-0EB27FC400A7}" sibTransId="{09533537-9FC2-40F7-8DC3-F1EA9C2423B8}"/>
    <dgm:cxn modelId="{D2AB99AA-E2BE-4EDB-9BC7-BC54473DAB81}" srcId="{01FC12DE-1727-4829-94BB-EE2C0CD291A8}" destId="{141EAAA3-18BA-4547-9AD5-76E75F24404F}" srcOrd="2" destOrd="0" parTransId="{CDA7BBA6-555B-4AC1-A572-E30C724AB638}" sibTransId="{18CA039D-1337-4AF0-AAB7-0686EBFE2126}"/>
    <dgm:cxn modelId="{11A4B0E1-B75F-4BBD-B7AA-E92923FF78A5}" type="presOf" srcId="{01FC12DE-1727-4829-94BB-EE2C0CD291A8}" destId="{8BFB0EE0-B3FE-4B19-8F01-8A6CBCC84165}" srcOrd="0" destOrd="0" presId="urn:microsoft.com/office/officeart/2018/2/layout/IconVerticalSolidList"/>
    <dgm:cxn modelId="{09EF00E4-B750-4046-AC00-C6B4724888A3}" type="presOf" srcId="{141EAAA3-18BA-4547-9AD5-76E75F24404F}" destId="{C398C52D-5BD8-4B97-9582-006009769793}" srcOrd="0" destOrd="0" presId="urn:microsoft.com/office/officeart/2018/2/layout/IconVerticalSolidList"/>
    <dgm:cxn modelId="{902F7FF1-0DC6-4471-8B12-7753B737A7D6}" srcId="{01FC12DE-1727-4829-94BB-EE2C0CD291A8}" destId="{7B3E2C83-D7F8-4B14-9AF1-D6A88804DC16}" srcOrd="1" destOrd="0" parTransId="{CA3B10CD-2B63-499F-88CA-2C2A11571393}" sibTransId="{1A7BDFDC-8088-471B-AB9B-A6AFA1CF01CD}"/>
    <dgm:cxn modelId="{706993F9-74E4-465B-A31E-EAE736E914C4}" type="presOf" srcId="{D9DBB953-DE80-400E-A5F3-C4A621C62680}" destId="{318C1138-35C5-409F-9BE7-93BC56A87CF9}" srcOrd="0" destOrd="0" presId="urn:microsoft.com/office/officeart/2018/2/layout/IconVerticalSolidList"/>
    <dgm:cxn modelId="{37DB3B98-5930-43B4-AD95-B7B4FBAE8B16}" type="presParOf" srcId="{8BFB0EE0-B3FE-4B19-8F01-8A6CBCC84165}" destId="{59EF7122-3419-4141-B8E0-EDDDB77231DA}" srcOrd="0" destOrd="0" presId="urn:microsoft.com/office/officeart/2018/2/layout/IconVerticalSolidList"/>
    <dgm:cxn modelId="{EC54349A-EF75-4D20-8CFF-9E66C687C0E0}" type="presParOf" srcId="{59EF7122-3419-4141-B8E0-EDDDB77231DA}" destId="{9B171233-D2B5-489A-9D6E-3FC0898C462C}" srcOrd="0" destOrd="0" presId="urn:microsoft.com/office/officeart/2018/2/layout/IconVerticalSolidList"/>
    <dgm:cxn modelId="{0359FFED-75F9-443E-AEBA-5C7B70F8ED9A}" type="presParOf" srcId="{59EF7122-3419-4141-B8E0-EDDDB77231DA}" destId="{0FD82E9D-AC6C-4D03-A7E0-787FB8240EC0}" srcOrd="1" destOrd="0" presId="urn:microsoft.com/office/officeart/2018/2/layout/IconVerticalSolidList"/>
    <dgm:cxn modelId="{E7811CAD-97AB-4363-A8D0-692640C8853C}" type="presParOf" srcId="{59EF7122-3419-4141-B8E0-EDDDB77231DA}" destId="{4A80E736-59DE-4164-8F75-794B71C59F0A}" srcOrd="2" destOrd="0" presId="urn:microsoft.com/office/officeart/2018/2/layout/IconVerticalSolidList"/>
    <dgm:cxn modelId="{0B598C29-696F-4B04-8F48-BDDA9BE51075}" type="presParOf" srcId="{59EF7122-3419-4141-B8E0-EDDDB77231DA}" destId="{318C1138-35C5-409F-9BE7-93BC56A87CF9}" srcOrd="3" destOrd="0" presId="urn:microsoft.com/office/officeart/2018/2/layout/IconVerticalSolidList"/>
    <dgm:cxn modelId="{2E17C73F-02AF-4D03-BD82-08D71AB53035}" type="presParOf" srcId="{8BFB0EE0-B3FE-4B19-8F01-8A6CBCC84165}" destId="{D6F271EF-03A5-4F42-85C3-B2BA14C4C275}" srcOrd="1" destOrd="0" presId="urn:microsoft.com/office/officeart/2018/2/layout/IconVerticalSolidList"/>
    <dgm:cxn modelId="{ECDD265E-9CD5-4784-86B9-DDBEA240481E}" type="presParOf" srcId="{8BFB0EE0-B3FE-4B19-8F01-8A6CBCC84165}" destId="{BAC36BCE-0B27-4C41-8D67-95A64C1CE2FC}" srcOrd="2" destOrd="0" presId="urn:microsoft.com/office/officeart/2018/2/layout/IconVerticalSolidList"/>
    <dgm:cxn modelId="{338FCF1F-D30A-4A0F-AF28-0A1527EDD0E1}" type="presParOf" srcId="{BAC36BCE-0B27-4C41-8D67-95A64C1CE2FC}" destId="{969BCD23-AC0C-4B26-A1ED-FEA467FE87AC}" srcOrd="0" destOrd="0" presId="urn:microsoft.com/office/officeart/2018/2/layout/IconVerticalSolidList"/>
    <dgm:cxn modelId="{39A8685D-D906-4EF5-B9BE-C09126D7EBBE}" type="presParOf" srcId="{BAC36BCE-0B27-4C41-8D67-95A64C1CE2FC}" destId="{5DD82B08-4908-4035-B20B-ABD676921091}" srcOrd="1" destOrd="0" presId="urn:microsoft.com/office/officeart/2018/2/layout/IconVerticalSolidList"/>
    <dgm:cxn modelId="{96C3752F-8ED9-4066-AAE8-92FCE8E39D96}" type="presParOf" srcId="{BAC36BCE-0B27-4C41-8D67-95A64C1CE2FC}" destId="{4E9F4F90-5866-463C-AD93-1B2AE840BB8B}" srcOrd="2" destOrd="0" presId="urn:microsoft.com/office/officeart/2018/2/layout/IconVerticalSolidList"/>
    <dgm:cxn modelId="{1031CF89-9B00-4CB9-A777-67D4092CC2A3}" type="presParOf" srcId="{BAC36BCE-0B27-4C41-8D67-95A64C1CE2FC}" destId="{A5255B93-898C-4341-BAA1-8D59EA6C6C11}" srcOrd="3" destOrd="0" presId="urn:microsoft.com/office/officeart/2018/2/layout/IconVerticalSolidList"/>
    <dgm:cxn modelId="{36AABE72-0085-421C-810D-005031671142}" type="presParOf" srcId="{8BFB0EE0-B3FE-4B19-8F01-8A6CBCC84165}" destId="{8610B0A7-EC8A-4520-9AB8-31E5573DED56}" srcOrd="3" destOrd="0" presId="urn:microsoft.com/office/officeart/2018/2/layout/IconVerticalSolidList"/>
    <dgm:cxn modelId="{8101A7C5-CC7E-4B58-A305-366487184661}" type="presParOf" srcId="{8BFB0EE0-B3FE-4B19-8F01-8A6CBCC84165}" destId="{E6B329BF-35B4-43F3-A06E-9D9130A03E1C}" srcOrd="4" destOrd="0" presId="urn:microsoft.com/office/officeart/2018/2/layout/IconVerticalSolidList"/>
    <dgm:cxn modelId="{F88DCC8C-00F7-4A7C-A19A-566B5A3B274F}" type="presParOf" srcId="{E6B329BF-35B4-43F3-A06E-9D9130A03E1C}" destId="{43BAA336-FCBE-45E6-A9A0-18187DA97998}" srcOrd="0" destOrd="0" presId="urn:microsoft.com/office/officeart/2018/2/layout/IconVerticalSolidList"/>
    <dgm:cxn modelId="{7A3ADC65-B455-4360-9B8A-8EE599D4934E}" type="presParOf" srcId="{E6B329BF-35B4-43F3-A06E-9D9130A03E1C}" destId="{E9FCB060-FD44-4E31-A4DB-5FA538E3B606}" srcOrd="1" destOrd="0" presId="urn:microsoft.com/office/officeart/2018/2/layout/IconVerticalSolidList"/>
    <dgm:cxn modelId="{E480976C-6C4D-446F-933C-802151FBB160}" type="presParOf" srcId="{E6B329BF-35B4-43F3-A06E-9D9130A03E1C}" destId="{90846383-8E78-48DB-995B-0D532F9CB0EF}" srcOrd="2" destOrd="0" presId="urn:microsoft.com/office/officeart/2018/2/layout/IconVerticalSolidList"/>
    <dgm:cxn modelId="{F78D0634-7608-4624-AD6F-AFBCEC0AB8AA}" type="presParOf" srcId="{E6B329BF-35B4-43F3-A06E-9D9130A03E1C}" destId="{C398C52D-5BD8-4B97-9582-00600976979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02E19AE-4393-47F0-BE7D-8A49E2D2F4C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8405A6C-5788-4463-B1F1-AC48D7581B09}">
      <dgm:prSet/>
      <dgm:spPr/>
      <dgm:t>
        <a:bodyPr/>
        <a:lstStyle/>
        <a:p>
          <a:r>
            <a:rPr lang="en-US" b="1" dirty="0"/>
            <a:t>450 hours “on-the-job” required</a:t>
          </a:r>
          <a:endParaRPr lang="en-US" dirty="0"/>
        </a:p>
      </dgm:t>
    </dgm:pt>
    <dgm:pt modelId="{3C70410F-B9FA-4FEF-BC67-F308F19929F9}" type="parTrans" cxnId="{D2A0BFA3-A95C-4528-BF1F-42EB72D5BAD0}">
      <dgm:prSet/>
      <dgm:spPr/>
      <dgm:t>
        <a:bodyPr/>
        <a:lstStyle/>
        <a:p>
          <a:endParaRPr lang="en-US"/>
        </a:p>
      </dgm:t>
    </dgm:pt>
    <dgm:pt modelId="{4C19ED75-F751-4A49-9634-0505304BCDB9}" type="sibTrans" cxnId="{D2A0BFA3-A95C-4528-BF1F-42EB72D5BAD0}">
      <dgm:prSet/>
      <dgm:spPr/>
      <dgm:t>
        <a:bodyPr/>
        <a:lstStyle/>
        <a:p>
          <a:endParaRPr lang="en-US"/>
        </a:p>
      </dgm:t>
    </dgm:pt>
    <dgm:pt modelId="{2205170D-9DC9-4DB1-8072-4A81F06BD1B9}">
      <dgm:prSet/>
      <dgm:spPr/>
      <dgm:t>
        <a:bodyPr/>
        <a:lstStyle/>
        <a:p>
          <a:r>
            <a:rPr lang="en-CA" dirty="0"/>
            <a:t>Thursday May 4</a:t>
          </a:r>
          <a:r>
            <a:rPr lang="en-CA" baseline="30000" dirty="0"/>
            <a:t>th</a:t>
          </a:r>
          <a:r>
            <a:rPr lang="en-CA" dirty="0"/>
            <a:t> is the expected start date</a:t>
          </a:r>
          <a:endParaRPr lang="en-US" dirty="0"/>
        </a:p>
      </dgm:t>
    </dgm:pt>
    <dgm:pt modelId="{2B39B2BB-EAB7-4292-B40C-F6D3E15E7C7B}" type="parTrans" cxnId="{807CE081-55A0-4450-8A12-A65C903ECA11}">
      <dgm:prSet/>
      <dgm:spPr/>
      <dgm:t>
        <a:bodyPr/>
        <a:lstStyle/>
        <a:p>
          <a:endParaRPr lang="en-US"/>
        </a:p>
      </dgm:t>
    </dgm:pt>
    <dgm:pt modelId="{095EAAE2-7F6A-4D6F-81AD-0B770D92AC66}" type="sibTrans" cxnId="{807CE081-55A0-4450-8A12-A65C903ECA11}">
      <dgm:prSet/>
      <dgm:spPr/>
      <dgm:t>
        <a:bodyPr/>
        <a:lstStyle/>
        <a:p>
          <a:endParaRPr lang="en-US"/>
        </a:p>
      </dgm:t>
    </dgm:pt>
    <dgm:pt modelId="{14AE356C-7B71-49C5-8225-8BCFB65ABE7E}">
      <dgm:prSet/>
      <dgm:spPr/>
      <dgm:t>
        <a:bodyPr/>
        <a:lstStyle/>
        <a:p>
          <a:r>
            <a:rPr lang="en-US" dirty="0"/>
            <a:t>Classes end Wednesday </a:t>
          </a:r>
          <a:r>
            <a:rPr lang="en-US" b="1" dirty="0"/>
            <a:t>August 16</a:t>
          </a:r>
          <a:r>
            <a:rPr lang="en-US" b="1" baseline="30000" dirty="0"/>
            <a:t>th</a:t>
          </a:r>
          <a:r>
            <a:rPr lang="en-US" b="1" dirty="0"/>
            <a:t>  (13 weeks)</a:t>
          </a:r>
          <a:endParaRPr lang="en-US" dirty="0"/>
        </a:p>
      </dgm:t>
    </dgm:pt>
    <dgm:pt modelId="{2DB6417E-C3F9-4627-875D-B3D707260129}" type="parTrans" cxnId="{01EB6DC0-BEEA-4282-ABA3-C87C64750700}">
      <dgm:prSet/>
      <dgm:spPr/>
      <dgm:t>
        <a:bodyPr/>
        <a:lstStyle/>
        <a:p>
          <a:endParaRPr lang="en-US"/>
        </a:p>
      </dgm:t>
    </dgm:pt>
    <dgm:pt modelId="{496EB7A0-8382-41F8-B395-AEF9A91F6ACE}" type="sibTrans" cxnId="{01EB6DC0-BEEA-4282-ABA3-C87C64750700}">
      <dgm:prSet/>
      <dgm:spPr/>
      <dgm:t>
        <a:bodyPr/>
        <a:lstStyle/>
        <a:p>
          <a:endParaRPr lang="en-US"/>
        </a:p>
      </dgm:t>
    </dgm:pt>
    <dgm:pt modelId="{A3964CEA-DE1F-4960-9415-F74A4194DAD4}">
      <dgm:prSet/>
      <dgm:spPr/>
      <dgm:t>
        <a:bodyPr/>
        <a:lstStyle/>
        <a:p>
          <a:r>
            <a:rPr lang="en-US" dirty="0"/>
            <a:t>Additional week if needed, until </a:t>
          </a:r>
          <a:r>
            <a:rPr lang="en-US" b="1" dirty="0"/>
            <a:t>August 23</a:t>
          </a:r>
          <a:r>
            <a:rPr lang="en-US" b="1" baseline="30000" dirty="0"/>
            <a:t>rd </a:t>
          </a:r>
          <a:r>
            <a:rPr lang="en-US" b="1" dirty="0"/>
            <a:t>(14 weeks)  </a:t>
          </a:r>
          <a:endParaRPr lang="en-US" dirty="0"/>
        </a:p>
      </dgm:t>
    </dgm:pt>
    <dgm:pt modelId="{21136E39-EFA4-4284-B4F6-540D92A04835}" type="parTrans" cxnId="{6A215982-39D9-4362-8DFC-DCF4B404FC2F}">
      <dgm:prSet/>
      <dgm:spPr/>
      <dgm:t>
        <a:bodyPr/>
        <a:lstStyle/>
        <a:p>
          <a:endParaRPr lang="en-US"/>
        </a:p>
      </dgm:t>
    </dgm:pt>
    <dgm:pt modelId="{75BD35CF-444C-40A0-BD5F-C0BC59DED4C9}" type="sibTrans" cxnId="{6A215982-39D9-4362-8DFC-DCF4B404FC2F}">
      <dgm:prSet/>
      <dgm:spPr/>
      <dgm:t>
        <a:bodyPr/>
        <a:lstStyle/>
        <a:p>
          <a:endParaRPr lang="en-US"/>
        </a:p>
      </dgm:t>
    </dgm:pt>
    <dgm:pt modelId="{07A34FBA-2DAB-40FD-8497-E7C853BB5D74}">
      <dgm:prSet/>
      <dgm:spPr/>
      <dgm:t>
        <a:bodyPr/>
        <a:lstStyle/>
        <a:p>
          <a:r>
            <a:rPr lang="en-US"/>
            <a:t>You need to work throughout reading week </a:t>
          </a:r>
        </a:p>
      </dgm:t>
    </dgm:pt>
    <dgm:pt modelId="{4FF9319D-7E2A-4E1B-9893-DF95FC7B6D69}" type="parTrans" cxnId="{49697977-DCB4-47A3-845A-09077734AE56}">
      <dgm:prSet/>
      <dgm:spPr/>
      <dgm:t>
        <a:bodyPr/>
        <a:lstStyle/>
        <a:p>
          <a:endParaRPr lang="en-US"/>
        </a:p>
      </dgm:t>
    </dgm:pt>
    <dgm:pt modelId="{F59F0036-AC3E-477F-A5E5-5DCF9DAD3E59}" type="sibTrans" cxnId="{49697977-DCB4-47A3-845A-09077734AE56}">
      <dgm:prSet/>
      <dgm:spPr/>
      <dgm:t>
        <a:bodyPr/>
        <a:lstStyle/>
        <a:p>
          <a:endParaRPr lang="en-US"/>
        </a:p>
      </dgm:t>
    </dgm:pt>
    <dgm:pt modelId="{2A2EC437-303F-4238-AAA6-29577D06CF29}">
      <dgm:prSet/>
      <dgm:spPr/>
      <dgm:t>
        <a:bodyPr/>
        <a:lstStyle/>
        <a:p>
          <a:r>
            <a:rPr lang="en-US"/>
            <a:t>Sick time does not count</a:t>
          </a:r>
        </a:p>
      </dgm:t>
    </dgm:pt>
    <dgm:pt modelId="{78614947-15A0-473F-8979-17D3C4FC8D56}" type="parTrans" cxnId="{297830D5-3AA0-4E92-AD6E-E084CDCEB816}">
      <dgm:prSet/>
      <dgm:spPr/>
      <dgm:t>
        <a:bodyPr/>
        <a:lstStyle/>
        <a:p>
          <a:endParaRPr lang="en-US"/>
        </a:p>
      </dgm:t>
    </dgm:pt>
    <dgm:pt modelId="{6174F588-4934-4EBF-8B88-DE78D709FCFA}" type="sibTrans" cxnId="{297830D5-3AA0-4E92-AD6E-E084CDCEB816}">
      <dgm:prSet/>
      <dgm:spPr/>
      <dgm:t>
        <a:bodyPr/>
        <a:lstStyle/>
        <a:p>
          <a:endParaRPr lang="en-US"/>
        </a:p>
      </dgm:t>
    </dgm:pt>
    <dgm:pt modelId="{B821E33B-79F9-49FF-BF2C-57E44A6B1884}">
      <dgm:prSet/>
      <dgm:spPr/>
      <dgm:t>
        <a:bodyPr/>
        <a:lstStyle/>
        <a:p>
          <a:r>
            <a:rPr lang="en-US" dirty="0"/>
            <a:t>Workday will vary:  7, 7.5, 8, 12 hours per day</a:t>
          </a:r>
        </a:p>
      </dgm:t>
    </dgm:pt>
    <dgm:pt modelId="{B0213E38-A34F-48AD-AD60-9DFF688AA641}" type="parTrans" cxnId="{9BD3D3FF-2D24-4223-9E40-63A7B4EC728C}">
      <dgm:prSet/>
      <dgm:spPr/>
      <dgm:t>
        <a:bodyPr/>
        <a:lstStyle/>
        <a:p>
          <a:endParaRPr lang="en-US"/>
        </a:p>
      </dgm:t>
    </dgm:pt>
    <dgm:pt modelId="{1141ECF7-B54D-4BB7-B7DB-2B943918B141}" type="sibTrans" cxnId="{9BD3D3FF-2D24-4223-9E40-63A7B4EC728C}">
      <dgm:prSet/>
      <dgm:spPr/>
      <dgm:t>
        <a:bodyPr/>
        <a:lstStyle/>
        <a:p>
          <a:endParaRPr lang="en-US"/>
        </a:p>
      </dgm:t>
    </dgm:pt>
    <dgm:pt modelId="{2DCEE0CF-B9C3-445C-9B77-3CD9CE06668F}">
      <dgm:prSet/>
      <dgm:spPr/>
      <dgm:t>
        <a:bodyPr/>
        <a:lstStyle/>
        <a:p>
          <a:r>
            <a:rPr lang="en-US" dirty="0"/>
            <a:t>Seminar hours now count towards your total field hours </a:t>
          </a:r>
        </a:p>
      </dgm:t>
    </dgm:pt>
    <dgm:pt modelId="{B6301FB7-FA93-496B-B3A8-3BAEB8D690A8}" type="parTrans" cxnId="{C42BA557-39B2-491D-AB8E-1EE9A5F2C8C5}">
      <dgm:prSet/>
      <dgm:spPr/>
      <dgm:t>
        <a:bodyPr/>
        <a:lstStyle/>
        <a:p>
          <a:endParaRPr lang="en-US"/>
        </a:p>
      </dgm:t>
    </dgm:pt>
    <dgm:pt modelId="{B68E6880-28D8-4BDD-9828-4F4BD74A5CA7}" type="sibTrans" cxnId="{C42BA557-39B2-491D-AB8E-1EE9A5F2C8C5}">
      <dgm:prSet/>
      <dgm:spPr/>
      <dgm:t>
        <a:bodyPr/>
        <a:lstStyle/>
        <a:p>
          <a:endParaRPr lang="en-US"/>
        </a:p>
      </dgm:t>
    </dgm:pt>
    <dgm:pt modelId="{6C2F88EC-A093-5245-B51C-721E3085E049}" type="pres">
      <dgm:prSet presAssocID="{502E19AE-4393-47F0-BE7D-8A49E2D2F4C0}" presName="linear" presStyleCnt="0">
        <dgm:presLayoutVars>
          <dgm:animLvl val="lvl"/>
          <dgm:resizeHandles val="exact"/>
        </dgm:presLayoutVars>
      </dgm:prSet>
      <dgm:spPr/>
    </dgm:pt>
    <dgm:pt modelId="{211594FA-E8AA-FD47-9ACA-CBFF852E42DE}" type="pres">
      <dgm:prSet presAssocID="{B8405A6C-5788-4463-B1F1-AC48D7581B09}" presName="parentText" presStyleLbl="node1" presStyleIdx="0" presStyleCnt="8">
        <dgm:presLayoutVars>
          <dgm:chMax val="0"/>
          <dgm:bulletEnabled val="1"/>
        </dgm:presLayoutVars>
      </dgm:prSet>
      <dgm:spPr/>
    </dgm:pt>
    <dgm:pt modelId="{FFBF8713-831B-1042-87C7-A469D9736BBF}" type="pres">
      <dgm:prSet presAssocID="{4C19ED75-F751-4A49-9634-0505304BCDB9}" presName="spacer" presStyleCnt="0"/>
      <dgm:spPr/>
    </dgm:pt>
    <dgm:pt modelId="{BA189793-3034-854E-99F7-2B412682CA74}" type="pres">
      <dgm:prSet presAssocID="{2205170D-9DC9-4DB1-8072-4A81F06BD1B9}" presName="parentText" presStyleLbl="node1" presStyleIdx="1" presStyleCnt="8">
        <dgm:presLayoutVars>
          <dgm:chMax val="0"/>
          <dgm:bulletEnabled val="1"/>
        </dgm:presLayoutVars>
      </dgm:prSet>
      <dgm:spPr/>
    </dgm:pt>
    <dgm:pt modelId="{1B46294C-9253-FC42-BDA6-5CE24D17192E}" type="pres">
      <dgm:prSet presAssocID="{095EAAE2-7F6A-4D6F-81AD-0B770D92AC66}" presName="spacer" presStyleCnt="0"/>
      <dgm:spPr/>
    </dgm:pt>
    <dgm:pt modelId="{00B78925-4779-C148-905E-9BA7543199B0}" type="pres">
      <dgm:prSet presAssocID="{14AE356C-7B71-49C5-8225-8BCFB65ABE7E}" presName="parentText" presStyleLbl="node1" presStyleIdx="2" presStyleCnt="8">
        <dgm:presLayoutVars>
          <dgm:chMax val="0"/>
          <dgm:bulletEnabled val="1"/>
        </dgm:presLayoutVars>
      </dgm:prSet>
      <dgm:spPr/>
    </dgm:pt>
    <dgm:pt modelId="{C85BFBE4-73A8-4A46-A291-71C9CD0FAD97}" type="pres">
      <dgm:prSet presAssocID="{496EB7A0-8382-41F8-B395-AEF9A91F6ACE}" presName="spacer" presStyleCnt="0"/>
      <dgm:spPr/>
    </dgm:pt>
    <dgm:pt modelId="{86A29F3A-62B3-2A4B-8670-02A7D32B7BE5}" type="pres">
      <dgm:prSet presAssocID="{A3964CEA-DE1F-4960-9415-F74A4194DAD4}" presName="parentText" presStyleLbl="node1" presStyleIdx="3" presStyleCnt="8">
        <dgm:presLayoutVars>
          <dgm:chMax val="0"/>
          <dgm:bulletEnabled val="1"/>
        </dgm:presLayoutVars>
      </dgm:prSet>
      <dgm:spPr/>
    </dgm:pt>
    <dgm:pt modelId="{E3EFF43D-DFB9-5540-A653-3CF35CCD2510}" type="pres">
      <dgm:prSet presAssocID="{75BD35CF-444C-40A0-BD5F-C0BC59DED4C9}" presName="spacer" presStyleCnt="0"/>
      <dgm:spPr/>
    </dgm:pt>
    <dgm:pt modelId="{AA22848C-63E7-844C-845B-4553D8B09A17}" type="pres">
      <dgm:prSet presAssocID="{07A34FBA-2DAB-40FD-8497-E7C853BB5D74}" presName="parentText" presStyleLbl="node1" presStyleIdx="4" presStyleCnt="8">
        <dgm:presLayoutVars>
          <dgm:chMax val="0"/>
          <dgm:bulletEnabled val="1"/>
        </dgm:presLayoutVars>
      </dgm:prSet>
      <dgm:spPr/>
    </dgm:pt>
    <dgm:pt modelId="{8656735E-1A80-764B-9ACB-9EBD458B66C6}" type="pres">
      <dgm:prSet presAssocID="{F59F0036-AC3E-477F-A5E5-5DCF9DAD3E59}" presName="spacer" presStyleCnt="0"/>
      <dgm:spPr/>
    </dgm:pt>
    <dgm:pt modelId="{2A066A10-87AE-3A49-8EAD-488150FDF18F}" type="pres">
      <dgm:prSet presAssocID="{2A2EC437-303F-4238-AAA6-29577D06CF29}" presName="parentText" presStyleLbl="node1" presStyleIdx="5" presStyleCnt="8">
        <dgm:presLayoutVars>
          <dgm:chMax val="0"/>
          <dgm:bulletEnabled val="1"/>
        </dgm:presLayoutVars>
      </dgm:prSet>
      <dgm:spPr/>
    </dgm:pt>
    <dgm:pt modelId="{73FC903A-9207-7545-BD84-6495E294218E}" type="pres">
      <dgm:prSet presAssocID="{6174F588-4934-4EBF-8B88-DE78D709FCFA}" presName="spacer" presStyleCnt="0"/>
      <dgm:spPr/>
    </dgm:pt>
    <dgm:pt modelId="{04FF9EB6-0AF9-2A4A-BE6E-9BD89F43DAC4}" type="pres">
      <dgm:prSet presAssocID="{B821E33B-79F9-49FF-BF2C-57E44A6B1884}" presName="parentText" presStyleLbl="node1" presStyleIdx="6" presStyleCnt="8">
        <dgm:presLayoutVars>
          <dgm:chMax val="0"/>
          <dgm:bulletEnabled val="1"/>
        </dgm:presLayoutVars>
      </dgm:prSet>
      <dgm:spPr/>
    </dgm:pt>
    <dgm:pt modelId="{8801FA0E-AE9A-264F-9161-D3928C986AA2}" type="pres">
      <dgm:prSet presAssocID="{1141ECF7-B54D-4BB7-B7DB-2B943918B141}" presName="spacer" presStyleCnt="0"/>
      <dgm:spPr/>
    </dgm:pt>
    <dgm:pt modelId="{8B2E3CC1-42AA-5A4D-813D-89BD024C4908}" type="pres">
      <dgm:prSet presAssocID="{2DCEE0CF-B9C3-445C-9B77-3CD9CE06668F}" presName="parentText" presStyleLbl="node1" presStyleIdx="7" presStyleCnt="8">
        <dgm:presLayoutVars>
          <dgm:chMax val="0"/>
          <dgm:bulletEnabled val="1"/>
        </dgm:presLayoutVars>
      </dgm:prSet>
      <dgm:spPr/>
    </dgm:pt>
  </dgm:ptLst>
  <dgm:cxnLst>
    <dgm:cxn modelId="{83748316-2F3A-764B-8D09-6E48328EECBA}" type="presOf" srcId="{A3964CEA-DE1F-4960-9415-F74A4194DAD4}" destId="{86A29F3A-62B3-2A4B-8670-02A7D32B7BE5}" srcOrd="0" destOrd="0" presId="urn:microsoft.com/office/officeart/2005/8/layout/vList2"/>
    <dgm:cxn modelId="{4FC2231A-B93C-A643-A49C-941E3A9F5376}" type="presOf" srcId="{B821E33B-79F9-49FF-BF2C-57E44A6B1884}" destId="{04FF9EB6-0AF9-2A4A-BE6E-9BD89F43DAC4}" srcOrd="0" destOrd="0" presId="urn:microsoft.com/office/officeart/2005/8/layout/vList2"/>
    <dgm:cxn modelId="{BACB9227-5768-BE46-87D7-302FBB68B40A}" type="presOf" srcId="{2A2EC437-303F-4238-AAA6-29577D06CF29}" destId="{2A066A10-87AE-3A49-8EAD-488150FDF18F}" srcOrd="0" destOrd="0" presId="urn:microsoft.com/office/officeart/2005/8/layout/vList2"/>
    <dgm:cxn modelId="{3CDF1730-4C54-304D-9C62-E3FF0528A203}" type="presOf" srcId="{2DCEE0CF-B9C3-445C-9B77-3CD9CE06668F}" destId="{8B2E3CC1-42AA-5A4D-813D-89BD024C4908}" srcOrd="0" destOrd="0" presId="urn:microsoft.com/office/officeart/2005/8/layout/vList2"/>
    <dgm:cxn modelId="{49697977-DCB4-47A3-845A-09077734AE56}" srcId="{502E19AE-4393-47F0-BE7D-8A49E2D2F4C0}" destId="{07A34FBA-2DAB-40FD-8497-E7C853BB5D74}" srcOrd="4" destOrd="0" parTransId="{4FF9319D-7E2A-4E1B-9893-DF95FC7B6D69}" sibTransId="{F59F0036-AC3E-477F-A5E5-5DCF9DAD3E59}"/>
    <dgm:cxn modelId="{C42BA557-39B2-491D-AB8E-1EE9A5F2C8C5}" srcId="{502E19AE-4393-47F0-BE7D-8A49E2D2F4C0}" destId="{2DCEE0CF-B9C3-445C-9B77-3CD9CE06668F}" srcOrd="7" destOrd="0" parTransId="{B6301FB7-FA93-496B-B3A8-3BAEB8D690A8}" sibTransId="{B68E6880-28D8-4BDD-9828-4F4BD74A5CA7}"/>
    <dgm:cxn modelId="{807CE081-55A0-4450-8A12-A65C903ECA11}" srcId="{502E19AE-4393-47F0-BE7D-8A49E2D2F4C0}" destId="{2205170D-9DC9-4DB1-8072-4A81F06BD1B9}" srcOrd="1" destOrd="0" parTransId="{2B39B2BB-EAB7-4292-B40C-F6D3E15E7C7B}" sibTransId="{095EAAE2-7F6A-4D6F-81AD-0B770D92AC66}"/>
    <dgm:cxn modelId="{6A215982-39D9-4362-8DFC-DCF4B404FC2F}" srcId="{502E19AE-4393-47F0-BE7D-8A49E2D2F4C0}" destId="{A3964CEA-DE1F-4960-9415-F74A4194DAD4}" srcOrd="3" destOrd="0" parTransId="{21136E39-EFA4-4284-B4F6-540D92A04835}" sibTransId="{75BD35CF-444C-40A0-BD5F-C0BC59DED4C9}"/>
    <dgm:cxn modelId="{07CDE693-060F-454E-999D-2D3A824E4147}" type="presOf" srcId="{502E19AE-4393-47F0-BE7D-8A49E2D2F4C0}" destId="{6C2F88EC-A093-5245-B51C-721E3085E049}" srcOrd="0" destOrd="0" presId="urn:microsoft.com/office/officeart/2005/8/layout/vList2"/>
    <dgm:cxn modelId="{D2A0BFA3-A95C-4528-BF1F-42EB72D5BAD0}" srcId="{502E19AE-4393-47F0-BE7D-8A49E2D2F4C0}" destId="{B8405A6C-5788-4463-B1F1-AC48D7581B09}" srcOrd="0" destOrd="0" parTransId="{3C70410F-B9FA-4FEF-BC67-F308F19929F9}" sibTransId="{4C19ED75-F751-4A49-9634-0505304BCDB9}"/>
    <dgm:cxn modelId="{400E85A6-7829-174F-A837-01EF18F13321}" type="presOf" srcId="{B8405A6C-5788-4463-B1F1-AC48D7581B09}" destId="{211594FA-E8AA-FD47-9ACA-CBFF852E42DE}" srcOrd="0" destOrd="0" presId="urn:microsoft.com/office/officeart/2005/8/layout/vList2"/>
    <dgm:cxn modelId="{A03807B1-4FEB-F043-B3A6-BF5629ACC13C}" type="presOf" srcId="{2205170D-9DC9-4DB1-8072-4A81F06BD1B9}" destId="{BA189793-3034-854E-99F7-2B412682CA74}" srcOrd="0" destOrd="0" presId="urn:microsoft.com/office/officeart/2005/8/layout/vList2"/>
    <dgm:cxn modelId="{01EB6DC0-BEEA-4282-ABA3-C87C64750700}" srcId="{502E19AE-4393-47F0-BE7D-8A49E2D2F4C0}" destId="{14AE356C-7B71-49C5-8225-8BCFB65ABE7E}" srcOrd="2" destOrd="0" parTransId="{2DB6417E-C3F9-4627-875D-B3D707260129}" sibTransId="{496EB7A0-8382-41F8-B395-AEF9A91F6ACE}"/>
    <dgm:cxn modelId="{031B4ACD-B151-FF47-BC90-2989CF399467}" type="presOf" srcId="{14AE356C-7B71-49C5-8225-8BCFB65ABE7E}" destId="{00B78925-4779-C148-905E-9BA7543199B0}" srcOrd="0" destOrd="0" presId="urn:microsoft.com/office/officeart/2005/8/layout/vList2"/>
    <dgm:cxn modelId="{D12FB5D3-5BE7-5E49-A785-6A8E1CF167F6}" type="presOf" srcId="{07A34FBA-2DAB-40FD-8497-E7C853BB5D74}" destId="{AA22848C-63E7-844C-845B-4553D8B09A17}" srcOrd="0" destOrd="0" presId="urn:microsoft.com/office/officeart/2005/8/layout/vList2"/>
    <dgm:cxn modelId="{297830D5-3AA0-4E92-AD6E-E084CDCEB816}" srcId="{502E19AE-4393-47F0-BE7D-8A49E2D2F4C0}" destId="{2A2EC437-303F-4238-AAA6-29577D06CF29}" srcOrd="5" destOrd="0" parTransId="{78614947-15A0-473F-8979-17D3C4FC8D56}" sibTransId="{6174F588-4934-4EBF-8B88-DE78D709FCFA}"/>
    <dgm:cxn modelId="{9BD3D3FF-2D24-4223-9E40-63A7B4EC728C}" srcId="{502E19AE-4393-47F0-BE7D-8A49E2D2F4C0}" destId="{B821E33B-79F9-49FF-BF2C-57E44A6B1884}" srcOrd="6" destOrd="0" parTransId="{B0213E38-A34F-48AD-AD60-9DFF688AA641}" sibTransId="{1141ECF7-B54D-4BB7-B7DB-2B943918B141}"/>
    <dgm:cxn modelId="{EFA0518D-7593-F445-99AA-F4CF3FC755FB}" type="presParOf" srcId="{6C2F88EC-A093-5245-B51C-721E3085E049}" destId="{211594FA-E8AA-FD47-9ACA-CBFF852E42DE}" srcOrd="0" destOrd="0" presId="urn:microsoft.com/office/officeart/2005/8/layout/vList2"/>
    <dgm:cxn modelId="{4B0F568D-9A59-C64D-A480-199152461C35}" type="presParOf" srcId="{6C2F88EC-A093-5245-B51C-721E3085E049}" destId="{FFBF8713-831B-1042-87C7-A469D9736BBF}" srcOrd="1" destOrd="0" presId="urn:microsoft.com/office/officeart/2005/8/layout/vList2"/>
    <dgm:cxn modelId="{C1E4CB25-D48D-144F-A6E3-4CB9374331CE}" type="presParOf" srcId="{6C2F88EC-A093-5245-B51C-721E3085E049}" destId="{BA189793-3034-854E-99F7-2B412682CA74}" srcOrd="2" destOrd="0" presId="urn:microsoft.com/office/officeart/2005/8/layout/vList2"/>
    <dgm:cxn modelId="{C6353AE5-C00E-4F47-BED5-8809368D4A66}" type="presParOf" srcId="{6C2F88EC-A093-5245-B51C-721E3085E049}" destId="{1B46294C-9253-FC42-BDA6-5CE24D17192E}" srcOrd="3" destOrd="0" presId="urn:microsoft.com/office/officeart/2005/8/layout/vList2"/>
    <dgm:cxn modelId="{950DC469-AF61-8E40-9643-D83BC14229F7}" type="presParOf" srcId="{6C2F88EC-A093-5245-B51C-721E3085E049}" destId="{00B78925-4779-C148-905E-9BA7543199B0}" srcOrd="4" destOrd="0" presId="urn:microsoft.com/office/officeart/2005/8/layout/vList2"/>
    <dgm:cxn modelId="{4E2E14FA-88D9-D44F-A9C3-4B2A2F25D632}" type="presParOf" srcId="{6C2F88EC-A093-5245-B51C-721E3085E049}" destId="{C85BFBE4-73A8-4A46-A291-71C9CD0FAD97}" srcOrd="5" destOrd="0" presId="urn:microsoft.com/office/officeart/2005/8/layout/vList2"/>
    <dgm:cxn modelId="{751BDBF7-D548-BF4C-A4E7-5BD9D8B91E62}" type="presParOf" srcId="{6C2F88EC-A093-5245-B51C-721E3085E049}" destId="{86A29F3A-62B3-2A4B-8670-02A7D32B7BE5}" srcOrd="6" destOrd="0" presId="urn:microsoft.com/office/officeart/2005/8/layout/vList2"/>
    <dgm:cxn modelId="{AC47F6D2-66CE-7245-977E-19C6DAA1FC06}" type="presParOf" srcId="{6C2F88EC-A093-5245-B51C-721E3085E049}" destId="{E3EFF43D-DFB9-5540-A653-3CF35CCD2510}" srcOrd="7" destOrd="0" presId="urn:microsoft.com/office/officeart/2005/8/layout/vList2"/>
    <dgm:cxn modelId="{9A7784E2-FE92-F548-81C7-95D04BEE8A0F}" type="presParOf" srcId="{6C2F88EC-A093-5245-B51C-721E3085E049}" destId="{AA22848C-63E7-844C-845B-4553D8B09A17}" srcOrd="8" destOrd="0" presId="urn:microsoft.com/office/officeart/2005/8/layout/vList2"/>
    <dgm:cxn modelId="{3CA6A954-7205-3345-8CC9-FCD4FA30A19D}" type="presParOf" srcId="{6C2F88EC-A093-5245-B51C-721E3085E049}" destId="{8656735E-1A80-764B-9ACB-9EBD458B66C6}" srcOrd="9" destOrd="0" presId="urn:microsoft.com/office/officeart/2005/8/layout/vList2"/>
    <dgm:cxn modelId="{EE480097-07E3-B743-A8A7-84B772DB9357}" type="presParOf" srcId="{6C2F88EC-A093-5245-B51C-721E3085E049}" destId="{2A066A10-87AE-3A49-8EAD-488150FDF18F}" srcOrd="10" destOrd="0" presId="urn:microsoft.com/office/officeart/2005/8/layout/vList2"/>
    <dgm:cxn modelId="{F5AA4A1C-2DCD-3146-A94E-1848418D2F97}" type="presParOf" srcId="{6C2F88EC-A093-5245-B51C-721E3085E049}" destId="{73FC903A-9207-7545-BD84-6495E294218E}" srcOrd="11" destOrd="0" presId="urn:microsoft.com/office/officeart/2005/8/layout/vList2"/>
    <dgm:cxn modelId="{D196E48C-7BBA-BD44-85FB-C2C948F8437C}" type="presParOf" srcId="{6C2F88EC-A093-5245-B51C-721E3085E049}" destId="{04FF9EB6-0AF9-2A4A-BE6E-9BD89F43DAC4}" srcOrd="12" destOrd="0" presId="urn:microsoft.com/office/officeart/2005/8/layout/vList2"/>
    <dgm:cxn modelId="{79EC14A3-6C7B-814E-8871-05D7121233C5}" type="presParOf" srcId="{6C2F88EC-A093-5245-B51C-721E3085E049}" destId="{8801FA0E-AE9A-264F-9161-D3928C986AA2}" srcOrd="13" destOrd="0" presId="urn:microsoft.com/office/officeart/2005/8/layout/vList2"/>
    <dgm:cxn modelId="{44C9B0A8-8ED5-2243-84CF-ADF48BD2E79F}" type="presParOf" srcId="{6C2F88EC-A093-5245-B51C-721E3085E049}" destId="{8B2E3CC1-42AA-5A4D-813D-89BD024C4908}"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BE92586-338C-4AC4-8B8C-98BAFCA784B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3E24E55-89CF-4BC1-88C6-DC950B1864C6}">
      <dgm:prSet/>
      <dgm:spPr/>
      <dgm:t>
        <a:bodyPr/>
        <a:lstStyle/>
        <a:p>
          <a:pPr>
            <a:lnSpc>
              <a:spcPct val="100000"/>
            </a:lnSpc>
          </a:pPr>
          <a:r>
            <a:rPr lang="en-US" dirty="0"/>
            <a:t>Allison and the Practicum </a:t>
          </a:r>
          <a:r>
            <a:rPr lang="en-US" dirty="0" err="1"/>
            <a:t>Adminstartor</a:t>
          </a:r>
          <a:r>
            <a:rPr lang="en-US" dirty="0"/>
            <a:t> will email details once you have been offered and accept a placement.</a:t>
          </a:r>
        </a:p>
      </dgm:t>
    </dgm:pt>
    <dgm:pt modelId="{76B78105-9BFF-4F87-8FBF-0EF2D36BED86}" type="parTrans" cxnId="{FD84DC42-C394-4BD2-9DAE-8E5A14A732DE}">
      <dgm:prSet/>
      <dgm:spPr/>
      <dgm:t>
        <a:bodyPr/>
        <a:lstStyle/>
        <a:p>
          <a:endParaRPr lang="en-US"/>
        </a:p>
      </dgm:t>
    </dgm:pt>
    <dgm:pt modelId="{76D093D1-C5A1-49B2-9D04-D31297270C74}" type="sibTrans" cxnId="{FD84DC42-C394-4BD2-9DAE-8E5A14A732DE}">
      <dgm:prSet/>
      <dgm:spPr/>
      <dgm:t>
        <a:bodyPr/>
        <a:lstStyle/>
        <a:p>
          <a:endParaRPr lang="en-US"/>
        </a:p>
      </dgm:t>
    </dgm:pt>
    <dgm:pt modelId="{AA2C70DC-145A-43E2-B369-A9550E0B285A}">
      <dgm:prSet/>
      <dgm:spPr/>
      <dgm:t>
        <a:bodyPr/>
        <a:lstStyle/>
        <a:p>
          <a:pPr>
            <a:lnSpc>
              <a:spcPct val="100000"/>
            </a:lnSpc>
          </a:pPr>
          <a:r>
            <a:rPr lang="en-CA" dirty="0"/>
            <a:t>An MSW Practicum Agreement Form and various insurance documents (</a:t>
          </a:r>
          <a:r>
            <a:rPr lang="en-CA" dirty="0" err="1"/>
            <a:t>ie</a:t>
          </a:r>
          <a:r>
            <a:rPr lang="en-CA" dirty="0"/>
            <a:t>. Health and safety coverage; COVID-19 training, </a:t>
          </a:r>
          <a:r>
            <a:rPr lang="en-CA" dirty="0" err="1"/>
            <a:t>etc</a:t>
          </a:r>
          <a:r>
            <a:rPr lang="en-CA" dirty="0"/>
            <a:t>) will need to be completed to finalize the placement. </a:t>
          </a:r>
          <a:endParaRPr lang="en-US" dirty="0"/>
        </a:p>
      </dgm:t>
    </dgm:pt>
    <dgm:pt modelId="{7CD74B27-C6A5-4E8F-AB79-9CE144EB1C97}" type="parTrans" cxnId="{E08FDC66-2911-4477-B80F-D6A9727DD7DB}">
      <dgm:prSet/>
      <dgm:spPr/>
      <dgm:t>
        <a:bodyPr/>
        <a:lstStyle/>
        <a:p>
          <a:endParaRPr lang="en-US"/>
        </a:p>
      </dgm:t>
    </dgm:pt>
    <dgm:pt modelId="{BB396CBA-49F6-4E21-A120-803604068C4E}" type="sibTrans" cxnId="{E08FDC66-2911-4477-B80F-D6A9727DD7DB}">
      <dgm:prSet/>
      <dgm:spPr/>
      <dgm:t>
        <a:bodyPr/>
        <a:lstStyle/>
        <a:p>
          <a:endParaRPr lang="en-US"/>
        </a:p>
      </dgm:t>
    </dgm:pt>
    <dgm:pt modelId="{8B9692D8-39DE-4AA7-AF5D-BBA25BE43A64}">
      <dgm:prSet/>
      <dgm:spPr/>
      <dgm:t>
        <a:bodyPr/>
        <a:lstStyle/>
        <a:p>
          <a:pPr>
            <a:lnSpc>
              <a:spcPct val="100000"/>
            </a:lnSpc>
          </a:pPr>
          <a:r>
            <a:rPr lang="en-US" b="1" dirty="0">
              <a:highlight>
                <a:srgbClr val="FFFF00"/>
              </a:highlight>
            </a:rPr>
            <a:t>It is the student’s responsibility to get forms to Supervisor, get signatures and return the forms to the School by the deadline provided (December 1</a:t>
          </a:r>
          <a:r>
            <a:rPr lang="en-US" b="1" baseline="30000" dirty="0">
              <a:highlight>
                <a:srgbClr val="FFFF00"/>
              </a:highlight>
            </a:rPr>
            <a:t>st</a:t>
          </a:r>
          <a:r>
            <a:rPr lang="en-US" b="1" dirty="0">
              <a:highlight>
                <a:srgbClr val="FFFF00"/>
              </a:highlight>
            </a:rPr>
            <a:t>). </a:t>
          </a:r>
          <a:endParaRPr lang="en-US" dirty="0">
            <a:highlight>
              <a:srgbClr val="FFFF00"/>
            </a:highlight>
          </a:endParaRPr>
        </a:p>
      </dgm:t>
    </dgm:pt>
    <dgm:pt modelId="{9CB54873-A810-484D-A7F9-D63FD6E552F7}" type="parTrans" cxnId="{AA5ED4DE-0CB4-4673-B8A9-6EE355AC9C38}">
      <dgm:prSet/>
      <dgm:spPr/>
      <dgm:t>
        <a:bodyPr/>
        <a:lstStyle/>
        <a:p>
          <a:endParaRPr lang="en-US"/>
        </a:p>
      </dgm:t>
    </dgm:pt>
    <dgm:pt modelId="{A01C9CDF-C6D3-47F7-A59E-8C485DD6033A}" type="sibTrans" cxnId="{AA5ED4DE-0CB4-4673-B8A9-6EE355AC9C38}">
      <dgm:prSet/>
      <dgm:spPr/>
      <dgm:t>
        <a:bodyPr/>
        <a:lstStyle/>
        <a:p>
          <a:endParaRPr lang="en-US"/>
        </a:p>
      </dgm:t>
    </dgm:pt>
    <dgm:pt modelId="{5C885633-E957-4B4F-87DD-00BC22B0E074}" type="pres">
      <dgm:prSet presAssocID="{CBE92586-338C-4AC4-8B8C-98BAFCA784BE}" presName="root" presStyleCnt="0">
        <dgm:presLayoutVars>
          <dgm:dir/>
          <dgm:resizeHandles val="exact"/>
        </dgm:presLayoutVars>
      </dgm:prSet>
      <dgm:spPr/>
    </dgm:pt>
    <dgm:pt modelId="{23D5AD66-7531-40CE-9D59-36DB9E1EDB1E}" type="pres">
      <dgm:prSet presAssocID="{C3E24E55-89CF-4BC1-88C6-DC950B1864C6}" presName="compNode" presStyleCnt="0"/>
      <dgm:spPr/>
    </dgm:pt>
    <dgm:pt modelId="{04D81E35-F2DD-49E0-8CE7-650F6967B2E9}" type="pres">
      <dgm:prSet presAssocID="{C3E24E55-89CF-4BC1-88C6-DC950B1864C6}" presName="bgRect" presStyleLbl="bgShp" presStyleIdx="0" presStyleCnt="3"/>
      <dgm:spPr/>
    </dgm:pt>
    <dgm:pt modelId="{9B6CDAF6-4648-407B-BDB0-9A61BF952067}" type="pres">
      <dgm:prSet presAssocID="{C3E24E55-89CF-4BC1-88C6-DC950B1864C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nvelope"/>
        </a:ext>
      </dgm:extLst>
    </dgm:pt>
    <dgm:pt modelId="{E498D80E-D469-49FA-9DD7-742D002E01F3}" type="pres">
      <dgm:prSet presAssocID="{C3E24E55-89CF-4BC1-88C6-DC950B1864C6}" presName="spaceRect" presStyleCnt="0"/>
      <dgm:spPr/>
    </dgm:pt>
    <dgm:pt modelId="{0E718CCB-26D3-4F58-AF34-C844A39B3A15}" type="pres">
      <dgm:prSet presAssocID="{C3E24E55-89CF-4BC1-88C6-DC950B1864C6}" presName="parTx" presStyleLbl="revTx" presStyleIdx="0" presStyleCnt="3">
        <dgm:presLayoutVars>
          <dgm:chMax val="0"/>
          <dgm:chPref val="0"/>
        </dgm:presLayoutVars>
      </dgm:prSet>
      <dgm:spPr/>
    </dgm:pt>
    <dgm:pt modelId="{5DC1601C-F293-4FAE-AF0B-99BCE73939A9}" type="pres">
      <dgm:prSet presAssocID="{76D093D1-C5A1-49B2-9D04-D31297270C74}" presName="sibTrans" presStyleCnt="0"/>
      <dgm:spPr/>
    </dgm:pt>
    <dgm:pt modelId="{1CD1998C-3B16-4EB0-8532-8C6B2E00191B}" type="pres">
      <dgm:prSet presAssocID="{AA2C70DC-145A-43E2-B369-A9550E0B285A}" presName="compNode" presStyleCnt="0"/>
      <dgm:spPr/>
    </dgm:pt>
    <dgm:pt modelId="{0E30DE0E-F2AA-4FE6-878B-1B31CC158050}" type="pres">
      <dgm:prSet presAssocID="{AA2C70DC-145A-43E2-B369-A9550E0B285A}" presName="bgRect" presStyleLbl="bgShp" presStyleIdx="1" presStyleCnt="3"/>
      <dgm:spPr/>
    </dgm:pt>
    <dgm:pt modelId="{41008B52-9FBA-4B02-8ABC-B5DF462F668F}" type="pres">
      <dgm:prSet presAssocID="{AA2C70DC-145A-43E2-B369-A9550E0B285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en with solid fill"/>
        </a:ext>
      </dgm:extLst>
    </dgm:pt>
    <dgm:pt modelId="{DA17B9E9-1C0B-4F34-9063-A8FD37F82954}" type="pres">
      <dgm:prSet presAssocID="{AA2C70DC-145A-43E2-B369-A9550E0B285A}" presName="spaceRect" presStyleCnt="0"/>
      <dgm:spPr/>
    </dgm:pt>
    <dgm:pt modelId="{D74AAB2F-FFD5-4ED8-BC4F-C6C1CA444C96}" type="pres">
      <dgm:prSet presAssocID="{AA2C70DC-145A-43E2-B369-A9550E0B285A}" presName="parTx" presStyleLbl="revTx" presStyleIdx="1" presStyleCnt="3">
        <dgm:presLayoutVars>
          <dgm:chMax val="0"/>
          <dgm:chPref val="0"/>
        </dgm:presLayoutVars>
      </dgm:prSet>
      <dgm:spPr/>
    </dgm:pt>
    <dgm:pt modelId="{849218BF-6ADA-4148-9B57-327B0D7DBBEC}" type="pres">
      <dgm:prSet presAssocID="{BB396CBA-49F6-4E21-A120-803604068C4E}" presName="sibTrans" presStyleCnt="0"/>
      <dgm:spPr/>
    </dgm:pt>
    <dgm:pt modelId="{7B309AD4-8628-4EEE-97BC-63C534889A52}" type="pres">
      <dgm:prSet presAssocID="{8B9692D8-39DE-4AA7-AF5D-BBA25BE43A64}" presName="compNode" presStyleCnt="0"/>
      <dgm:spPr/>
    </dgm:pt>
    <dgm:pt modelId="{FCB0166B-7489-42F5-9E26-63CAA144B40F}" type="pres">
      <dgm:prSet presAssocID="{8B9692D8-39DE-4AA7-AF5D-BBA25BE43A64}" presName="bgRect" presStyleLbl="bgShp" presStyleIdx="2" presStyleCnt="3"/>
      <dgm:spPr/>
    </dgm:pt>
    <dgm:pt modelId="{8A93413F-3905-425C-A5ED-88CD639F6CBD}" type="pres">
      <dgm:prSet presAssocID="{8B9692D8-39DE-4AA7-AF5D-BBA25BE43A6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9E8171D4-8997-4FBB-B33B-E365FB2144E8}" type="pres">
      <dgm:prSet presAssocID="{8B9692D8-39DE-4AA7-AF5D-BBA25BE43A64}" presName="spaceRect" presStyleCnt="0"/>
      <dgm:spPr/>
    </dgm:pt>
    <dgm:pt modelId="{66DB6EF0-66C6-4180-924A-FA8AD8C91DFB}" type="pres">
      <dgm:prSet presAssocID="{8B9692D8-39DE-4AA7-AF5D-BBA25BE43A64}" presName="parTx" presStyleLbl="revTx" presStyleIdx="2" presStyleCnt="3">
        <dgm:presLayoutVars>
          <dgm:chMax val="0"/>
          <dgm:chPref val="0"/>
        </dgm:presLayoutVars>
      </dgm:prSet>
      <dgm:spPr/>
    </dgm:pt>
  </dgm:ptLst>
  <dgm:cxnLst>
    <dgm:cxn modelId="{5B4A552D-03BA-7F47-A400-D9248EAA2B20}" type="presOf" srcId="{AA2C70DC-145A-43E2-B369-A9550E0B285A}" destId="{D74AAB2F-FFD5-4ED8-BC4F-C6C1CA444C96}" srcOrd="0" destOrd="0" presId="urn:microsoft.com/office/officeart/2018/2/layout/IconVerticalSolidList"/>
    <dgm:cxn modelId="{FD84DC42-C394-4BD2-9DAE-8E5A14A732DE}" srcId="{CBE92586-338C-4AC4-8B8C-98BAFCA784BE}" destId="{C3E24E55-89CF-4BC1-88C6-DC950B1864C6}" srcOrd="0" destOrd="0" parTransId="{76B78105-9BFF-4F87-8FBF-0EF2D36BED86}" sibTransId="{76D093D1-C5A1-49B2-9D04-D31297270C74}"/>
    <dgm:cxn modelId="{E08FDC66-2911-4477-B80F-D6A9727DD7DB}" srcId="{CBE92586-338C-4AC4-8B8C-98BAFCA784BE}" destId="{AA2C70DC-145A-43E2-B369-A9550E0B285A}" srcOrd="1" destOrd="0" parTransId="{7CD74B27-C6A5-4E8F-AB79-9CE144EB1C97}" sibTransId="{BB396CBA-49F6-4E21-A120-803604068C4E}"/>
    <dgm:cxn modelId="{F563D172-824E-9E4D-927C-B8D40A1AA229}" type="presOf" srcId="{CBE92586-338C-4AC4-8B8C-98BAFCA784BE}" destId="{5C885633-E957-4B4F-87DD-00BC22B0E074}" srcOrd="0" destOrd="0" presId="urn:microsoft.com/office/officeart/2018/2/layout/IconVerticalSolidList"/>
    <dgm:cxn modelId="{8B3035BC-5922-FD46-B1D5-D3E7613FD2ED}" type="presOf" srcId="{C3E24E55-89CF-4BC1-88C6-DC950B1864C6}" destId="{0E718CCB-26D3-4F58-AF34-C844A39B3A15}" srcOrd="0" destOrd="0" presId="urn:microsoft.com/office/officeart/2018/2/layout/IconVerticalSolidList"/>
    <dgm:cxn modelId="{82F4E8D8-F9B5-944E-996C-3584B04905CD}" type="presOf" srcId="{8B9692D8-39DE-4AA7-AF5D-BBA25BE43A64}" destId="{66DB6EF0-66C6-4180-924A-FA8AD8C91DFB}" srcOrd="0" destOrd="0" presId="urn:microsoft.com/office/officeart/2018/2/layout/IconVerticalSolidList"/>
    <dgm:cxn modelId="{AA5ED4DE-0CB4-4673-B8A9-6EE355AC9C38}" srcId="{CBE92586-338C-4AC4-8B8C-98BAFCA784BE}" destId="{8B9692D8-39DE-4AA7-AF5D-BBA25BE43A64}" srcOrd="2" destOrd="0" parTransId="{9CB54873-A810-484D-A7F9-D63FD6E552F7}" sibTransId="{A01C9CDF-C6D3-47F7-A59E-8C485DD6033A}"/>
    <dgm:cxn modelId="{55F4957B-E0B8-1848-8B3E-2CC196ABA82C}" type="presParOf" srcId="{5C885633-E957-4B4F-87DD-00BC22B0E074}" destId="{23D5AD66-7531-40CE-9D59-36DB9E1EDB1E}" srcOrd="0" destOrd="0" presId="urn:microsoft.com/office/officeart/2018/2/layout/IconVerticalSolidList"/>
    <dgm:cxn modelId="{EFE8DD69-09ED-114F-BBCE-8B98BF0A4945}" type="presParOf" srcId="{23D5AD66-7531-40CE-9D59-36DB9E1EDB1E}" destId="{04D81E35-F2DD-49E0-8CE7-650F6967B2E9}" srcOrd="0" destOrd="0" presId="urn:microsoft.com/office/officeart/2018/2/layout/IconVerticalSolidList"/>
    <dgm:cxn modelId="{E60BFC10-10AE-2D43-8E35-FDDBE87E79EF}" type="presParOf" srcId="{23D5AD66-7531-40CE-9D59-36DB9E1EDB1E}" destId="{9B6CDAF6-4648-407B-BDB0-9A61BF952067}" srcOrd="1" destOrd="0" presId="urn:microsoft.com/office/officeart/2018/2/layout/IconVerticalSolidList"/>
    <dgm:cxn modelId="{4018E102-7922-874F-9EE0-4C308AE03D6D}" type="presParOf" srcId="{23D5AD66-7531-40CE-9D59-36DB9E1EDB1E}" destId="{E498D80E-D469-49FA-9DD7-742D002E01F3}" srcOrd="2" destOrd="0" presId="urn:microsoft.com/office/officeart/2018/2/layout/IconVerticalSolidList"/>
    <dgm:cxn modelId="{F8318D6A-B773-7149-81CA-A217E93A4011}" type="presParOf" srcId="{23D5AD66-7531-40CE-9D59-36DB9E1EDB1E}" destId="{0E718CCB-26D3-4F58-AF34-C844A39B3A15}" srcOrd="3" destOrd="0" presId="urn:microsoft.com/office/officeart/2018/2/layout/IconVerticalSolidList"/>
    <dgm:cxn modelId="{650F3924-AFFC-DC4B-A9CE-F754D6509FA4}" type="presParOf" srcId="{5C885633-E957-4B4F-87DD-00BC22B0E074}" destId="{5DC1601C-F293-4FAE-AF0B-99BCE73939A9}" srcOrd="1" destOrd="0" presId="urn:microsoft.com/office/officeart/2018/2/layout/IconVerticalSolidList"/>
    <dgm:cxn modelId="{F825B84A-F2F9-1C4F-A71D-6A288B3DCE81}" type="presParOf" srcId="{5C885633-E957-4B4F-87DD-00BC22B0E074}" destId="{1CD1998C-3B16-4EB0-8532-8C6B2E00191B}" srcOrd="2" destOrd="0" presId="urn:microsoft.com/office/officeart/2018/2/layout/IconVerticalSolidList"/>
    <dgm:cxn modelId="{6AA8DD74-CF4D-DA4F-BEE2-53223DE54DCD}" type="presParOf" srcId="{1CD1998C-3B16-4EB0-8532-8C6B2E00191B}" destId="{0E30DE0E-F2AA-4FE6-878B-1B31CC158050}" srcOrd="0" destOrd="0" presId="urn:microsoft.com/office/officeart/2018/2/layout/IconVerticalSolidList"/>
    <dgm:cxn modelId="{96977E6B-107D-9F4D-9010-E31A66918B92}" type="presParOf" srcId="{1CD1998C-3B16-4EB0-8532-8C6B2E00191B}" destId="{41008B52-9FBA-4B02-8ABC-B5DF462F668F}" srcOrd="1" destOrd="0" presId="urn:microsoft.com/office/officeart/2018/2/layout/IconVerticalSolidList"/>
    <dgm:cxn modelId="{5F25611F-E482-A241-9AE6-3DE3426AFEAB}" type="presParOf" srcId="{1CD1998C-3B16-4EB0-8532-8C6B2E00191B}" destId="{DA17B9E9-1C0B-4F34-9063-A8FD37F82954}" srcOrd="2" destOrd="0" presId="urn:microsoft.com/office/officeart/2018/2/layout/IconVerticalSolidList"/>
    <dgm:cxn modelId="{94A56F22-E555-6547-BCCB-9C61C47C355A}" type="presParOf" srcId="{1CD1998C-3B16-4EB0-8532-8C6B2E00191B}" destId="{D74AAB2F-FFD5-4ED8-BC4F-C6C1CA444C96}" srcOrd="3" destOrd="0" presId="urn:microsoft.com/office/officeart/2018/2/layout/IconVerticalSolidList"/>
    <dgm:cxn modelId="{07D65F05-ECE5-2045-8A82-9F034E4F92BC}" type="presParOf" srcId="{5C885633-E957-4B4F-87DD-00BC22B0E074}" destId="{849218BF-6ADA-4148-9B57-327B0D7DBBEC}" srcOrd="3" destOrd="0" presId="urn:microsoft.com/office/officeart/2018/2/layout/IconVerticalSolidList"/>
    <dgm:cxn modelId="{77B57AFA-EEE3-3E4C-833D-BA8F13E328DD}" type="presParOf" srcId="{5C885633-E957-4B4F-87DD-00BC22B0E074}" destId="{7B309AD4-8628-4EEE-97BC-63C534889A52}" srcOrd="4" destOrd="0" presId="urn:microsoft.com/office/officeart/2018/2/layout/IconVerticalSolidList"/>
    <dgm:cxn modelId="{5DEDE86F-2034-0143-8281-3FA2DA527FB7}" type="presParOf" srcId="{7B309AD4-8628-4EEE-97BC-63C534889A52}" destId="{FCB0166B-7489-42F5-9E26-63CAA144B40F}" srcOrd="0" destOrd="0" presId="urn:microsoft.com/office/officeart/2018/2/layout/IconVerticalSolidList"/>
    <dgm:cxn modelId="{113742AF-FDD9-CA4F-AE44-537E3FD29F3B}" type="presParOf" srcId="{7B309AD4-8628-4EEE-97BC-63C534889A52}" destId="{8A93413F-3905-425C-A5ED-88CD639F6CBD}" srcOrd="1" destOrd="0" presId="urn:microsoft.com/office/officeart/2018/2/layout/IconVerticalSolidList"/>
    <dgm:cxn modelId="{43071D5D-23FC-4043-9D1F-4A79E0EC437B}" type="presParOf" srcId="{7B309AD4-8628-4EEE-97BC-63C534889A52}" destId="{9E8171D4-8997-4FBB-B33B-E365FB2144E8}" srcOrd="2" destOrd="0" presId="urn:microsoft.com/office/officeart/2018/2/layout/IconVerticalSolidList"/>
    <dgm:cxn modelId="{C68982C5-43E0-0442-B60E-F10C5A37333A}" type="presParOf" srcId="{7B309AD4-8628-4EEE-97BC-63C534889A52}" destId="{66DB6EF0-66C6-4180-924A-FA8AD8C91DF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CBAB817-898F-4F4C-AF5D-832B94473B4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8D6E88B-CC57-48D3-A12B-E734D0AE978E}">
      <dgm:prSet/>
      <dgm:spPr/>
      <dgm:t>
        <a:bodyPr/>
        <a:lstStyle/>
        <a:p>
          <a:pPr>
            <a:lnSpc>
              <a:spcPct val="100000"/>
            </a:lnSpc>
          </a:pPr>
          <a:r>
            <a:rPr lang="en-CA"/>
            <a:t>Signed and scanned forms are ok, and can be emailed to </a:t>
          </a:r>
          <a:r>
            <a:rPr lang="en-CA" u="sng">
              <a:hlinkClick xmlns:r="http://schemas.openxmlformats.org/officeDocument/2006/relationships" r:id="rId1"/>
            </a:rPr>
            <a:t>SSW.Practicum.Admin@cunet.carleton.ca</a:t>
          </a:r>
          <a:endParaRPr lang="en-US"/>
        </a:p>
      </dgm:t>
    </dgm:pt>
    <dgm:pt modelId="{0AA221D7-0B88-4B2B-92E5-7FD03505732C}" type="parTrans" cxnId="{3E4A20E8-A5C2-4A7F-AB7C-2569BEA3B0D3}">
      <dgm:prSet/>
      <dgm:spPr/>
      <dgm:t>
        <a:bodyPr/>
        <a:lstStyle/>
        <a:p>
          <a:endParaRPr lang="en-US"/>
        </a:p>
      </dgm:t>
    </dgm:pt>
    <dgm:pt modelId="{ED9E0352-0C90-4674-A462-31BDEC4D9FBE}" type="sibTrans" cxnId="{3E4A20E8-A5C2-4A7F-AB7C-2569BEA3B0D3}">
      <dgm:prSet/>
      <dgm:spPr/>
      <dgm:t>
        <a:bodyPr/>
        <a:lstStyle/>
        <a:p>
          <a:endParaRPr lang="en-US"/>
        </a:p>
      </dgm:t>
    </dgm:pt>
    <dgm:pt modelId="{DF2337E5-741D-403C-8793-7503076B739C}">
      <dgm:prSet/>
      <dgm:spPr/>
      <dgm:t>
        <a:bodyPr/>
        <a:lstStyle/>
        <a:p>
          <a:pPr>
            <a:lnSpc>
              <a:spcPct val="100000"/>
            </a:lnSpc>
          </a:pPr>
          <a:r>
            <a:rPr lang="en-CA" dirty="0"/>
            <a:t>The Practicum Administrator will let you know how to register for seminar groups</a:t>
          </a:r>
          <a:endParaRPr lang="en-US" dirty="0"/>
        </a:p>
      </dgm:t>
    </dgm:pt>
    <dgm:pt modelId="{149F6ECC-8119-4D44-AEFE-167933B8493B}" type="parTrans" cxnId="{88843098-72A7-47AA-AA08-FB9BCB6C625B}">
      <dgm:prSet/>
      <dgm:spPr/>
      <dgm:t>
        <a:bodyPr/>
        <a:lstStyle/>
        <a:p>
          <a:endParaRPr lang="en-US"/>
        </a:p>
      </dgm:t>
    </dgm:pt>
    <dgm:pt modelId="{5C26BD2D-C126-44CA-8FAB-A61B3BAA788F}" type="sibTrans" cxnId="{88843098-72A7-47AA-AA08-FB9BCB6C625B}">
      <dgm:prSet/>
      <dgm:spPr/>
      <dgm:t>
        <a:bodyPr/>
        <a:lstStyle/>
        <a:p>
          <a:endParaRPr lang="en-US"/>
        </a:p>
      </dgm:t>
    </dgm:pt>
    <dgm:pt modelId="{21A4AF5A-E730-43E0-AD1E-5477D874233A}" type="pres">
      <dgm:prSet presAssocID="{ACBAB817-898F-4F4C-AF5D-832B94473B46}" presName="root" presStyleCnt="0">
        <dgm:presLayoutVars>
          <dgm:dir/>
          <dgm:resizeHandles val="exact"/>
        </dgm:presLayoutVars>
      </dgm:prSet>
      <dgm:spPr/>
    </dgm:pt>
    <dgm:pt modelId="{EE5015BF-50A6-4795-9746-4E0A3F275ED1}" type="pres">
      <dgm:prSet presAssocID="{78D6E88B-CC57-48D3-A12B-E734D0AE978E}" presName="compNode" presStyleCnt="0"/>
      <dgm:spPr/>
    </dgm:pt>
    <dgm:pt modelId="{27844C2D-DF1B-49B2-90FF-71865D19E646}" type="pres">
      <dgm:prSet presAssocID="{78D6E88B-CC57-48D3-A12B-E734D0AE978E}" presName="bgRect" presStyleLbl="bgShp" presStyleIdx="0" presStyleCnt="2"/>
      <dgm:spPr/>
    </dgm:pt>
    <dgm:pt modelId="{B2C36077-B0D4-4547-9621-E6F31CC960F4}" type="pres">
      <dgm:prSet presAssocID="{78D6E88B-CC57-48D3-A12B-E734D0AE978E}"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Envelope"/>
        </a:ext>
      </dgm:extLst>
    </dgm:pt>
    <dgm:pt modelId="{6DC8D847-969C-47D9-97D5-555529EBBE6B}" type="pres">
      <dgm:prSet presAssocID="{78D6E88B-CC57-48D3-A12B-E734D0AE978E}" presName="spaceRect" presStyleCnt="0"/>
      <dgm:spPr/>
    </dgm:pt>
    <dgm:pt modelId="{8AD06E89-9D90-4D3B-BBEE-39CBE855AB0A}" type="pres">
      <dgm:prSet presAssocID="{78D6E88B-CC57-48D3-A12B-E734D0AE978E}" presName="parTx" presStyleLbl="revTx" presStyleIdx="0" presStyleCnt="2">
        <dgm:presLayoutVars>
          <dgm:chMax val="0"/>
          <dgm:chPref val="0"/>
        </dgm:presLayoutVars>
      </dgm:prSet>
      <dgm:spPr/>
    </dgm:pt>
    <dgm:pt modelId="{E2925D27-7D3B-4E63-BD22-603D255BBB9F}" type="pres">
      <dgm:prSet presAssocID="{ED9E0352-0C90-4674-A462-31BDEC4D9FBE}" presName="sibTrans" presStyleCnt="0"/>
      <dgm:spPr/>
    </dgm:pt>
    <dgm:pt modelId="{C731EF8A-CFE8-4785-9497-6151B44CA20B}" type="pres">
      <dgm:prSet presAssocID="{DF2337E5-741D-403C-8793-7503076B739C}" presName="compNode" presStyleCnt="0"/>
      <dgm:spPr/>
    </dgm:pt>
    <dgm:pt modelId="{4CB206E3-F0E4-4821-B1E7-F1F0D5B89E5C}" type="pres">
      <dgm:prSet presAssocID="{DF2337E5-741D-403C-8793-7503076B739C}" presName="bgRect" presStyleLbl="bgShp" presStyleIdx="1" presStyleCnt="2"/>
      <dgm:spPr/>
    </dgm:pt>
    <dgm:pt modelId="{C43D1C72-C31B-47A4-96D2-EBEF56D013A3}" type="pres">
      <dgm:prSet presAssocID="{DF2337E5-741D-403C-8793-7503076B739C}"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Users"/>
        </a:ext>
      </dgm:extLst>
    </dgm:pt>
    <dgm:pt modelId="{ED46417F-C01C-47C7-8282-01314CCCB4DE}" type="pres">
      <dgm:prSet presAssocID="{DF2337E5-741D-403C-8793-7503076B739C}" presName="spaceRect" presStyleCnt="0"/>
      <dgm:spPr/>
    </dgm:pt>
    <dgm:pt modelId="{59F7E889-BEDC-4B1F-9AF0-EB7B86B7B619}" type="pres">
      <dgm:prSet presAssocID="{DF2337E5-741D-403C-8793-7503076B739C}" presName="parTx" presStyleLbl="revTx" presStyleIdx="1" presStyleCnt="2">
        <dgm:presLayoutVars>
          <dgm:chMax val="0"/>
          <dgm:chPref val="0"/>
        </dgm:presLayoutVars>
      </dgm:prSet>
      <dgm:spPr/>
    </dgm:pt>
  </dgm:ptLst>
  <dgm:cxnLst>
    <dgm:cxn modelId="{EB34C971-4BD9-4F43-97E4-CBEF68D12B3D}" type="presOf" srcId="{ACBAB817-898F-4F4C-AF5D-832B94473B46}" destId="{21A4AF5A-E730-43E0-AD1E-5477D874233A}" srcOrd="0" destOrd="0" presId="urn:microsoft.com/office/officeart/2018/2/layout/IconVerticalSolidList"/>
    <dgm:cxn modelId="{CE12AC82-9D73-E24C-B6F9-AB3D909A8C0E}" type="presOf" srcId="{78D6E88B-CC57-48D3-A12B-E734D0AE978E}" destId="{8AD06E89-9D90-4D3B-BBEE-39CBE855AB0A}" srcOrd="0" destOrd="0" presId="urn:microsoft.com/office/officeart/2018/2/layout/IconVerticalSolidList"/>
    <dgm:cxn modelId="{88843098-72A7-47AA-AA08-FB9BCB6C625B}" srcId="{ACBAB817-898F-4F4C-AF5D-832B94473B46}" destId="{DF2337E5-741D-403C-8793-7503076B739C}" srcOrd="1" destOrd="0" parTransId="{149F6ECC-8119-4D44-AEFE-167933B8493B}" sibTransId="{5C26BD2D-C126-44CA-8FAB-A61B3BAA788F}"/>
    <dgm:cxn modelId="{1735B1BE-3317-894E-95FB-0471C38AABFD}" type="presOf" srcId="{DF2337E5-741D-403C-8793-7503076B739C}" destId="{59F7E889-BEDC-4B1F-9AF0-EB7B86B7B619}" srcOrd="0" destOrd="0" presId="urn:microsoft.com/office/officeart/2018/2/layout/IconVerticalSolidList"/>
    <dgm:cxn modelId="{3E4A20E8-A5C2-4A7F-AB7C-2569BEA3B0D3}" srcId="{ACBAB817-898F-4F4C-AF5D-832B94473B46}" destId="{78D6E88B-CC57-48D3-A12B-E734D0AE978E}" srcOrd="0" destOrd="0" parTransId="{0AA221D7-0B88-4B2B-92E5-7FD03505732C}" sibTransId="{ED9E0352-0C90-4674-A462-31BDEC4D9FBE}"/>
    <dgm:cxn modelId="{D4DB6428-F54E-1342-A36E-778C0C9E9CCF}" type="presParOf" srcId="{21A4AF5A-E730-43E0-AD1E-5477D874233A}" destId="{EE5015BF-50A6-4795-9746-4E0A3F275ED1}" srcOrd="0" destOrd="0" presId="urn:microsoft.com/office/officeart/2018/2/layout/IconVerticalSolidList"/>
    <dgm:cxn modelId="{F925B095-A2CB-494C-86B2-5D092287E8C8}" type="presParOf" srcId="{EE5015BF-50A6-4795-9746-4E0A3F275ED1}" destId="{27844C2D-DF1B-49B2-90FF-71865D19E646}" srcOrd="0" destOrd="0" presId="urn:microsoft.com/office/officeart/2018/2/layout/IconVerticalSolidList"/>
    <dgm:cxn modelId="{0055F8C3-68B5-2540-9416-1C6995FF27F4}" type="presParOf" srcId="{EE5015BF-50A6-4795-9746-4E0A3F275ED1}" destId="{B2C36077-B0D4-4547-9621-E6F31CC960F4}" srcOrd="1" destOrd="0" presId="urn:microsoft.com/office/officeart/2018/2/layout/IconVerticalSolidList"/>
    <dgm:cxn modelId="{528D5B4C-B08B-3D48-A3F0-819EBF208053}" type="presParOf" srcId="{EE5015BF-50A6-4795-9746-4E0A3F275ED1}" destId="{6DC8D847-969C-47D9-97D5-555529EBBE6B}" srcOrd="2" destOrd="0" presId="urn:microsoft.com/office/officeart/2018/2/layout/IconVerticalSolidList"/>
    <dgm:cxn modelId="{8D278BAE-AE31-934A-82D0-5D544A37E5F1}" type="presParOf" srcId="{EE5015BF-50A6-4795-9746-4E0A3F275ED1}" destId="{8AD06E89-9D90-4D3B-BBEE-39CBE855AB0A}" srcOrd="3" destOrd="0" presId="urn:microsoft.com/office/officeart/2018/2/layout/IconVerticalSolidList"/>
    <dgm:cxn modelId="{00BFF48D-EDB9-9C4B-ACA3-ED6F03DEBDFB}" type="presParOf" srcId="{21A4AF5A-E730-43E0-AD1E-5477D874233A}" destId="{E2925D27-7D3B-4E63-BD22-603D255BBB9F}" srcOrd="1" destOrd="0" presId="urn:microsoft.com/office/officeart/2018/2/layout/IconVerticalSolidList"/>
    <dgm:cxn modelId="{3A61BC25-B18B-D241-8859-DB7A24FD2348}" type="presParOf" srcId="{21A4AF5A-E730-43E0-AD1E-5477D874233A}" destId="{C731EF8A-CFE8-4785-9497-6151B44CA20B}" srcOrd="2" destOrd="0" presId="urn:microsoft.com/office/officeart/2018/2/layout/IconVerticalSolidList"/>
    <dgm:cxn modelId="{85B51BBE-454E-8540-85E5-B203D5804C1F}" type="presParOf" srcId="{C731EF8A-CFE8-4785-9497-6151B44CA20B}" destId="{4CB206E3-F0E4-4821-B1E7-F1F0D5B89E5C}" srcOrd="0" destOrd="0" presId="urn:microsoft.com/office/officeart/2018/2/layout/IconVerticalSolidList"/>
    <dgm:cxn modelId="{229C69DB-0E30-7D42-BDAB-F5F9D88628D3}" type="presParOf" srcId="{C731EF8A-CFE8-4785-9497-6151B44CA20B}" destId="{C43D1C72-C31B-47A4-96D2-EBEF56D013A3}" srcOrd="1" destOrd="0" presId="urn:microsoft.com/office/officeart/2018/2/layout/IconVerticalSolidList"/>
    <dgm:cxn modelId="{A19D9100-47E5-1D48-B595-D884944FD8C2}" type="presParOf" srcId="{C731EF8A-CFE8-4785-9497-6151B44CA20B}" destId="{ED46417F-C01C-47C7-8282-01314CCCB4DE}" srcOrd="2" destOrd="0" presId="urn:microsoft.com/office/officeart/2018/2/layout/IconVerticalSolidList"/>
    <dgm:cxn modelId="{DBFA66AD-B906-F449-BF50-EC0AC42A9B70}" type="presParOf" srcId="{C731EF8A-CFE8-4785-9497-6151B44CA20B}" destId="{59F7E889-BEDC-4B1F-9AF0-EB7B86B7B619}"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F0826-1F96-5A4C-B54F-4210521A10E4}">
      <dsp:nvSpPr>
        <dsp:cNvPr id="0" name=""/>
        <dsp:cNvSpPr/>
      </dsp:nvSpPr>
      <dsp:spPr>
        <a:xfrm>
          <a:off x="0" y="1666239"/>
          <a:ext cx="6832212" cy="91143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Allison Everett</a:t>
          </a:r>
        </a:p>
      </dsp:txBody>
      <dsp:txXfrm>
        <a:off x="44492" y="1710731"/>
        <a:ext cx="6743228" cy="822446"/>
      </dsp:txXfrm>
    </dsp:sp>
    <dsp:sp modelId="{14644093-C588-964E-ADEA-068DDDBC8CA5}">
      <dsp:nvSpPr>
        <dsp:cNvPr id="0" name=""/>
        <dsp:cNvSpPr/>
      </dsp:nvSpPr>
      <dsp:spPr>
        <a:xfrm>
          <a:off x="0" y="2687109"/>
          <a:ext cx="6832212" cy="911430"/>
        </a:xfrm>
        <a:prstGeom prst="roundRect">
          <a:avLst/>
        </a:prstGeom>
        <a:gradFill rotWithShape="0">
          <a:gsLst>
            <a:gs pos="0">
              <a:schemeClr val="accent2">
                <a:hueOff val="-1433582"/>
                <a:satOff val="-34544"/>
                <a:lumOff val="-20785"/>
                <a:alphaOff val="0"/>
                <a:tint val="96000"/>
                <a:lumMod val="104000"/>
              </a:schemeClr>
            </a:gs>
            <a:gs pos="100000">
              <a:schemeClr val="accent2">
                <a:hueOff val="-1433582"/>
                <a:satOff val="-34544"/>
                <a:lumOff val="-20785"/>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Allison.everett@carleton.ca </a:t>
          </a:r>
        </a:p>
      </dsp:txBody>
      <dsp:txXfrm>
        <a:off x="44492" y="2731601"/>
        <a:ext cx="6743228" cy="8224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CF076-4235-2B47-BC21-57633BD49BB4}">
      <dsp:nvSpPr>
        <dsp:cNvPr id="0" name=""/>
        <dsp:cNvSpPr/>
      </dsp:nvSpPr>
      <dsp:spPr>
        <a:xfrm>
          <a:off x="0" y="2570"/>
          <a:ext cx="6832212"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48349469-7FEB-7142-BC65-BA55FAD7284E}">
      <dsp:nvSpPr>
        <dsp:cNvPr id="0" name=""/>
        <dsp:cNvSpPr/>
      </dsp:nvSpPr>
      <dsp:spPr>
        <a:xfrm>
          <a:off x="0" y="2570"/>
          <a:ext cx="6832212" cy="175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Students will be assigned to a section in which to register. </a:t>
          </a:r>
        </a:p>
      </dsp:txBody>
      <dsp:txXfrm>
        <a:off x="0" y="2570"/>
        <a:ext cx="6832212" cy="1753212"/>
      </dsp:txXfrm>
    </dsp:sp>
    <dsp:sp modelId="{27D179C6-FBA8-6B4B-9BC3-0C5F3A65C9FA}">
      <dsp:nvSpPr>
        <dsp:cNvPr id="0" name=""/>
        <dsp:cNvSpPr/>
      </dsp:nvSpPr>
      <dsp:spPr>
        <a:xfrm>
          <a:off x="0" y="1755783"/>
          <a:ext cx="6832212" cy="0"/>
        </a:xfrm>
        <a:prstGeom prst="line">
          <a:avLst/>
        </a:prstGeom>
        <a:gradFill rotWithShape="0">
          <a:gsLst>
            <a:gs pos="0">
              <a:schemeClr val="accent2">
                <a:hueOff val="-716791"/>
                <a:satOff val="-17272"/>
                <a:lumOff val="-10393"/>
                <a:alphaOff val="0"/>
                <a:tint val="96000"/>
                <a:lumMod val="104000"/>
              </a:schemeClr>
            </a:gs>
            <a:gs pos="100000">
              <a:schemeClr val="accent2">
                <a:hueOff val="-716791"/>
                <a:satOff val="-17272"/>
                <a:lumOff val="-10393"/>
                <a:alphaOff val="0"/>
                <a:shade val="98000"/>
                <a:lumMod val="94000"/>
              </a:schemeClr>
            </a:gs>
          </a:gsLst>
          <a:lin ang="5400000" scaled="0"/>
        </a:gradFill>
        <a:ln w="9525" cap="rnd" cmpd="sng" algn="ctr">
          <a:solidFill>
            <a:schemeClr val="accent2">
              <a:hueOff val="-716791"/>
              <a:satOff val="-17272"/>
              <a:lumOff val="-10393"/>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1334B492-942A-B44D-8279-879205EA8CB8}">
      <dsp:nvSpPr>
        <dsp:cNvPr id="0" name=""/>
        <dsp:cNvSpPr/>
      </dsp:nvSpPr>
      <dsp:spPr>
        <a:xfrm>
          <a:off x="0" y="1755783"/>
          <a:ext cx="6832212" cy="175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Please communicate directly with the Practicum Administrator to find out what section you should register in.</a:t>
          </a:r>
          <a:br>
            <a:rPr lang="en-US" sz="2700" kern="1200" dirty="0"/>
          </a:br>
          <a:endParaRPr lang="en-US" sz="2700" kern="1200" dirty="0"/>
        </a:p>
      </dsp:txBody>
      <dsp:txXfrm>
        <a:off x="0" y="1755783"/>
        <a:ext cx="6832212" cy="1753212"/>
      </dsp:txXfrm>
    </dsp:sp>
    <dsp:sp modelId="{EFFA043F-2DD1-FD4C-B504-288056D2D234}">
      <dsp:nvSpPr>
        <dsp:cNvPr id="0" name=""/>
        <dsp:cNvSpPr/>
      </dsp:nvSpPr>
      <dsp:spPr>
        <a:xfrm>
          <a:off x="0" y="3508995"/>
          <a:ext cx="6832212" cy="0"/>
        </a:xfrm>
        <a:prstGeom prst="line">
          <a:avLst/>
        </a:prstGeom>
        <a:gradFill rotWithShape="0">
          <a:gsLst>
            <a:gs pos="0">
              <a:schemeClr val="accent2">
                <a:hueOff val="-1433582"/>
                <a:satOff val="-34544"/>
                <a:lumOff val="-20785"/>
                <a:alphaOff val="0"/>
                <a:tint val="96000"/>
                <a:lumMod val="104000"/>
              </a:schemeClr>
            </a:gs>
            <a:gs pos="100000">
              <a:schemeClr val="accent2">
                <a:hueOff val="-1433582"/>
                <a:satOff val="-34544"/>
                <a:lumOff val="-20785"/>
                <a:alphaOff val="0"/>
                <a:shade val="98000"/>
                <a:lumMod val="94000"/>
              </a:schemeClr>
            </a:gs>
          </a:gsLst>
          <a:lin ang="5400000" scaled="0"/>
        </a:gradFill>
        <a:ln w="9525" cap="rnd" cmpd="sng" algn="ctr">
          <a:solidFill>
            <a:schemeClr val="accent2">
              <a:hueOff val="-1433582"/>
              <a:satOff val="-34544"/>
              <a:lumOff val="-20785"/>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80AD6DCB-0B4E-A14D-8A2F-B96C850C364D}">
      <dsp:nvSpPr>
        <dsp:cNvPr id="0" name=""/>
        <dsp:cNvSpPr/>
      </dsp:nvSpPr>
      <dsp:spPr>
        <a:xfrm>
          <a:off x="0" y="3508995"/>
          <a:ext cx="6832212" cy="175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CA" sz="2700" b="1" kern="1200" dirty="0"/>
            <a:t>May 31</a:t>
          </a:r>
          <a:r>
            <a:rPr lang="en-CA" sz="2700" b="1" kern="1200" baseline="30000" dirty="0"/>
            <a:t>st</a:t>
          </a:r>
          <a:r>
            <a:rPr lang="en-CA" sz="2700" b="1" kern="1200" dirty="0"/>
            <a:t> is last day to withdraw from a course with no notation on transcript.  No fee adjustment, if applicable, if withdrawal occurs later than this date.  </a:t>
          </a:r>
          <a:endParaRPr lang="en-US" sz="2700" kern="1200" dirty="0"/>
        </a:p>
      </dsp:txBody>
      <dsp:txXfrm>
        <a:off x="0" y="3508995"/>
        <a:ext cx="6832212" cy="175321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03B8C2-FBBD-4AEA-9A7C-8B5DDA4CBD8C}">
      <dsp:nvSpPr>
        <dsp:cNvPr id="0" name=""/>
        <dsp:cNvSpPr/>
      </dsp:nvSpPr>
      <dsp:spPr>
        <a:xfrm>
          <a:off x="0" y="593765"/>
          <a:ext cx="8987404" cy="109618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DFCB82-02DF-485D-8579-2CD1D300907A}">
      <dsp:nvSpPr>
        <dsp:cNvPr id="0" name=""/>
        <dsp:cNvSpPr/>
      </dsp:nvSpPr>
      <dsp:spPr>
        <a:xfrm>
          <a:off x="331595" y="840406"/>
          <a:ext cx="602900" cy="6029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7793E40-3BFC-4260-B2C6-59EFFC8552AB}">
      <dsp:nvSpPr>
        <dsp:cNvPr id="0" name=""/>
        <dsp:cNvSpPr/>
      </dsp:nvSpPr>
      <dsp:spPr>
        <a:xfrm>
          <a:off x="1266090" y="593765"/>
          <a:ext cx="7721313" cy="109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013" tIns="116013" rIns="116013" bIns="116013" numCol="1" spcCol="1270" anchor="ctr" anchorCtr="0">
          <a:noAutofit/>
        </a:bodyPr>
        <a:lstStyle/>
        <a:p>
          <a:pPr marL="0" lvl="0" indent="0" algn="l" defTabSz="1111250">
            <a:lnSpc>
              <a:spcPct val="90000"/>
            </a:lnSpc>
            <a:spcBef>
              <a:spcPct val="0"/>
            </a:spcBef>
            <a:spcAft>
              <a:spcPct val="35000"/>
            </a:spcAft>
            <a:buNone/>
          </a:pPr>
          <a:r>
            <a:rPr lang="en-CA" sz="2500" kern="1200"/>
            <a:t>Your student evaluations (x2) will make direct reference to your learning contract</a:t>
          </a:r>
          <a:endParaRPr lang="en-US" sz="2500" kern="1200"/>
        </a:p>
      </dsp:txBody>
      <dsp:txXfrm>
        <a:off x="1266090" y="593765"/>
        <a:ext cx="7721313" cy="1096182"/>
      </dsp:txXfrm>
    </dsp:sp>
    <dsp:sp modelId="{5F5B4E5E-A17D-416F-B764-CE74FF552D3F}">
      <dsp:nvSpPr>
        <dsp:cNvPr id="0" name=""/>
        <dsp:cNvSpPr/>
      </dsp:nvSpPr>
      <dsp:spPr>
        <a:xfrm>
          <a:off x="0" y="1963993"/>
          <a:ext cx="8987404" cy="109618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EBE6C7-AAF2-4986-ADB1-553201FEC246}">
      <dsp:nvSpPr>
        <dsp:cNvPr id="0" name=""/>
        <dsp:cNvSpPr/>
      </dsp:nvSpPr>
      <dsp:spPr>
        <a:xfrm>
          <a:off x="331595" y="2210634"/>
          <a:ext cx="602900" cy="6029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497245F-A6E2-4C1E-A171-AA2FE640B7F3}">
      <dsp:nvSpPr>
        <dsp:cNvPr id="0" name=""/>
        <dsp:cNvSpPr/>
      </dsp:nvSpPr>
      <dsp:spPr>
        <a:xfrm>
          <a:off x="1266090" y="1963993"/>
          <a:ext cx="7721313" cy="109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013" tIns="116013" rIns="116013" bIns="116013" numCol="1" spcCol="1270" anchor="ctr" anchorCtr="0">
          <a:noAutofit/>
        </a:bodyPr>
        <a:lstStyle/>
        <a:p>
          <a:pPr marL="0" lvl="0" indent="0" algn="l" defTabSz="1111250">
            <a:lnSpc>
              <a:spcPct val="90000"/>
            </a:lnSpc>
            <a:spcBef>
              <a:spcPct val="0"/>
            </a:spcBef>
            <a:spcAft>
              <a:spcPct val="35000"/>
            </a:spcAft>
            <a:buNone/>
          </a:pPr>
          <a:r>
            <a:rPr lang="en-CA" sz="2500" kern="1200"/>
            <a:t>Invest in a good learning contract process in order to ease your process of self-evaluation</a:t>
          </a:r>
          <a:endParaRPr lang="en-US" sz="2500" kern="1200"/>
        </a:p>
      </dsp:txBody>
      <dsp:txXfrm>
        <a:off x="1266090" y="1963993"/>
        <a:ext cx="7721313" cy="10961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9232B-8590-5B4F-B928-EFD6C0B552E6}">
      <dsp:nvSpPr>
        <dsp:cNvPr id="0" name=""/>
        <dsp:cNvSpPr/>
      </dsp:nvSpPr>
      <dsp:spPr>
        <a:xfrm>
          <a:off x="0" y="2570"/>
          <a:ext cx="6832212" cy="0"/>
        </a:xfrm>
        <a:prstGeom prst="line">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2ECC65C5-CF48-B74A-B976-CECA83A2A62B}">
      <dsp:nvSpPr>
        <dsp:cNvPr id="0" name=""/>
        <dsp:cNvSpPr/>
      </dsp:nvSpPr>
      <dsp:spPr>
        <a:xfrm>
          <a:off x="0" y="2570"/>
          <a:ext cx="6832212" cy="876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2 Reflective Journal Entries: 5 pages each </a:t>
          </a:r>
        </a:p>
      </dsp:txBody>
      <dsp:txXfrm>
        <a:off x="0" y="2570"/>
        <a:ext cx="6832212" cy="876606"/>
      </dsp:txXfrm>
    </dsp:sp>
    <dsp:sp modelId="{2FCE1767-F415-1A4C-BC04-9F851500F14C}">
      <dsp:nvSpPr>
        <dsp:cNvPr id="0" name=""/>
        <dsp:cNvSpPr/>
      </dsp:nvSpPr>
      <dsp:spPr>
        <a:xfrm>
          <a:off x="0" y="879176"/>
          <a:ext cx="6832212" cy="0"/>
        </a:xfrm>
        <a:prstGeom prst="line">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C9A2EA82-B75A-8741-99B1-8E96DCE0DF5A}">
      <dsp:nvSpPr>
        <dsp:cNvPr id="0" name=""/>
        <dsp:cNvSpPr/>
      </dsp:nvSpPr>
      <dsp:spPr>
        <a:xfrm>
          <a:off x="0" y="879176"/>
          <a:ext cx="6832212" cy="876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SOWK 5607 </a:t>
          </a:r>
          <a:r>
            <a:rPr lang="en-US" sz="2000" kern="1200" dirty="0" err="1"/>
            <a:t>CUPortfolio</a:t>
          </a:r>
          <a:r>
            <a:rPr lang="en-US" sz="2000" kern="1200" dirty="0"/>
            <a:t> Page</a:t>
          </a:r>
        </a:p>
      </dsp:txBody>
      <dsp:txXfrm>
        <a:off x="0" y="879176"/>
        <a:ext cx="6832212" cy="876606"/>
      </dsp:txXfrm>
    </dsp:sp>
    <dsp:sp modelId="{B75AE152-863A-3B4E-B8AE-08795E342A4A}">
      <dsp:nvSpPr>
        <dsp:cNvPr id="0" name=""/>
        <dsp:cNvSpPr/>
      </dsp:nvSpPr>
      <dsp:spPr>
        <a:xfrm>
          <a:off x="0" y="1755783"/>
          <a:ext cx="6832212" cy="0"/>
        </a:xfrm>
        <a:prstGeom prst="line">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D3AC0A4A-9D2E-C642-8C12-1A32E282DA20}">
      <dsp:nvSpPr>
        <dsp:cNvPr id="0" name=""/>
        <dsp:cNvSpPr/>
      </dsp:nvSpPr>
      <dsp:spPr>
        <a:xfrm>
          <a:off x="0" y="1755783"/>
          <a:ext cx="6832212" cy="876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A summative collection of evidence of learning on placement</a:t>
          </a:r>
        </a:p>
      </dsp:txBody>
      <dsp:txXfrm>
        <a:off x="0" y="1755783"/>
        <a:ext cx="6832212" cy="876606"/>
      </dsp:txXfrm>
    </dsp:sp>
    <dsp:sp modelId="{E7F4DFE8-8479-0345-A8D9-BE01A5B30FC4}">
      <dsp:nvSpPr>
        <dsp:cNvPr id="0" name=""/>
        <dsp:cNvSpPr/>
      </dsp:nvSpPr>
      <dsp:spPr>
        <a:xfrm>
          <a:off x="0" y="2632389"/>
          <a:ext cx="6832212" cy="0"/>
        </a:xfrm>
        <a:prstGeom prst="line">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CA988420-25A8-3C4C-A1E0-70DCF082A90B}">
      <dsp:nvSpPr>
        <dsp:cNvPr id="0" name=""/>
        <dsp:cNvSpPr/>
      </dsp:nvSpPr>
      <dsp:spPr>
        <a:xfrm>
          <a:off x="0" y="2632389"/>
          <a:ext cx="6832212" cy="876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Required components, including a retrospective placement description and the final reflective paper </a:t>
          </a:r>
        </a:p>
      </dsp:txBody>
      <dsp:txXfrm>
        <a:off x="0" y="2632389"/>
        <a:ext cx="6832212" cy="876606"/>
      </dsp:txXfrm>
    </dsp:sp>
    <dsp:sp modelId="{54F3EED7-9415-EC42-BB7F-A0B67922FA69}">
      <dsp:nvSpPr>
        <dsp:cNvPr id="0" name=""/>
        <dsp:cNvSpPr/>
      </dsp:nvSpPr>
      <dsp:spPr>
        <a:xfrm>
          <a:off x="0" y="3508995"/>
          <a:ext cx="6832212" cy="0"/>
        </a:xfrm>
        <a:prstGeom prst="line">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539445A1-7187-E240-A38D-684BD7FD9916}">
      <dsp:nvSpPr>
        <dsp:cNvPr id="0" name=""/>
        <dsp:cNvSpPr/>
      </dsp:nvSpPr>
      <dsp:spPr>
        <a:xfrm>
          <a:off x="0" y="3508995"/>
          <a:ext cx="6832212" cy="876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Evaluated by Faculty Liaison </a:t>
          </a:r>
        </a:p>
      </dsp:txBody>
      <dsp:txXfrm>
        <a:off x="0" y="3508995"/>
        <a:ext cx="6832212" cy="876606"/>
      </dsp:txXfrm>
    </dsp:sp>
    <dsp:sp modelId="{A90FAEDC-0B4A-144F-A677-4A0ABD9F5F4B}">
      <dsp:nvSpPr>
        <dsp:cNvPr id="0" name=""/>
        <dsp:cNvSpPr/>
      </dsp:nvSpPr>
      <dsp:spPr>
        <a:xfrm>
          <a:off x="0" y="4385602"/>
          <a:ext cx="6832212" cy="0"/>
        </a:xfrm>
        <a:prstGeom prst="line">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w="9525" cap="rnd" cmpd="sng" algn="ctr">
          <a:solidFill>
            <a:schemeClr val="dk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C4E386AE-0373-1347-B7B7-ADE76F5622F0}">
      <dsp:nvSpPr>
        <dsp:cNvPr id="0" name=""/>
        <dsp:cNvSpPr/>
      </dsp:nvSpPr>
      <dsp:spPr>
        <a:xfrm>
          <a:off x="0" y="4385602"/>
          <a:ext cx="6832212" cy="876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Deadlines set by Faculty Liaison</a:t>
          </a:r>
        </a:p>
      </dsp:txBody>
      <dsp:txXfrm>
        <a:off x="0" y="4385602"/>
        <a:ext cx="6832212" cy="87660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16C69-064C-5341-8112-695643A85AE4}">
      <dsp:nvSpPr>
        <dsp:cNvPr id="0" name=""/>
        <dsp:cNvSpPr/>
      </dsp:nvSpPr>
      <dsp:spPr>
        <a:xfrm>
          <a:off x="0" y="192163"/>
          <a:ext cx="6832212" cy="1174753"/>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Mid-point and End-Point Evaluation forms for Students and for Field Supervisors are online.</a:t>
          </a:r>
        </a:p>
      </dsp:txBody>
      <dsp:txXfrm>
        <a:off x="57347" y="249510"/>
        <a:ext cx="6717518" cy="1060059"/>
      </dsp:txXfrm>
    </dsp:sp>
    <dsp:sp modelId="{5B0A0546-85F2-CC49-8E1E-453FCE360565}">
      <dsp:nvSpPr>
        <dsp:cNvPr id="0" name=""/>
        <dsp:cNvSpPr/>
      </dsp:nvSpPr>
      <dsp:spPr>
        <a:xfrm>
          <a:off x="0" y="1427396"/>
          <a:ext cx="6832212" cy="1174753"/>
        </a:xfrm>
        <a:prstGeom prst="roundRect">
          <a:avLst/>
        </a:prstGeom>
        <a:gradFill rotWithShape="0">
          <a:gsLst>
            <a:gs pos="0">
              <a:schemeClr val="accent2">
                <a:hueOff val="-477861"/>
                <a:satOff val="-11515"/>
                <a:lumOff val="-6928"/>
                <a:alphaOff val="0"/>
                <a:tint val="96000"/>
                <a:lumMod val="104000"/>
              </a:schemeClr>
            </a:gs>
            <a:gs pos="100000">
              <a:schemeClr val="accent2">
                <a:hueOff val="-477861"/>
                <a:satOff val="-11515"/>
                <a:lumOff val="-6928"/>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Forms must be signed by you and field supervisor but can be signed, scanned and emailed to faculty liaison</a:t>
          </a:r>
        </a:p>
      </dsp:txBody>
      <dsp:txXfrm>
        <a:off x="57347" y="1484743"/>
        <a:ext cx="6717518" cy="1060059"/>
      </dsp:txXfrm>
    </dsp:sp>
    <dsp:sp modelId="{D184AC6A-F018-A54B-91CE-58372EB6D1D5}">
      <dsp:nvSpPr>
        <dsp:cNvPr id="0" name=""/>
        <dsp:cNvSpPr/>
      </dsp:nvSpPr>
      <dsp:spPr>
        <a:xfrm>
          <a:off x="0" y="2662629"/>
          <a:ext cx="6832212" cy="1174753"/>
        </a:xfrm>
        <a:prstGeom prst="roundRect">
          <a:avLst/>
        </a:prstGeom>
        <a:gradFill rotWithShape="0">
          <a:gsLst>
            <a:gs pos="0">
              <a:schemeClr val="accent2">
                <a:hueOff val="-955721"/>
                <a:satOff val="-23029"/>
                <a:lumOff val="-13857"/>
                <a:alphaOff val="0"/>
                <a:tint val="96000"/>
                <a:lumMod val="104000"/>
              </a:schemeClr>
            </a:gs>
            <a:gs pos="100000">
              <a:schemeClr val="accent2">
                <a:hueOff val="-955721"/>
                <a:satOff val="-23029"/>
                <a:lumOff val="-13857"/>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Field Supervisor </a:t>
          </a:r>
          <a:r>
            <a:rPr lang="en-US" sz="2100" kern="1200"/>
            <a:t>– uses template to give feedback on competencies, strengths and challenges, achievements and areas for development.  </a:t>
          </a:r>
        </a:p>
      </dsp:txBody>
      <dsp:txXfrm>
        <a:off x="57347" y="2719976"/>
        <a:ext cx="6717518" cy="1060059"/>
      </dsp:txXfrm>
    </dsp:sp>
    <dsp:sp modelId="{7DB42BDF-81E9-3D42-9A7F-5999F12C03FA}">
      <dsp:nvSpPr>
        <dsp:cNvPr id="0" name=""/>
        <dsp:cNvSpPr/>
      </dsp:nvSpPr>
      <dsp:spPr>
        <a:xfrm>
          <a:off x="0" y="3897862"/>
          <a:ext cx="6832212" cy="1174753"/>
        </a:xfrm>
        <a:prstGeom prst="roundRect">
          <a:avLst/>
        </a:prstGeom>
        <a:gradFill rotWithShape="0">
          <a:gsLst>
            <a:gs pos="0">
              <a:schemeClr val="accent2">
                <a:hueOff val="-1433582"/>
                <a:satOff val="-34544"/>
                <a:lumOff val="-20785"/>
                <a:alphaOff val="0"/>
                <a:tint val="96000"/>
                <a:lumMod val="104000"/>
              </a:schemeClr>
            </a:gs>
            <a:gs pos="100000">
              <a:schemeClr val="accent2">
                <a:hueOff val="-1433582"/>
                <a:satOff val="-34544"/>
                <a:lumOff val="-20785"/>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Student</a:t>
          </a:r>
          <a:r>
            <a:rPr lang="en-US" sz="2100" kern="1200"/>
            <a:t> – Self-evaluation is guided by template and centers on the learning contract.</a:t>
          </a:r>
        </a:p>
      </dsp:txBody>
      <dsp:txXfrm>
        <a:off x="57347" y="3955209"/>
        <a:ext cx="6717518" cy="10600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4987C-4315-4217-B9CF-FBF96D04538E}">
      <dsp:nvSpPr>
        <dsp:cNvPr id="0" name=""/>
        <dsp:cNvSpPr/>
      </dsp:nvSpPr>
      <dsp:spPr>
        <a:xfrm>
          <a:off x="920351" y="142326"/>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0D7B08-E593-406C-9540-0821FEFF7018}">
      <dsp:nvSpPr>
        <dsp:cNvPr id="0" name=""/>
        <dsp:cNvSpPr/>
      </dsp:nvSpPr>
      <dsp:spPr>
        <a:xfrm>
          <a:off x="1388361" y="576013"/>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A59554F-3DBA-46C5-9B45-71B525AEF395}">
      <dsp:nvSpPr>
        <dsp:cNvPr id="0" name=""/>
        <dsp:cNvSpPr/>
      </dsp:nvSpPr>
      <dsp:spPr>
        <a:xfrm>
          <a:off x="109835" y="266633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dirty="0">
              <a:solidFill>
                <a:schemeClr val="tx1"/>
              </a:solidFill>
            </a:rPr>
            <a:t>Your </a:t>
          </a:r>
          <a:r>
            <a:rPr lang="en-US" sz="1400" b="1" kern="1200" dirty="0">
              <a:solidFill>
                <a:schemeClr val="tx1"/>
              </a:solidFill>
            </a:rPr>
            <a:t>Field Supervisor </a:t>
          </a:r>
          <a:r>
            <a:rPr lang="en-US" sz="1400" kern="1200" dirty="0">
              <a:solidFill>
                <a:schemeClr val="tx1"/>
              </a:solidFill>
            </a:rPr>
            <a:t>provides supervision and completes all your evaluations</a:t>
          </a:r>
        </a:p>
      </dsp:txBody>
      <dsp:txXfrm>
        <a:off x="109835" y="2666339"/>
        <a:ext cx="3600000" cy="720000"/>
      </dsp:txXfrm>
    </dsp:sp>
    <dsp:sp modelId="{AB021682-2B90-4C75-9C23-E08D51E56136}">
      <dsp:nvSpPr>
        <dsp:cNvPr id="0" name=""/>
        <dsp:cNvSpPr/>
      </dsp:nvSpPr>
      <dsp:spPr>
        <a:xfrm>
          <a:off x="9153659" y="54508"/>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B46E75-8613-4D88-B04C-29F29FC853F1}">
      <dsp:nvSpPr>
        <dsp:cNvPr id="0" name=""/>
        <dsp:cNvSpPr/>
      </dsp:nvSpPr>
      <dsp:spPr>
        <a:xfrm>
          <a:off x="9627580" y="483176"/>
          <a:ext cx="1260000" cy="126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DB0AB0F-4C25-42EC-83A9-A95F20E2A89C}">
      <dsp:nvSpPr>
        <dsp:cNvPr id="0" name=""/>
        <dsp:cNvSpPr/>
      </dsp:nvSpPr>
      <dsp:spPr>
        <a:xfrm>
          <a:off x="8012880" y="268559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b="1" kern="1200" dirty="0">
              <a:solidFill>
                <a:schemeClr val="tx1"/>
              </a:solidFill>
            </a:rPr>
            <a:t>Practicum Coordinator </a:t>
          </a:r>
          <a:r>
            <a:rPr lang="en-US" sz="1400" kern="1200" dirty="0">
              <a:solidFill>
                <a:schemeClr val="tx1"/>
              </a:solidFill>
            </a:rPr>
            <a:t>oversees the process and intervenes if difficulties arise</a:t>
          </a:r>
        </a:p>
      </dsp:txBody>
      <dsp:txXfrm>
        <a:off x="8012880" y="2685592"/>
        <a:ext cx="36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A5B6A-EAAA-4888-A4BE-8DCC0EA6B00C}">
      <dsp:nvSpPr>
        <dsp:cNvPr id="0" name=""/>
        <dsp:cNvSpPr/>
      </dsp:nvSpPr>
      <dsp:spPr>
        <a:xfrm>
          <a:off x="132094" y="246610"/>
          <a:ext cx="1432342" cy="12748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A10919E-6B5A-4BE0-8530-D1B1972990AE}">
      <dsp:nvSpPr>
        <dsp:cNvPr id="0" name=""/>
        <dsp:cNvSpPr/>
      </dsp:nvSpPr>
      <dsp:spPr>
        <a:xfrm>
          <a:off x="7208" y="1627110"/>
          <a:ext cx="4092405" cy="546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defRPr b="1"/>
          </a:pPr>
          <a:r>
            <a:rPr lang="en-US" sz="2800" b="1" kern="1200" dirty="0"/>
            <a:t>MSW Practicum Hub</a:t>
          </a:r>
          <a:endParaRPr lang="en-US" sz="2800" kern="1200" dirty="0"/>
        </a:p>
      </dsp:txBody>
      <dsp:txXfrm>
        <a:off x="7208" y="1627110"/>
        <a:ext cx="4092405" cy="546361"/>
      </dsp:txXfrm>
    </dsp:sp>
    <dsp:sp modelId="{6470222D-DA39-41A1-BBF1-3EEAC324E00F}">
      <dsp:nvSpPr>
        <dsp:cNvPr id="0" name=""/>
        <dsp:cNvSpPr/>
      </dsp:nvSpPr>
      <dsp:spPr>
        <a:xfrm>
          <a:off x="7208" y="2240717"/>
          <a:ext cx="4092405" cy="1329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Font typeface="Arial" panose="020B0604020202020204" pitchFamily="34" charset="0"/>
            <a:buNone/>
          </a:pPr>
          <a:r>
            <a:rPr lang="en-US" sz="1700" b="1" kern="1200" dirty="0">
              <a:hlinkClick xmlns:r="http://schemas.openxmlformats.org/officeDocument/2006/relationships" r:id="rId3"/>
            </a:rPr>
            <a:t>https://carleton.ca/socialwork/msw-practicum/</a:t>
          </a:r>
          <a:endParaRPr lang="en-US" sz="1700" b="1" kern="1200" dirty="0"/>
        </a:p>
        <a:p>
          <a:pPr marL="0" lvl="0" indent="0" algn="l" defTabSz="755650">
            <a:lnSpc>
              <a:spcPct val="100000"/>
            </a:lnSpc>
            <a:spcBef>
              <a:spcPct val="0"/>
            </a:spcBef>
            <a:spcAft>
              <a:spcPct val="35000"/>
            </a:spcAft>
            <a:buFont typeface="Arial" panose="020B0604020202020204" pitchFamily="34" charset="0"/>
            <a:buNone/>
          </a:pPr>
          <a:endParaRPr lang="en-US" sz="1700" kern="1200" dirty="0"/>
        </a:p>
        <a:p>
          <a:pPr marL="0" lvl="0" indent="0" algn="l" defTabSz="755650">
            <a:lnSpc>
              <a:spcPct val="100000"/>
            </a:lnSpc>
            <a:spcBef>
              <a:spcPct val="0"/>
            </a:spcBef>
            <a:spcAft>
              <a:spcPct val="35000"/>
            </a:spcAft>
            <a:buNone/>
          </a:pPr>
          <a:r>
            <a:rPr lang="en-US" sz="1700" kern="1200" dirty="0"/>
            <a:t>Student Forms and Manuals</a:t>
          </a:r>
        </a:p>
      </dsp:txBody>
      <dsp:txXfrm>
        <a:off x="7208" y="2240717"/>
        <a:ext cx="4092405" cy="1329214"/>
      </dsp:txXfrm>
    </dsp:sp>
    <dsp:sp modelId="{E88A62DA-6EE8-4C80-B12A-134BBF49A6A5}">
      <dsp:nvSpPr>
        <dsp:cNvPr id="0" name=""/>
        <dsp:cNvSpPr/>
      </dsp:nvSpPr>
      <dsp:spPr>
        <a:xfrm>
          <a:off x="4815785" y="207689"/>
          <a:ext cx="1432342" cy="127484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CD896E7-2889-4EA3-B063-8AF171DC57E0}">
      <dsp:nvSpPr>
        <dsp:cNvPr id="0" name=""/>
        <dsp:cNvSpPr/>
      </dsp:nvSpPr>
      <dsp:spPr>
        <a:xfrm>
          <a:off x="4815785" y="1627110"/>
          <a:ext cx="4092405" cy="546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defRPr b="1"/>
          </a:pPr>
          <a:r>
            <a:rPr lang="en-US" sz="2800" b="1" kern="1200"/>
            <a:t>MSW Practicum Manual </a:t>
          </a:r>
          <a:endParaRPr lang="en-US" sz="2800" kern="1200"/>
        </a:p>
      </dsp:txBody>
      <dsp:txXfrm>
        <a:off x="4815785" y="1627110"/>
        <a:ext cx="4092405" cy="546361"/>
      </dsp:txXfrm>
    </dsp:sp>
    <dsp:sp modelId="{412B1D2C-3EA2-48F1-8F61-6537D51CED33}">
      <dsp:nvSpPr>
        <dsp:cNvPr id="0" name=""/>
        <dsp:cNvSpPr/>
      </dsp:nvSpPr>
      <dsp:spPr>
        <a:xfrm>
          <a:off x="4815785" y="2240717"/>
          <a:ext cx="4092405" cy="1329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Field education policies and protocols</a:t>
          </a:r>
        </a:p>
        <a:p>
          <a:pPr marL="0" lvl="0" indent="0" algn="l" defTabSz="755650">
            <a:lnSpc>
              <a:spcPct val="100000"/>
            </a:lnSpc>
            <a:spcBef>
              <a:spcPct val="0"/>
            </a:spcBef>
            <a:spcAft>
              <a:spcPct val="35000"/>
            </a:spcAft>
            <a:buNone/>
          </a:pPr>
          <a:endParaRPr lang="en-US" sz="1700" kern="1200" dirty="0"/>
        </a:p>
        <a:p>
          <a:pPr marL="0" lvl="0" indent="0" algn="l" defTabSz="755650">
            <a:lnSpc>
              <a:spcPct val="100000"/>
            </a:lnSpc>
            <a:spcBef>
              <a:spcPct val="0"/>
            </a:spcBef>
            <a:spcAft>
              <a:spcPct val="35000"/>
            </a:spcAft>
            <a:buNone/>
          </a:pPr>
          <a:r>
            <a:rPr lang="en-US" sz="1700" kern="1200" dirty="0"/>
            <a:t>Practicum courses &amp; course components</a:t>
          </a:r>
        </a:p>
        <a:p>
          <a:pPr marL="0" lvl="0" indent="0" algn="l" defTabSz="755650">
            <a:lnSpc>
              <a:spcPct val="100000"/>
            </a:lnSpc>
            <a:spcBef>
              <a:spcPct val="0"/>
            </a:spcBef>
            <a:spcAft>
              <a:spcPct val="35000"/>
            </a:spcAft>
            <a:buNone/>
          </a:pPr>
          <a:endParaRPr lang="en-US" sz="1700" kern="1200" dirty="0"/>
        </a:p>
        <a:p>
          <a:pPr marL="0" lvl="0" indent="0" algn="l" defTabSz="755650">
            <a:lnSpc>
              <a:spcPct val="100000"/>
            </a:lnSpc>
            <a:spcBef>
              <a:spcPct val="0"/>
            </a:spcBef>
            <a:spcAft>
              <a:spcPct val="35000"/>
            </a:spcAft>
            <a:buNone/>
          </a:pPr>
          <a:r>
            <a:rPr lang="en-US" sz="1700" kern="1200"/>
            <a:t>Sample learning contract</a:t>
          </a:r>
        </a:p>
      </dsp:txBody>
      <dsp:txXfrm>
        <a:off x="4815785" y="2240717"/>
        <a:ext cx="4092405" cy="13292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FCAAB-EF96-0C4F-A43A-1284E30D7666}">
      <dsp:nvSpPr>
        <dsp:cNvPr id="0" name=""/>
        <dsp:cNvSpPr/>
      </dsp:nvSpPr>
      <dsp:spPr>
        <a:xfrm>
          <a:off x="0" y="731316"/>
          <a:ext cx="9300828" cy="3276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6A14D7-29BC-3846-9FD3-D879A646D637}">
      <dsp:nvSpPr>
        <dsp:cNvPr id="0" name=""/>
        <dsp:cNvSpPr/>
      </dsp:nvSpPr>
      <dsp:spPr>
        <a:xfrm>
          <a:off x="465041" y="539436"/>
          <a:ext cx="6510579" cy="3837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6084" tIns="0" rIns="246084" bIns="0" numCol="1" spcCol="1270" anchor="ctr" anchorCtr="0">
          <a:noAutofit/>
        </a:bodyPr>
        <a:lstStyle/>
        <a:p>
          <a:pPr marL="0" lvl="0" indent="0" algn="l" defTabSz="577850">
            <a:lnSpc>
              <a:spcPct val="90000"/>
            </a:lnSpc>
            <a:spcBef>
              <a:spcPct val="0"/>
            </a:spcBef>
            <a:spcAft>
              <a:spcPct val="35000"/>
            </a:spcAft>
            <a:buNone/>
          </a:pPr>
          <a:r>
            <a:rPr lang="en-US" sz="1300" b="1" kern="1200" dirty="0"/>
            <a:t>Field Placement</a:t>
          </a:r>
          <a:r>
            <a:rPr lang="en-US" sz="1300" kern="1200" dirty="0"/>
            <a:t> (450 hours) minus 12 hours of practicum seminars hours</a:t>
          </a:r>
        </a:p>
      </dsp:txBody>
      <dsp:txXfrm>
        <a:off x="483775" y="558170"/>
        <a:ext cx="6473111" cy="346292"/>
      </dsp:txXfrm>
    </dsp:sp>
    <dsp:sp modelId="{F7CAF0B8-D582-634F-8D5D-71A8A151813A}">
      <dsp:nvSpPr>
        <dsp:cNvPr id="0" name=""/>
        <dsp:cNvSpPr/>
      </dsp:nvSpPr>
      <dsp:spPr>
        <a:xfrm>
          <a:off x="0" y="1320996"/>
          <a:ext cx="9300828" cy="77805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1848" tIns="270764" rIns="721848"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Standard Seminars (9:00 – 11:00 am on Fridays)</a:t>
          </a:r>
        </a:p>
        <a:p>
          <a:pPr marL="114300" lvl="1" indent="-114300" algn="l" defTabSz="577850">
            <a:lnSpc>
              <a:spcPct val="90000"/>
            </a:lnSpc>
            <a:spcBef>
              <a:spcPct val="0"/>
            </a:spcBef>
            <a:spcAft>
              <a:spcPct val="15000"/>
            </a:spcAft>
            <a:buChar char="•"/>
          </a:pPr>
          <a:r>
            <a:rPr lang="en-US" sz="1300" kern="1200"/>
            <a:t>Supplemental Component (seminar ends at 11:30am)</a:t>
          </a:r>
        </a:p>
      </dsp:txBody>
      <dsp:txXfrm>
        <a:off x="0" y="1320996"/>
        <a:ext cx="9300828" cy="778050"/>
      </dsp:txXfrm>
    </dsp:sp>
    <dsp:sp modelId="{D6472AA5-7CFA-0C48-A63A-BA2679AA4F2A}">
      <dsp:nvSpPr>
        <dsp:cNvPr id="0" name=""/>
        <dsp:cNvSpPr/>
      </dsp:nvSpPr>
      <dsp:spPr>
        <a:xfrm>
          <a:off x="465041" y="1129116"/>
          <a:ext cx="6510579" cy="3837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6084" tIns="0" rIns="246084" bIns="0" numCol="1" spcCol="1270" anchor="ctr" anchorCtr="0">
          <a:noAutofit/>
        </a:bodyPr>
        <a:lstStyle/>
        <a:p>
          <a:pPr marL="0" lvl="0" indent="0" algn="l" defTabSz="577850">
            <a:lnSpc>
              <a:spcPct val="90000"/>
            </a:lnSpc>
            <a:spcBef>
              <a:spcPct val="0"/>
            </a:spcBef>
            <a:spcAft>
              <a:spcPct val="35000"/>
            </a:spcAft>
            <a:buNone/>
          </a:pPr>
          <a:r>
            <a:rPr lang="en-US" sz="1300" b="1" kern="1200" dirty="0"/>
            <a:t>Practicum Seminars (12 hours)</a:t>
          </a:r>
          <a:r>
            <a:rPr lang="en-US" sz="1300" kern="1200" dirty="0"/>
            <a:t>  </a:t>
          </a:r>
        </a:p>
      </dsp:txBody>
      <dsp:txXfrm>
        <a:off x="483775" y="1147850"/>
        <a:ext cx="6473111" cy="346292"/>
      </dsp:txXfrm>
    </dsp:sp>
    <dsp:sp modelId="{1602B76C-8F5B-8A41-9D44-4DDC628B0F52}">
      <dsp:nvSpPr>
        <dsp:cNvPr id="0" name=""/>
        <dsp:cNvSpPr/>
      </dsp:nvSpPr>
      <dsp:spPr>
        <a:xfrm>
          <a:off x="0" y="2361126"/>
          <a:ext cx="9300828" cy="3276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BA18F-0FB7-DC49-A403-C36965863D31}">
      <dsp:nvSpPr>
        <dsp:cNvPr id="0" name=""/>
        <dsp:cNvSpPr/>
      </dsp:nvSpPr>
      <dsp:spPr>
        <a:xfrm>
          <a:off x="465041" y="2169247"/>
          <a:ext cx="6510579" cy="3837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6084" tIns="0" rIns="246084" bIns="0" numCol="1" spcCol="1270" anchor="ctr" anchorCtr="0">
          <a:noAutofit/>
        </a:bodyPr>
        <a:lstStyle/>
        <a:p>
          <a:pPr marL="0" lvl="0" indent="0" algn="l" defTabSz="577850">
            <a:lnSpc>
              <a:spcPct val="90000"/>
            </a:lnSpc>
            <a:spcBef>
              <a:spcPct val="0"/>
            </a:spcBef>
            <a:spcAft>
              <a:spcPct val="35000"/>
            </a:spcAft>
            <a:buNone/>
          </a:pPr>
          <a:r>
            <a:rPr lang="en-US" sz="1300" b="1" kern="1200"/>
            <a:t>Faculty Liaison Consultations </a:t>
          </a:r>
          <a:endParaRPr lang="en-US" sz="1300" kern="1200"/>
        </a:p>
      </dsp:txBody>
      <dsp:txXfrm>
        <a:off x="483775" y="2187981"/>
        <a:ext cx="6473111" cy="346292"/>
      </dsp:txXfrm>
    </dsp:sp>
    <dsp:sp modelId="{B915E527-2374-7745-9059-BA7A5B7BA6F3}">
      <dsp:nvSpPr>
        <dsp:cNvPr id="0" name=""/>
        <dsp:cNvSpPr/>
      </dsp:nvSpPr>
      <dsp:spPr>
        <a:xfrm>
          <a:off x="0" y="2950807"/>
          <a:ext cx="9300828" cy="143325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1848" tIns="270764" rIns="721848"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Learning Contract</a:t>
          </a:r>
        </a:p>
        <a:p>
          <a:pPr marL="114300" lvl="1" indent="-114300" algn="l" defTabSz="577850">
            <a:lnSpc>
              <a:spcPct val="90000"/>
            </a:lnSpc>
            <a:spcBef>
              <a:spcPct val="0"/>
            </a:spcBef>
            <a:spcAft>
              <a:spcPct val="15000"/>
            </a:spcAft>
            <a:buChar char="•"/>
          </a:pPr>
          <a:r>
            <a:rPr lang="en-US" sz="1300" kern="1200"/>
            <a:t>Theory to Practice Assignment x2</a:t>
          </a:r>
        </a:p>
        <a:p>
          <a:pPr marL="114300" lvl="1" indent="-114300" algn="l" defTabSz="577850">
            <a:lnSpc>
              <a:spcPct val="90000"/>
            </a:lnSpc>
            <a:spcBef>
              <a:spcPct val="0"/>
            </a:spcBef>
            <a:spcAft>
              <a:spcPct val="15000"/>
            </a:spcAft>
            <a:buChar char="•"/>
          </a:pPr>
          <a:r>
            <a:rPr lang="en-US" sz="1300" kern="1200"/>
            <a:t>Mid- and End-Point Evaluations</a:t>
          </a:r>
        </a:p>
        <a:p>
          <a:pPr marL="114300" lvl="1" indent="-114300" algn="l" defTabSz="577850">
            <a:lnSpc>
              <a:spcPct val="90000"/>
            </a:lnSpc>
            <a:spcBef>
              <a:spcPct val="0"/>
            </a:spcBef>
            <a:spcAft>
              <a:spcPct val="15000"/>
            </a:spcAft>
            <a:buChar char="•"/>
          </a:pPr>
          <a:r>
            <a:rPr lang="en-US" sz="1300" kern="1200"/>
            <a:t>Record of Hours</a:t>
          </a:r>
        </a:p>
        <a:p>
          <a:pPr marL="114300" lvl="1" indent="-114300" algn="l" defTabSz="577850">
            <a:lnSpc>
              <a:spcPct val="90000"/>
            </a:lnSpc>
            <a:spcBef>
              <a:spcPct val="0"/>
            </a:spcBef>
            <a:spcAft>
              <a:spcPct val="15000"/>
            </a:spcAft>
            <a:buChar char="•"/>
          </a:pPr>
          <a:r>
            <a:rPr lang="en-US" sz="1300" kern="1200"/>
            <a:t>CuPortfolio</a:t>
          </a:r>
        </a:p>
      </dsp:txBody>
      <dsp:txXfrm>
        <a:off x="0" y="2950807"/>
        <a:ext cx="9300828" cy="1433250"/>
      </dsp:txXfrm>
    </dsp:sp>
    <dsp:sp modelId="{8D87BEF3-530C-BB41-9FD0-1A41001B94BA}">
      <dsp:nvSpPr>
        <dsp:cNvPr id="0" name=""/>
        <dsp:cNvSpPr/>
      </dsp:nvSpPr>
      <dsp:spPr>
        <a:xfrm>
          <a:off x="465041" y="2758927"/>
          <a:ext cx="6510579" cy="3837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6084" tIns="0" rIns="246084" bIns="0" numCol="1" spcCol="1270" anchor="ctr" anchorCtr="0">
          <a:noAutofit/>
        </a:bodyPr>
        <a:lstStyle/>
        <a:p>
          <a:pPr marL="0" lvl="0" indent="0" algn="l" defTabSz="577850">
            <a:lnSpc>
              <a:spcPct val="90000"/>
            </a:lnSpc>
            <a:spcBef>
              <a:spcPct val="0"/>
            </a:spcBef>
            <a:spcAft>
              <a:spcPct val="35000"/>
            </a:spcAft>
            <a:buNone/>
          </a:pPr>
          <a:r>
            <a:rPr lang="en-US" sz="1300" b="1" kern="1200"/>
            <a:t>Written requirements</a:t>
          </a:r>
          <a:endParaRPr lang="en-US" sz="1300" kern="1200"/>
        </a:p>
      </dsp:txBody>
      <dsp:txXfrm>
        <a:off x="483775" y="2777661"/>
        <a:ext cx="6473111" cy="346292"/>
      </dsp:txXfrm>
    </dsp:sp>
    <dsp:sp modelId="{8769F3C7-2E82-EC49-8828-423750E29CB3}">
      <dsp:nvSpPr>
        <dsp:cNvPr id="0" name=""/>
        <dsp:cNvSpPr/>
      </dsp:nvSpPr>
      <dsp:spPr>
        <a:xfrm>
          <a:off x="0" y="4646137"/>
          <a:ext cx="9300828" cy="3276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24C335-3E95-1A43-9A42-9F16C1C8BB17}">
      <dsp:nvSpPr>
        <dsp:cNvPr id="0" name=""/>
        <dsp:cNvSpPr/>
      </dsp:nvSpPr>
      <dsp:spPr>
        <a:xfrm>
          <a:off x="465041" y="4454257"/>
          <a:ext cx="6510579" cy="3837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6084" tIns="0" rIns="246084" bIns="0" numCol="1" spcCol="1270" anchor="ctr" anchorCtr="0">
          <a:noAutofit/>
        </a:bodyPr>
        <a:lstStyle/>
        <a:p>
          <a:pPr marL="0" lvl="0" indent="0" algn="l" defTabSz="577850">
            <a:lnSpc>
              <a:spcPct val="90000"/>
            </a:lnSpc>
            <a:spcBef>
              <a:spcPct val="0"/>
            </a:spcBef>
            <a:spcAft>
              <a:spcPct val="35000"/>
            </a:spcAft>
            <a:buNone/>
          </a:pPr>
          <a:r>
            <a:rPr lang="en-US" sz="1300" kern="1200"/>
            <a:t>Graded = Satisfactory/Unsatisfactory</a:t>
          </a:r>
        </a:p>
      </dsp:txBody>
      <dsp:txXfrm>
        <a:off x="483775" y="4472991"/>
        <a:ext cx="6473111" cy="3462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0AF1F-A2C9-5144-B993-6B9775C1C4F7}">
      <dsp:nvSpPr>
        <dsp:cNvPr id="0" name=""/>
        <dsp:cNvSpPr/>
      </dsp:nvSpPr>
      <dsp:spPr>
        <a:xfrm>
          <a:off x="0" y="42311"/>
          <a:ext cx="8991600" cy="67607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Submit Practicum Application Form </a:t>
          </a:r>
          <a:r>
            <a:rPr lang="en-US" sz="1100" b="1" kern="1200" dirty="0"/>
            <a:t>(Due January 10</a:t>
          </a:r>
          <a:r>
            <a:rPr lang="en-US" sz="1100" b="1" kern="1200" baseline="30000" dirty="0"/>
            <a:t>th</a:t>
          </a:r>
          <a:r>
            <a:rPr lang="en-US" sz="1100" b="1" kern="1200" dirty="0"/>
            <a:t>)</a:t>
          </a:r>
        </a:p>
      </dsp:txBody>
      <dsp:txXfrm>
        <a:off x="33003" y="75314"/>
        <a:ext cx="8925594" cy="610071"/>
      </dsp:txXfrm>
    </dsp:sp>
    <dsp:sp modelId="{5397F68E-0F3D-AC45-A19B-CBB0E5E79875}">
      <dsp:nvSpPr>
        <dsp:cNvPr id="0" name=""/>
        <dsp:cNvSpPr/>
      </dsp:nvSpPr>
      <dsp:spPr>
        <a:xfrm>
          <a:off x="0" y="750068"/>
          <a:ext cx="8991600" cy="67607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endParaRPr lang="en-US" sz="1100" kern="1200" dirty="0"/>
        </a:p>
        <a:p>
          <a:pPr marL="0" lvl="0" indent="0" algn="l" defTabSz="488950">
            <a:lnSpc>
              <a:spcPct val="90000"/>
            </a:lnSpc>
            <a:spcBef>
              <a:spcPct val="0"/>
            </a:spcBef>
            <a:spcAft>
              <a:spcPct val="35000"/>
            </a:spcAft>
            <a:buNone/>
          </a:pPr>
          <a:r>
            <a:rPr lang="en-US" sz="1100" kern="1200" dirty="0"/>
            <a:t>Place of Employment and Distance Proposal Form is due by February </a:t>
          </a:r>
          <a:r>
            <a:rPr lang="en-US" sz="1100" b="1" kern="1200" dirty="0"/>
            <a:t>24</a:t>
          </a:r>
          <a:r>
            <a:rPr lang="en-US" sz="1100" b="1" kern="1200" baseline="30000" dirty="0"/>
            <a:t>th</a:t>
          </a:r>
          <a:r>
            <a:rPr lang="en-US" sz="1100" b="1" kern="1200" dirty="0"/>
            <a:t> </a:t>
          </a:r>
          <a:r>
            <a:rPr lang="en-US" sz="1100" kern="1200" dirty="0"/>
            <a:t>(If you elect to be matched by the Scholl will need to inform the Coordinator by February 24</a:t>
          </a:r>
          <a:r>
            <a:rPr lang="en-US" sz="1100" kern="1200" baseline="30000" dirty="0"/>
            <a:t>th</a:t>
          </a:r>
          <a:r>
            <a:rPr lang="en-US" sz="1100" kern="1200" dirty="0"/>
            <a:t>) </a:t>
          </a:r>
        </a:p>
      </dsp:txBody>
      <dsp:txXfrm>
        <a:off x="33003" y="783071"/>
        <a:ext cx="8925594" cy="610071"/>
      </dsp:txXfrm>
    </dsp:sp>
    <dsp:sp modelId="{56005B65-45BC-C247-B9EE-60CBDBCEDCC3}">
      <dsp:nvSpPr>
        <dsp:cNvPr id="0" name=""/>
        <dsp:cNvSpPr/>
      </dsp:nvSpPr>
      <dsp:spPr>
        <a:xfrm>
          <a:off x="0" y="1457825"/>
          <a:ext cx="8991600" cy="67607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Coordinator sends to agency (student copied)</a:t>
          </a:r>
        </a:p>
      </dsp:txBody>
      <dsp:txXfrm>
        <a:off x="33003" y="1490828"/>
        <a:ext cx="8925594" cy="610071"/>
      </dsp:txXfrm>
    </dsp:sp>
    <dsp:sp modelId="{5816DD40-BFCE-2A47-8247-700230074A20}">
      <dsp:nvSpPr>
        <dsp:cNvPr id="0" name=""/>
        <dsp:cNvSpPr/>
      </dsp:nvSpPr>
      <dsp:spPr>
        <a:xfrm>
          <a:off x="0" y="2165582"/>
          <a:ext cx="8991600" cy="67607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Remain in contact with Coordinator (throughout the process)</a:t>
          </a:r>
        </a:p>
      </dsp:txBody>
      <dsp:txXfrm>
        <a:off x="33003" y="2198585"/>
        <a:ext cx="8925594" cy="610071"/>
      </dsp:txXfrm>
    </dsp:sp>
    <dsp:sp modelId="{70C63B71-B1EB-8A4F-B160-E437B73685ED}">
      <dsp:nvSpPr>
        <dsp:cNvPr id="0" name=""/>
        <dsp:cNvSpPr/>
      </dsp:nvSpPr>
      <dsp:spPr>
        <a:xfrm>
          <a:off x="0" y="2873340"/>
          <a:ext cx="8991600" cy="67607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Attend interview with placement setting</a:t>
          </a:r>
        </a:p>
      </dsp:txBody>
      <dsp:txXfrm>
        <a:off x="33003" y="2906343"/>
        <a:ext cx="8925594" cy="610071"/>
      </dsp:txXfrm>
    </dsp:sp>
    <dsp:sp modelId="{193EC40A-52D2-7B48-83F7-A8E97DB7243C}">
      <dsp:nvSpPr>
        <dsp:cNvPr id="0" name=""/>
        <dsp:cNvSpPr/>
      </dsp:nvSpPr>
      <dsp:spPr>
        <a:xfrm>
          <a:off x="0" y="3581097"/>
          <a:ext cx="8991600" cy="67607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Confirm the placement and complete paperwork (</a:t>
          </a:r>
          <a:r>
            <a:rPr lang="en-US" sz="1100" b="1" kern="1200" dirty="0"/>
            <a:t>due approximately April 1</a:t>
          </a:r>
          <a:r>
            <a:rPr lang="en-US" sz="1100" b="1" kern="1200" baseline="30000" dirty="0"/>
            <a:t>st</a:t>
          </a:r>
          <a:r>
            <a:rPr lang="en-US" sz="1100" kern="1200" dirty="0"/>
            <a:t>) </a:t>
          </a:r>
        </a:p>
      </dsp:txBody>
      <dsp:txXfrm>
        <a:off x="33003" y="3614100"/>
        <a:ext cx="8925594" cy="610071"/>
      </dsp:txXfrm>
    </dsp:sp>
    <dsp:sp modelId="{DCC3583F-75C7-814E-94CF-9BC63238131D}">
      <dsp:nvSpPr>
        <dsp:cNvPr id="0" name=""/>
        <dsp:cNvSpPr/>
      </dsp:nvSpPr>
      <dsp:spPr>
        <a:xfrm>
          <a:off x="0" y="4288854"/>
          <a:ext cx="8991600" cy="67607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Ensure all pre-placement requirements are met (police check, etc.)</a:t>
          </a:r>
        </a:p>
      </dsp:txBody>
      <dsp:txXfrm>
        <a:off x="33003" y="4321857"/>
        <a:ext cx="8925594" cy="610071"/>
      </dsp:txXfrm>
    </dsp:sp>
    <dsp:sp modelId="{9B03DD44-A229-7C47-AD4D-ADAF29B3DC13}">
      <dsp:nvSpPr>
        <dsp:cNvPr id="0" name=""/>
        <dsp:cNvSpPr/>
      </dsp:nvSpPr>
      <dsp:spPr>
        <a:xfrm>
          <a:off x="0" y="4996611"/>
          <a:ext cx="8991600" cy="67607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Register for the Practicum course </a:t>
          </a:r>
        </a:p>
      </dsp:txBody>
      <dsp:txXfrm>
        <a:off x="33003" y="5029614"/>
        <a:ext cx="8925594" cy="6100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71233-D2B5-489A-9D6E-3FC0898C462C}">
      <dsp:nvSpPr>
        <dsp:cNvPr id="0" name=""/>
        <dsp:cNvSpPr/>
      </dsp:nvSpPr>
      <dsp:spPr>
        <a:xfrm>
          <a:off x="0" y="462"/>
          <a:ext cx="5835121" cy="10814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D82E9D-AC6C-4D03-A7E0-787FB8240EC0}">
      <dsp:nvSpPr>
        <dsp:cNvPr id="0" name=""/>
        <dsp:cNvSpPr/>
      </dsp:nvSpPr>
      <dsp:spPr>
        <a:xfrm>
          <a:off x="327126" y="243779"/>
          <a:ext cx="594775" cy="59477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18C1138-35C5-409F-9BE7-93BC56A87CF9}">
      <dsp:nvSpPr>
        <dsp:cNvPr id="0" name=""/>
        <dsp:cNvSpPr/>
      </dsp:nvSpPr>
      <dsp:spPr>
        <a:xfrm>
          <a:off x="1249028" y="462"/>
          <a:ext cx="4586092" cy="108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49" tIns="114449" rIns="114449" bIns="114449" numCol="1" spcCol="1270" anchor="ctr" anchorCtr="0">
          <a:noAutofit/>
        </a:bodyPr>
        <a:lstStyle/>
        <a:p>
          <a:pPr marL="0" lvl="0" indent="0" algn="l" defTabSz="889000">
            <a:lnSpc>
              <a:spcPct val="90000"/>
            </a:lnSpc>
            <a:spcBef>
              <a:spcPct val="0"/>
            </a:spcBef>
            <a:spcAft>
              <a:spcPct val="35000"/>
            </a:spcAft>
            <a:buNone/>
          </a:pPr>
          <a:r>
            <a:rPr lang="en-US" sz="2000" kern="1200"/>
            <a:t>Throughout, for consistency and professionalism, and to identify as a Carleton student.</a:t>
          </a:r>
        </a:p>
      </dsp:txBody>
      <dsp:txXfrm>
        <a:off x="1249028" y="462"/>
        <a:ext cx="4586092" cy="1081410"/>
      </dsp:txXfrm>
    </dsp:sp>
    <dsp:sp modelId="{969BCD23-AC0C-4B26-A1ED-FEA467FE87AC}">
      <dsp:nvSpPr>
        <dsp:cNvPr id="0" name=""/>
        <dsp:cNvSpPr/>
      </dsp:nvSpPr>
      <dsp:spPr>
        <a:xfrm>
          <a:off x="0" y="1352224"/>
          <a:ext cx="5835121" cy="10814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D82B08-4908-4035-B20B-ABD676921091}">
      <dsp:nvSpPr>
        <dsp:cNvPr id="0" name=""/>
        <dsp:cNvSpPr/>
      </dsp:nvSpPr>
      <dsp:spPr>
        <a:xfrm>
          <a:off x="327126" y="1595542"/>
          <a:ext cx="594775" cy="59477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5255B93-898C-4341-BAA1-8D59EA6C6C11}">
      <dsp:nvSpPr>
        <dsp:cNvPr id="0" name=""/>
        <dsp:cNvSpPr/>
      </dsp:nvSpPr>
      <dsp:spPr>
        <a:xfrm>
          <a:off x="1249028" y="1352224"/>
          <a:ext cx="4586092" cy="108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49" tIns="114449" rIns="114449" bIns="114449" numCol="1" spcCol="1270" anchor="ctr" anchorCtr="0">
          <a:noAutofit/>
        </a:bodyPr>
        <a:lstStyle/>
        <a:p>
          <a:pPr marL="0" lvl="0" indent="0" algn="l" defTabSz="889000">
            <a:lnSpc>
              <a:spcPct val="90000"/>
            </a:lnSpc>
            <a:spcBef>
              <a:spcPct val="0"/>
            </a:spcBef>
            <a:spcAft>
              <a:spcPct val="35000"/>
            </a:spcAft>
            <a:buNone/>
          </a:pPr>
          <a:r>
            <a:rPr lang="en-US" sz="2000" kern="1200"/>
            <a:t>Primary mechanism for communication. </a:t>
          </a:r>
        </a:p>
      </dsp:txBody>
      <dsp:txXfrm>
        <a:off x="1249028" y="1352224"/>
        <a:ext cx="4586092" cy="1081410"/>
      </dsp:txXfrm>
    </dsp:sp>
    <dsp:sp modelId="{43BAA336-FCBE-45E6-A9A0-18187DA97998}">
      <dsp:nvSpPr>
        <dsp:cNvPr id="0" name=""/>
        <dsp:cNvSpPr/>
      </dsp:nvSpPr>
      <dsp:spPr>
        <a:xfrm>
          <a:off x="0" y="2703987"/>
          <a:ext cx="5835121" cy="10814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FCB060-FD44-4E31-A4DB-5FA538E3B606}">
      <dsp:nvSpPr>
        <dsp:cNvPr id="0" name=""/>
        <dsp:cNvSpPr/>
      </dsp:nvSpPr>
      <dsp:spPr>
        <a:xfrm>
          <a:off x="327126" y="2947304"/>
          <a:ext cx="594775" cy="5947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398C52D-5BD8-4B97-9582-006009769793}">
      <dsp:nvSpPr>
        <dsp:cNvPr id="0" name=""/>
        <dsp:cNvSpPr/>
      </dsp:nvSpPr>
      <dsp:spPr>
        <a:xfrm>
          <a:off x="1249028" y="2703987"/>
          <a:ext cx="4586092" cy="108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49" tIns="114449" rIns="114449" bIns="114449" numCol="1" spcCol="1270" anchor="ctr" anchorCtr="0">
          <a:noAutofit/>
        </a:bodyPr>
        <a:lstStyle/>
        <a:p>
          <a:pPr marL="0" lvl="0" indent="0" algn="l" defTabSz="889000">
            <a:lnSpc>
              <a:spcPct val="90000"/>
            </a:lnSpc>
            <a:spcBef>
              <a:spcPct val="0"/>
            </a:spcBef>
            <a:spcAft>
              <a:spcPct val="35000"/>
            </a:spcAft>
            <a:buNone/>
          </a:pPr>
          <a:r>
            <a:rPr lang="en-US" sz="2000" kern="1200"/>
            <a:t>Check often!  You don’t want to miss this communication during the placement process.  </a:t>
          </a:r>
        </a:p>
      </dsp:txBody>
      <dsp:txXfrm>
        <a:off x="1249028" y="2703987"/>
        <a:ext cx="4586092" cy="10814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594FA-E8AA-FD47-9ACA-CBFF852E42DE}">
      <dsp:nvSpPr>
        <dsp:cNvPr id="0" name=""/>
        <dsp:cNvSpPr/>
      </dsp:nvSpPr>
      <dsp:spPr>
        <a:xfrm>
          <a:off x="0" y="14256"/>
          <a:ext cx="10091530" cy="45571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450 hours “on-the-job” required</a:t>
          </a:r>
          <a:endParaRPr lang="en-US" sz="1900" kern="1200" dirty="0"/>
        </a:p>
      </dsp:txBody>
      <dsp:txXfrm>
        <a:off x="22246" y="36502"/>
        <a:ext cx="10047038" cy="411223"/>
      </dsp:txXfrm>
    </dsp:sp>
    <dsp:sp modelId="{BA189793-3034-854E-99F7-2B412682CA74}">
      <dsp:nvSpPr>
        <dsp:cNvPr id="0" name=""/>
        <dsp:cNvSpPr/>
      </dsp:nvSpPr>
      <dsp:spPr>
        <a:xfrm>
          <a:off x="0" y="524691"/>
          <a:ext cx="10091530" cy="45571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CA" sz="1900" kern="1200" dirty="0"/>
            <a:t>Thursday May 4</a:t>
          </a:r>
          <a:r>
            <a:rPr lang="en-CA" sz="1900" kern="1200" baseline="30000" dirty="0"/>
            <a:t>th</a:t>
          </a:r>
          <a:r>
            <a:rPr lang="en-CA" sz="1900" kern="1200" dirty="0"/>
            <a:t> is the expected start date</a:t>
          </a:r>
          <a:endParaRPr lang="en-US" sz="1900" kern="1200" dirty="0"/>
        </a:p>
      </dsp:txBody>
      <dsp:txXfrm>
        <a:off x="22246" y="546937"/>
        <a:ext cx="10047038" cy="411223"/>
      </dsp:txXfrm>
    </dsp:sp>
    <dsp:sp modelId="{00B78925-4779-C148-905E-9BA7543199B0}">
      <dsp:nvSpPr>
        <dsp:cNvPr id="0" name=""/>
        <dsp:cNvSpPr/>
      </dsp:nvSpPr>
      <dsp:spPr>
        <a:xfrm>
          <a:off x="0" y="1035126"/>
          <a:ext cx="10091530" cy="45571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Classes end Wednesday </a:t>
          </a:r>
          <a:r>
            <a:rPr lang="en-US" sz="1900" b="1" kern="1200" dirty="0"/>
            <a:t>August 16</a:t>
          </a:r>
          <a:r>
            <a:rPr lang="en-US" sz="1900" b="1" kern="1200" baseline="30000" dirty="0"/>
            <a:t>th</a:t>
          </a:r>
          <a:r>
            <a:rPr lang="en-US" sz="1900" b="1" kern="1200" dirty="0"/>
            <a:t>  (13 weeks)</a:t>
          </a:r>
          <a:endParaRPr lang="en-US" sz="1900" kern="1200" dirty="0"/>
        </a:p>
      </dsp:txBody>
      <dsp:txXfrm>
        <a:off x="22246" y="1057372"/>
        <a:ext cx="10047038" cy="411223"/>
      </dsp:txXfrm>
    </dsp:sp>
    <dsp:sp modelId="{86A29F3A-62B3-2A4B-8670-02A7D32B7BE5}">
      <dsp:nvSpPr>
        <dsp:cNvPr id="0" name=""/>
        <dsp:cNvSpPr/>
      </dsp:nvSpPr>
      <dsp:spPr>
        <a:xfrm>
          <a:off x="0" y="1545561"/>
          <a:ext cx="10091530" cy="45571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Additional week if needed, until </a:t>
          </a:r>
          <a:r>
            <a:rPr lang="en-US" sz="1900" b="1" kern="1200" dirty="0"/>
            <a:t>August 23</a:t>
          </a:r>
          <a:r>
            <a:rPr lang="en-US" sz="1900" b="1" kern="1200" baseline="30000" dirty="0"/>
            <a:t>rd </a:t>
          </a:r>
          <a:r>
            <a:rPr lang="en-US" sz="1900" b="1" kern="1200" dirty="0"/>
            <a:t>(14 weeks)  </a:t>
          </a:r>
          <a:endParaRPr lang="en-US" sz="1900" kern="1200" dirty="0"/>
        </a:p>
      </dsp:txBody>
      <dsp:txXfrm>
        <a:off x="22246" y="1567807"/>
        <a:ext cx="10047038" cy="411223"/>
      </dsp:txXfrm>
    </dsp:sp>
    <dsp:sp modelId="{AA22848C-63E7-844C-845B-4553D8B09A17}">
      <dsp:nvSpPr>
        <dsp:cNvPr id="0" name=""/>
        <dsp:cNvSpPr/>
      </dsp:nvSpPr>
      <dsp:spPr>
        <a:xfrm>
          <a:off x="0" y="2055996"/>
          <a:ext cx="10091530" cy="45571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You need to work throughout reading week </a:t>
          </a:r>
        </a:p>
      </dsp:txBody>
      <dsp:txXfrm>
        <a:off x="22246" y="2078242"/>
        <a:ext cx="10047038" cy="411223"/>
      </dsp:txXfrm>
    </dsp:sp>
    <dsp:sp modelId="{2A066A10-87AE-3A49-8EAD-488150FDF18F}">
      <dsp:nvSpPr>
        <dsp:cNvPr id="0" name=""/>
        <dsp:cNvSpPr/>
      </dsp:nvSpPr>
      <dsp:spPr>
        <a:xfrm>
          <a:off x="0" y="2566431"/>
          <a:ext cx="10091530" cy="45571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Sick time does not count</a:t>
          </a:r>
        </a:p>
      </dsp:txBody>
      <dsp:txXfrm>
        <a:off x="22246" y="2588677"/>
        <a:ext cx="10047038" cy="411223"/>
      </dsp:txXfrm>
    </dsp:sp>
    <dsp:sp modelId="{04FF9EB6-0AF9-2A4A-BE6E-9BD89F43DAC4}">
      <dsp:nvSpPr>
        <dsp:cNvPr id="0" name=""/>
        <dsp:cNvSpPr/>
      </dsp:nvSpPr>
      <dsp:spPr>
        <a:xfrm>
          <a:off x="0" y="3076866"/>
          <a:ext cx="10091530" cy="45571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Workday will vary:  7, 7.5, 8, 12 hours per day</a:t>
          </a:r>
        </a:p>
      </dsp:txBody>
      <dsp:txXfrm>
        <a:off x="22246" y="3099112"/>
        <a:ext cx="10047038" cy="411223"/>
      </dsp:txXfrm>
    </dsp:sp>
    <dsp:sp modelId="{8B2E3CC1-42AA-5A4D-813D-89BD024C4908}">
      <dsp:nvSpPr>
        <dsp:cNvPr id="0" name=""/>
        <dsp:cNvSpPr/>
      </dsp:nvSpPr>
      <dsp:spPr>
        <a:xfrm>
          <a:off x="0" y="3587301"/>
          <a:ext cx="10091530" cy="45571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Seminar hours now count towards your total field hours </a:t>
          </a:r>
        </a:p>
      </dsp:txBody>
      <dsp:txXfrm>
        <a:off x="22246" y="3609547"/>
        <a:ext cx="10047038" cy="4112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81E35-F2DD-49E0-8CE7-650F6967B2E9}">
      <dsp:nvSpPr>
        <dsp:cNvPr id="0" name=""/>
        <dsp:cNvSpPr/>
      </dsp:nvSpPr>
      <dsp:spPr>
        <a:xfrm>
          <a:off x="0" y="642"/>
          <a:ext cx="6832212" cy="15038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6CDAF6-4648-407B-BDB0-9A61BF952067}">
      <dsp:nvSpPr>
        <dsp:cNvPr id="0" name=""/>
        <dsp:cNvSpPr/>
      </dsp:nvSpPr>
      <dsp:spPr>
        <a:xfrm>
          <a:off x="454916" y="339010"/>
          <a:ext cx="827120" cy="8271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E718CCB-26D3-4F58-AF34-C844A39B3A15}">
      <dsp:nvSpPr>
        <dsp:cNvPr id="0" name=""/>
        <dsp:cNvSpPr/>
      </dsp:nvSpPr>
      <dsp:spPr>
        <a:xfrm>
          <a:off x="1736952" y="642"/>
          <a:ext cx="5095259"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666750">
            <a:lnSpc>
              <a:spcPct val="100000"/>
            </a:lnSpc>
            <a:spcBef>
              <a:spcPct val="0"/>
            </a:spcBef>
            <a:spcAft>
              <a:spcPct val="35000"/>
            </a:spcAft>
            <a:buNone/>
          </a:pPr>
          <a:r>
            <a:rPr lang="en-US" sz="1500" kern="1200" dirty="0"/>
            <a:t>Allison and the Practicum </a:t>
          </a:r>
          <a:r>
            <a:rPr lang="en-US" sz="1500" kern="1200" dirty="0" err="1"/>
            <a:t>Adminstartor</a:t>
          </a:r>
          <a:r>
            <a:rPr lang="en-US" sz="1500" kern="1200" dirty="0"/>
            <a:t> will email details once you have been offered and accept a placement.</a:t>
          </a:r>
        </a:p>
      </dsp:txBody>
      <dsp:txXfrm>
        <a:off x="1736952" y="642"/>
        <a:ext cx="5095259" cy="1503855"/>
      </dsp:txXfrm>
    </dsp:sp>
    <dsp:sp modelId="{0E30DE0E-F2AA-4FE6-878B-1B31CC158050}">
      <dsp:nvSpPr>
        <dsp:cNvPr id="0" name=""/>
        <dsp:cNvSpPr/>
      </dsp:nvSpPr>
      <dsp:spPr>
        <a:xfrm>
          <a:off x="0" y="1880461"/>
          <a:ext cx="6832212" cy="15038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008B52-9FBA-4B02-8ABC-B5DF462F668F}">
      <dsp:nvSpPr>
        <dsp:cNvPr id="0" name=""/>
        <dsp:cNvSpPr/>
      </dsp:nvSpPr>
      <dsp:spPr>
        <a:xfrm>
          <a:off x="454916" y="2218829"/>
          <a:ext cx="827120" cy="8271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74AAB2F-FFD5-4ED8-BC4F-C6C1CA444C96}">
      <dsp:nvSpPr>
        <dsp:cNvPr id="0" name=""/>
        <dsp:cNvSpPr/>
      </dsp:nvSpPr>
      <dsp:spPr>
        <a:xfrm>
          <a:off x="1736952" y="1880461"/>
          <a:ext cx="5095259"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666750">
            <a:lnSpc>
              <a:spcPct val="100000"/>
            </a:lnSpc>
            <a:spcBef>
              <a:spcPct val="0"/>
            </a:spcBef>
            <a:spcAft>
              <a:spcPct val="35000"/>
            </a:spcAft>
            <a:buNone/>
          </a:pPr>
          <a:r>
            <a:rPr lang="en-CA" sz="1500" kern="1200" dirty="0"/>
            <a:t>An MSW Practicum Agreement Form and various insurance documents (</a:t>
          </a:r>
          <a:r>
            <a:rPr lang="en-CA" sz="1500" kern="1200" dirty="0" err="1"/>
            <a:t>ie</a:t>
          </a:r>
          <a:r>
            <a:rPr lang="en-CA" sz="1500" kern="1200" dirty="0"/>
            <a:t>. Health and safety coverage; COVID-19 training, </a:t>
          </a:r>
          <a:r>
            <a:rPr lang="en-CA" sz="1500" kern="1200" dirty="0" err="1"/>
            <a:t>etc</a:t>
          </a:r>
          <a:r>
            <a:rPr lang="en-CA" sz="1500" kern="1200" dirty="0"/>
            <a:t>) will need to be completed to finalize the placement. </a:t>
          </a:r>
          <a:endParaRPr lang="en-US" sz="1500" kern="1200" dirty="0"/>
        </a:p>
      </dsp:txBody>
      <dsp:txXfrm>
        <a:off x="1736952" y="1880461"/>
        <a:ext cx="5095259" cy="1503855"/>
      </dsp:txXfrm>
    </dsp:sp>
    <dsp:sp modelId="{FCB0166B-7489-42F5-9E26-63CAA144B40F}">
      <dsp:nvSpPr>
        <dsp:cNvPr id="0" name=""/>
        <dsp:cNvSpPr/>
      </dsp:nvSpPr>
      <dsp:spPr>
        <a:xfrm>
          <a:off x="0" y="3760280"/>
          <a:ext cx="6832212" cy="15038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93413F-3905-425C-A5ED-88CD639F6CBD}">
      <dsp:nvSpPr>
        <dsp:cNvPr id="0" name=""/>
        <dsp:cNvSpPr/>
      </dsp:nvSpPr>
      <dsp:spPr>
        <a:xfrm>
          <a:off x="454916" y="4098648"/>
          <a:ext cx="827120" cy="8271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6DB6EF0-66C6-4180-924A-FA8AD8C91DFB}">
      <dsp:nvSpPr>
        <dsp:cNvPr id="0" name=""/>
        <dsp:cNvSpPr/>
      </dsp:nvSpPr>
      <dsp:spPr>
        <a:xfrm>
          <a:off x="1736952" y="3760280"/>
          <a:ext cx="5095259"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666750">
            <a:lnSpc>
              <a:spcPct val="100000"/>
            </a:lnSpc>
            <a:spcBef>
              <a:spcPct val="0"/>
            </a:spcBef>
            <a:spcAft>
              <a:spcPct val="35000"/>
            </a:spcAft>
            <a:buNone/>
          </a:pPr>
          <a:r>
            <a:rPr lang="en-US" sz="1500" b="1" kern="1200" dirty="0">
              <a:highlight>
                <a:srgbClr val="FFFF00"/>
              </a:highlight>
            </a:rPr>
            <a:t>It is the student’s responsibility to get forms to Supervisor, get signatures and return the forms to the School by the deadline provided (December 1</a:t>
          </a:r>
          <a:r>
            <a:rPr lang="en-US" sz="1500" b="1" kern="1200" baseline="30000" dirty="0">
              <a:highlight>
                <a:srgbClr val="FFFF00"/>
              </a:highlight>
            </a:rPr>
            <a:t>st</a:t>
          </a:r>
          <a:r>
            <a:rPr lang="en-US" sz="1500" b="1" kern="1200" dirty="0">
              <a:highlight>
                <a:srgbClr val="FFFF00"/>
              </a:highlight>
            </a:rPr>
            <a:t>). </a:t>
          </a:r>
          <a:endParaRPr lang="en-US" sz="1500" kern="1200" dirty="0">
            <a:highlight>
              <a:srgbClr val="FFFF00"/>
            </a:highlight>
          </a:endParaRPr>
        </a:p>
      </dsp:txBody>
      <dsp:txXfrm>
        <a:off x="1736952" y="3760280"/>
        <a:ext cx="5095259" cy="15038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844C2D-DF1B-49B2-90FF-71865D19E646}">
      <dsp:nvSpPr>
        <dsp:cNvPr id="0" name=""/>
        <dsp:cNvSpPr/>
      </dsp:nvSpPr>
      <dsp:spPr>
        <a:xfrm>
          <a:off x="0" y="855526"/>
          <a:ext cx="6832212" cy="15794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C36077-B0D4-4547-9621-E6F31CC960F4}">
      <dsp:nvSpPr>
        <dsp:cNvPr id="0" name=""/>
        <dsp:cNvSpPr/>
      </dsp:nvSpPr>
      <dsp:spPr>
        <a:xfrm>
          <a:off x="477778" y="1210899"/>
          <a:ext cx="868688" cy="8686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AD06E89-9D90-4D3B-BBEE-39CBE855AB0A}">
      <dsp:nvSpPr>
        <dsp:cNvPr id="0" name=""/>
        <dsp:cNvSpPr/>
      </dsp:nvSpPr>
      <dsp:spPr>
        <a:xfrm>
          <a:off x="1824245" y="855526"/>
          <a:ext cx="5007966" cy="1579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157" tIns="167157" rIns="167157" bIns="167157" numCol="1" spcCol="1270" anchor="ctr" anchorCtr="0">
          <a:noAutofit/>
        </a:bodyPr>
        <a:lstStyle/>
        <a:p>
          <a:pPr marL="0" lvl="0" indent="0" algn="l" defTabSz="800100">
            <a:lnSpc>
              <a:spcPct val="100000"/>
            </a:lnSpc>
            <a:spcBef>
              <a:spcPct val="0"/>
            </a:spcBef>
            <a:spcAft>
              <a:spcPct val="35000"/>
            </a:spcAft>
            <a:buNone/>
          </a:pPr>
          <a:r>
            <a:rPr lang="en-CA" sz="1800" kern="1200"/>
            <a:t>Signed and scanned forms are ok, and can be emailed to </a:t>
          </a:r>
          <a:r>
            <a:rPr lang="en-CA" sz="1800" u="sng" kern="1200">
              <a:hlinkClick xmlns:r="http://schemas.openxmlformats.org/officeDocument/2006/relationships" r:id="rId3"/>
            </a:rPr>
            <a:t>SSW.Practicum.Admin@cunet.carleton.ca</a:t>
          </a:r>
          <a:endParaRPr lang="en-US" sz="1800" kern="1200"/>
        </a:p>
      </dsp:txBody>
      <dsp:txXfrm>
        <a:off x="1824245" y="855526"/>
        <a:ext cx="5007966" cy="1579433"/>
      </dsp:txXfrm>
    </dsp:sp>
    <dsp:sp modelId="{4CB206E3-F0E4-4821-B1E7-F1F0D5B89E5C}">
      <dsp:nvSpPr>
        <dsp:cNvPr id="0" name=""/>
        <dsp:cNvSpPr/>
      </dsp:nvSpPr>
      <dsp:spPr>
        <a:xfrm>
          <a:off x="0" y="2829818"/>
          <a:ext cx="6832212" cy="15794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3D1C72-C31B-47A4-96D2-EBEF56D013A3}">
      <dsp:nvSpPr>
        <dsp:cNvPr id="0" name=""/>
        <dsp:cNvSpPr/>
      </dsp:nvSpPr>
      <dsp:spPr>
        <a:xfrm>
          <a:off x="477778" y="3185191"/>
          <a:ext cx="868688" cy="868688"/>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9F7E889-BEDC-4B1F-9AF0-EB7B86B7B619}">
      <dsp:nvSpPr>
        <dsp:cNvPr id="0" name=""/>
        <dsp:cNvSpPr/>
      </dsp:nvSpPr>
      <dsp:spPr>
        <a:xfrm>
          <a:off x="1824245" y="2829818"/>
          <a:ext cx="5007966" cy="1579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157" tIns="167157" rIns="167157" bIns="167157" numCol="1" spcCol="1270" anchor="ctr" anchorCtr="0">
          <a:noAutofit/>
        </a:bodyPr>
        <a:lstStyle/>
        <a:p>
          <a:pPr marL="0" lvl="0" indent="0" algn="l" defTabSz="800100">
            <a:lnSpc>
              <a:spcPct val="100000"/>
            </a:lnSpc>
            <a:spcBef>
              <a:spcPct val="0"/>
            </a:spcBef>
            <a:spcAft>
              <a:spcPct val="35000"/>
            </a:spcAft>
            <a:buNone/>
          </a:pPr>
          <a:r>
            <a:rPr lang="en-CA" sz="1800" kern="1200" dirty="0"/>
            <a:t>The Practicum Administrator will let you know how to register for seminar groups</a:t>
          </a:r>
          <a:endParaRPr lang="en-US" sz="1800" kern="1200" dirty="0"/>
        </a:p>
      </dsp:txBody>
      <dsp:txXfrm>
        <a:off x="1824245" y="2829818"/>
        <a:ext cx="5007966" cy="157943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BDD76-388B-463C-B7F5-D3C79A7C4FDC}" type="datetimeFigureOut">
              <a:rPr lang="en-CA" smtClean="0"/>
              <a:t>2023-01-13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B1AEFF-EDA7-45D0-8C18-8EF2ADAE7BC3}" type="slidenum">
              <a:rPr lang="en-CA" smtClean="0"/>
              <a:t>‹#›</a:t>
            </a:fld>
            <a:endParaRPr lang="en-CA"/>
          </a:p>
        </p:txBody>
      </p:sp>
    </p:spTree>
    <p:extLst>
      <p:ext uri="{BB962C8B-B14F-4D97-AF65-F5344CB8AC3E}">
        <p14:creationId xmlns:p14="http://schemas.microsoft.com/office/powerpoint/2010/main" val="2970135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dirty="0"/>
          </a:p>
        </p:txBody>
      </p:sp>
      <p:sp>
        <p:nvSpPr>
          <p:cNvPr id="4" name="Slide Number Placeholder 3"/>
          <p:cNvSpPr>
            <a:spLocks noGrp="1"/>
          </p:cNvSpPr>
          <p:nvPr>
            <p:ph type="sldNum" sz="quarter" idx="10"/>
          </p:nvPr>
        </p:nvSpPr>
        <p:spPr/>
        <p:txBody>
          <a:bodyPr/>
          <a:lstStyle/>
          <a:p>
            <a:fld id="{5B528DB1-E1D4-4C05-B867-1163177CD0A4}" type="slidenum">
              <a:rPr lang="en-US" smtClean="0"/>
              <a:t>1</a:t>
            </a:fld>
            <a:endParaRPr lang="en-US"/>
          </a:p>
        </p:txBody>
      </p:sp>
    </p:spTree>
    <p:extLst>
      <p:ext uri="{BB962C8B-B14F-4D97-AF65-F5344CB8AC3E}">
        <p14:creationId xmlns:p14="http://schemas.microsoft.com/office/powerpoint/2010/main" val="2800735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dirty="0"/>
          </a:p>
        </p:txBody>
      </p:sp>
      <p:sp>
        <p:nvSpPr>
          <p:cNvPr id="4" name="Slide Number Placeholder 3"/>
          <p:cNvSpPr>
            <a:spLocks noGrp="1"/>
          </p:cNvSpPr>
          <p:nvPr>
            <p:ph type="sldNum" sz="quarter" idx="10"/>
          </p:nvPr>
        </p:nvSpPr>
        <p:spPr/>
        <p:txBody>
          <a:bodyPr/>
          <a:lstStyle/>
          <a:p>
            <a:fld id="{5B528DB1-E1D4-4C05-B867-1163177CD0A4}" type="slidenum">
              <a:rPr lang="en-US" smtClean="0"/>
              <a:t>10</a:t>
            </a:fld>
            <a:endParaRPr lang="en-US"/>
          </a:p>
        </p:txBody>
      </p:sp>
    </p:spTree>
    <p:extLst>
      <p:ext uri="{BB962C8B-B14F-4D97-AF65-F5344CB8AC3E}">
        <p14:creationId xmlns:p14="http://schemas.microsoft.com/office/powerpoint/2010/main" val="4185160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1AEFF-EDA7-45D0-8C18-8EF2ADAE7BC3}" type="slidenum">
              <a:rPr lang="en-CA" smtClean="0"/>
              <a:t>11</a:t>
            </a:fld>
            <a:endParaRPr lang="en-CA"/>
          </a:p>
        </p:txBody>
      </p:sp>
    </p:spTree>
    <p:extLst>
      <p:ext uri="{BB962C8B-B14F-4D97-AF65-F5344CB8AC3E}">
        <p14:creationId xmlns:p14="http://schemas.microsoft.com/office/powerpoint/2010/main" val="860444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dirty="0"/>
          </a:p>
        </p:txBody>
      </p:sp>
      <p:sp>
        <p:nvSpPr>
          <p:cNvPr id="4" name="Slide Number Placeholder 3"/>
          <p:cNvSpPr>
            <a:spLocks noGrp="1"/>
          </p:cNvSpPr>
          <p:nvPr>
            <p:ph type="sldNum" sz="quarter" idx="10"/>
          </p:nvPr>
        </p:nvSpPr>
        <p:spPr/>
        <p:txBody>
          <a:bodyPr/>
          <a:lstStyle/>
          <a:p>
            <a:fld id="{5B528DB1-E1D4-4C05-B867-1163177CD0A4}" type="slidenum">
              <a:rPr lang="en-US" smtClean="0"/>
              <a:t>12</a:t>
            </a:fld>
            <a:endParaRPr lang="en-US"/>
          </a:p>
        </p:txBody>
      </p:sp>
    </p:spTree>
    <p:extLst>
      <p:ext uri="{BB962C8B-B14F-4D97-AF65-F5344CB8AC3E}">
        <p14:creationId xmlns:p14="http://schemas.microsoft.com/office/powerpoint/2010/main" val="2254654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B528DB1-E1D4-4C05-B867-1163177CD0A4}" type="slidenum">
              <a:rPr lang="en-US" smtClean="0"/>
              <a:t>13</a:t>
            </a:fld>
            <a:endParaRPr lang="en-US"/>
          </a:p>
        </p:txBody>
      </p:sp>
    </p:spTree>
    <p:extLst>
      <p:ext uri="{BB962C8B-B14F-4D97-AF65-F5344CB8AC3E}">
        <p14:creationId xmlns:p14="http://schemas.microsoft.com/office/powerpoint/2010/main" val="2076870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F625FA-0ED0-48AE-ADD4-9373EACC4D99}" type="slidenum">
              <a:rPr lang="en-US" smtClean="0"/>
              <a:t>14</a:t>
            </a:fld>
            <a:endParaRPr lang="en-US"/>
          </a:p>
        </p:txBody>
      </p:sp>
    </p:spTree>
    <p:extLst>
      <p:ext uri="{BB962C8B-B14F-4D97-AF65-F5344CB8AC3E}">
        <p14:creationId xmlns:p14="http://schemas.microsoft.com/office/powerpoint/2010/main" val="3431900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FB1AEFF-EDA7-45D0-8C18-8EF2ADAE7BC3}" type="slidenum">
              <a:rPr lang="en-CA" smtClean="0"/>
              <a:t>15</a:t>
            </a:fld>
            <a:endParaRPr lang="en-CA"/>
          </a:p>
        </p:txBody>
      </p:sp>
    </p:spTree>
    <p:extLst>
      <p:ext uri="{BB962C8B-B14F-4D97-AF65-F5344CB8AC3E}">
        <p14:creationId xmlns:p14="http://schemas.microsoft.com/office/powerpoint/2010/main" val="1234931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Times New Roman" panose="02020603050405020304" pitchFamily="18" charset="0"/>
                <a:ea typeface="Calibri" panose="020F0502020204030204" pitchFamily="34" charset="0"/>
              </a:rPr>
              <a:t> </a:t>
            </a:r>
            <a:endParaRPr lang="en-CA" sz="1800" dirty="0">
              <a:effectLst/>
              <a:latin typeface="Calibri" panose="020F0502020204030204" pitchFamily="34" charset="0"/>
              <a:ea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DFB1AEFF-EDA7-45D0-8C18-8EF2ADAE7BC3}" type="slidenum">
              <a:rPr lang="en-CA" smtClean="0"/>
              <a:t>16</a:t>
            </a:fld>
            <a:endParaRPr lang="en-CA"/>
          </a:p>
        </p:txBody>
      </p:sp>
    </p:spTree>
    <p:extLst>
      <p:ext uri="{BB962C8B-B14F-4D97-AF65-F5344CB8AC3E}">
        <p14:creationId xmlns:p14="http://schemas.microsoft.com/office/powerpoint/2010/main" val="97757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FB1AEFF-EDA7-45D0-8C18-8EF2ADAE7BC3}" type="slidenum">
              <a:rPr lang="en-CA" smtClean="0"/>
              <a:t>18</a:t>
            </a:fld>
            <a:endParaRPr lang="en-CA"/>
          </a:p>
        </p:txBody>
      </p:sp>
    </p:spTree>
    <p:extLst>
      <p:ext uri="{BB962C8B-B14F-4D97-AF65-F5344CB8AC3E}">
        <p14:creationId xmlns:p14="http://schemas.microsoft.com/office/powerpoint/2010/main" val="547052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All these steps are considered mandatory.  </a:t>
            </a:r>
          </a:p>
          <a:p>
            <a:endParaRPr lang="en-CA" dirty="0"/>
          </a:p>
        </p:txBody>
      </p:sp>
      <p:sp>
        <p:nvSpPr>
          <p:cNvPr id="4" name="Slide Number Placeholder 3"/>
          <p:cNvSpPr>
            <a:spLocks noGrp="1"/>
          </p:cNvSpPr>
          <p:nvPr>
            <p:ph type="sldNum" sz="quarter" idx="10"/>
          </p:nvPr>
        </p:nvSpPr>
        <p:spPr/>
        <p:txBody>
          <a:bodyPr/>
          <a:lstStyle/>
          <a:p>
            <a:fld id="{5B528DB1-E1D4-4C05-B867-1163177CD0A4}" type="slidenum">
              <a:rPr lang="en-US" smtClean="0"/>
              <a:t>19</a:t>
            </a:fld>
            <a:endParaRPr lang="en-US"/>
          </a:p>
        </p:txBody>
      </p:sp>
    </p:spTree>
    <p:extLst>
      <p:ext uri="{BB962C8B-B14F-4D97-AF65-F5344CB8AC3E}">
        <p14:creationId xmlns:p14="http://schemas.microsoft.com/office/powerpoint/2010/main" val="3284002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a:p>
        </p:txBody>
      </p:sp>
      <p:sp>
        <p:nvSpPr>
          <p:cNvPr id="4" name="Slide Number Placeholder 3"/>
          <p:cNvSpPr>
            <a:spLocks noGrp="1"/>
          </p:cNvSpPr>
          <p:nvPr>
            <p:ph type="sldNum" sz="quarter" idx="10"/>
          </p:nvPr>
        </p:nvSpPr>
        <p:spPr/>
        <p:txBody>
          <a:bodyPr/>
          <a:lstStyle/>
          <a:p>
            <a:fld id="{5B528DB1-E1D4-4C05-B867-1163177CD0A4}" type="slidenum">
              <a:rPr lang="en-US" smtClean="0"/>
              <a:t>20</a:t>
            </a:fld>
            <a:endParaRPr lang="en-US"/>
          </a:p>
        </p:txBody>
      </p:sp>
    </p:spTree>
    <p:extLst>
      <p:ext uri="{BB962C8B-B14F-4D97-AF65-F5344CB8AC3E}">
        <p14:creationId xmlns:p14="http://schemas.microsoft.com/office/powerpoint/2010/main" val="4276016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E40E53-1436-4386-9FE2-3D63EE07AF0C}" type="slidenum">
              <a:rPr lang="en-CA" smtClean="0"/>
              <a:t>2</a:t>
            </a:fld>
            <a:endParaRPr lang="en-CA"/>
          </a:p>
        </p:txBody>
      </p:sp>
    </p:spTree>
    <p:extLst>
      <p:ext uri="{BB962C8B-B14F-4D97-AF65-F5344CB8AC3E}">
        <p14:creationId xmlns:p14="http://schemas.microsoft.com/office/powerpoint/2010/main" val="815871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dirty="0"/>
          </a:p>
        </p:txBody>
      </p:sp>
      <p:sp>
        <p:nvSpPr>
          <p:cNvPr id="4" name="Slide Number Placeholder 3"/>
          <p:cNvSpPr>
            <a:spLocks noGrp="1"/>
          </p:cNvSpPr>
          <p:nvPr>
            <p:ph type="sldNum" sz="quarter" idx="10"/>
          </p:nvPr>
        </p:nvSpPr>
        <p:spPr/>
        <p:txBody>
          <a:bodyPr/>
          <a:lstStyle/>
          <a:p>
            <a:fld id="{5B528DB1-E1D4-4C05-B867-1163177CD0A4}" type="slidenum">
              <a:rPr lang="en-US" smtClean="0"/>
              <a:t>21</a:t>
            </a:fld>
            <a:endParaRPr lang="en-US"/>
          </a:p>
        </p:txBody>
      </p:sp>
    </p:spTree>
    <p:extLst>
      <p:ext uri="{BB962C8B-B14F-4D97-AF65-F5344CB8AC3E}">
        <p14:creationId xmlns:p14="http://schemas.microsoft.com/office/powerpoint/2010/main" val="1329493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a:p>
        </p:txBody>
      </p:sp>
      <p:sp>
        <p:nvSpPr>
          <p:cNvPr id="4" name="Slide Number Placeholder 3"/>
          <p:cNvSpPr>
            <a:spLocks noGrp="1"/>
          </p:cNvSpPr>
          <p:nvPr>
            <p:ph type="sldNum" sz="quarter" idx="10"/>
          </p:nvPr>
        </p:nvSpPr>
        <p:spPr/>
        <p:txBody>
          <a:bodyPr/>
          <a:lstStyle/>
          <a:p>
            <a:fld id="{5B528DB1-E1D4-4C05-B867-1163177CD0A4}" type="slidenum">
              <a:rPr lang="en-US" smtClean="0"/>
              <a:t>22</a:t>
            </a:fld>
            <a:endParaRPr lang="en-US"/>
          </a:p>
        </p:txBody>
      </p:sp>
    </p:spTree>
    <p:extLst>
      <p:ext uri="{BB962C8B-B14F-4D97-AF65-F5344CB8AC3E}">
        <p14:creationId xmlns:p14="http://schemas.microsoft.com/office/powerpoint/2010/main" val="3585131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a:p>
        </p:txBody>
      </p:sp>
      <p:sp>
        <p:nvSpPr>
          <p:cNvPr id="4" name="Slide Number Placeholder 3"/>
          <p:cNvSpPr>
            <a:spLocks noGrp="1"/>
          </p:cNvSpPr>
          <p:nvPr>
            <p:ph type="sldNum" sz="quarter" idx="10"/>
          </p:nvPr>
        </p:nvSpPr>
        <p:spPr/>
        <p:txBody>
          <a:bodyPr/>
          <a:lstStyle/>
          <a:p>
            <a:fld id="{5B528DB1-E1D4-4C05-B867-1163177CD0A4}" type="slidenum">
              <a:rPr lang="en-US" smtClean="0"/>
              <a:t>23</a:t>
            </a:fld>
            <a:endParaRPr lang="en-US"/>
          </a:p>
        </p:txBody>
      </p:sp>
    </p:spTree>
    <p:extLst>
      <p:ext uri="{BB962C8B-B14F-4D97-AF65-F5344CB8AC3E}">
        <p14:creationId xmlns:p14="http://schemas.microsoft.com/office/powerpoint/2010/main" val="664554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a:p>
        </p:txBody>
      </p:sp>
      <p:sp>
        <p:nvSpPr>
          <p:cNvPr id="4" name="Slide Number Placeholder 3"/>
          <p:cNvSpPr>
            <a:spLocks noGrp="1"/>
          </p:cNvSpPr>
          <p:nvPr>
            <p:ph type="sldNum" sz="quarter" idx="10"/>
          </p:nvPr>
        </p:nvSpPr>
        <p:spPr/>
        <p:txBody>
          <a:bodyPr/>
          <a:lstStyle/>
          <a:p>
            <a:fld id="{5B528DB1-E1D4-4C05-B867-1163177CD0A4}" type="slidenum">
              <a:rPr lang="en-US" smtClean="0"/>
              <a:t>24</a:t>
            </a:fld>
            <a:endParaRPr lang="en-US"/>
          </a:p>
        </p:txBody>
      </p:sp>
    </p:spTree>
    <p:extLst>
      <p:ext uri="{BB962C8B-B14F-4D97-AF65-F5344CB8AC3E}">
        <p14:creationId xmlns:p14="http://schemas.microsoft.com/office/powerpoint/2010/main" val="2377466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US" dirty="0"/>
          </a:p>
        </p:txBody>
      </p:sp>
      <p:sp>
        <p:nvSpPr>
          <p:cNvPr id="4" name="Slide Number Placeholder 3"/>
          <p:cNvSpPr>
            <a:spLocks noGrp="1"/>
          </p:cNvSpPr>
          <p:nvPr>
            <p:ph type="sldNum" sz="quarter" idx="10"/>
          </p:nvPr>
        </p:nvSpPr>
        <p:spPr/>
        <p:txBody>
          <a:bodyPr/>
          <a:lstStyle/>
          <a:p>
            <a:fld id="{DFB1AEFF-EDA7-45D0-8C18-8EF2ADAE7BC3}" type="slidenum">
              <a:rPr lang="en-CA" smtClean="0"/>
              <a:t>26</a:t>
            </a:fld>
            <a:endParaRPr lang="en-CA"/>
          </a:p>
        </p:txBody>
      </p:sp>
    </p:spTree>
    <p:extLst>
      <p:ext uri="{BB962C8B-B14F-4D97-AF65-F5344CB8AC3E}">
        <p14:creationId xmlns:p14="http://schemas.microsoft.com/office/powerpoint/2010/main" val="3380248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28DB1-E1D4-4C05-B867-1163177CD0A4}" type="slidenum">
              <a:rPr lang="en-US" smtClean="0"/>
              <a:t>27</a:t>
            </a:fld>
            <a:endParaRPr lang="en-US"/>
          </a:p>
        </p:txBody>
      </p:sp>
    </p:spTree>
    <p:extLst>
      <p:ext uri="{BB962C8B-B14F-4D97-AF65-F5344CB8AC3E}">
        <p14:creationId xmlns:p14="http://schemas.microsoft.com/office/powerpoint/2010/main" val="2623881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dirty="0"/>
          </a:p>
        </p:txBody>
      </p:sp>
      <p:sp>
        <p:nvSpPr>
          <p:cNvPr id="4" name="Slide Number Placeholder 3"/>
          <p:cNvSpPr>
            <a:spLocks noGrp="1"/>
          </p:cNvSpPr>
          <p:nvPr>
            <p:ph type="sldNum" sz="quarter" idx="10"/>
          </p:nvPr>
        </p:nvSpPr>
        <p:spPr/>
        <p:txBody>
          <a:bodyPr/>
          <a:lstStyle/>
          <a:p>
            <a:fld id="{5B528DB1-E1D4-4C05-B867-1163177CD0A4}" type="slidenum">
              <a:rPr lang="en-US" smtClean="0"/>
              <a:t>29</a:t>
            </a:fld>
            <a:endParaRPr lang="en-US"/>
          </a:p>
        </p:txBody>
      </p:sp>
    </p:spTree>
    <p:extLst>
      <p:ext uri="{BB962C8B-B14F-4D97-AF65-F5344CB8AC3E}">
        <p14:creationId xmlns:p14="http://schemas.microsoft.com/office/powerpoint/2010/main" val="706225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dirty="0"/>
          </a:p>
        </p:txBody>
      </p:sp>
      <p:sp>
        <p:nvSpPr>
          <p:cNvPr id="4" name="Slide Number Placeholder 3"/>
          <p:cNvSpPr>
            <a:spLocks noGrp="1"/>
          </p:cNvSpPr>
          <p:nvPr>
            <p:ph type="sldNum" sz="quarter" idx="10"/>
          </p:nvPr>
        </p:nvSpPr>
        <p:spPr/>
        <p:txBody>
          <a:bodyPr/>
          <a:lstStyle/>
          <a:p>
            <a:fld id="{5B528DB1-E1D4-4C05-B867-1163177CD0A4}" type="slidenum">
              <a:rPr lang="en-US" smtClean="0"/>
              <a:t>30</a:t>
            </a:fld>
            <a:endParaRPr lang="en-US"/>
          </a:p>
        </p:txBody>
      </p:sp>
    </p:spTree>
    <p:extLst>
      <p:ext uri="{BB962C8B-B14F-4D97-AF65-F5344CB8AC3E}">
        <p14:creationId xmlns:p14="http://schemas.microsoft.com/office/powerpoint/2010/main" val="3739170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5B528DB1-E1D4-4C05-B867-1163177CD0A4}" type="slidenum">
              <a:rPr lang="en-US" smtClean="0"/>
              <a:t>31</a:t>
            </a:fld>
            <a:endParaRPr lang="en-US"/>
          </a:p>
        </p:txBody>
      </p:sp>
    </p:spTree>
    <p:extLst>
      <p:ext uri="{BB962C8B-B14F-4D97-AF65-F5344CB8AC3E}">
        <p14:creationId xmlns:p14="http://schemas.microsoft.com/office/powerpoint/2010/main" val="3349916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dirty="0"/>
          </a:p>
        </p:txBody>
      </p:sp>
      <p:sp>
        <p:nvSpPr>
          <p:cNvPr id="4" name="Slide Number Placeholder 3"/>
          <p:cNvSpPr>
            <a:spLocks noGrp="1"/>
          </p:cNvSpPr>
          <p:nvPr>
            <p:ph type="sldNum" sz="quarter" idx="10"/>
          </p:nvPr>
        </p:nvSpPr>
        <p:spPr/>
        <p:txBody>
          <a:bodyPr/>
          <a:lstStyle/>
          <a:p>
            <a:fld id="{5B528DB1-E1D4-4C05-B867-1163177CD0A4}" type="slidenum">
              <a:rPr lang="en-US" smtClean="0"/>
              <a:t>33</a:t>
            </a:fld>
            <a:endParaRPr lang="en-US"/>
          </a:p>
        </p:txBody>
      </p:sp>
    </p:spTree>
    <p:extLst>
      <p:ext uri="{BB962C8B-B14F-4D97-AF65-F5344CB8AC3E}">
        <p14:creationId xmlns:p14="http://schemas.microsoft.com/office/powerpoint/2010/main" val="4188228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a:p>
        </p:txBody>
      </p:sp>
      <p:sp>
        <p:nvSpPr>
          <p:cNvPr id="4" name="Slide Number Placeholder 3"/>
          <p:cNvSpPr>
            <a:spLocks noGrp="1"/>
          </p:cNvSpPr>
          <p:nvPr>
            <p:ph type="sldNum" sz="quarter" idx="10"/>
          </p:nvPr>
        </p:nvSpPr>
        <p:spPr/>
        <p:txBody>
          <a:bodyPr/>
          <a:lstStyle/>
          <a:p>
            <a:fld id="{5B528DB1-E1D4-4C05-B867-1163177CD0A4}" type="slidenum">
              <a:rPr lang="en-US" smtClean="0"/>
              <a:t>3</a:t>
            </a:fld>
            <a:endParaRPr lang="en-US"/>
          </a:p>
        </p:txBody>
      </p:sp>
    </p:spTree>
    <p:extLst>
      <p:ext uri="{BB962C8B-B14F-4D97-AF65-F5344CB8AC3E}">
        <p14:creationId xmlns:p14="http://schemas.microsoft.com/office/powerpoint/2010/main" val="273394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dirty="0"/>
          </a:p>
        </p:txBody>
      </p:sp>
      <p:sp>
        <p:nvSpPr>
          <p:cNvPr id="4" name="Slide Number Placeholder 3"/>
          <p:cNvSpPr>
            <a:spLocks noGrp="1"/>
          </p:cNvSpPr>
          <p:nvPr>
            <p:ph type="sldNum" sz="quarter" idx="10"/>
          </p:nvPr>
        </p:nvSpPr>
        <p:spPr/>
        <p:txBody>
          <a:bodyPr/>
          <a:lstStyle/>
          <a:p>
            <a:fld id="{5B528DB1-E1D4-4C05-B867-1163177CD0A4}" type="slidenum">
              <a:rPr lang="en-US" smtClean="0"/>
              <a:t>34</a:t>
            </a:fld>
            <a:endParaRPr lang="en-US"/>
          </a:p>
        </p:txBody>
      </p:sp>
    </p:spTree>
    <p:extLst>
      <p:ext uri="{BB962C8B-B14F-4D97-AF65-F5344CB8AC3E}">
        <p14:creationId xmlns:p14="http://schemas.microsoft.com/office/powerpoint/2010/main" val="42377080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dirty="0"/>
          </a:p>
        </p:txBody>
      </p:sp>
      <p:sp>
        <p:nvSpPr>
          <p:cNvPr id="4" name="Slide Number Placeholder 3"/>
          <p:cNvSpPr>
            <a:spLocks noGrp="1"/>
          </p:cNvSpPr>
          <p:nvPr>
            <p:ph type="sldNum" sz="quarter" idx="10"/>
          </p:nvPr>
        </p:nvSpPr>
        <p:spPr/>
        <p:txBody>
          <a:bodyPr/>
          <a:lstStyle/>
          <a:p>
            <a:fld id="{5B528DB1-E1D4-4C05-B867-1163177CD0A4}" type="slidenum">
              <a:rPr lang="en-US" smtClean="0"/>
              <a:t>35</a:t>
            </a:fld>
            <a:endParaRPr lang="en-US"/>
          </a:p>
        </p:txBody>
      </p:sp>
    </p:spTree>
    <p:extLst>
      <p:ext uri="{BB962C8B-B14F-4D97-AF65-F5344CB8AC3E}">
        <p14:creationId xmlns:p14="http://schemas.microsoft.com/office/powerpoint/2010/main" val="913180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dirty="0"/>
          </a:p>
        </p:txBody>
      </p:sp>
      <p:sp>
        <p:nvSpPr>
          <p:cNvPr id="4" name="Slide Number Placeholder 3"/>
          <p:cNvSpPr>
            <a:spLocks noGrp="1"/>
          </p:cNvSpPr>
          <p:nvPr>
            <p:ph type="sldNum" sz="quarter" idx="10"/>
          </p:nvPr>
        </p:nvSpPr>
        <p:spPr/>
        <p:txBody>
          <a:bodyPr/>
          <a:lstStyle/>
          <a:p>
            <a:fld id="{5B528DB1-E1D4-4C05-B867-1163177CD0A4}" type="slidenum">
              <a:rPr lang="en-US" smtClean="0"/>
              <a:t>36</a:t>
            </a:fld>
            <a:endParaRPr lang="en-US"/>
          </a:p>
        </p:txBody>
      </p:sp>
    </p:spTree>
    <p:extLst>
      <p:ext uri="{BB962C8B-B14F-4D97-AF65-F5344CB8AC3E}">
        <p14:creationId xmlns:p14="http://schemas.microsoft.com/office/powerpoint/2010/main" val="22572547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dirty="0"/>
          </a:p>
        </p:txBody>
      </p:sp>
      <p:sp>
        <p:nvSpPr>
          <p:cNvPr id="4" name="Slide Number Placeholder 3"/>
          <p:cNvSpPr>
            <a:spLocks noGrp="1"/>
          </p:cNvSpPr>
          <p:nvPr>
            <p:ph type="sldNum" sz="quarter" idx="10"/>
          </p:nvPr>
        </p:nvSpPr>
        <p:spPr/>
        <p:txBody>
          <a:bodyPr/>
          <a:lstStyle/>
          <a:p>
            <a:fld id="{5B528DB1-E1D4-4C05-B867-1163177CD0A4}" type="slidenum">
              <a:rPr lang="en-US" smtClean="0"/>
              <a:t>37</a:t>
            </a:fld>
            <a:endParaRPr lang="en-US"/>
          </a:p>
        </p:txBody>
      </p:sp>
    </p:spTree>
    <p:extLst>
      <p:ext uri="{BB962C8B-B14F-4D97-AF65-F5344CB8AC3E}">
        <p14:creationId xmlns:p14="http://schemas.microsoft.com/office/powerpoint/2010/main" val="18240515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dirty="0"/>
          </a:p>
        </p:txBody>
      </p:sp>
      <p:sp>
        <p:nvSpPr>
          <p:cNvPr id="4" name="Slide Number Placeholder 3"/>
          <p:cNvSpPr>
            <a:spLocks noGrp="1"/>
          </p:cNvSpPr>
          <p:nvPr>
            <p:ph type="sldNum" sz="quarter" idx="10"/>
          </p:nvPr>
        </p:nvSpPr>
        <p:spPr/>
        <p:txBody>
          <a:bodyPr/>
          <a:lstStyle/>
          <a:p>
            <a:fld id="{5B528DB1-E1D4-4C05-B867-1163177CD0A4}" type="slidenum">
              <a:rPr lang="en-US" smtClean="0"/>
              <a:t>38</a:t>
            </a:fld>
            <a:endParaRPr lang="en-US"/>
          </a:p>
        </p:txBody>
      </p:sp>
    </p:spTree>
    <p:extLst>
      <p:ext uri="{BB962C8B-B14F-4D97-AF65-F5344CB8AC3E}">
        <p14:creationId xmlns:p14="http://schemas.microsoft.com/office/powerpoint/2010/main" val="3977009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charset="0"/>
              <a:buChar char="•"/>
            </a:pPr>
            <a:r>
              <a:rPr lang="en-US" sz="1200" dirty="0">
                <a:solidFill>
                  <a:schemeClr val="bg1"/>
                </a:solidFill>
              </a:rPr>
              <a:t>Once you have accepted a placement, you are not permitted to change your placement setting.  </a:t>
            </a:r>
          </a:p>
          <a:p>
            <a:pPr marL="137160" indent="0">
              <a:buNone/>
            </a:pPr>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E5F625FA-0ED0-48AE-ADD4-9373EACC4D99}" type="slidenum">
              <a:rPr lang="en-US" smtClean="0"/>
              <a:t>39</a:t>
            </a:fld>
            <a:endParaRPr lang="en-US"/>
          </a:p>
        </p:txBody>
      </p:sp>
    </p:spTree>
    <p:extLst>
      <p:ext uri="{BB962C8B-B14F-4D97-AF65-F5344CB8AC3E}">
        <p14:creationId xmlns:p14="http://schemas.microsoft.com/office/powerpoint/2010/main" val="2817719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FB1AEFF-EDA7-45D0-8C18-8EF2ADAE7BC3}" type="slidenum">
              <a:rPr lang="en-CA" smtClean="0"/>
              <a:t>40</a:t>
            </a:fld>
            <a:endParaRPr lang="en-CA"/>
          </a:p>
        </p:txBody>
      </p:sp>
    </p:spTree>
    <p:extLst>
      <p:ext uri="{BB962C8B-B14F-4D97-AF65-F5344CB8AC3E}">
        <p14:creationId xmlns:p14="http://schemas.microsoft.com/office/powerpoint/2010/main" val="6248610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42</a:t>
            </a:fld>
            <a:endParaRPr lang="en-US"/>
          </a:p>
        </p:txBody>
      </p:sp>
    </p:spTree>
    <p:extLst>
      <p:ext uri="{BB962C8B-B14F-4D97-AF65-F5344CB8AC3E}">
        <p14:creationId xmlns:p14="http://schemas.microsoft.com/office/powerpoint/2010/main" val="22276325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a:p>
        </p:txBody>
      </p:sp>
      <p:sp>
        <p:nvSpPr>
          <p:cNvPr id="4" name="Slide Number Placeholder 3"/>
          <p:cNvSpPr>
            <a:spLocks noGrp="1"/>
          </p:cNvSpPr>
          <p:nvPr>
            <p:ph type="sldNum" sz="quarter" idx="10"/>
          </p:nvPr>
        </p:nvSpPr>
        <p:spPr/>
        <p:txBody>
          <a:bodyPr/>
          <a:lstStyle/>
          <a:p>
            <a:fld id="{5B528DB1-E1D4-4C05-B867-1163177CD0A4}" type="slidenum">
              <a:rPr lang="en-US" smtClean="0"/>
              <a:t>43</a:t>
            </a:fld>
            <a:endParaRPr lang="en-US"/>
          </a:p>
        </p:txBody>
      </p:sp>
    </p:spTree>
    <p:extLst>
      <p:ext uri="{BB962C8B-B14F-4D97-AF65-F5344CB8AC3E}">
        <p14:creationId xmlns:p14="http://schemas.microsoft.com/office/powerpoint/2010/main" val="41354670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45</a:t>
            </a:fld>
            <a:endParaRPr lang="en-US"/>
          </a:p>
        </p:txBody>
      </p:sp>
    </p:spTree>
    <p:extLst>
      <p:ext uri="{BB962C8B-B14F-4D97-AF65-F5344CB8AC3E}">
        <p14:creationId xmlns:p14="http://schemas.microsoft.com/office/powerpoint/2010/main" val="2769619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a:p>
        </p:txBody>
      </p:sp>
      <p:sp>
        <p:nvSpPr>
          <p:cNvPr id="4" name="Slide Number Placeholder 3"/>
          <p:cNvSpPr>
            <a:spLocks noGrp="1"/>
          </p:cNvSpPr>
          <p:nvPr>
            <p:ph type="sldNum" sz="quarter" idx="10"/>
          </p:nvPr>
        </p:nvSpPr>
        <p:spPr/>
        <p:txBody>
          <a:bodyPr/>
          <a:lstStyle/>
          <a:p>
            <a:fld id="{5B528DB1-E1D4-4C05-B867-1163177CD0A4}" type="slidenum">
              <a:rPr lang="en-US" smtClean="0"/>
              <a:t>4</a:t>
            </a:fld>
            <a:endParaRPr lang="en-US"/>
          </a:p>
        </p:txBody>
      </p:sp>
    </p:spTree>
    <p:extLst>
      <p:ext uri="{BB962C8B-B14F-4D97-AF65-F5344CB8AC3E}">
        <p14:creationId xmlns:p14="http://schemas.microsoft.com/office/powerpoint/2010/main" val="677617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46</a:t>
            </a:fld>
            <a:endParaRPr lang="en-US"/>
          </a:p>
        </p:txBody>
      </p:sp>
    </p:spTree>
    <p:extLst>
      <p:ext uri="{BB962C8B-B14F-4D97-AF65-F5344CB8AC3E}">
        <p14:creationId xmlns:p14="http://schemas.microsoft.com/office/powerpoint/2010/main" val="26039729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47</a:t>
            </a:fld>
            <a:endParaRPr lang="en-US"/>
          </a:p>
        </p:txBody>
      </p:sp>
    </p:spTree>
    <p:extLst>
      <p:ext uri="{BB962C8B-B14F-4D97-AF65-F5344CB8AC3E}">
        <p14:creationId xmlns:p14="http://schemas.microsoft.com/office/powerpoint/2010/main" val="3608934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48</a:t>
            </a:fld>
            <a:endParaRPr lang="en-US"/>
          </a:p>
        </p:txBody>
      </p:sp>
    </p:spTree>
    <p:extLst>
      <p:ext uri="{BB962C8B-B14F-4D97-AF65-F5344CB8AC3E}">
        <p14:creationId xmlns:p14="http://schemas.microsoft.com/office/powerpoint/2010/main" val="1872431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dirty="0"/>
          </a:p>
        </p:txBody>
      </p:sp>
      <p:sp>
        <p:nvSpPr>
          <p:cNvPr id="4" name="Slide Number Placeholder 3"/>
          <p:cNvSpPr>
            <a:spLocks noGrp="1"/>
          </p:cNvSpPr>
          <p:nvPr>
            <p:ph type="sldNum" sz="quarter" idx="10"/>
          </p:nvPr>
        </p:nvSpPr>
        <p:spPr/>
        <p:txBody>
          <a:bodyPr/>
          <a:lstStyle/>
          <a:p>
            <a:fld id="{5B528DB1-E1D4-4C05-B867-1163177CD0A4}" type="slidenum">
              <a:rPr lang="en-US" smtClean="0"/>
              <a:t>50</a:t>
            </a:fld>
            <a:endParaRPr lang="en-US"/>
          </a:p>
        </p:txBody>
      </p:sp>
    </p:spTree>
    <p:extLst>
      <p:ext uri="{BB962C8B-B14F-4D97-AF65-F5344CB8AC3E}">
        <p14:creationId xmlns:p14="http://schemas.microsoft.com/office/powerpoint/2010/main" val="1367295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a:p>
        </p:txBody>
      </p:sp>
      <p:sp>
        <p:nvSpPr>
          <p:cNvPr id="4" name="Slide Number Placeholder 3"/>
          <p:cNvSpPr>
            <a:spLocks noGrp="1"/>
          </p:cNvSpPr>
          <p:nvPr>
            <p:ph type="sldNum" sz="quarter" idx="10"/>
          </p:nvPr>
        </p:nvSpPr>
        <p:spPr/>
        <p:txBody>
          <a:bodyPr/>
          <a:lstStyle/>
          <a:p>
            <a:fld id="{5B528DB1-E1D4-4C05-B867-1163177CD0A4}" type="slidenum">
              <a:rPr lang="en-US" smtClean="0"/>
              <a:t>51</a:t>
            </a:fld>
            <a:endParaRPr lang="en-US"/>
          </a:p>
        </p:txBody>
      </p:sp>
    </p:spTree>
    <p:extLst>
      <p:ext uri="{BB962C8B-B14F-4D97-AF65-F5344CB8AC3E}">
        <p14:creationId xmlns:p14="http://schemas.microsoft.com/office/powerpoint/2010/main" val="42558737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a:p>
        </p:txBody>
      </p:sp>
      <p:sp>
        <p:nvSpPr>
          <p:cNvPr id="4" name="Slide Number Placeholder 3"/>
          <p:cNvSpPr>
            <a:spLocks noGrp="1"/>
          </p:cNvSpPr>
          <p:nvPr>
            <p:ph type="sldNum" sz="quarter" idx="10"/>
          </p:nvPr>
        </p:nvSpPr>
        <p:spPr/>
        <p:txBody>
          <a:bodyPr/>
          <a:lstStyle/>
          <a:p>
            <a:fld id="{5B528DB1-E1D4-4C05-B867-1163177CD0A4}" type="slidenum">
              <a:rPr lang="en-US" smtClean="0"/>
              <a:t>53</a:t>
            </a:fld>
            <a:endParaRPr lang="en-US"/>
          </a:p>
        </p:txBody>
      </p:sp>
    </p:spTree>
    <p:extLst>
      <p:ext uri="{BB962C8B-B14F-4D97-AF65-F5344CB8AC3E}">
        <p14:creationId xmlns:p14="http://schemas.microsoft.com/office/powerpoint/2010/main" val="2196721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a:p>
        </p:txBody>
      </p:sp>
      <p:sp>
        <p:nvSpPr>
          <p:cNvPr id="4" name="Slide Number Placeholder 3"/>
          <p:cNvSpPr>
            <a:spLocks noGrp="1"/>
          </p:cNvSpPr>
          <p:nvPr>
            <p:ph type="sldNum" sz="quarter" idx="10"/>
          </p:nvPr>
        </p:nvSpPr>
        <p:spPr/>
        <p:txBody>
          <a:bodyPr/>
          <a:lstStyle/>
          <a:p>
            <a:fld id="{5B528DB1-E1D4-4C05-B867-1163177CD0A4}" type="slidenum">
              <a:rPr lang="en-US" smtClean="0"/>
              <a:t>56</a:t>
            </a:fld>
            <a:endParaRPr lang="en-US"/>
          </a:p>
        </p:txBody>
      </p:sp>
    </p:spTree>
    <p:extLst>
      <p:ext uri="{BB962C8B-B14F-4D97-AF65-F5344CB8AC3E}">
        <p14:creationId xmlns:p14="http://schemas.microsoft.com/office/powerpoint/2010/main" val="1643468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a:p>
        </p:txBody>
      </p:sp>
      <p:sp>
        <p:nvSpPr>
          <p:cNvPr id="4" name="Slide Number Placeholder 3"/>
          <p:cNvSpPr>
            <a:spLocks noGrp="1"/>
          </p:cNvSpPr>
          <p:nvPr>
            <p:ph type="sldNum" sz="quarter" idx="10"/>
          </p:nvPr>
        </p:nvSpPr>
        <p:spPr/>
        <p:txBody>
          <a:bodyPr/>
          <a:lstStyle/>
          <a:p>
            <a:fld id="{5B528DB1-E1D4-4C05-B867-1163177CD0A4}" type="slidenum">
              <a:rPr lang="en-US" smtClean="0"/>
              <a:t>5</a:t>
            </a:fld>
            <a:endParaRPr lang="en-US"/>
          </a:p>
        </p:txBody>
      </p:sp>
    </p:spTree>
    <p:extLst>
      <p:ext uri="{BB962C8B-B14F-4D97-AF65-F5344CB8AC3E}">
        <p14:creationId xmlns:p14="http://schemas.microsoft.com/office/powerpoint/2010/main" val="2567376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CA"/>
          </a:p>
        </p:txBody>
      </p:sp>
      <p:sp>
        <p:nvSpPr>
          <p:cNvPr id="4" name="Slide Number Placeholder 3"/>
          <p:cNvSpPr>
            <a:spLocks noGrp="1"/>
          </p:cNvSpPr>
          <p:nvPr>
            <p:ph type="sldNum" sz="quarter" idx="10"/>
          </p:nvPr>
        </p:nvSpPr>
        <p:spPr/>
        <p:txBody>
          <a:bodyPr/>
          <a:lstStyle/>
          <a:p>
            <a:fld id="{5B528DB1-E1D4-4C05-B867-1163177CD0A4}" type="slidenum">
              <a:rPr lang="en-US" smtClean="0"/>
              <a:t>6</a:t>
            </a:fld>
            <a:endParaRPr lang="en-US"/>
          </a:p>
        </p:txBody>
      </p:sp>
    </p:spTree>
    <p:extLst>
      <p:ext uri="{BB962C8B-B14F-4D97-AF65-F5344CB8AC3E}">
        <p14:creationId xmlns:p14="http://schemas.microsoft.com/office/powerpoint/2010/main" val="2585115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FB1AEFF-EDA7-45D0-8C18-8EF2ADAE7BC3}" type="slidenum">
              <a:rPr lang="en-CA" smtClean="0"/>
              <a:t>7</a:t>
            </a:fld>
            <a:endParaRPr lang="en-CA"/>
          </a:p>
        </p:txBody>
      </p:sp>
    </p:spTree>
    <p:extLst>
      <p:ext uri="{BB962C8B-B14F-4D97-AF65-F5344CB8AC3E}">
        <p14:creationId xmlns:p14="http://schemas.microsoft.com/office/powerpoint/2010/main" val="45810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1AEFF-EDA7-45D0-8C18-8EF2ADAE7BC3}" type="slidenum">
              <a:rPr lang="en-CA" smtClean="0"/>
              <a:t>8</a:t>
            </a:fld>
            <a:endParaRPr lang="en-CA"/>
          </a:p>
        </p:txBody>
      </p:sp>
    </p:spTree>
    <p:extLst>
      <p:ext uri="{BB962C8B-B14F-4D97-AF65-F5344CB8AC3E}">
        <p14:creationId xmlns:p14="http://schemas.microsoft.com/office/powerpoint/2010/main" val="1275896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indent="0">
              <a:buFontTx/>
              <a:buNone/>
            </a:pPr>
            <a:endParaRPr lang="en-CA" dirty="0"/>
          </a:p>
        </p:txBody>
      </p:sp>
      <p:sp>
        <p:nvSpPr>
          <p:cNvPr id="4" name="Slide Number Placeholder 3"/>
          <p:cNvSpPr>
            <a:spLocks noGrp="1"/>
          </p:cNvSpPr>
          <p:nvPr>
            <p:ph type="sldNum" sz="quarter" idx="10"/>
          </p:nvPr>
        </p:nvSpPr>
        <p:spPr/>
        <p:txBody>
          <a:bodyPr/>
          <a:lstStyle/>
          <a:p>
            <a:fld id="{5B528DB1-E1D4-4C05-B867-1163177CD0A4}" type="slidenum">
              <a:rPr lang="en-US" smtClean="0"/>
              <a:t>9</a:t>
            </a:fld>
            <a:endParaRPr lang="en-US"/>
          </a:p>
        </p:txBody>
      </p:sp>
    </p:spTree>
    <p:extLst>
      <p:ext uri="{BB962C8B-B14F-4D97-AF65-F5344CB8AC3E}">
        <p14:creationId xmlns:p14="http://schemas.microsoft.com/office/powerpoint/2010/main" val="1839714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A60FB8-8CF7-794D-9029-0FCDE1C74C7D}" type="datetime1">
              <a:rPr lang="en-CA" smtClean="0"/>
              <a:t>2023-01-13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720441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67871-D867-6B40-8A5B-8C5F2B0B8047}" type="datetime1">
              <a:rPr lang="en-CA" smtClean="0"/>
              <a:t>2023-01-13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894980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F14356-EE34-5842-98E7-F085AEAA3645}" type="datetime1">
              <a:rPr lang="en-CA" smtClean="0"/>
              <a:t>2023-01-13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A7A6979-0714-4377-B894-6BE4C2D6E202}"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26130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2844F36-B853-3C48-A172-F22E97F03C60}" type="datetime1">
              <a:rPr lang="en-CA" smtClean="0"/>
              <a:t>2023-01-13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572879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B056223-4A04-1840-B581-324B01F7C1A7}" type="datetime1">
              <a:rPr lang="en-CA" smtClean="0"/>
              <a:t>2023-01-13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A7A6979-0714-4377-B894-6BE4C2D6E202}"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1818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1C7F5A9-CE48-0C44-B456-CAAFFD711053}" type="datetime1">
              <a:rPr lang="en-CA" smtClean="0"/>
              <a:t>2023-01-13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761068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5D5937-DC40-DA49-839B-E16625211E37}" type="datetime1">
              <a:rPr lang="en-CA" smtClean="0"/>
              <a:t>2023-01-13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849263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28F918-9839-0941-96DD-A8F27A288D48}" type="datetime1">
              <a:rPr lang="en-CA" smtClean="0"/>
              <a:t>2023-01-13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158054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AC7433-81E5-A94D-91E1-FA616D7DCE9B}" type="datetime1">
              <a:rPr lang="en-CA" smtClean="0"/>
              <a:t>2023-01-13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805634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FD8564-25AC-1443-A5B8-8C6A1DC7CCEB}" type="datetime1">
              <a:rPr lang="en-CA" smtClean="0"/>
              <a:t>2023-01-13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745752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355ACB2-4072-3741-8A96-B1F8443A1A0B}" type="datetime1">
              <a:rPr lang="en-CA" smtClean="0"/>
              <a:t>2023-01-13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82101216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F7B740-DCD4-6748-ABA1-4EAB6F446F6E}" type="datetime1">
              <a:rPr lang="en-CA" smtClean="0"/>
              <a:t>2023-01-13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04604791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34578E-4B21-4748-BCA4-0A6C41221A9F}" type="datetime1">
              <a:rPr lang="en-CA" smtClean="0"/>
              <a:t>2023-01-13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246349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8CC3B9-B2A7-5340-BBCD-919432C697C8}" type="datetime1">
              <a:rPr lang="en-CA" smtClean="0"/>
              <a:t>2023-01-13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759326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5BE135-28C4-E74D-8EF2-15A3A101AD2D}" type="datetime1">
              <a:rPr lang="en-CA" smtClean="0"/>
              <a:t>2023-01-13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72247101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F7BBE0-CBBB-A741-BCF0-84D79F7F1294}" type="datetime1">
              <a:rPr lang="en-CA" smtClean="0"/>
              <a:t>2023-01-13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72740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BB02ACA-0C16-7E42-BC94-034103BDD45D}" type="datetime1">
              <a:rPr lang="en-CA" smtClean="0"/>
              <a:t>2023-01-13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008546896"/>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 id="2147484292" r:id="rId12"/>
    <p:sldLayoutId id="2147484293" r:id="rId13"/>
    <p:sldLayoutId id="2147484294" r:id="rId14"/>
    <p:sldLayoutId id="2147484295" r:id="rId15"/>
    <p:sldLayoutId id="2147484296"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24.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5.xml.rels><?xml version="1.0" encoding="UTF-8" standalone="yes"?>
<Relationships xmlns="http://schemas.openxmlformats.org/package/2006/relationships"><Relationship Id="rId3" Type="http://schemas.openxmlformats.org/officeDocument/2006/relationships/hyperlink" Target="mailto:SSW.Practicum.Admin@cunet.carleton.ca"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SSW.Practicum.Admin@cunet.carleton.ca"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1.xml.rels><?xml version="1.0" encoding="UTF-8" standalone="yes"?>
<Relationships xmlns="http://schemas.openxmlformats.org/package/2006/relationships"><Relationship Id="rId3" Type="http://schemas.openxmlformats.org/officeDocument/2006/relationships/hyperlink" Target="https://cuportfolio.carleton.ca/view/view.php?t=fkg80UjvPyOo7XuK5dt1"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cuportfolio.carleton.ca/view/view.php?t=QXLV8b0OPm2JW5f6spyC"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jpe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31208" y="2061275"/>
            <a:ext cx="3287803" cy="1638212"/>
          </a:xfrm>
        </p:spPr>
        <p:txBody>
          <a:bodyPr>
            <a:normAutofit fontScale="90000"/>
          </a:bodyPr>
          <a:lstStyle/>
          <a:p>
            <a:br>
              <a:rPr lang="en-US" sz="4000" dirty="0">
                <a:solidFill>
                  <a:schemeClr val="tx1"/>
                </a:solidFill>
              </a:rPr>
            </a:br>
            <a:br>
              <a:rPr lang="en-US" sz="4000" dirty="0">
                <a:solidFill>
                  <a:schemeClr val="tx1"/>
                </a:solidFill>
              </a:rPr>
            </a:br>
            <a:r>
              <a:rPr lang="en-US" sz="4000" dirty="0">
                <a:solidFill>
                  <a:schemeClr val="tx1"/>
                </a:solidFill>
              </a:rPr>
              <a:t>MSW Field Orientation </a:t>
            </a:r>
            <a:endParaRPr lang="en-US" sz="4000" dirty="0">
              <a:solidFill>
                <a:schemeClr val="tx1"/>
              </a:solidFill>
              <a:latin typeface="+mn-lt"/>
            </a:endParaRPr>
          </a:p>
        </p:txBody>
      </p:sp>
      <p:sp>
        <p:nvSpPr>
          <p:cNvPr id="3" name="Subtitle 2"/>
          <p:cNvSpPr>
            <a:spLocks noGrp="1"/>
          </p:cNvSpPr>
          <p:nvPr>
            <p:ph type="subTitle" idx="1"/>
          </p:nvPr>
        </p:nvSpPr>
        <p:spPr>
          <a:xfrm>
            <a:off x="1731208" y="5266891"/>
            <a:ext cx="6370376" cy="544260"/>
          </a:xfrm>
        </p:spPr>
        <p:txBody>
          <a:bodyPr anchor="ctr">
            <a:noAutofit/>
          </a:bodyPr>
          <a:lstStyle/>
          <a:p>
            <a:pPr>
              <a:lnSpc>
                <a:spcPct val="90000"/>
              </a:lnSpc>
            </a:pPr>
            <a:r>
              <a:rPr lang="en-US" dirty="0">
                <a:solidFill>
                  <a:schemeClr val="tx1"/>
                </a:solidFill>
              </a:rPr>
              <a:t>MSW Practicum II - SOWK 5607 </a:t>
            </a:r>
          </a:p>
          <a:p>
            <a:pPr>
              <a:lnSpc>
                <a:spcPct val="90000"/>
              </a:lnSpc>
            </a:pPr>
            <a:r>
              <a:rPr lang="en-US" dirty="0">
                <a:solidFill>
                  <a:schemeClr val="tx1"/>
                </a:solidFill>
              </a:rPr>
              <a:t>Advanced Year</a:t>
            </a:r>
          </a:p>
          <a:p>
            <a:pPr>
              <a:lnSpc>
                <a:spcPct val="90000"/>
              </a:lnSpc>
            </a:pPr>
            <a:r>
              <a:rPr lang="en-CA" dirty="0">
                <a:solidFill>
                  <a:schemeClr val="tx1"/>
                </a:solidFill>
              </a:rPr>
              <a:t>Summer Term 2023</a:t>
            </a:r>
          </a:p>
          <a:p>
            <a:pPr>
              <a:lnSpc>
                <a:spcPct val="90000"/>
              </a:lnSpc>
            </a:pPr>
            <a:endParaRPr lang="en-CA" dirty="0">
              <a:solidFill>
                <a:schemeClr val="tx1"/>
              </a:solidFill>
            </a:endParaRPr>
          </a:p>
          <a:p>
            <a:pPr>
              <a:lnSpc>
                <a:spcPct val="90000"/>
              </a:lnSpc>
            </a:pPr>
            <a:r>
              <a:rPr lang="en-CA" dirty="0">
                <a:solidFill>
                  <a:schemeClr val="tx1"/>
                </a:solidFill>
              </a:rPr>
              <a:t>Presented by: Allison Everett </a:t>
            </a:r>
            <a:endParaRPr lang="en-US" dirty="0">
              <a:solidFill>
                <a:schemeClr val="tx1"/>
              </a:solidFill>
            </a:endParaRPr>
          </a:p>
          <a:p>
            <a:pPr>
              <a:lnSpc>
                <a:spcPct val="90000"/>
              </a:lnSpc>
            </a:pPr>
            <a:endParaRPr lang="en-US" dirty="0">
              <a:solidFill>
                <a:schemeClr val="tx1"/>
              </a:solidFill>
            </a:endParaRPr>
          </a:p>
        </p:txBody>
      </p:sp>
      <p:pic>
        <p:nvPicPr>
          <p:cNvPr id="1028" name="Picture 4" descr="5 Reasons to Pursue a Career in Social Work - KVC Health Systems">
            <a:extLst>
              <a:ext uri="{FF2B5EF4-FFF2-40B4-BE49-F238E27FC236}">
                <a16:creationId xmlns:a16="http://schemas.microsoft.com/office/drawing/2014/main" id="{265E4383-0E06-4442-AF77-E30F041D21E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87994" y="1789855"/>
            <a:ext cx="5640502" cy="328559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3646317-4A07-124A-9064-423FA5FF9DD2}"/>
              </a:ext>
            </a:extLst>
          </p:cNvPr>
          <p:cNvSpPr>
            <a:spLocks noGrp="1"/>
          </p:cNvSpPr>
          <p:nvPr>
            <p:ph type="sldNum" sz="quarter" idx="12"/>
          </p:nvPr>
        </p:nvSpPr>
        <p:spPr/>
        <p:txBody>
          <a:bodyPr/>
          <a:lstStyle/>
          <a:p>
            <a:fld id="{8A7A6979-0714-4377-B894-6BE4C2D6E202}" type="slidenum">
              <a:rPr lang="en-US" smtClean="0"/>
              <a:pPr/>
              <a:t>1</a:t>
            </a:fld>
            <a:endParaRPr lang="en-US" dirty="0"/>
          </a:p>
        </p:txBody>
      </p:sp>
    </p:spTree>
    <p:extLst>
      <p:ext uri="{BB962C8B-B14F-4D97-AF65-F5344CB8AC3E}">
        <p14:creationId xmlns:p14="http://schemas.microsoft.com/office/powerpoint/2010/main" val="392809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54444" y="609600"/>
            <a:ext cx="9875520" cy="800100"/>
          </a:xfrm>
        </p:spPr>
        <p:txBody>
          <a:bodyPr>
            <a:normAutofit/>
          </a:bodyPr>
          <a:lstStyle/>
          <a:p>
            <a:r>
              <a:rPr lang="en-US" sz="3600" dirty="0">
                <a:solidFill>
                  <a:schemeClr val="accent3">
                    <a:lumMod val="75000"/>
                  </a:schemeClr>
                </a:solidFill>
              </a:rPr>
              <a:t>Academic Prerequisites</a:t>
            </a:r>
          </a:p>
        </p:txBody>
      </p:sp>
      <p:sp>
        <p:nvSpPr>
          <p:cNvPr id="2" name="Content Placeholder 1"/>
          <p:cNvSpPr>
            <a:spLocks noGrp="1"/>
          </p:cNvSpPr>
          <p:nvPr>
            <p:ph idx="1"/>
          </p:nvPr>
        </p:nvSpPr>
        <p:spPr>
          <a:xfrm>
            <a:off x="2106827" y="1754317"/>
            <a:ext cx="9257554" cy="4191000"/>
          </a:xfrm>
        </p:spPr>
        <p:txBody>
          <a:bodyPr>
            <a:normAutofit fontScale="25000" lnSpcReduction="20000"/>
          </a:bodyPr>
          <a:lstStyle/>
          <a:p>
            <a:pPr marL="342900" marR="0" lvl="0" indent="-342900">
              <a:lnSpc>
                <a:spcPct val="107000"/>
              </a:lnSpc>
              <a:spcBef>
                <a:spcPts val="0"/>
              </a:spcBef>
              <a:spcAft>
                <a:spcPts val="600"/>
              </a:spcAft>
              <a:buFont typeface="Symbol" panose="05050102010706020507" pitchFamily="18" charset="2"/>
              <a:buChar char=""/>
            </a:pPr>
            <a:r>
              <a:rPr lang="en-CA" sz="11200" b="1" dirty="0">
                <a:latin typeface="Cambria" panose="02040503050406030204" pitchFamily="18" charset="0"/>
                <a:ea typeface="Cambria" panose="02040503050406030204" pitchFamily="18" charset="0"/>
                <a:cs typeface="Calibri" panose="020F0502020204030204" pitchFamily="34" charset="0"/>
              </a:rPr>
              <a:t>Good academic standing in the MSW program</a:t>
            </a:r>
          </a:p>
          <a:p>
            <a:r>
              <a:rPr lang="en-CA" sz="11200" b="1" dirty="0">
                <a:latin typeface="Cambria" panose="02040503050406030204" pitchFamily="18" charset="0"/>
                <a:ea typeface="Cambria" panose="02040503050406030204" pitchFamily="18" charset="0"/>
              </a:rPr>
              <a:t>Completion of the following courses:</a:t>
            </a:r>
          </a:p>
          <a:p>
            <a:pPr lvl="1"/>
            <a:r>
              <a:rPr lang="en-CA" sz="11200" b="1" dirty="0">
                <a:latin typeface="Cambria" panose="02040503050406030204" pitchFamily="18" charset="0"/>
                <a:ea typeface="Cambria" panose="02040503050406030204" pitchFamily="18" charset="0"/>
              </a:rPr>
              <a:t>SOWK 5011   Social Justice Intensive</a:t>
            </a:r>
          </a:p>
          <a:p>
            <a:pPr lvl="1"/>
            <a:r>
              <a:rPr lang="en-CA" sz="11200" b="1" dirty="0">
                <a:latin typeface="Cambria" panose="02040503050406030204" pitchFamily="18" charset="0"/>
                <a:ea typeface="Cambria" panose="02040503050406030204" pitchFamily="18" charset="0"/>
              </a:rPr>
              <a:t>SOWK 5012   Research</a:t>
            </a:r>
          </a:p>
          <a:p>
            <a:pPr lvl="1"/>
            <a:r>
              <a:rPr lang="en-CA" sz="11200" b="1" dirty="0">
                <a:latin typeface="Cambria" panose="02040503050406030204" pitchFamily="18" charset="0"/>
                <a:ea typeface="Cambria" panose="02040503050406030204" pitchFamily="18" charset="0"/>
              </a:rPr>
              <a:t>Minimum of 2 credits of electives</a:t>
            </a:r>
          </a:p>
          <a:p>
            <a:pPr marL="742950" marR="0" lvl="1" indent="-285750">
              <a:lnSpc>
                <a:spcPct val="107000"/>
              </a:lnSpc>
              <a:spcBef>
                <a:spcPts val="0"/>
              </a:spcBef>
              <a:spcAft>
                <a:spcPts val="600"/>
              </a:spcAft>
              <a:buFont typeface="Courier New" panose="02070309020205020404" pitchFamily="49" charset="0"/>
              <a:buChar char="o"/>
            </a:pPr>
            <a:endParaRPr lang="en-US" sz="11200" b="1" dirty="0">
              <a:latin typeface="Cambria" panose="02040503050406030204" pitchFamily="18" charset="0"/>
              <a:ea typeface="Cambria" panose="02040503050406030204" pitchFamily="18" charset="0"/>
              <a:cs typeface="Calibri" panose="020F0502020204030204" pitchFamily="34" charset="0"/>
            </a:endParaRPr>
          </a:p>
          <a:p>
            <a:r>
              <a:rPr lang="en-US" sz="11200" b="1" dirty="0">
                <a:latin typeface="Cambria" panose="02040503050406030204" pitchFamily="18" charset="0"/>
                <a:ea typeface="Cambria" panose="02040503050406030204" pitchFamily="18" charset="0"/>
                <a:cs typeface="Calibri" panose="020F0502020204030204" pitchFamily="34" charset="0"/>
              </a:rPr>
              <a:t>Permission of School of Social Work </a:t>
            </a:r>
          </a:p>
          <a:p>
            <a:pPr marL="0" indent="0">
              <a:buNone/>
            </a:pPr>
            <a:r>
              <a:rPr lang="en-US" sz="11200" b="1" dirty="0">
                <a:latin typeface="Cambria" panose="02040503050406030204" pitchFamily="18" charset="0"/>
                <a:ea typeface="Cambria" panose="02040503050406030204" pitchFamily="18" charset="0"/>
                <a:cs typeface="Calibri" panose="020F0502020204030204" pitchFamily="34" charset="0"/>
              </a:rPr>
              <a:t>(Your application is your request for this permission)</a:t>
            </a:r>
          </a:p>
          <a:p>
            <a:pPr>
              <a:buFont typeface="Arial" panose="020B0604020202020204" pitchFamily="34" charset="0"/>
              <a:buChar char="•"/>
            </a:pPr>
            <a:r>
              <a:rPr lang="en-US" sz="11200" b="1" dirty="0">
                <a:latin typeface="Cambria" panose="02040503050406030204" pitchFamily="18" charset="0"/>
                <a:ea typeface="Cambria" panose="02040503050406030204" pitchFamily="18" charset="0"/>
                <a:cs typeface="Calibri" panose="020F0502020204030204" pitchFamily="34" charset="0"/>
              </a:rPr>
              <a:t>Application due by January 10</a:t>
            </a:r>
            <a:r>
              <a:rPr lang="en-US" sz="11200" b="1" baseline="30000" dirty="0">
                <a:latin typeface="Cambria" panose="02040503050406030204" pitchFamily="18" charset="0"/>
                <a:ea typeface="Cambria" panose="02040503050406030204" pitchFamily="18" charset="0"/>
                <a:cs typeface="Calibri" panose="020F0502020204030204" pitchFamily="34" charset="0"/>
              </a:rPr>
              <a:t>th</a:t>
            </a:r>
            <a:r>
              <a:rPr lang="en-US" sz="11200" b="1" dirty="0">
                <a:latin typeface="Cambria" panose="02040503050406030204" pitchFamily="18" charset="0"/>
                <a:ea typeface="Cambria" panose="02040503050406030204" pitchFamily="18" charset="0"/>
                <a:cs typeface="Calibri" panose="020F0502020204030204" pitchFamily="34" charset="0"/>
              </a:rPr>
              <a:t>, 2023</a:t>
            </a:r>
          </a:p>
          <a:p>
            <a:pPr lvl="1" indent="0">
              <a:buNone/>
            </a:pPr>
            <a:r>
              <a:rPr lang="en-US" sz="11200" b="1" dirty="0">
                <a:latin typeface="Calibri" panose="020F0502020204030204" pitchFamily="34" charset="0"/>
                <a:cs typeface="Calibri" panose="020F0502020204030204" pitchFamily="34" charset="0"/>
              </a:rPr>
              <a:t> </a:t>
            </a:r>
            <a:endParaRPr lang="en-US" sz="112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0B478E3-BA1C-8E4D-A181-C318FEA5E3D5}"/>
              </a:ext>
            </a:extLst>
          </p:cNvPr>
          <p:cNvSpPr>
            <a:spLocks noGrp="1"/>
          </p:cNvSpPr>
          <p:nvPr>
            <p:ph type="sldNum" sz="quarter" idx="12"/>
          </p:nvPr>
        </p:nvSpPr>
        <p:spPr/>
        <p:txBody>
          <a:bodyPr/>
          <a:lstStyle/>
          <a:p>
            <a:fld id="{8A7A6979-0714-4377-B894-6BE4C2D6E202}" type="slidenum">
              <a:rPr lang="en-US" smtClean="0"/>
              <a:pPr/>
              <a:t>10</a:t>
            </a:fld>
            <a:endParaRPr lang="en-US" dirty="0"/>
          </a:p>
        </p:txBody>
      </p:sp>
    </p:spTree>
    <p:extLst>
      <p:ext uri="{BB962C8B-B14F-4D97-AF65-F5344CB8AC3E}">
        <p14:creationId xmlns:p14="http://schemas.microsoft.com/office/powerpoint/2010/main" val="1897488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833" y="533401"/>
            <a:ext cx="10639167" cy="1341438"/>
          </a:xfrm>
        </p:spPr>
        <p:txBody>
          <a:bodyPr>
            <a:normAutofit/>
          </a:bodyPr>
          <a:lstStyle/>
          <a:p>
            <a:r>
              <a:rPr lang="en-US" dirty="0"/>
              <a:t>Practicum Courses:  4 Mandatory Components   </a:t>
            </a:r>
          </a:p>
        </p:txBody>
      </p:sp>
      <p:graphicFrame>
        <p:nvGraphicFramePr>
          <p:cNvPr id="15" name="Content Placeholder 2">
            <a:extLst>
              <a:ext uri="{FF2B5EF4-FFF2-40B4-BE49-F238E27FC236}">
                <a16:creationId xmlns:a16="http://schemas.microsoft.com/office/drawing/2014/main" id="{D9693072-9338-4FB3-ADCC-B5C8AA6DEBCB}"/>
              </a:ext>
            </a:extLst>
          </p:cNvPr>
          <p:cNvGraphicFramePr>
            <a:graphicFrameLocks noGrp="1"/>
          </p:cNvGraphicFramePr>
          <p:nvPr>
            <p:ph idx="1"/>
            <p:extLst>
              <p:ext uri="{D42A27DB-BD31-4B8C-83A1-F6EECF244321}">
                <p14:modId xmlns:p14="http://schemas.microsoft.com/office/powerpoint/2010/main" val="1368909330"/>
              </p:ext>
            </p:extLst>
          </p:nvPr>
        </p:nvGraphicFramePr>
        <p:xfrm>
          <a:off x="2277763" y="1344826"/>
          <a:ext cx="9300828" cy="5513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12DBDB8D-17D8-384C-B157-BC0EA121BE7E}"/>
              </a:ext>
            </a:extLst>
          </p:cNvPr>
          <p:cNvSpPr>
            <a:spLocks noGrp="1"/>
          </p:cNvSpPr>
          <p:nvPr>
            <p:ph type="sldNum" sz="quarter" idx="12"/>
          </p:nvPr>
        </p:nvSpPr>
        <p:spPr/>
        <p:txBody>
          <a:bodyPr/>
          <a:lstStyle/>
          <a:p>
            <a:fld id="{8A7A6979-0714-4377-B894-6BE4C2D6E202}" type="slidenum">
              <a:rPr lang="en-US" smtClean="0"/>
              <a:pPr/>
              <a:t>11</a:t>
            </a:fld>
            <a:endParaRPr lang="en-US" dirty="0"/>
          </a:p>
        </p:txBody>
      </p:sp>
    </p:spTree>
    <p:extLst>
      <p:ext uri="{BB962C8B-B14F-4D97-AF65-F5344CB8AC3E}">
        <p14:creationId xmlns:p14="http://schemas.microsoft.com/office/powerpoint/2010/main" val="545788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3443" y="675724"/>
            <a:ext cx="7125113" cy="1305476"/>
          </a:xfrm>
        </p:spPr>
        <p:txBody>
          <a:bodyPr>
            <a:normAutofit/>
          </a:bodyPr>
          <a:lstStyle/>
          <a:p>
            <a:pPr algn="ctr"/>
            <a:r>
              <a:rPr lang="en-CA" dirty="0"/>
              <a:t>Placement Dates</a:t>
            </a:r>
            <a:br>
              <a:rPr lang="en-CA" dirty="0"/>
            </a:br>
            <a:r>
              <a:rPr lang="en-CA" dirty="0"/>
              <a:t>(May vary by setting)</a:t>
            </a:r>
          </a:p>
        </p:txBody>
      </p:sp>
      <p:sp>
        <p:nvSpPr>
          <p:cNvPr id="3" name="Content Placeholder 2"/>
          <p:cNvSpPr>
            <a:spLocks noGrp="1"/>
          </p:cNvSpPr>
          <p:nvPr>
            <p:ph idx="1"/>
          </p:nvPr>
        </p:nvSpPr>
        <p:spPr>
          <a:xfrm>
            <a:off x="1991154" y="2384011"/>
            <a:ext cx="9144000" cy="2583405"/>
          </a:xfrm>
        </p:spPr>
        <p:txBody>
          <a:bodyPr>
            <a:normAutofit/>
          </a:bodyPr>
          <a:lstStyle/>
          <a:p>
            <a:r>
              <a:rPr lang="en-CA" sz="2400" dirty="0"/>
              <a:t>First day is Thursday May 4th, 2023</a:t>
            </a:r>
          </a:p>
          <a:p>
            <a:r>
              <a:rPr lang="en-CA" sz="2400" dirty="0"/>
              <a:t>Last day is approximately Tuesday August 16th, 2023</a:t>
            </a:r>
          </a:p>
          <a:p>
            <a:r>
              <a:rPr lang="en-CA" sz="2400" dirty="0"/>
              <a:t>4- 5 days/week (32 to 40 hours per week)</a:t>
            </a:r>
          </a:p>
          <a:p>
            <a:r>
              <a:rPr lang="en-CA" sz="2400" dirty="0"/>
              <a:t>You will be on placement during reading week</a:t>
            </a:r>
          </a:p>
        </p:txBody>
      </p:sp>
      <p:sp>
        <p:nvSpPr>
          <p:cNvPr id="4" name="Slide Number Placeholder 3">
            <a:extLst>
              <a:ext uri="{FF2B5EF4-FFF2-40B4-BE49-F238E27FC236}">
                <a16:creationId xmlns:a16="http://schemas.microsoft.com/office/drawing/2014/main" id="{64313BA9-A96A-8140-9FDB-4CBC312E8A5A}"/>
              </a:ext>
            </a:extLst>
          </p:cNvPr>
          <p:cNvSpPr>
            <a:spLocks noGrp="1"/>
          </p:cNvSpPr>
          <p:nvPr>
            <p:ph type="sldNum" sz="quarter" idx="12"/>
          </p:nvPr>
        </p:nvSpPr>
        <p:spPr/>
        <p:txBody>
          <a:bodyPr/>
          <a:lstStyle/>
          <a:p>
            <a:fld id="{8A7A6979-0714-4377-B894-6BE4C2D6E202}" type="slidenum">
              <a:rPr lang="en-US" smtClean="0"/>
              <a:pPr/>
              <a:t>12</a:t>
            </a:fld>
            <a:endParaRPr lang="en-US" dirty="0"/>
          </a:p>
        </p:txBody>
      </p:sp>
    </p:spTree>
    <p:extLst>
      <p:ext uri="{BB962C8B-B14F-4D97-AF65-F5344CB8AC3E}">
        <p14:creationId xmlns:p14="http://schemas.microsoft.com/office/powerpoint/2010/main" val="2822840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solidFill>
                  <a:schemeClr val="accent3">
                    <a:lumMod val="75000"/>
                  </a:schemeClr>
                </a:solidFill>
              </a:rPr>
              <a:t>FAQ</a:t>
            </a:r>
          </a:p>
        </p:txBody>
      </p:sp>
      <p:sp>
        <p:nvSpPr>
          <p:cNvPr id="2" name="Content Placeholder 1"/>
          <p:cNvSpPr>
            <a:spLocks noGrp="1"/>
          </p:cNvSpPr>
          <p:nvPr>
            <p:ph idx="1"/>
          </p:nvPr>
        </p:nvSpPr>
        <p:spPr>
          <a:xfrm>
            <a:off x="2223248" y="1143001"/>
            <a:ext cx="7745505" cy="5486399"/>
          </a:xfrm>
        </p:spPr>
        <p:txBody>
          <a:bodyPr>
            <a:normAutofit/>
          </a:bodyPr>
          <a:lstStyle/>
          <a:p>
            <a:endParaRPr lang="en-US" dirty="0"/>
          </a:p>
          <a:p>
            <a:r>
              <a:rPr lang="en-US" sz="2600" dirty="0"/>
              <a:t>Do I have to find my own placement?</a:t>
            </a:r>
          </a:p>
          <a:p>
            <a:pPr lvl="2"/>
            <a:r>
              <a:rPr lang="en-US" sz="2200" dirty="0"/>
              <a:t>No, quite the contrary.  </a:t>
            </a:r>
          </a:p>
          <a:p>
            <a:pPr marL="457200" lvl="1" indent="0">
              <a:buNone/>
            </a:pPr>
            <a:endParaRPr lang="en-US" sz="2600" dirty="0"/>
          </a:p>
          <a:p>
            <a:r>
              <a:rPr lang="en-US" sz="2600" dirty="0"/>
              <a:t>Students are strongly advised AGAINST soliciting placements directly with community agencies.  Why?</a:t>
            </a:r>
          </a:p>
          <a:p>
            <a:pPr lvl="2"/>
            <a:r>
              <a:rPr lang="en-US" sz="2200" dirty="0"/>
              <a:t>Agency request </a:t>
            </a:r>
          </a:p>
          <a:p>
            <a:pPr lvl="2"/>
            <a:r>
              <a:rPr lang="en-US" sz="2200" dirty="0"/>
              <a:t>Direct contact can jeopardize placements for everyone.</a:t>
            </a:r>
          </a:p>
          <a:p>
            <a:pPr lvl="2"/>
            <a:r>
              <a:rPr lang="en-US" sz="2200" dirty="0"/>
              <a:t>Equitable process for all</a:t>
            </a:r>
          </a:p>
        </p:txBody>
      </p:sp>
      <p:sp>
        <p:nvSpPr>
          <p:cNvPr id="4" name="Slide Number Placeholder 3">
            <a:extLst>
              <a:ext uri="{FF2B5EF4-FFF2-40B4-BE49-F238E27FC236}">
                <a16:creationId xmlns:a16="http://schemas.microsoft.com/office/drawing/2014/main" id="{131983BF-63B8-A846-B0AF-636DBE8814CE}"/>
              </a:ext>
            </a:extLst>
          </p:cNvPr>
          <p:cNvSpPr>
            <a:spLocks noGrp="1"/>
          </p:cNvSpPr>
          <p:nvPr>
            <p:ph type="sldNum" sz="quarter" idx="12"/>
          </p:nvPr>
        </p:nvSpPr>
        <p:spPr/>
        <p:txBody>
          <a:bodyPr/>
          <a:lstStyle/>
          <a:p>
            <a:fld id="{8A7A6979-0714-4377-B894-6BE4C2D6E202}" type="slidenum">
              <a:rPr lang="en-US" smtClean="0"/>
              <a:pPr/>
              <a:t>13</a:t>
            </a:fld>
            <a:endParaRPr lang="en-US" dirty="0"/>
          </a:p>
        </p:txBody>
      </p:sp>
    </p:spTree>
    <p:extLst>
      <p:ext uri="{BB962C8B-B14F-4D97-AF65-F5344CB8AC3E}">
        <p14:creationId xmlns:p14="http://schemas.microsoft.com/office/powerpoint/2010/main" val="367746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05E7-4EE3-624D-ACFD-3E09F677B316}"/>
              </a:ext>
            </a:extLst>
          </p:cNvPr>
          <p:cNvSpPr>
            <a:spLocks noGrp="1"/>
          </p:cNvSpPr>
          <p:nvPr>
            <p:ph type="title"/>
          </p:nvPr>
        </p:nvSpPr>
        <p:spPr>
          <a:xfrm>
            <a:off x="2318605" y="292275"/>
            <a:ext cx="9957215" cy="1280890"/>
          </a:xfrm>
        </p:spPr>
        <p:txBody>
          <a:bodyPr>
            <a:normAutofit/>
          </a:bodyPr>
          <a:lstStyle/>
          <a:p>
            <a:r>
              <a:rPr lang="en-US" sz="4000" dirty="0"/>
              <a:t>Attendance &amp; Absences Policy</a:t>
            </a:r>
            <a:br>
              <a:rPr lang="en-US" sz="2200" dirty="0"/>
            </a:br>
            <a:r>
              <a:rPr lang="en-US" sz="2200" dirty="0"/>
              <a:t>Section 9.7 of the MSW Practicum Manual</a:t>
            </a:r>
          </a:p>
        </p:txBody>
      </p:sp>
      <p:sp>
        <p:nvSpPr>
          <p:cNvPr id="3" name="Content Placeholder 2">
            <a:extLst>
              <a:ext uri="{FF2B5EF4-FFF2-40B4-BE49-F238E27FC236}">
                <a16:creationId xmlns:a16="http://schemas.microsoft.com/office/drawing/2014/main" id="{709558E0-80CA-D240-88FE-1019F4967CB3}"/>
              </a:ext>
            </a:extLst>
          </p:cNvPr>
          <p:cNvSpPr>
            <a:spLocks noGrp="1"/>
          </p:cNvSpPr>
          <p:nvPr>
            <p:ph idx="1"/>
          </p:nvPr>
        </p:nvSpPr>
        <p:spPr>
          <a:xfrm>
            <a:off x="1815685" y="1707610"/>
            <a:ext cx="9334500" cy="4217670"/>
          </a:xfrm>
        </p:spPr>
        <p:txBody>
          <a:bodyPr>
            <a:normAutofit/>
          </a:bodyPr>
          <a:lstStyle/>
          <a:p>
            <a:pPr marL="457200" lvl="1" indent="0">
              <a:buNone/>
            </a:pPr>
            <a:endParaRPr lang="en-CA" sz="2300" dirty="0">
              <a:solidFill>
                <a:schemeClr val="tx1"/>
              </a:solidFill>
            </a:endParaRPr>
          </a:p>
          <a:p>
            <a:r>
              <a:rPr lang="en-CA" dirty="0">
                <a:solidFill>
                  <a:schemeClr val="tx1"/>
                </a:solidFill>
              </a:rPr>
              <a:t>Field hours only accrue when you are in placement (not on stat holidays or sick days). </a:t>
            </a:r>
          </a:p>
          <a:p>
            <a:pPr marL="137160" indent="0">
              <a:buNone/>
            </a:pPr>
            <a:endParaRPr lang="en-CA" sz="2300" dirty="0">
              <a:solidFill>
                <a:schemeClr val="tx1"/>
              </a:solidFill>
            </a:endParaRPr>
          </a:p>
          <a:p>
            <a:r>
              <a:rPr lang="en-CA" dirty="0">
                <a:solidFill>
                  <a:schemeClr val="tx1"/>
                </a:solidFill>
              </a:rPr>
              <a:t>During reading weeks, students should remain in the agency and follow the agency calendar</a:t>
            </a:r>
          </a:p>
          <a:p>
            <a:endParaRPr lang="en-CA" sz="2300" dirty="0">
              <a:solidFill>
                <a:schemeClr val="tx1"/>
              </a:solidFill>
            </a:endParaRPr>
          </a:p>
          <a:p>
            <a:r>
              <a:rPr lang="en-CA" dirty="0">
                <a:solidFill>
                  <a:schemeClr val="tx1"/>
                </a:solidFill>
              </a:rPr>
              <a:t>Absence due to illness exceeding 2 days (see medical leave policy)</a:t>
            </a:r>
          </a:p>
          <a:p>
            <a:endParaRPr lang="en-US" dirty="0">
              <a:solidFill>
                <a:schemeClr val="tx1"/>
              </a:solidFill>
            </a:endParaRPr>
          </a:p>
        </p:txBody>
      </p:sp>
      <p:sp>
        <p:nvSpPr>
          <p:cNvPr id="4" name="Slide Number Placeholder 3">
            <a:extLst>
              <a:ext uri="{FF2B5EF4-FFF2-40B4-BE49-F238E27FC236}">
                <a16:creationId xmlns:a16="http://schemas.microsoft.com/office/drawing/2014/main" id="{9C03E91C-D857-3D4B-A6AF-C8D06D937068}"/>
              </a:ext>
            </a:extLst>
          </p:cNvPr>
          <p:cNvSpPr>
            <a:spLocks noGrp="1"/>
          </p:cNvSpPr>
          <p:nvPr>
            <p:ph type="sldNum" sz="quarter" idx="12"/>
          </p:nvPr>
        </p:nvSpPr>
        <p:spPr/>
        <p:txBody>
          <a:bodyPr/>
          <a:lstStyle/>
          <a:p>
            <a:fld id="{8A7A6979-0714-4377-B894-6BE4C2D6E202}" type="slidenum">
              <a:rPr lang="en-US" smtClean="0"/>
              <a:pPr/>
              <a:t>14</a:t>
            </a:fld>
            <a:endParaRPr lang="en-US" dirty="0"/>
          </a:p>
        </p:txBody>
      </p:sp>
    </p:spTree>
    <p:extLst>
      <p:ext uri="{BB962C8B-B14F-4D97-AF65-F5344CB8AC3E}">
        <p14:creationId xmlns:p14="http://schemas.microsoft.com/office/powerpoint/2010/main" val="2534565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D31A0-C79F-724B-C3C5-65F8C590EC79}"/>
              </a:ext>
            </a:extLst>
          </p:cNvPr>
          <p:cNvSpPr>
            <a:spLocks noGrp="1"/>
          </p:cNvSpPr>
          <p:nvPr>
            <p:ph type="title"/>
          </p:nvPr>
        </p:nvSpPr>
        <p:spPr>
          <a:xfrm>
            <a:off x="2589213" y="624110"/>
            <a:ext cx="8915400" cy="1280890"/>
          </a:xfrm>
        </p:spPr>
        <p:txBody>
          <a:bodyPr>
            <a:normAutofit fontScale="90000"/>
          </a:bodyPr>
          <a:lstStyle/>
          <a:p>
            <a:r>
              <a:rPr lang="en-US" sz="4800" dirty="0"/>
              <a:t>Summer 2023 Placement Delivery Options </a:t>
            </a:r>
            <a:r>
              <a:rPr lang="en-US" sz="2000" dirty="0"/>
              <a:t>(</a:t>
            </a:r>
            <a:r>
              <a:rPr lang="en-US" sz="2200" i="1" dirty="0"/>
              <a:t>See Practicum Hub, MSW Summer 2023 Messaging) </a:t>
            </a:r>
            <a:br>
              <a:rPr lang="en-US" sz="2200" i="1" dirty="0"/>
            </a:br>
            <a:br>
              <a:rPr lang="en-US" sz="2200" i="1" dirty="0"/>
            </a:br>
            <a:endParaRPr lang="en-CA" sz="2200" i="1" dirty="0"/>
          </a:p>
        </p:txBody>
      </p:sp>
      <p:sp>
        <p:nvSpPr>
          <p:cNvPr id="3" name="Content Placeholder 2">
            <a:extLst>
              <a:ext uri="{FF2B5EF4-FFF2-40B4-BE49-F238E27FC236}">
                <a16:creationId xmlns:a16="http://schemas.microsoft.com/office/drawing/2014/main" id="{AF3F0509-0685-2AA5-B11C-053647311894}"/>
              </a:ext>
            </a:extLst>
          </p:cNvPr>
          <p:cNvSpPr>
            <a:spLocks noGrp="1"/>
          </p:cNvSpPr>
          <p:nvPr>
            <p:ph idx="1"/>
          </p:nvPr>
        </p:nvSpPr>
        <p:spPr>
          <a:xfrm>
            <a:off x="2589213" y="2456268"/>
            <a:ext cx="8915400" cy="3777622"/>
          </a:xfrm>
        </p:spPr>
        <p:txBody>
          <a:bodyPr>
            <a:normAutofit lnSpcReduction="10000"/>
          </a:bodyPr>
          <a:lstStyle/>
          <a:p>
            <a:r>
              <a:rPr lang="en-US" sz="2400" dirty="0">
                <a:solidFill>
                  <a:schemeClr val="tx1"/>
                </a:solidFill>
              </a:rPr>
              <a:t>Designed to increase field placement capacity &amp; options</a:t>
            </a:r>
          </a:p>
          <a:p>
            <a:r>
              <a:rPr lang="en-US" sz="2400" dirty="0">
                <a:solidFill>
                  <a:schemeClr val="tx1"/>
                </a:solidFill>
              </a:rPr>
              <a:t>Students are to rank the options on the MSW Practicum Application Form </a:t>
            </a:r>
            <a:r>
              <a:rPr lang="en-US" sz="2400" b="1" dirty="0">
                <a:solidFill>
                  <a:schemeClr val="tx1"/>
                </a:solidFill>
              </a:rPr>
              <a:t>– due January 10</a:t>
            </a:r>
            <a:r>
              <a:rPr lang="en-US" sz="2400" b="1" baseline="30000" dirty="0">
                <a:solidFill>
                  <a:schemeClr val="tx1"/>
                </a:solidFill>
              </a:rPr>
              <a:t>th</a:t>
            </a:r>
          </a:p>
          <a:p>
            <a:pPr marL="0" indent="0">
              <a:buNone/>
            </a:pPr>
            <a:endParaRPr lang="en-US" sz="2400" b="1" baseline="30000" dirty="0">
              <a:solidFill>
                <a:schemeClr val="tx1"/>
              </a:solidFill>
            </a:endParaRPr>
          </a:p>
          <a:p>
            <a:pPr marL="0" indent="0">
              <a:buNone/>
            </a:pPr>
            <a:r>
              <a:rPr lang="en-US" sz="2400" b="1" baseline="30000" dirty="0">
                <a:solidFill>
                  <a:schemeClr val="tx1"/>
                </a:solidFill>
              </a:rPr>
              <a:t>Options: </a:t>
            </a:r>
          </a:p>
          <a:p>
            <a:pPr lvl="1"/>
            <a:r>
              <a:rPr lang="en-US" sz="2200" b="1" baseline="30000" dirty="0">
                <a:solidFill>
                  <a:schemeClr val="tx1"/>
                </a:solidFill>
              </a:rPr>
              <a:t>1. Matched by the School </a:t>
            </a:r>
          </a:p>
          <a:p>
            <a:pPr lvl="1"/>
            <a:r>
              <a:rPr lang="en-US" sz="2200" b="1" baseline="30000" dirty="0">
                <a:solidFill>
                  <a:schemeClr val="tx1"/>
                </a:solidFill>
              </a:rPr>
              <a:t>2. Place of Employment (</a:t>
            </a:r>
            <a:r>
              <a:rPr lang="en-US" sz="1800" b="1" baseline="30000" dirty="0">
                <a:solidFill>
                  <a:schemeClr val="tx1"/>
                </a:solidFill>
                <a:latin typeface="Calibri" panose="020F0502020204030204" pitchFamily="34" charset="0"/>
                <a:cs typeface="Calibri" panose="020F0502020204030204" pitchFamily="34" charset="0"/>
              </a:rPr>
              <a:t>new agency or place of employment) </a:t>
            </a:r>
          </a:p>
          <a:p>
            <a:pPr lvl="1"/>
            <a:r>
              <a:rPr lang="en-US" sz="2200" b="1" baseline="30000" dirty="0">
                <a:solidFill>
                  <a:schemeClr val="tx1"/>
                </a:solidFill>
              </a:rPr>
              <a:t>3. Distance placement (</a:t>
            </a:r>
            <a:r>
              <a:rPr lang="en-CA" sz="1800" b="1" baseline="30000" dirty="0">
                <a:solidFill>
                  <a:schemeClr val="tx1"/>
                </a:solidFill>
                <a:latin typeface="Calibri" panose="020F0502020204030204" pitchFamily="34" charset="0"/>
              </a:rPr>
              <a:t>new agency or place of employment) </a:t>
            </a:r>
          </a:p>
          <a:p>
            <a:pPr marL="457200" lvl="1" indent="0">
              <a:buNone/>
            </a:pPr>
            <a:r>
              <a:rPr lang="en-CA" sz="1800" b="1" baseline="30000" dirty="0">
                <a:solidFill>
                  <a:schemeClr val="tx1"/>
                </a:solidFill>
                <a:latin typeface="Calibri" panose="020F0502020204030204" pitchFamily="34" charset="0"/>
              </a:rPr>
              <a:t>*Deadline to express interest in a distance placement has passed  </a:t>
            </a:r>
            <a:endParaRPr lang="en-CA" dirty="0"/>
          </a:p>
        </p:txBody>
      </p:sp>
      <p:sp>
        <p:nvSpPr>
          <p:cNvPr id="4" name="Slide Number Placeholder 3">
            <a:extLst>
              <a:ext uri="{FF2B5EF4-FFF2-40B4-BE49-F238E27FC236}">
                <a16:creationId xmlns:a16="http://schemas.microsoft.com/office/drawing/2014/main" id="{B78EED36-06DC-0D44-AA37-E39373A0C2FA}"/>
              </a:ext>
            </a:extLst>
          </p:cNvPr>
          <p:cNvSpPr>
            <a:spLocks noGrp="1"/>
          </p:cNvSpPr>
          <p:nvPr>
            <p:ph type="sldNum" sz="quarter" idx="12"/>
          </p:nvPr>
        </p:nvSpPr>
        <p:spPr/>
        <p:txBody>
          <a:bodyPr/>
          <a:lstStyle/>
          <a:p>
            <a:fld id="{8A7A6979-0714-4377-B894-6BE4C2D6E202}" type="slidenum">
              <a:rPr lang="en-US" smtClean="0"/>
              <a:pPr/>
              <a:t>15</a:t>
            </a:fld>
            <a:endParaRPr lang="en-US" dirty="0"/>
          </a:p>
        </p:txBody>
      </p:sp>
    </p:spTree>
    <p:extLst>
      <p:ext uri="{BB962C8B-B14F-4D97-AF65-F5344CB8AC3E}">
        <p14:creationId xmlns:p14="http://schemas.microsoft.com/office/powerpoint/2010/main" val="1126743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D6743-62F4-5F5D-5F35-ABC93C90744B}"/>
              </a:ext>
            </a:extLst>
          </p:cNvPr>
          <p:cNvSpPr>
            <a:spLocks noGrp="1"/>
          </p:cNvSpPr>
          <p:nvPr>
            <p:ph type="title"/>
          </p:nvPr>
        </p:nvSpPr>
        <p:spPr/>
        <p:txBody>
          <a:bodyPr>
            <a:normAutofit fontScale="90000"/>
          </a:bodyPr>
          <a:lstStyle/>
          <a:p>
            <a:r>
              <a:rPr kumimoji="0" lang="en-US" sz="43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Summer 2023 Placement Delivery Option </a:t>
            </a:r>
            <a:r>
              <a:rPr kumimoji="0" lang="en-US" sz="20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a:t>
            </a:r>
            <a:r>
              <a:rPr kumimoji="0" lang="en-US" sz="2000" b="0" i="1"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See Practicum Hub, MSW </a:t>
            </a:r>
            <a:r>
              <a:rPr lang="en-US" sz="2000" i="1" dirty="0">
                <a:solidFill>
                  <a:prstClr val="black">
                    <a:lumMod val="85000"/>
                    <a:lumOff val="15000"/>
                  </a:prstClr>
                </a:solidFill>
                <a:latin typeface="Century Gothic" panose="020B0502020202020204"/>
              </a:rPr>
              <a:t>Summer</a:t>
            </a:r>
            <a:r>
              <a:rPr kumimoji="0" lang="en-US" sz="2000" b="0" i="1"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 2023 Messaging) </a:t>
            </a:r>
            <a:endParaRPr lang="en-CA" dirty="0"/>
          </a:p>
        </p:txBody>
      </p:sp>
      <p:sp>
        <p:nvSpPr>
          <p:cNvPr id="3" name="Content Placeholder 2">
            <a:extLst>
              <a:ext uri="{FF2B5EF4-FFF2-40B4-BE49-F238E27FC236}">
                <a16:creationId xmlns:a16="http://schemas.microsoft.com/office/drawing/2014/main" id="{EF4E3790-3561-E696-1AFB-ED24332D518B}"/>
              </a:ext>
            </a:extLst>
          </p:cNvPr>
          <p:cNvSpPr>
            <a:spLocks noGrp="1"/>
          </p:cNvSpPr>
          <p:nvPr>
            <p:ph idx="1"/>
          </p:nvPr>
        </p:nvSpPr>
        <p:spPr/>
        <p:txBody>
          <a:bodyPr>
            <a:normAutofit fontScale="92500" lnSpcReduction="20000"/>
          </a:bodyPr>
          <a:lstStyle/>
          <a:p>
            <a:r>
              <a:rPr lang="en-US" sz="2200" b="1" dirty="0">
                <a:solidFill>
                  <a:schemeClr val="tx1"/>
                </a:solidFill>
              </a:rPr>
              <a:t>Matched by School </a:t>
            </a:r>
            <a:r>
              <a:rPr lang="en-US" sz="2200" dirty="0">
                <a:solidFill>
                  <a:schemeClr val="tx1"/>
                </a:solidFill>
              </a:rPr>
              <a:t> </a:t>
            </a:r>
          </a:p>
          <a:p>
            <a:pPr lvl="1"/>
            <a:r>
              <a:rPr lang="en-US" sz="2200" dirty="0">
                <a:solidFill>
                  <a:schemeClr val="tx1"/>
                </a:solidFill>
              </a:rPr>
              <a:t>Matches based on students’ agencies/areas of interests and learning needs &amp; the availability and criteria of field sites</a:t>
            </a:r>
          </a:p>
          <a:p>
            <a:pPr lvl="1"/>
            <a:r>
              <a:rPr lang="en-US" sz="2200" dirty="0">
                <a:solidFill>
                  <a:schemeClr val="tx1"/>
                </a:solidFill>
              </a:rPr>
              <a:t>Check Carleton email regularly!</a:t>
            </a:r>
          </a:p>
          <a:p>
            <a:pPr lvl="1"/>
            <a:r>
              <a:rPr lang="en-US" sz="2200" dirty="0">
                <a:solidFill>
                  <a:schemeClr val="tx1"/>
                </a:solidFill>
              </a:rPr>
              <a:t>3 days to confirm interest before option will be extended to other students</a:t>
            </a:r>
          </a:p>
          <a:p>
            <a:pPr lvl="1"/>
            <a:r>
              <a:rPr lang="en-US" sz="2200" dirty="0">
                <a:solidFill>
                  <a:schemeClr val="tx1"/>
                </a:solidFill>
              </a:rPr>
              <a:t>Provide tailored cover letter and resume for the specific position by the stated deadline </a:t>
            </a:r>
          </a:p>
          <a:p>
            <a:pPr marL="457200" lvl="1" indent="0">
              <a:buNone/>
            </a:pPr>
            <a:endParaRPr lang="en-US" sz="2200" dirty="0">
              <a:solidFill>
                <a:schemeClr val="tx1"/>
              </a:solidFill>
            </a:endParaRPr>
          </a:p>
          <a:p>
            <a:pPr lvl="1"/>
            <a:r>
              <a:rPr lang="en-US" sz="2200" i="1" dirty="0">
                <a:solidFill>
                  <a:schemeClr val="tx1"/>
                </a:solidFill>
              </a:rPr>
              <a:t>Matches occur with settings in Ottawa &amp; immediate surrounding regions only</a:t>
            </a:r>
          </a:p>
          <a:p>
            <a:endParaRPr lang="en-CA" dirty="0"/>
          </a:p>
        </p:txBody>
      </p:sp>
      <p:sp>
        <p:nvSpPr>
          <p:cNvPr id="4" name="Slide Number Placeholder 3">
            <a:extLst>
              <a:ext uri="{FF2B5EF4-FFF2-40B4-BE49-F238E27FC236}">
                <a16:creationId xmlns:a16="http://schemas.microsoft.com/office/drawing/2014/main" id="{EC666770-442F-B25A-DFD4-737111DF1D12}"/>
              </a:ext>
            </a:extLst>
          </p:cNvPr>
          <p:cNvSpPr>
            <a:spLocks noGrp="1"/>
          </p:cNvSpPr>
          <p:nvPr>
            <p:ph type="sldNum" sz="quarter" idx="12"/>
          </p:nvPr>
        </p:nvSpPr>
        <p:spPr/>
        <p:txBody>
          <a:bodyPr/>
          <a:lstStyle/>
          <a:p>
            <a:fld id="{8A7A6979-0714-4377-B894-6BE4C2D6E202}" type="slidenum">
              <a:rPr lang="en-US" smtClean="0"/>
              <a:pPr/>
              <a:t>16</a:t>
            </a:fld>
            <a:endParaRPr lang="en-US" dirty="0"/>
          </a:p>
        </p:txBody>
      </p:sp>
    </p:spTree>
    <p:extLst>
      <p:ext uri="{BB962C8B-B14F-4D97-AF65-F5344CB8AC3E}">
        <p14:creationId xmlns:p14="http://schemas.microsoft.com/office/powerpoint/2010/main" val="2601586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8C90-64CD-B054-CC0D-043D61C8708C}"/>
              </a:ext>
            </a:extLst>
          </p:cNvPr>
          <p:cNvSpPr>
            <a:spLocks noGrp="1"/>
          </p:cNvSpPr>
          <p:nvPr>
            <p:ph type="title"/>
          </p:nvPr>
        </p:nvSpPr>
        <p:spPr/>
        <p:txBody>
          <a:bodyPr/>
          <a:lstStyle/>
          <a:p>
            <a:r>
              <a:rPr lang="en-US" sz="3900" dirty="0">
                <a:solidFill>
                  <a:prstClr val="black">
                    <a:lumMod val="85000"/>
                    <a:lumOff val="15000"/>
                  </a:prstClr>
                </a:solidFill>
                <a:latin typeface="Century Gothic" panose="020B0502020202020204"/>
              </a:rPr>
              <a:t>Summer</a:t>
            </a:r>
            <a:r>
              <a:rPr kumimoji="0" lang="en-US" sz="39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 2023 Placement Delivery Option </a:t>
            </a:r>
            <a:r>
              <a:rPr kumimoji="0" lang="en-US" sz="18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a:t>
            </a:r>
            <a:r>
              <a:rPr kumimoji="0" lang="en-US" sz="1800" b="0" i="1"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See Practicum Hub, MSW </a:t>
            </a:r>
            <a:r>
              <a:rPr lang="en-US" sz="1800" i="1" dirty="0">
                <a:solidFill>
                  <a:prstClr val="black">
                    <a:lumMod val="85000"/>
                    <a:lumOff val="15000"/>
                  </a:prstClr>
                </a:solidFill>
                <a:latin typeface="Century Gothic" panose="020B0502020202020204"/>
              </a:rPr>
              <a:t>Summer</a:t>
            </a:r>
            <a:r>
              <a:rPr kumimoji="0" lang="en-US" sz="1800" b="0" i="1"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 2023 Messaging) </a:t>
            </a:r>
            <a:endParaRPr lang="en-CA" dirty="0"/>
          </a:p>
        </p:txBody>
      </p:sp>
      <p:sp>
        <p:nvSpPr>
          <p:cNvPr id="3" name="Content Placeholder 2">
            <a:extLst>
              <a:ext uri="{FF2B5EF4-FFF2-40B4-BE49-F238E27FC236}">
                <a16:creationId xmlns:a16="http://schemas.microsoft.com/office/drawing/2014/main" id="{2D9E592B-237D-EB16-08BE-AC13A02DA1AE}"/>
              </a:ext>
            </a:extLst>
          </p:cNvPr>
          <p:cNvSpPr>
            <a:spLocks noGrp="1"/>
          </p:cNvSpPr>
          <p:nvPr>
            <p:ph idx="1"/>
          </p:nvPr>
        </p:nvSpPr>
        <p:spPr/>
        <p:txBody>
          <a:bodyPr>
            <a:normAutofit fontScale="92500" lnSpcReduction="20000"/>
          </a:bodyPr>
          <a:lstStyle/>
          <a:p>
            <a:r>
              <a:rPr lang="en-US" sz="2400" b="1" dirty="0">
                <a:solidFill>
                  <a:schemeClr val="tx1"/>
                </a:solidFill>
              </a:rPr>
              <a:t>Place of Employment (Former or Current)</a:t>
            </a:r>
          </a:p>
          <a:p>
            <a:pPr marL="585216" lvl="1" indent="0">
              <a:buNone/>
            </a:pPr>
            <a:r>
              <a:rPr lang="en-US" sz="2400" b="1" dirty="0">
                <a:solidFill>
                  <a:schemeClr val="tx1"/>
                </a:solidFill>
              </a:rPr>
              <a:t>Criteria:</a:t>
            </a:r>
          </a:p>
          <a:p>
            <a:pPr lvl="1"/>
            <a:r>
              <a:rPr lang="en-US" sz="2400" dirty="0">
                <a:solidFill>
                  <a:schemeClr val="tx1"/>
                </a:solidFill>
              </a:rPr>
              <a:t>Must demonstrate you will be engaged in </a:t>
            </a:r>
            <a:r>
              <a:rPr lang="en-US" sz="2400" b="1" dirty="0">
                <a:solidFill>
                  <a:schemeClr val="tx1"/>
                </a:solidFill>
              </a:rPr>
              <a:t>new</a:t>
            </a:r>
            <a:r>
              <a:rPr lang="en-US" sz="2400" dirty="0">
                <a:solidFill>
                  <a:schemeClr val="tx1"/>
                </a:solidFill>
              </a:rPr>
              <a:t> work activities that allow you to develop </a:t>
            </a:r>
            <a:r>
              <a:rPr lang="en-US" sz="2400" b="1" dirty="0">
                <a:solidFill>
                  <a:schemeClr val="tx1"/>
                </a:solidFill>
              </a:rPr>
              <a:t>new</a:t>
            </a:r>
            <a:r>
              <a:rPr lang="en-US" sz="2400" dirty="0">
                <a:solidFill>
                  <a:schemeClr val="tx1"/>
                </a:solidFill>
              </a:rPr>
              <a:t> learning at a MSW level  </a:t>
            </a:r>
          </a:p>
          <a:p>
            <a:pPr lvl="1"/>
            <a:r>
              <a:rPr lang="en-US" sz="2400" dirty="0">
                <a:solidFill>
                  <a:schemeClr val="tx1"/>
                </a:solidFill>
              </a:rPr>
              <a:t>Must meet field hour requirements</a:t>
            </a:r>
          </a:p>
          <a:p>
            <a:pPr lvl="1"/>
            <a:r>
              <a:rPr lang="en-US" sz="2400" dirty="0">
                <a:solidFill>
                  <a:schemeClr val="tx1"/>
                </a:solidFill>
              </a:rPr>
              <a:t>Can be paid OR unpaid</a:t>
            </a:r>
          </a:p>
          <a:p>
            <a:pPr lvl="1"/>
            <a:r>
              <a:rPr lang="en-US" sz="2400" dirty="0">
                <a:solidFill>
                  <a:schemeClr val="tx1"/>
                </a:solidFill>
              </a:rPr>
              <a:t>Appropriate placement supervision must be established</a:t>
            </a:r>
          </a:p>
          <a:p>
            <a:pPr lvl="1"/>
            <a:r>
              <a:rPr lang="en-US" sz="2400" dirty="0">
                <a:solidFill>
                  <a:schemeClr val="tx1"/>
                </a:solidFill>
              </a:rPr>
              <a:t>Setting must meet responsibilities of field sites</a:t>
            </a:r>
          </a:p>
          <a:p>
            <a:pPr lvl="1"/>
            <a:r>
              <a:rPr lang="en-US" sz="2400" u="sng" dirty="0">
                <a:solidFill>
                  <a:schemeClr val="tx1"/>
                </a:solidFill>
              </a:rPr>
              <a:t>Workplace Placement Proposal </a:t>
            </a:r>
            <a:r>
              <a:rPr lang="en-US" sz="2400" dirty="0">
                <a:solidFill>
                  <a:schemeClr val="tx1"/>
                </a:solidFill>
              </a:rPr>
              <a:t>due: </a:t>
            </a:r>
            <a:r>
              <a:rPr lang="en-US" sz="2400" b="1" dirty="0">
                <a:solidFill>
                  <a:schemeClr val="tx1"/>
                </a:solidFill>
              </a:rPr>
              <a:t>February 24</a:t>
            </a:r>
            <a:r>
              <a:rPr lang="en-US" sz="2400" b="1" baseline="30000" dirty="0">
                <a:solidFill>
                  <a:schemeClr val="tx1"/>
                </a:solidFill>
              </a:rPr>
              <a:t>th</a:t>
            </a:r>
            <a:endParaRPr lang="en-US" sz="2400" b="1" dirty="0">
              <a:solidFill>
                <a:schemeClr val="tx1"/>
              </a:solidFill>
            </a:endParaRPr>
          </a:p>
          <a:p>
            <a:endParaRPr lang="en-CA" dirty="0"/>
          </a:p>
        </p:txBody>
      </p:sp>
      <p:sp>
        <p:nvSpPr>
          <p:cNvPr id="4" name="Slide Number Placeholder 3">
            <a:extLst>
              <a:ext uri="{FF2B5EF4-FFF2-40B4-BE49-F238E27FC236}">
                <a16:creationId xmlns:a16="http://schemas.microsoft.com/office/drawing/2014/main" id="{C516A595-F9CC-A386-5A93-CB2ADE4BD1E0}"/>
              </a:ext>
            </a:extLst>
          </p:cNvPr>
          <p:cNvSpPr>
            <a:spLocks noGrp="1"/>
          </p:cNvSpPr>
          <p:nvPr>
            <p:ph type="sldNum" sz="quarter" idx="12"/>
          </p:nvPr>
        </p:nvSpPr>
        <p:spPr/>
        <p:txBody>
          <a:bodyPr/>
          <a:lstStyle/>
          <a:p>
            <a:fld id="{8A7A6979-0714-4377-B894-6BE4C2D6E202}" type="slidenum">
              <a:rPr lang="en-US" smtClean="0"/>
              <a:pPr/>
              <a:t>17</a:t>
            </a:fld>
            <a:endParaRPr lang="en-US" dirty="0"/>
          </a:p>
        </p:txBody>
      </p:sp>
    </p:spTree>
    <p:extLst>
      <p:ext uri="{BB962C8B-B14F-4D97-AF65-F5344CB8AC3E}">
        <p14:creationId xmlns:p14="http://schemas.microsoft.com/office/powerpoint/2010/main" val="2499273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8C90-64CD-B054-CC0D-043D61C8708C}"/>
              </a:ext>
            </a:extLst>
          </p:cNvPr>
          <p:cNvSpPr>
            <a:spLocks noGrp="1"/>
          </p:cNvSpPr>
          <p:nvPr>
            <p:ph type="title"/>
          </p:nvPr>
        </p:nvSpPr>
        <p:spPr/>
        <p:txBody>
          <a:bodyPr/>
          <a:lstStyle/>
          <a:p>
            <a:r>
              <a:rPr lang="en-US" sz="3900" dirty="0">
                <a:solidFill>
                  <a:prstClr val="black">
                    <a:lumMod val="85000"/>
                    <a:lumOff val="15000"/>
                  </a:prstClr>
                </a:solidFill>
                <a:latin typeface="Century Gothic" panose="020B0502020202020204"/>
              </a:rPr>
              <a:t>Summer</a:t>
            </a:r>
            <a:r>
              <a:rPr kumimoji="0" lang="en-US" sz="39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 2023 Placement Delivery Option </a:t>
            </a:r>
            <a:r>
              <a:rPr kumimoji="0" lang="en-US" sz="18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a:t>
            </a:r>
            <a:r>
              <a:rPr kumimoji="0" lang="en-US" sz="1800" b="0" i="1"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See Practicum Hub, MSW </a:t>
            </a:r>
            <a:r>
              <a:rPr lang="en-US" sz="1800" i="1" dirty="0">
                <a:solidFill>
                  <a:prstClr val="black">
                    <a:lumMod val="85000"/>
                    <a:lumOff val="15000"/>
                  </a:prstClr>
                </a:solidFill>
                <a:latin typeface="Century Gothic" panose="020B0502020202020204"/>
              </a:rPr>
              <a:t>Summer</a:t>
            </a:r>
            <a:r>
              <a:rPr kumimoji="0" lang="en-US" sz="1800" b="0" i="1"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 2023 Messaging) </a:t>
            </a:r>
            <a:endParaRPr lang="en-CA" dirty="0"/>
          </a:p>
        </p:txBody>
      </p:sp>
      <p:sp>
        <p:nvSpPr>
          <p:cNvPr id="3" name="Content Placeholder 2">
            <a:extLst>
              <a:ext uri="{FF2B5EF4-FFF2-40B4-BE49-F238E27FC236}">
                <a16:creationId xmlns:a16="http://schemas.microsoft.com/office/drawing/2014/main" id="{2D9E592B-237D-EB16-08BE-AC13A02DA1AE}"/>
              </a:ext>
            </a:extLst>
          </p:cNvPr>
          <p:cNvSpPr>
            <a:spLocks noGrp="1"/>
          </p:cNvSpPr>
          <p:nvPr>
            <p:ph idx="1"/>
          </p:nvPr>
        </p:nvSpPr>
        <p:spPr/>
        <p:txBody>
          <a:bodyPr>
            <a:normAutofit fontScale="92500" lnSpcReduction="10000"/>
          </a:bodyPr>
          <a:lstStyle/>
          <a:p>
            <a:r>
              <a:rPr lang="en-US" sz="2400" b="1" dirty="0">
                <a:solidFill>
                  <a:schemeClr val="tx1"/>
                </a:solidFill>
              </a:rPr>
              <a:t>Distance Placement Criteria:</a:t>
            </a:r>
          </a:p>
          <a:p>
            <a:pPr lvl="1"/>
            <a:r>
              <a:rPr lang="en-US" sz="2400" dirty="0">
                <a:solidFill>
                  <a:schemeClr val="tx1"/>
                </a:solidFill>
              </a:rPr>
              <a:t>Must demonstrate that you will be engaged in placement activities that allow you to develop learning at a MSW level</a:t>
            </a:r>
          </a:p>
          <a:p>
            <a:pPr lvl="1"/>
            <a:r>
              <a:rPr lang="en-US" sz="2400" dirty="0">
                <a:solidFill>
                  <a:schemeClr val="tx1"/>
                </a:solidFill>
              </a:rPr>
              <a:t>Must meet field hour requirements</a:t>
            </a:r>
          </a:p>
          <a:p>
            <a:pPr lvl="1"/>
            <a:r>
              <a:rPr lang="en-US" sz="2400" dirty="0">
                <a:solidFill>
                  <a:schemeClr val="tx1"/>
                </a:solidFill>
              </a:rPr>
              <a:t>Can be paid OR unpaid</a:t>
            </a:r>
          </a:p>
          <a:p>
            <a:pPr lvl="1"/>
            <a:r>
              <a:rPr lang="en-US" sz="2400" dirty="0">
                <a:solidFill>
                  <a:schemeClr val="tx1"/>
                </a:solidFill>
              </a:rPr>
              <a:t>Appropriate placement supervision must be established</a:t>
            </a:r>
          </a:p>
          <a:p>
            <a:pPr lvl="1"/>
            <a:r>
              <a:rPr lang="en-US" sz="2400" dirty="0">
                <a:solidFill>
                  <a:schemeClr val="tx1"/>
                </a:solidFill>
              </a:rPr>
              <a:t>Setting must meet responsibilities of field sites</a:t>
            </a:r>
          </a:p>
          <a:p>
            <a:pPr lvl="1"/>
            <a:r>
              <a:rPr lang="en-US" sz="2400" u="sng" dirty="0">
                <a:solidFill>
                  <a:schemeClr val="tx1"/>
                </a:solidFill>
              </a:rPr>
              <a:t>Distance Placement Proposal </a:t>
            </a:r>
            <a:r>
              <a:rPr lang="en-US" sz="2400" dirty="0">
                <a:solidFill>
                  <a:schemeClr val="tx1"/>
                </a:solidFill>
              </a:rPr>
              <a:t>due: </a:t>
            </a:r>
            <a:r>
              <a:rPr lang="en-US" sz="2400" b="1" dirty="0">
                <a:solidFill>
                  <a:schemeClr val="tx1"/>
                </a:solidFill>
              </a:rPr>
              <a:t>February 24</a:t>
            </a:r>
            <a:r>
              <a:rPr lang="en-US" sz="2400" b="1" baseline="30000" dirty="0">
                <a:solidFill>
                  <a:schemeClr val="tx1"/>
                </a:solidFill>
              </a:rPr>
              <a:t>th</a:t>
            </a:r>
            <a:endParaRPr lang="en-US" sz="2400" b="1" dirty="0">
              <a:solidFill>
                <a:schemeClr val="tx1"/>
              </a:solidFill>
            </a:endParaRPr>
          </a:p>
          <a:p>
            <a:endParaRPr lang="en-CA" dirty="0"/>
          </a:p>
        </p:txBody>
      </p:sp>
      <p:sp>
        <p:nvSpPr>
          <p:cNvPr id="4" name="Slide Number Placeholder 3">
            <a:extLst>
              <a:ext uri="{FF2B5EF4-FFF2-40B4-BE49-F238E27FC236}">
                <a16:creationId xmlns:a16="http://schemas.microsoft.com/office/drawing/2014/main" id="{C516A595-F9CC-A386-5A93-CB2ADE4BD1E0}"/>
              </a:ext>
            </a:extLst>
          </p:cNvPr>
          <p:cNvSpPr>
            <a:spLocks noGrp="1"/>
          </p:cNvSpPr>
          <p:nvPr>
            <p:ph type="sldNum" sz="quarter" idx="12"/>
          </p:nvPr>
        </p:nvSpPr>
        <p:spPr/>
        <p:txBody>
          <a:bodyPr/>
          <a:lstStyle/>
          <a:p>
            <a:fld id="{8A7A6979-0714-4377-B894-6BE4C2D6E202}" type="slidenum">
              <a:rPr lang="en-US" smtClean="0"/>
              <a:pPr/>
              <a:t>18</a:t>
            </a:fld>
            <a:endParaRPr lang="en-US" dirty="0"/>
          </a:p>
        </p:txBody>
      </p:sp>
    </p:spTree>
    <p:extLst>
      <p:ext uri="{BB962C8B-B14F-4D97-AF65-F5344CB8AC3E}">
        <p14:creationId xmlns:p14="http://schemas.microsoft.com/office/powerpoint/2010/main" val="2118295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52601" y="304800"/>
            <a:ext cx="8746863" cy="1054250"/>
          </a:xfrm>
        </p:spPr>
        <p:txBody>
          <a:bodyPr>
            <a:normAutofit/>
          </a:bodyPr>
          <a:lstStyle/>
          <a:p>
            <a:r>
              <a:rPr lang="en-US" sz="3600" dirty="0">
                <a:solidFill>
                  <a:schemeClr val="accent3">
                    <a:lumMod val="75000"/>
                  </a:schemeClr>
                </a:solidFill>
              </a:rPr>
              <a:t>Steps in setting up your placement</a:t>
            </a:r>
          </a:p>
        </p:txBody>
      </p:sp>
      <p:graphicFrame>
        <p:nvGraphicFramePr>
          <p:cNvPr id="7" name="Content Placeholder 1">
            <a:extLst>
              <a:ext uri="{FF2B5EF4-FFF2-40B4-BE49-F238E27FC236}">
                <a16:creationId xmlns:a16="http://schemas.microsoft.com/office/drawing/2014/main" id="{E6A02D75-613E-4FF9-8B7A-2EA9CEDEB73C}"/>
              </a:ext>
            </a:extLst>
          </p:cNvPr>
          <p:cNvGraphicFramePr>
            <a:graphicFrameLocks noGrp="1"/>
          </p:cNvGraphicFramePr>
          <p:nvPr>
            <p:ph idx="1"/>
            <p:extLst>
              <p:ext uri="{D42A27DB-BD31-4B8C-83A1-F6EECF244321}">
                <p14:modId xmlns:p14="http://schemas.microsoft.com/office/powerpoint/2010/main" val="3013061611"/>
              </p:ext>
            </p:extLst>
          </p:nvPr>
        </p:nvGraphicFramePr>
        <p:xfrm>
          <a:off x="1676400" y="1143000"/>
          <a:ext cx="89916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44882359-39EF-894C-8A8F-2D7A02DC7D86}"/>
              </a:ext>
            </a:extLst>
          </p:cNvPr>
          <p:cNvSpPr>
            <a:spLocks noGrp="1"/>
          </p:cNvSpPr>
          <p:nvPr>
            <p:ph type="sldNum" sz="quarter" idx="12"/>
          </p:nvPr>
        </p:nvSpPr>
        <p:spPr/>
        <p:txBody>
          <a:bodyPr/>
          <a:lstStyle/>
          <a:p>
            <a:fld id="{8A7A6979-0714-4377-B894-6BE4C2D6E202}" type="slidenum">
              <a:rPr lang="en-US" smtClean="0"/>
              <a:pPr/>
              <a:t>19</a:t>
            </a:fld>
            <a:endParaRPr lang="en-US" dirty="0"/>
          </a:p>
        </p:txBody>
      </p:sp>
    </p:spTree>
    <p:extLst>
      <p:ext uri="{BB962C8B-B14F-4D97-AF65-F5344CB8AC3E}">
        <p14:creationId xmlns:p14="http://schemas.microsoft.com/office/powerpoint/2010/main" val="2564716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6C5858-958E-4528-8B1A-4E21CF81CE82}"/>
              </a:ext>
            </a:extLst>
          </p:cNvPr>
          <p:cNvSpPr>
            <a:spLocks noGrp="1"/>
          </p:cNvSpPr>
          <p:nvPr>
            <p:ph type="title"/>
          </p:nvPr>
        </p:nvSpPr>
        <p:spPr>
          <a:xfrm>
            <a:off x="630935" y="639520"/>
            <a:ext cx="5752611" cy="1719072"/>
          </a:xfrm>
        </p:spPr>
        <p:txBody>
          <a:bodyPr anchor="b">
            <a:normAutofit/>
          </a:bodyPr>
          <a:lstStyle/>
          <a:p>
            <a:r>
              <a:rPr lang="en-CA" sz="2600" b="1" dirty="0"/>
              <a:t>LAND</a:t>
            </a:r>
            <a:br>
              <a:rPr lang="en-CA" sz="2600" b="1" dirty="0"/>
            </a:br>
            <a:r>
              <a:rPr lang="en-CA" sz="2600" b="1" dirty="0"/>
              <a:t>ACKNOWLEDGEMENT</a:t>
            </a:r>
            <a:endParaRPr lang="en-US" sz="2600" b="1" dirty="0"/>
          </a:p>
        </p:txBody>
      </p:sp>
      <p:sp>
        <p:nvSpPr>
          <p:cNvPr id="23" name="Text Placeholder 3">
            <a:extLst>
              <a:ext uri="{FF2B5EF4-FFF2-40B4-BE49-F238E27FC236}">
                <a16:creationId xmlns:a16="http://schemas.microsoft.com/office/drawing/2014/main" id="{3209D6E3-A925-414F-BBD8-EB43635981A4}"/>
              </a:ext>
            </a:extLst>
          </p:cNvPr>
          <p:cNvSpPr>
            <a:spLocks noGrp="1"/>
          </p:cNvSpPr>
          <p:nvPr>
            <p:ph idx="1"/>
          </p:nvPr>
        </p:nvSpPr>
        <p:spPr>
          <a:xfrm>
            <a:off x="1585394" y="2565669"/>
            <a:ext cx="3429000" cy="3410712"/>
          </a:xfrm>
        </p:spPr>
        <p:txBody>
          <a:bodyPr anchor="t">
            <a:noAutofit/>
          </a:bodyPr>
          <a:lstStyle/>
          <a:p>
            <a:pPr marL="0" indent="0">
              <a:lnSpc>
                <a:spcPct val="100000"/>
              </a:lnSpc>
              <a:spcBef>
                <a:spcPts val="0"/>
              </a:spcBef>
              <a:buNone/>
            </a:pPr>
            <a:r>
              <a:rPr lang="en-CA" sz="2000" i="1" dirty="0">
                <a:effectLst/>
                <a:latin typeface="Times New Roman" panose="02020603050405020304" pitchFamily="18" charset="0"/>
                <a:ea typeface="Calibri" panose="020F0502020204030204" pitchFamily="34" charset="0"/>
                <a:cs typeface="Times New Roman" panose="02020603050405020304" pitchFamily="18" charset="0"/>
              </a:rPr>
              <a:t>I would like to begin by acknowledging that the land in which Carleton University is located on is the unceded and </a:t>
            </a:r>
            <a:r>
              <a:rPr lang="en-CA" sz="2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unsurrendered</a:t>
            </a:r>
            <a:r>
              <a:rPr lang="en-CA" sz="2000" i="1" dirty="0">
                <a:effectLst/>
                <a:latin typeface="Times New Roman" panose="02020603050405020304" pitchFamily="18" charset="0"/>
                <a:ea typeface="Calibri" panose="020F0502020204030204" pitchFamily="34" charset="0"/>
                <a:cs typeface="Times New Roman" panose="02020603050405020304" pitchFamily="18" charset="0"/>
              </a:rPr>
              <a:t> territory of the Algonquin </a:t>
            </a:r>
            <a:r>
              <a:rPr lang="en-CA" sz="2000" i="1" dirty="0" err="1">
                <a:effectLst/>
                <a:latin typeface="Times New Roman" panose="02020603050405020304" pitchFamily="18" charset="0"/>
                <a:ea typeface="Calibri" panose="020F0502020204030204" pitchFamily="34" charset="0"/>
                <a:cs typeface="Times New Roman" panose="02020603050405020304" pitchFamily="18" charset="0"/>
              </a:rPr>
              <a:t>Anishnaabeg</a:t>
            </a:r>
            <a:r>
              <a:rPr lang="en-CA" sz="2000" i="1" dirty="0">
                <a:effectLst/>
                <a:latin typeface="Times New Roman" panose="02020603050405020304" pitchFamily="18" charset="0"/>
                <a:ea typeface="Calibri" panose="020F0502020204030204" pitchFamily="34" charset="0"/>
                <a:cs typeface="Times New Roman" panose="02020603050405020304" pitchFamily="18" charset="0"/>
              </a:rPr>
              <a:t> People. The Algonquin peoples have lived on this land since time immemorial. </a:t>
            </a:r>
            <a:endParaRPr lang="en-CA" sz="20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5" name="Picture 1">
            <a:extLst>
              <a:ext uri="{FF2B5EF4-FFF2-40B4-BE49-F238E27FC236}">
                <a16:creationId xmlns:a16="http://schemas.microsoft.com/office/drawing/2014/main" id="{6849BEEF-3B3C-4A12-AF00-F1B16DB44A6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39996" y="640080"/>
            <a:ext cx="4318327" cy="55778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B50CD6A2-A20C-420F-B7AA-431D9A212A69}"/>
              </a:ext>
            </a:extLst>
          </p:cNvPr>
          <p:cNvSpPr>
            <a:spLocks noChangeArrowheads="1"/>
          </p:cNvSpPr>
          <p:nvPr/>
        </p:nvSpPr>
        <p:spPr bwMode="auto">
          <a:xfrm>
            <a:off x="0" y="-276999"/>
            <a:ext cx="65"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ts val="60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70461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422" y="649221"/>
            <a:ext cx="8617156" cy="924475"/>
          </a:xfrm>
        </p:spPr>
        <p:txBody>
          <a:bodyPr>
            <a:normAutofit fontScale="90000"/>
          </a:bodyPr>
          <a:lstStyle/>
          <a:p>
            <a:r>
              <a:rPr lang="en-CA" dirty="0"/>
              <a:t>Where will you be matched?</a:t>
            </a:r>
            <a:br>
              <a:rPr lang="en-CA" dirty="0"/>
            </a:br>
            <a:r>
              <a:rPr lang="en-CA" dirty="0"/>
              <a:t>You will be asked for a cover letter</a:t>
            </a:r>
          </a:p>
        </p:txBody>
      </p:sp>
      <p:sp>
        <p:nvSpPr>
          <p:cNvPr id="3" name="Content Placeholder 2"/>
          <p:cNvSpPr>
            <a:spLocks noGrp="1"/>
          </p:cNvSpPr>
          <p:nvPr>
            <p:ph idx="1"/>
          </p:nvPr>
        </p:nvSpPr>
        <p:spPr>
          <a:xfrm>
            <a:off x="1623391" y="2345829"/>
            <a:ext cx="10398280" cy="4724401"/>
          </a:xfrm>
        </p:spPr>
        <p:txBody>
          <a:bodyPr>
            <a:normAutofit/>
          </a:bodyPr>
          <a:lstStyle/>
          <a:p>
            <a:r>
              <a:rPr lang="en-CA" sz="2400" dirty="0"/>
              <a:t>Cover letter requests will be made by the Coordinator between mid January to early February, and could extend beyond into March </a:t>
            </a:r>
          </a:p>
          <a:p>
            <a:r>
              <a:rPr lang="en-CA" sz="2400" b="1" dirty="0"/>
              <a:t>This is how you will be informed of your first match.</a:t>
            </a:r>
          </a:p>
          <a:p>
            <a:r>
              <a:rPr lang="en-CA" sz="2400" b="1" dirty="0"/>
              <a:t>Cover letter and resume returned to Coordinator to be sent out from the School</a:t>
            </a:r>
          </a:p>
          <a:p>
            <a:r>
              <a:rPr lang="en-CA" sz="2400" dirty="0"/>
              <a:t>Applications are sent out to one agency only</a:t>
            </a:r>
          </a:p>
          <a:p>
            <a:r>
              <a:rPr lang="en-CA" sz="2400" dirty="0"/>
              <a:t>If ‘turned back’, Coordinator will work with you on next steps and alternatives</a:t>
            </a:r>
          </a:p>
        </p:txBody>
      </p:sp>
      <p:sp>
        <p:nvSpPr>
          <p:cNvPr id="4" name="Slide Number Placeholder 3">
            <a:extLst>
              <a:ext uri="{FF2B5EF4-FFF2-40B4-BE49-F238E27FC236}">
                <a16:creationId xmlns:a16="http://schemas.microsoft.com/office/drawing/2014/main" id="{BFBD9F27-A4FF-5948-A5CE-AF21C1BADF1C}"/>
              </a:ext>
            </a:extLst>
          </p:cNvPr>
          <p:cNvSpPr>
            <a:spLocks noGrp="1"/>
          </p:cNvSpPr>
          <p:nvPr>
            <p:ph type="sldNum" sz="quarter" idx="12"/>
          </p:nvPr>
        </p:nvSpPr>
        <p:spPr/>
        <p:txBody>
          <a:bodyPr/>
          <a:lstStyle/>
          <a:p>
            <a:fld id="{8A7A6979-0714-4377-B894-6BE4C2D6E202}" type="slidenum">
              <a:rPr lang="en-US" smtClean="0"/>
              <a:pPr/>
              <a:t>20</a:t>
            </a:fld>
            <a:endParaRPr lang="en-US" dirty="0"/>
          </a:p>
        </p:txBody>
      </p:sp>
    </p:spTree>
    <p:extLst>
      <p:ext uri="{BB962C8B-B14F-4D97-AF65-F5344CB8AC3E}">
        <p14:creationId xmlns:p14="http://schemas.microsoft.com/office/powerpoint/2010/main" val="530824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56314" y="597606"/>
            <a:ext cx="8911687" cy="1280890"/>
          </a:xfrm>
        </p:spPr>
        <p:txBody>
          <a:bodyPr/>
          <a:lstStyle/>
          <a:p>
            <a:r>
              <a:rPr lang="en-US" sz="3600" dirty="0">
                <a:solidFill>
                  <a:schemeClr val="accent3">
                    <a:lumMod val="75000"/>
                  </a:schemeClr>
                </a:solidFill>
              </a:rPr>
              <a:t>The matching</a:t>
            </a:r>
          </a:p>
        </p:txBody>
      </p:sp>
      <p:sp>
        <p:nvSpPr>
          <p:cNvPr id="2" name="Content Placeholder 1"/>
          <p:cNvSpPr>
            <a:spLocks noGrp="1"/>
          </p:cNvSpPr>
          <p:nvPr>
            <p:ph idx="1"/>
          </p:nvPr>
        </p:nvSpPr>
        <p:spPr>
          <a:xfrm>
            <a:off x="774701" y="1676400"/>
            <a:ext cx="11205264" cy="4889499"/>
          </a:xfrm>
        </p:spPr>
        <p:txBody>
          <a:bodyPr>
            <a:normAutofit fontScale="85000" lnSpcReduction="20000"/>
          </a:bodyPr>
          <a:lstStyle/>
          <a:p>
            <a:r>
              <a:rPr lang="en-US" sz="2400" dirty="0"/>
              <a:t>Your resume and cover letter is sent by Coordinator (copy to you)</a:t>
            </a:r>
          </a:p>
          <a:p>
            <a:r>
              <a:rPr lang="en-US" sz="2400" dirty="0"/>
              <a:t>Student responsibilities:</a:t>
            </a:r>
          </a:p>
          <a:p>
            <a:pPr lvl="1"/>
            <a:r>
              <a:rPr lang="en-US" sz="2200" dirty="0"/>
              <a:t>follow up immediately to ‘close the loop’ and kindly inquire as to the possibility of an interview</a:t>
            </a:r>
          </a:p>
          <a:p>
            <a:pPr lvl="1"/>
            <a:r>
              <a:rPr lang="en-CA" sz="2200" dirty="0"/>
              <a:t>Ongoing follow up as needed </a:t>
            </a:r>
          </a:p>
          <a:p>
            <a:pPr lvl="1"/>
            <a:r>
              <a:rPr lang="en-CA" sz="2200" dirty="0"/>
              <a:t>You are expected to do multiple follow ups before asking for assistance – phone, email etc.  </a:t>
            </a:r>
          </a:p>
          <a:p>
            <a:pPr lvl="1" indent="0">
              <a:buNone/>
            </a:pPr>
            <a:r>
              <a:rPr lang="en-CA" sz="2200" dirty="0"/>
              <a:t>	(Agencies react negatively when the School follows up)  </a:t>
            </a:r>
          </a:p>
          <a:p>
            <a:pPr lvl="1" indent="0">
              <a:buNone/>
            </a:pPr>
            <a:r>
              <a:rPr lang="en-CA" sz="2200" dirty="0"/>
              <a:t>	*Remember, your application is only one of many priorities for the agency</a:t>
            </a:r>
            <a:endParaRPr lang="en-US" sz="2400" dirty="0"/>
          </a:p>
          <a:p>
            <a:r>
              <a:rPr lang="en-US" sz="2400" dirty="0"/>
              <a:t>Keep in touch with Coordinator.  The coordinator needs to know:</a:t>
            </a:r>
          </a:p>
          <a:p>
            <a:pPr lvl="1"/>
            <a:r>
              <a:rPr lang="en-US" sz="2200" dirty="0"/>
              <a:t>Interview date </a:t>
            </a:r>
          </a:p>
          <a:p>
            <a:pPr lvl="1"/>
            <a:r>
              <a:rPr lang="en-CA" sz="2200" dirty="0"/>
              <a:t>Difficulty making contact (after multiple attempts)</a:t>
            </a:r>
            <a:endParaRPr lang="en-US" sz="2200" dirty="0"/>
          </a:p>
          <a:p>
            <a:pPr lvl="1"/>
            <a:r>
              <a:rPr lang="en-US" sz="2200" dirty="0"/>
              <a:t>Inability to offer you a placement?  </a:t>
            </a:r>
          </a:p>
          <a:p>
            <a:pPr lvl="1"/>
            <a:r>
              <a:rPr lang="en-US" sz="2200" dirty="0"/>
              <a:t>Placement offered and accepted? </a:t>
            </a:r>
          </a:p>
          <a:p>
            <a:pPr marL="0" indent="0">
              <a:buNone/>
            </a:pPr>
            <a:endParaRPr lang="en-US" dirty="0"/>
          </a:p>
        </p:txBody>
      </p:sp>
      <p:sp>
        <p:nvSpPr>
          <p:cNvPr id="4" name="Slide Number Placeholder 3">
            <a:extLst>
              <a:ext uri="{FF2B5EF4-FFF2-40B4-BE49-F238E27FC236}">
                <a16:creationId xmlns:a16="http://schemas.microsoft.com/office/drawing/2014/main" id="{7A9DA6B3-1ADB-DF43-8F9B-36E5BF893161}"/>
              </a:ext>
            </a:extLst>
          </p:cNvPr>
          <p:cNvSpPr>
            <a:spLocks noGrp="1"/>
          </p:cNvSpPr>
          <p:nvPr>
            <p:ph type="sldNum" sz="quarter" idx="12"/>
          </p:nvPr>
        </p:nvSpPr>
        <p:spPr/>
        <p:txBody>
          <a:bodyPr/>
          <a:lstStyle/>
          <a:p>
            <a:fld id="{8A7A6979-0714-4377-B894-6BE4C2D6E202}" type="slidenum">
              <a:rPr lang="en-US" smtClean="0"/>
              <a:pPr/>
              <a:t>21</a:t>
            </a:fld>
            <a:endParaRPr lang="en-US" dirty="0"/>
          </a:p>
        </p:txBody>
      </p:sp>
    </p:spTree>
    <p:extLst>
      <p:ext uri="{BB962C8B-B14F-4D97-AF65-F5344CB8AC3E}">
        <p14:creationId xmlns:p14="http://schemas.microsoft.com/office/powerpoint/2010/main" val="2737988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a:t>Use Carleton email!</a:t>
            </a:r>
            <a:br>
              <a:rPr lang="en-US"/>
            </a:br>
            <a:r>
              <a:rPr lang="en-US"/>
              <a:t>Placement is a time-sensitive issue</a:t>
            </a:r>
          </a:p>
        </p:txBody>
      </p:sp>
      <p:graphicFrame>
        <p:nvGraphicFramePr>
          <p:cNvPr id="5" name="Content Placeholder 1">
            <a:extLst>
              <a:ext uri="{FF2B5EF4-FFF2-40B4-BE49-F238E27FC236}">
                <a16:creationId xmlns:a16="http://schemas.microsoft.com/office/drawing/2014/main" id="{1A3435F7-BE9C-4E74-93D0-5FB69FF66D6F}"/>
              </a:ext>
            </a:extLst>
          </p:cNvPr>
          <p:cNvGraphicFramePr>
            <a:graphicFrameLocks noGrp="1"/>
          </p:cNvGraphicFramePr>
          <p:nvPr>
            <p:ph idx="1"/>
            <p:extLst>
              <p:ext uri="{D42A27DB-BD31-4B8C-83A1-F6EECF244321}">
                <p14:modId xmlns:p14="http://schemas.microsoft.com/office/powerpoint/2010/main" val="1959937069"/>
              </p:ext>
            </p:extLst>
          </p:nvPr>
        </p:nvGraphicFramePr>
        <p:xfrm>
          <a:off x="2589212" y="2125362"/>
          <a:ext cx="5835121" cy="3785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2" descr="Carleton Ravens - Wikipedia">
            <a:extLst>
              <a:ext uri="{FF2B5EF4-FFF2-40B4-BE49-F238E27FC236}">
                <a16:creationId xmlns:a16="http://schemas.microsoft.com/office/drawing/2014/main" id="{DEE559F6-C7A1-1940-9873-EDFADE180CE4}"/>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631452" y="2313355"/>
            <a:ext cx="2873159" cy="33702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778BC0D-C291-7A48-BF00-5862BAC71CC0}"/>
              </a:ext>
            </a:extLst>
          </p:cNvPr>
          <p:cNvSpPr>
            <a:spLocks noGrp="1"/>
          </p:cNvSpPr>
          <p:nvPr>
            <p:ph type="sldNum" sz="quarter" idx="12"/>
          </p:nvPr>
        </p:nvSpPr>
        <p:spPr/>
        <p:txBody>
          <a:bodyPr/>
          <a:lstStyle/>
          <a:p>
            <a:fld id="{8A7A6979-0714-4377-B894-6BE4C2D6E202}" type="slidenum">
              <a:rPr lang="en-US" smtClean="0"/>
              <a:pPr/>
              <a:t>22</a:t>
            </a:fld>
            <a:endParaRPr lang="en-US" dirty="0"/>
          </a:p>
        </p:txBody>
      </p:sp>
    </p:spTree>
    <p:extLst>
      <p:ext uri="{BB962C8B-B14F-4D97-AF65-F5344CB8AC3E}">
        <p14:creationId xmlns:p14="http://schemas.microsoft.com/office/powerpoint/2010/main" val="3338824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6019" y="942108"/>
            <a:ext cx="3256550" cy="4969113"/>
          </a:xfrm>
        </p:spPr>
        <p:txBody>
          <a:bodyPr anchor="ctr">
            <a:normAutofit/>
          </a:bodyPr>
          <a:lstStyle/>
          <a:p>
            <a:r>
              <a:rPr lang="en-US">
                <a:solidFill>
                  <a:schemeClr val="tx2">
                    <a:lumMod val="75000"/>
                  </a:schemeClr>
                </a:solidFill>
              </a:rPr>
              <a:t>Field realities that may impact you:</a:t>
            </a:r>
          </a:p>
        </p:txBody>
      </p:sp>
      <p:sp>
        <p:nvSpPr>
          <p:cNvPr id="3" name="Content Placeholder 2"/>
          <p:cNvSpPr>
            <a:spLocks noGrp="1"/>
          </p:cNvSpPr>
          <p:nvPr>
            <p:ph idx="1"/>
          </p:nvPr>
        </p:nvSpPr>
        <p:spPr>
          <a:xfrm>
            <a:off x="5049062" y="942108"/>
            <a:ext cx="6455549" cy="4969114"/>
          </a:xfrm>
        </p:spPr>
        <p:txBody>
          <a:bodyPr anchor="ctr">
            <a:normAutofit/>
          </a:bodyPr>
          <a:lstStyle/>
          <a:p>
            <a:r>
              <a:rPr lang="en-US" dirty="0">
                <a:solidFill>
                  <a:schemeClr val="tx2">
                    <a:lumMod val="75000"/>
                  </a:schemeClr>
                </a:solidFill>
              </a:rPr>
              <a:t>Placements are never guaranteed, but we enjoy </a:t>
            </a:r>
            <a:r>
              <a:rPr lang="en-US" i="1" dirty="0">
                <a:solidFill>
                  <a:schemeClr val="tx2">
                    <a:lumMod val="75000"/>
                  </a:schemeClr>
                </a:solidFill>
              </a:rPr>
              <a:t>very</a:t>
            </a:r>
            <a:r>
              <a:rPr lang="en-US" dirty="0">
                <a:solidFill>
                  <a:schemeClr val="tx2">
                    <a:lumMod val="75000"/>
                  </a:schemeClr>
                </a:solidFill>
              </a:rPr>
              <a:t> positive relationships with multiple organizations.  Our timelines match the deadlines set by multiple organizations. </a:t>
            </a:r>
          </a:p>
          <a:p>
            <a:r>
              <a:rPr lang="en-US" dirty="0">
                <a:solidFill>
                  <a:schemeClr val="tx2">
                    <a:lumMod val="75000"/>
                  </a:schemeClr>
                </a:solidFill>
              </a:rPr>
              <a:t>Increasing pressure on agencies to place students – there may be other candidates from other schools</a:t>
            </a:r>
          </a:p>
          <a:p>
            <a:r>
              <a:rPr lang="en-US" dirty="0">
                <a:solidFill>
                  <a:schemeClr val="tx2">
                    <a:lumMod val="75000"/>
                  </a:schemeClr>
                </a:solidFill>
              </a:rPr>
              <a:t>‘Turn backs’ can and do happen due to unexpected changes in the setting</a:t>
            </a:r>
          </a:p>
          <a:p>
            <a:r>
              <a:rPr lang="en-US" dirty="0">
                <a:solidFill>
                  <a:schemeClr val="tx2">
                    <a:lumMod val="75000"/>
                  </a:schemeClr>
                </a:solidFill>
              </a:rPr>
              <a:t>Need to balance proactivity (push) with the reality of the agency’s internal process.  A slow response does not equal a poor placement or a lack of interest in the placement.</a:t>
            </a:r>
          </a:p>
        </p:txBody>
      </p:sp>
      <p:sp>
        <p:nvSpPr>
          <p:cNvPr id="4" name="Slide Number Placeholder 3">
            <a:extLst>
              <a:ext uri="{FF2B5EF4-FFF2-40B4-BE49-F238E27FC236}">
                <a16:creationId xmlns:a16="http://schemas.microsoft.com/office/drawing/2014/main" id="{877A8D10-4C05-934A-8803-58CC7A6D97FC}"/>
              </a:ext>
            </a:extLst>
          </p:cNvPr>
          <p:cNvSpPr>
            <a:spLocks noGrp="1"/>
          </p:cNvSpPr>
          <p:nvPr>
            <p:ph type="sldNum" sz="quarter" idx="12"/>
          </p:nvPr>
        </p:nvSpPr>
        <p:spPr/>
        <p:txBody>
          <a:bodyPr/>
          <a:lstStyle/>
          <a:p>
            <a:fld id="{8A7A6979-0714-4377-B894-6BE4C2D6E202}" type="slidenum">
              <a:rPr lang="en-US" smtClean="0"/>
              <a:pPr/>
              <a:t>23</a:t>
            </a:fld>
            <a:endParaRPr lang="en-US" dirty="0"/>
          </a:p>
        </p:txBody>
      </p:sp>
    </p:spTree>
    <p:extLst>
      <p:ext uri="{BB962C8B-B14F-4D97-AF65-F5344CB8AC3E}">
        <p14:creationId xmlns:p14="http://schemas.microsoft.com/office/powerpoint/2010/main" val="249017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4683" y="655984"/>
            <a:ext cx="8305799" cy="924475"/>
          </a:xfrm>
        </p:spPr>
        <p:txBody>
          <a:bodyPr>
            <a:normAutofit/>
          </a:bodyPr>
          <a:lstStyle/>
          <a:p>
            <a:r>
              <a:rPr lang="en-CA" dirty="0"/>
              <a:t>Field Realities that may impact you:</a:t>
            </a:r>
          </a:p>
        </p:txBody>
      </p:sp>
      <p:sp>
        <p:nvSpPr>
          <p:cNvPr id="3" name="Content Placeholder 2"/>
          <p:cNvSpPr>
            <a:spLocks noGrp="1"/>
          </p:cNvSpPr>
          <p:nvPr>
            <p:ph idx="1"/>
          </p:nvPr>
        </p:nvSpPr>
        <p:spPr>
          <a:xfrm>
            <a:off x="1684683" y="1741101"/>
            <a:ext cx="9829800" cy="4364839"/>
          </a:xfrm>
        </p:spPr>
        <p:txBody>
          <a:bodyPr>
            <a:normAutofit/>
          </a:bodyPr>
          <a:lstStyle/>
          <a:p>
            <a:r>
              <a:rPr lang="en-US" sz="2400" dirty="0"/>
              <a:t>Some students will confirm early, some quite late.  This is not a reflection of the quality of the placement.  More likely the process of the agency and/or the style of the placement contact person.</a:t>
            </a:r>
          </a:p>
          <a:p>
            <a:r>
              <a:rPr lang="en-US" sz="2400" dirty="0"/>
              <a:t>Field Supervisors are not paid nor compensated. The pace of their work and their realities are also changing.  </a:t>
            </a:r>
          </a:p>
          <a:p>
            <a:r>
              <a:rPr lang="en-US" sz="2400" dirty="0"/>
              <a:t>I rely on you to keep me aware of what’s happening, and we will plan a strategy together.  </a:t>
            </a:r>
          </a:p>
          <a:p>
            <a:r>
              <a:rPr lang="en-US" sz="2400" dirty="0"/>
              <a:t>Try not to panic if your application seems to stall.  Keep in touch with the Coordinator. </a:t>
            </a:r>
          </a:p>
          <a:p>
            <a:endParaRPr lang="en-CA" dirty="0"/>
          </a:p>
        </p:txBody>
      </p:sp>
      <p:sp>
        <p:nvSpPr>
          <p:cNvPr id="4" name="Slide Number Placeholder 3">
            <a:extLst>
              <a:ext uri="{FF2B5EF4-FFF2-40B4-BE49-F238E27FC236}">
                <a16:creationId xmlns:a16="http://schemas.microsoft.com/office/drawing/2014/main" id="{BE78FCDF-B6F7-CD44-9EFE-E70352F4A842}"/>
              </a:ext>
            </a:extLst>
          </p:cNvPr>
          <p:cNvSpPr>
            <a:spLocks noGrp="1"/>
          </p:cNvSpPr>
          <p:nvPr>
            <p:ph type="sldNum" sz="quarter" idx="12"/>
          </p:nvPr>
        </p:nvSpPr>
        <p:spPr/>
        <p:txBody>
          <a:bodyPr/>
          <a:lstStyle/>
          <a:p>
            <a:fld id="{8A7A6979-0714-4377-B894-6BE4C2D6E202}" type="slidenum">
              <a:rPr lang="en-US" smtClean="0"/>
              <a:pPr/>
              <a:t>24</a:t>
            </a:fld>
            <a:endParaRPr lang="en-US" dirty="0"/>
          </a:p>
        </p:txBody>
      </p:sp>
    </p:spTree>
    <p:extLst>
      <p:ext uri="{BB962C8B-B14F-4D97-AF65-F5344CB8AC3E}">
        <p14:creationId xmlns:p14="http://schemas.microsoft.com/office/powerpoint/2010/main" val="60154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6019" y="942108"/>
            <a:ext cx="3256550" cy="4969113"/>
          </a:xfrm>
        </p:spPr>
        <p:txBody>
          <a:bodyPr anchor="ctr">
            <a:normAutofit/>
          </a:bodyPr>
          <a:lstStyle/>
          <a:p>
            <a:r>
              <a:rPr lang="en-CA">
                <a:solidFill>
                  <a:schemeClr val="tx2">
                    <a:lumMod val="75000"/>
                  </a:schemeClr>
                </a:solidFill>
              </a:rPr>
              <a:t>Large organizations, coordinators and trending organizations</a:t>
            </a:r>
            <a:endParaRPr lang="en-US">
              <a:solidFill>
                <a:schemeClr val="tx2">
                  <a:lumMod val="75000"/>
                </a:schemeClr>
              </a:solidFill>
            </a:endParaRPr>
          </a:p>
        </p:txBody>
      </p:sp>
      <p:sp>
        <p:nvSpPr>
          <p:cNvPr id="3" name="Content Placeholder 2"/>
          <p:cNvSpPr>
            <a:spLocks noGrp="1"/>
          </p:cNvSpPr>
          <p:nvPr>
            <p:ph idx="1"/>
          </p:nvPr>
        </p:nvSpPr>
        <p:spPr>
          <a:xfrm>
            <a:off x="5049062" y="942108"/>
            <a:ext cx="6455549" cy="4969114"/>
          </a:xfrm>
        </p:spPr>
        <p:txBody>
          <a:bodyPr anchor="ctr">
            <a:normAutofit/>
          </a:bodyPr>
          <a:lstStyle/>
          <a:p>
            <a:r>
              <a:rPr lang="en-CA" dirty="0">
                <a:solidFill>
                  <a:schemeClr val="tx2">
                    <a:lumMod val="75000"/>
                  </a:schemeClr>
                </a:solidFill>
              </a:rPr>
              <a:t>Large organizations are increasingly assigning placement coordination to either a Human Resources professional, or a designated social work coordinator.</a:t>
            </a:r>
          </a:p>
          <a:p>
            <a:r>
              <a:rPr lang="en-CA" dirty="0">
                <a:solidFill>
                  <a:schemeClr val="tx2">
                    <a:lumMod val="75000"/>
                  </a:schemeClr>
                </a:solidFill>
              </a:rPr>
              <a:t>Students identify practice areas of interest in their application, but are not guaranteed matching in that area.  </a:t>
            </a:r>
          </a:p>
          <a:p>
            <a:r>
              <a:rPr lang="en-CA" dirty="0">
                <a:solidFill>
                  <a:schemeClr val="tx2">
                    <a:lumMod val="75000"/>
                  </a:schemeClr>
                </a:solidFill>
              </a:rPr>
              <a:t>Flexibility is needed. </a:t>
            </a:r>
          </a:p>
          <a:p>
            <a:r>
              <a:rPr lang="en-CA" dirty="0">
                <a:solidFill>
                  <a:schemeClr val="tx2">
                    <a:lumMod val="75000"/>
                  </a:schemeClr>
                </a:solidFill>
              </a:rPr>
              <a:t>Timelines will be longer, due to multiple layers of process and interview.  I.e.  Internal committees, screening interviews, etc.  </a:t>
            </a:r>
          </a:p>
          <a:p>
            <a:r>
              <a:rPr lang="en-CA" dirty="0">
                <a:solidFill>
                  <a:schemeClr val="tx2">
                    <a:lumMod val="75000"/>
                  </a:schemeClr>
                </a:solidFill>
              </a:rPr>
              <a:t>Detail on exact supervisor, previous experiences etc. may not be available to you prior to being connected with the agency.  </a:t>
            </a:r>
            <a:endParaRPr lang="en-US" dirty="0">
              <a:solidFill>
                <a:schemeClr val="tx2">
                  <a:lumMod val="75000"/>
                </a:schemeClr>
              </a:solidFill>
            </a:endParaRPr>
          </a:p>
        </p:txBody>
      </p:sp>
      <p:sp>
        <p:nvSpPr>
          <p:cNvPr id="4" name="Slide Number Placeholder 3">
            <a:extLst>
              <a:ext uri="{FF2B5EF4-FFF2-40B4-BE49-F238E27FC236}">
                <a16:creationId xmlns:a16="http://schemas.microsoft.com/office/drawing/2014/main" id="{59486B95-4291-D948-A518-D0630F77EE41}"/>
              </a:ext>
            </a:extLst>
          </p:cNvPr>
          <p:cNvSpPr>
            <a:spLocks noGrp="1"/>
          </p:cNvSpPr>
          <p:nvPr>
            <p:ph type="sldNum" sz="quarter" idx="12"/>
          </p:nvPr>
        </p:nvSpPr>
        <p:spPr/>
        <p:txBody>
          <a:bodyPr/>
          <a:lstStyle/>
          <a:p>
            <a:fld id="{8A7A6979-0714-4377-B894-6BE4C2D6E202}" type="slidenum">
              <a:rPr lang="en-US" smtClean="0"/>
              <a:pPr/>
              <a:t>25</a:t>
            </a:fld>
            <a:endParaRPr lang="en-US" dirty="0"/>
          </a:p>
        </p:txBody>
      </p:sp>
    </p:spTree>
    <p:extLst>
      <p:ext uri="{BB962C8B-B14F-4D97-AF65-F5344CB8AC3E}">
        <p14:creationId xmlns:p14="http://schemas.microsoft.com/office/powerpoint/2010/main" val="4255411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73062" y="624110"/>
            <a:ext cx="8131550" cy="1280890"/>
          </a:xfrm>
        </p:spPr>
        <p:txBody>
          <a:bodyPr>
            <a:normAutofit/>
          </a:bodyPr>
          <a:lstStyle/>
          <a:p>
            <a:r>
              <a:rPr lang="en-CA" dirty="0"/>
              <a:t>Where interest from students exceeds availability</a:t>
            </a:r>
            <a:endParaRPr lang="en-US" dirty="0"/>
          </a:p>
        </p:txBody>
      </p:sp>
      <p:sp>
        <p:nvSpPr>
          <p:cNvPr id="3" name="Content Placeholder 2"/>
          <p:cNvSpPr>
            <a:spLocks noGrp="1"/>
          </p:cNvSpPr>
          <p:nvPr>
            <p:ph idx="1"/>
          </p:nvPr>
        </p:nvSpPr>
        <p:spPr>
          <a:xfrm>
            <a:off x="3373062" y="2133600"/>
            <a:ext cx="8131550" cy="3777622"/>
          </a:xfrm>
        </p:spPr>
        <p:txBody>
          <a:bodyPr>
            <a:normAutofit/>
          </a:bodyPr>
          <a:lstStyle/>
          <a:p>
            <a:pPr marL="0" indent="0">
              <a:buNone/>
            </a:pPr>
            <a:endParaRPr lang="en-CA" dirty="0"/>
          </a:p>
          <a:p>
            <a:pPr>
              <a:buFont typeface="Arial" panose="020B0604020202020204" pitchFamily="34" charset="0"/>
              <a:buChar char="•"/>
            </a:pPr>
            <a:r>
              <a:rPr lang="en-CA" dirty="0"/>
              <a:t>Where student interest is excessively high, multiple Carleton applications can be sent and screening will be done by the agency.  This takes time.</a:t>
            </a:r>
            <a:br>
              <a:rPr lang="en-CA" dirty="0"/>
            </a:br>
            <a:endParaRPr lang="en-CA" dirty="0"/>
          </a:p>
          <a:p>
            <a:pPr>
              <a:buFont typeface="Arial" panose="020B0604020202020204" pitchFamily="34" charset="0"/>
              <a:buChar char="•"/>
            </a:pPr>
            <a:r>
              <a:rPr lang="en-CA" dirty="0"/>
              <a:t>You can choose to be part of this process, or simply choose another agency. </a:t>
            </a:r>
            <a:br>
              <a:rPr lang="en-CA" dirty="0"/>
            </a:br>
            <a:endParaRPr lang="en-CA" dirty="0"/>
          </a:p>
          <a:p>
            <a:pPr marL="388620">
              <a:buFont typeface="Arial" panose="020B0604020202020204" pitchFamily="34" charset="0"/>
              <a:buChar char="•"/>
            </a:pPr>
            <a:r>
              <a:rPr lang="en-CA" dirty="0"/>
              <a:t>Students who are unsuccessful in agency screening will need to be flexible around settings but will be placed again once they are advised that their application is not proceeding. </a:t>
            </a:r>
            <a:endParaRPr lang="en-US" dirty="0"/>
          </a:p>
        </p:txBody>
      </p:sp>
      <p:sp>
        <p:nvSpPr>
          <p:cNvPr id="4" name="Slide Number Placeholder 3">
            <a:extLst>
              <a:ext uri="{FF2B5EF4-FFF2-40B4-BE49-F238E27FC236}">
                <a16:creationId xmlns:a16="http://schemas.microsoft.com/office/drawing/2014/main" id="{85CADA03-A1B5-BC45-8038-F01A905D8458}"/>
              </a:ext>
            </a:extLst>
          </p:cNvPr>
          <p:cNvSpPr>
            <a:spLocks noGrp="1"/>
          </p:cNvSpPr>
          <p:nvPr>
            <p:ph type="sldNum" sz="quarter" idx="12"/>
          </p:nvPr>
        </p:nvSpPr>
        <p:spPr/>
        <p:txBody>
          <a:bodyPr/>
          <a:lstStyle/>
          <a:p>
            <a:fld id="{8A7A6979-0714-4377-B894-6BE4C2D6E202}" type="slidenum">
              <a:rPr lang="en-US" smtClean="0"/>
              <a:pPr/>
              <a:t>26</a:t>
            </a:fld>
            <a:endParaRPr lang="en-US" dirty="0"/>
          </a:p>
        </p:txBody>
      </p:sp>
    </p:spTree>
    <p:extLst>
      <p:ext uri="{BB962C8B-B14F-4D97-AF65-F5344CB8AC3E}">
        <p14:creationId xmlns:p14="http://schemas.microsoft.com/office/powerpoint/2010/main" val="1784144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6019" y="942108"/>
            <a:ext cx="3256550" cy="4969113"/>
          </a:xfrm>
        </p:spPr>
        <p:txBody>
          <a:bodyPr anchor="ctr">
            <a:normAutofit/>
          </a:bodyPr>
          <a:lstStyle/>
          <a:p>
            <a:r>
              <a:rPr lang="en-CA">
                <a:solidFill>
                  <a:schemeClr val="tx2">
                    <a:lumMod val="75000"/>
                  </a:schemeClr>
                </a:solidFill>
              </a:rPr>
              <a:t>Shared interests</a:t>
            </a:r>
            <a:endParaRPr lang="en-US">
              <a:solidFill>
                <a:schemeClr val="tx2">
                  <a:lumMod val="75000"/>
                </a:schemeClr>
              </a:solidFill>
            </a:endParaRPr>
          </a:p>
        </p:txBody>
      </p:sp>
      <p:sp>
        <p:nvSpPr>
          <p:cNvPr id="3" name="Content Placeholder 2"/>
          <p:cNvSpPr>
            <a:spLocks noGrp="1"/>
          </p:cNvSpPr>
          <p:nvPr>
            <p:ph idx="1"/>
          </p:nvPr>
        </p:nvSpPr>
        <p:spPr>
          <a:xfrm>
            <a:off x="5049062" y="942108"/>
            <a:ext cx="6455549" cy="4969114"/>
          </a:xfrm>
        </p:spPr>
        <p:txBody>
          <a:bodyPr anchor="ctr">
            <a:normAutofit/>
          </a:bodyPr>
          <a:lstStyle/>
          <a:p>
            <a:r>
              <a:rPr lang="en-CA" dirty="0">
                <a:solidFill>
                  <a:schemeClr val="tx2">
                    <a:lumMod val="75000"/>
                  </a:schemeClr>
                </a:solidFill>
              </a:rPr>
              <a:t>Keep in mind that the school and you have shared interests.</a:t>
            </a:r>
          </a:p>
          <a:p>
            <a:r>
              <a:rPr lang="en-CA" dirty="0">
                <a:solidFill>
                  <a:schemeClr val="tx2">
                    <a:lumMod val="75000"/>
                  </a:schemeClr>
                </a:solidFill>
              </a:rPr>
              <a:t>We both want to see you placed in an efficient manner, as soon as possible, with minimal turn backs, in a rich context of practice learning.</a:t>
            </a:r>
          </a:p>
          <a:p>
            <a:r>
              <a:rPr lang="en-CA" dirty="0">
                <a:solidFill>
                  <a:schemeClr val="tx2">
                    <a:lumMod val="75000"/>
                  </a:schemeClr>
                </a:solidFill>
              </a:rPr>
              <a:t>We cannot control the factors that may impact your placement process</a:t>
            </a:r>
          </a:p>
          <a:p>
            <a:r>
              <a:rPr lang="en-CA" dirty="0">
                <a:solidFill>
                  <a:schemeClr val="tx2">
                    <a:lumMod val="75000"/>
                  </a:schemeClr>
                </a:solidFill>
              </a:rPr>
              <a:t>Some students will apply to 2-4 agencies.  This is hard to predict, and if it is you, please be advised it is an expected part of what it takes to place MSW students in the current climate. </a:t>
            </a:r>
          </a:p>
          <a:p>
            <a:r>
              <a:rPr lang="en-CA" dirty="0">
                <a:solidFill>
                  <a:schemeClr val="tx2">
                    <a:lumMod val="75000"/>
                  </a:schemeClr>
                </a:solidFill>
              </a:rPr>
              <a:t>You will be well-supported to navigate the process and find your placement</a:t>
            </a:r>
          </a:p>
          <a:p>
            <a:pPr marL="0" indent="0">
              <a:buNone/>
            </a:pPr>
            <a:endParaRPr lang="en-US" dirty="0">
              <a:solidFill>
                <a:schemeClr val="tx2">
                  <a:lumMod val="75000"/>
                </a:schemeClr>
              </a:solidFill>
            </a:endParaRPr>
          </a:p>
        </p:txBody>
      </p:sp>
      <p:sp>
        <p:nvSpPr>
          <p:cNvPr id="4" name="Slide Number Placeholder 3">
            <a:extLst>
              <a:ext uri="{FF2B5EF4-FFF2-40B4-BE49-F238E27FC236}">
                <a16:creationId xmlns:a16="http://schemas.microsoft.com/office/drawing/2014/main" id="{CA144576-A35D-254B-BB79-C61F97FAEED4}"/>
              </a:ext>
            </a:extLst>
          </p:cNvPr>
          <p:cNvSpPr>
            <a:spLocks noGrp="1"/>
          </p:cNvSpPr>
          <p:nvPr>
            <p:ph type="sldNum" sz="quarter" idx="12"/>
          </p:nvPr>
        </p:nvSpPr>
        <p:spPr/>
        <p:txBody>
          <a:bodyPr/>
          <a:lstStyle/>
          <a:p>
            <a:fld id="{8A7A6979-0714-4377-B894-6BE4C2D6E202}" type="slidenum">
              <a:rPr lang="en-US" smtClean="0"/>
              <a:pPr/>
              <a:t>27</a:t>
            </a:fld>
            <a:endParaRPr lang="en-US" dirty="0"/>
          </a:p>
        </p:txBody>
      </p:sp>
    </p:spTree>
    <p:extLst>
      <p:ext uri="{BB962C8B-B14F-4D97-AF65-F5344CB8AC3E}">
        <p14:creationId xmlns:p14="http://schemas.microsoft.com/office/powerpoint/2010/main" val="2351697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497" y="476794"/>
            <a:ext cx="8229600" cy="1066800"/>
          </a:xfrm>
        </p:spPr>
        <p:txBody>
          <a:bodyPr/>
          <a:lstStyle/>
          <a:p>
            <a:r>
              <a:rPr lang="en-US" dirty="0"/>
              <a:t>Realities</a:t>
            </a:r>
            <a:endParaRPr lang="en-CA" dirty="0"/>
          </a:p>
        </p:txBody>
      </p:sp>
      <p:sp>
        <p:nvSpPr>
          <p:cNvPr id="3" name="Content Placeholder 2"/>
          <p:cNvSpPr>
            <a:spLocks noGrp="1"/>
          </p:cNvSpPr>
          <p:nvPr>
            <p:ph idx="1"/>
          </p:nvPr>
        </p:nvSpPr>
        <p:spPr>
          <a:xfrm>
            <a:off x="1800497" y="1543594"/>
            <a:ext cx="9734006" cy="4935583"/>
          </a:xfrm>
        </p:spPr>
        <p:txBody>
          <a:bodyPr>
            <a:noAutofit/>
          </a:bodyPr>
          <a:lstStyle/>
          <a:p>
            <a:r>
              <a:rPr lang="en-US" sz="1500" dirty="0">
                <a:solidFill>
                  <a:schemeClr val="tx1"/>
                </a:solidFill>
              </a:rPr>
              <a:t>Placements cannot be guaranteed</a:t>
            </a:r>
          </a:p>
          <a:p>
            <a:r>
              <a:rPr lang="en-US" sz="1500" dirty="0">
                <a:solidFill>
                  <a:schemeClr val="tx1"/>
                </a:solidFill>
              </a:rPr>
              <a:t>No field site is required to offer field placements to our students </a:t>
            </a:r>
          </a:p>
          <a:p>
            <a:pPr lvl="3"/>
            <a:r>
              <a:rPr lang="en-US" sz="1500" dirty="0">
                <a:solidFill>
                  <a:schemeClr val="tx1"/>
                </a:solidFill>
              </a:rPr>
              <a:t>No financial incentives </a:t>
            </a:r>
          </a:p>
          <a:p>
            <a:pPr lvl="3"/>
            <a:r>
              <a:rPr lang="en-US" sz="1500" dirty="0">
                <a:solidFill>
                  <a:schemeClr val="tx1"/>
                </a:solidFill>
              </a:rPr>
              <a:t>Offered on a voluntary basis – when an applicant meets the placement criteria &amp; when agency resources enable student involvement &amp; supervision</a:t>
            </a:r>
          </a:p>
          <a:p>
            <a:pPr lvl="3"/>
            <a:r>
              <a:rPr lang="en-US" sz="1500" dirty="0">
                <a:solidFill>
                  <a:schemeClr val="tx1"/>
                </a:solidFill>
              </a:rPr>
              <a:t>May consider applicants from multiple institutions &amp; programs</a:t>
            </a:r>
          </a:p>
          <a:p>
            <a:pPr lvl="3"/>
            <a:r>
              <a:rPr lang="en-US" sz="1500" dirty="0">
                <a:solidFill>
                  <a:schemeClr val="tx1"/>
                </a:solidFill>
              </a:rPr>
              <a:t>Availability can change</a:t>
            </a:r>
          </a:p>
          <a:p>
            <a:r>
              <a:rPr lang="en-US" sz="1500" dirty="0">
                <a:solidFill>
                  <a:schemeClr val="tx1"/>
                </a:solidFill>
              </a:rPr>
              <a:t>Why do agencies partner with the School? </a:t>
            </a:r>
          </a:p>
          <a:p>
            <a:pPr lvl="2"/>
            <a:r>
              <a:rPr lang="en-US" sz="1500" dirty="0">
                <a:solidFill>
                  <a:schemeClr val="tx1"/>
                </a:solidFill>
              </a:rPr>
              <a:t>To support your education and the profession</a:t>
            </a:r>
          </a:p>
          <a:p>
            <a:pPr lvl="2"/>
            <a:r>
              <a:rPr lang="en-US" sz="1500" dirty="0">
                <a:solidFill>
                  <a:schemeClr val="tx1"/>
                </a:solidFill>
              </a:rPr>
              <a:t>Professional development  </a:t>
            </a:r>
          </a:p>
          <a:p>
            <a:pPr lvl="2"/>
            <a:r>
              <a:rPr lang="en-US" sz="1500" dirty="0">
                <a:solidFill>
                  <a:schemeClr val="tx1"/>
                </a:solidFill>
              </a:rPr>
              <a:t>Students contribute new ideas, knowledge, skills &amp; energy to the organization</a:t>
            </a:r>
          </a:p>
          <a:p>
            <a:pPr lvl="2"/>
            <a:r>
              <a:rPr lang="en-US" sz="1500" dirty="0">
                <a:solidFill>
                  <a:schemeClr val="tx1"/>
                </a:solidFill>
              </a:rPr>
              <a:t>May be part of recruitment strategy</a:t>
            </a:r>
          </a:p>
          <a:p>
            <a:r>
              <a:rPr lang="en-US" sz="1500" i="1" dirty="0">
                <a:solidFill>
                  <a:schemeClr val="tx1"/>
                </a:solidFill>
              </a:rPr>
              <a:t>If a placement cannot be established for any reason, we will work with you to identify your options for deferral &amp; staying on track with your degree progression, wherever possible, through alternative course sequencing.</a:t>
            </a:r>
          </a:p>
        </p:txBody>
      </p:sp>
      <p:sp>
        <p:nvSpPr>
          <p:cNvPr id="4" name="Slide Number Placeholder 3">
            <a:extLst>
              <a:ext uri="{FF2B5EF4-FFF2-40B4-BE49-F238E27FC236}">
                <a16:creationId xmlns:a16="http://schemas.microsoft.com/office/drawing/2014/main" id="{030C51C6-B9AF-1049-906E-4AED40617DE5}"/>
              </a:ext>
            </a:extLst>
          </p:cNvPr>
          <p:cNvSpPr>
            <a:spLocks noGrp="1"/>
          </p:cNvSpPr>
          <p:nvPr>
            <p:ph type="sldNum" sz="quarter" idx="12"/>
          </p:nvPr>
        </p:nvSpPr>
        <p:spPr/>
        <p:txBody>
          <a:bodyPr/>
          <a:lstStyle/>
          <a:p>
            <a:fld id="{8A7A6979-0714-4377-B894-6BE4C2D6E202}" type="slidenum">
              <a:rPr lang="en-US" smtClean="0"/>
              <a:pPr/>
              <a:t>28</a:t>
            </a:fld>
            <a:endParaRPr lang="en-US" dirty="0"/>
          </a:p>
        </p:txBody>
      </p:sp>
    </p:spTree>
    <p:extLst>
      <p:ext uri="{BB962C8B-B14F-4D97-AF65-F5344CB8AC3E}">
        <p14:creationId xmlns:p14="http://schemas.microsoft.com/office/powerpoint/2010/main" val="156498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37691" y="599662"/>
            <a:ext cx="7125113" cy="1371599"/>
          </a:xfrm>
        </p:spPr>
        <p:txBody>
          <a:bodyPr/>
          <a:lstStyle/>
          <a:p>
            <a:r>
              <a:rPr lang="en-US" sz="3600" dirty="0">
                <a:solidFill>
                  <a:schemeClr val="accent3">
                    <a:lumMod val="75000"/>
                  </a:schemeClr>
                </a:solidFill>
              </a:rPr>
              <a:t>The Placement Interview</a:t>
            </a:r>
          </a:p>
        </p:txBody>
      </p:sp>
      <p:sp>
        <p:nvSpPr>
          <p:cNvPr id="2" name="Content Placeholder 1"/>
          <p:cNvSpPr>
            <a:spLocks noGrp="1"/>
          </p:cNvSpPr>
          <p:nvPr>
            <p:ph idx="1"/>
          </p:nvPr>
        </p:nvSpPr>
        <p:spPr>
          <a:xfrm>
            <a:off x="1737691" y="1835427"/>
            <a:ext cx="9715500" cy="4648200"/>
          </a:xfrm>
        </p:spPr>
        <p:txBody>
          <a:bodyPr>
            <a:noAutofit/>
          </a:bodyPr>
          <a:lstStyle/>
          <a:p>
            <a:r>
              <a:rPr lang="en-CA" sz="2400" dirty="0">
                <a:solidFill>
                  <a:schemeClr val="tx1"/>
                </a:solidFill>
              </a:rPr>
              <a:t>Know the organization and be able to identify your areas/programs of highest interest</a:t>
            </a:r>
          </a:p>
          <a:p>
            <a:r>
              <a:rPr lang="en-CA" sz="2400" dirty="0">
                <a:solidFill>
                  <a:schemeClr val="tx1"/>
                </a:solidFill>
              </a:rPr>
              <a:t>Review website thoroughly! </a:t>
            </a:r>
          </a:p>
          <a:p>
            <a:r>
              <a:rPr lang="en-CA" sz="2400" dirty="0">
                <a:solidFill>
                  <a:schemeClr val="tx1"/>
                </a:solidFill>
              </a:rPr>
              <a:t>A different kind of interview</a:t>
            </a:r>
            <a:r>
              <a:rPr lang="en-US" sz="2400" dirty="0">
                <a:solidFill>
                  <a:schemeClr val="tx1"/>
                </a:solidFill>
              </a:rPr>
              <a:t> – you don’t have to qualify.  Balance your strength with your needs as a learner.</a:t>
            </a:r>
          </a:p>
          <a:p>
            <a:r>
              <a:rPr lang="en-CA" sz="2400" dirty="0">
                <a:solidFill>
                  <a:schemeClr val="tx1"/>
                </a:solidFill>
              </a:rPr>
              <a:t>Demonstrate openness to learning and how past experience/education will support you to enter this learning environment. </a:t>
            </a:r>
          </a:p>
        </p:txBody>
      </p:sp>
      <p:sp>
        <p:nvSpPr>
          <p:cNvPr id="4" name="Slide Number Placeholder 3">
            <a:extLst>
              <a:ext uri="{FF2B5EF4-FFF2-40B4-BE49-F238E27FC236}">
                <a16:creationId xmlns:a16="http://schemas.microsoft.com/office/drawing/2014/main" id="{E20540F3-5E05-7A42-B0AD-E61EF2252A45}"/>
              </a:ext>
            </a:extLst>
          </p:cNvPr>
          <p:cNvSpPr>
            <a:spLocks noGrp="1"/>
          </p:cNvSpPr>
          <p:nvPr>
            <p:ph type="sldNum" sz="quarter" idx="12"/>
          </p:nvPr>
        </p:nvSpPr>
        <p:spPr/>
        <p:txBody>
          <a:bodyPr/>
          <a:lstStyle/>
          <a:p>
            <a:fld id="{8A7A6979-0714-4377-B894-6BE4C2D6E202}" type="slidenum">
              <a:rPr lang="en-US" smtClean="0"/>
              <a:pPr/>
              <a:t>29</a:t>
            </a:fld>
            <a:endParaRPr lang="en-US" dirty="0"/>
          </a:p>
        </p:txBody>
      </p:sp>
    </p:spTree>
    <p:extLst>
      <p:ext uri="{BB962C8B-B14F-4D97-AF65-F5344CB8AC3E}">
        <p14:creationId xmlns:p14="http://schemas.microsoft.com/office/powerpoint/2010/main" val="1290096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227007" y="806069"/>
            <a:ext cx="6832211" cy="3029344"/>
          </a:xfrm>
        </p:spPr>
        <p:txBody>
          <a:bodyPr vert="horz" lIns="91440" tIns="45720" rIns="91440" bIns="45720" rtlCol="0" anchor="t">
            <a:normAutofit/>
          </a:bodyPr>
          <a:lstStyle/>
          <a:p>
            <a:r>
              <a:rPr lang="en-US" sz="3000" dirty="0">
                <a:solidFill>
                  <a:schemeClr val="tx1"/>
                </a:solidFill>
              </a:rPr>
              <a:t>MSW Practicum Coordinator</a:t>
            </a:r>
          </a:p>
        </p:txBody>
      </p:sp>
      <p:graphicFrame>
        <p:nvGraphicFramePr>
          <p:cNvPr id="7" name="Content Placeholder 4">
            <a:extLst>
              <a:ext uri="{FF2B5EF4-FFF2-40B4-BE49-F238E27FC236}">
                <a16:creationId xmlns:a16="http://schemas.microsoft.com/office/drawing/2014/main" id="{F6F151B3-70D3-42E3-8BEC-3B8FFE100AF8}"/>
              </a:ext>
            </a:extLst>
          </p:cNvPr>
          <p:cNvGraphicFramePr>
            <a:graphicFrameLocks noGrp="1"/>
          </p:cNvGraphicFramePr>
          <p:nvPr>
            <p:ph sz="half" idx="1"/>
            <p:extLst>
              <p:ext uri="{D42A27DB-BD31-4B8C-83A1-F6EECF244321}">
                <p14:modId xmlns:p14="http://schemas.microsoft.com/office/powerpoint/2010/main" val="2793397564"/>
              </p:ext>
            </p:extLst>
          </p:nvPr>
        </p:nvGraphicFramePr>
        <p:xfrm>
          <a:off x="3301438" y="1203024"/>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22870CFD-00CF-4041-AF0B-68DF65D70D1B}"/>
              </a:ext>
            </a:extLst>
          </p:cNvPr>
          <p:cNvSpPr>
            <a:spLocks noGrp="1"/>
          </p:cNvSpPr>
          <p:nvPr>
            <p:ph type="sldNum" sz="quarter" idx="12"/>
          </p:nvPr>
        </p:nvSpPr>
        <p:spPr/>
        <p:txBody>
          <a:bodyPr/>
          <a:lstStyle/>
          <a:p>
            <a:fld id="{8A7A6979-0714-4377-B894-6BE4C2D6E202}" type="slidenum">
              <a:rPr lang="en-US" smtClean="0"/>
              <a:pPr/>
              <a:t>3</a:t>
            </a:fld>
            <a:endParaRPr lang="en-US" dirty="0"/>
          </a:p>
        </p:txBody>
      </p:sp>
    </p:spTree>
    <p:extLst>
      <p:ext uri="{BB962C8B-B14F-4D97-AF65-F5344CB8AC3E}">
        <p14:creationId xmlns:p14="http://schemas.microsoft.com/office/powerpoint/2010/main" val="3851999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wo business people communicating">
            <a:extLst>
              <a:ext uri="{FF2B5EF4-FFF2-40B4-BE49-F238E27FC236}">
                <a16:creationId xmlns:a16="http://schemas.microsoft.com/office/drawing/2014/main" id="{C78F4540-8977-744D-A36D-B3663AAFE21E}"/>
              </a:ext>
            </a:extLst>
          </p:cNvPr>
          <p:cNvPicPr>
            <a:picLocks noChangeAspect="1"/>
          </p:cNvPicPr>
          <p:nvPr/>
        </p:nvPicPr>
        <p:blipFill rotWithShape="1">
          <a:blip r:embed="rId3">
            <a:alphaModFix amt="35000"/>
          </a:blip>
          <a:srcRect b="15730"/>
          <a:stretch/>
        </p:blipFill>
        <p:spPr>
          <a:xfrm>
            <a:off x="-8825" y="-5610"/>
            <a:ext cx="12192000" cy="6858000"/>
          </a:xfrm>
          <a:prstGeom prst="rect">
            <a:avLst/>
          </a:prstGeom>
        </p:spPr>
      </p:pic>
      <p:sp>
        <p:nvSpPr>
          <p:cNvPr id="2" name="Title 1"/>
          <p:cNvSpPr>
            <a:spLocks noGrp="1"/>
          </p:cNvSpPr>
          <p:nvPr>
            <p:ph type="title"/>
          </p:nvPr>
        </p:nvSpPr>
        <p:spPr/>
        <p:txBody>
          <a:bodyPr>
            <a:normAutofit/>
          </a:bodyPr>
          <a:lstStyle/>
          <a:p>
            <a:r>
              <a:rPr lang="en-US">
                <a:solidFill>
                  <a:srgbClr val="FFFFFF"/>
                </a:solidFill>
              </a:rPr>
              <a:t>The Interview – hours etc.</a:t>
            </a:r>
          </a:p>
        </p:txBody>
      </p:sp>
      <p:sp>
        <p:nvSpPr>
          <p:cNvPr id="3" name="Content Placeholder 2"/>
          <p:cNvSpPr>
            <a:spLocks noGrp="1"/>
          </p:cNvSpPr>
          <p:nvPr>
            <p:ph idx="1"/>
          </p:nvPr>
        </p:nvSpPr>
        <p:spPr/>
        <p:txBody>
          <a:bodyPr>
            <a:normAutofit/>
          </a:bodyPr>
          <a:lstStyle/>
          <a:p>
            <a:pPr>
              <a:buClr>
                <a:srgbClr val="CE8775"/>
              </a:buClr>
            </a:pPr>
            <a:r>
              <a:rPr lang="en-US" dirty="0"/>
              <a:t>You may be asked about start dates and end dates</a:t>
            </a:r>
          </a:p>
          <a:p>
            <a:pPr>
              <a:buClr>
                <a:srgbClr val="CE8775"/>
              </a:buClr>
            </a:pPr>
            <a:r>
              <a:rPr lang="en-US" dirty="0"/>
              <a:t>“Do the math” and be ready to put forward a proposed plan for working your 450 field hours. </a:t>
            </a:r>
          </a:p>
          <a:p>
            <a:pPr>
              <a:buClr>
                <a:srgbClr val="CE8775"/>
              </a:buClr>
            </a:pPr>
            <a:r>
              <a:rPr lang="en-US" dirty="0"/>
              <a:t>You are available Monday to Friday (excluding time spent in field seminars) </a:t>
            </a:r>
          </a:p>
          <a:p>
            <a:pPr>
              <a:buClr>
                <a:srgbClr val="CE8775"/>
              </a:buClr>
            </a:pPr>
            <a:r>
              <a:rPr lang="en-US" dirty="0"/>
              <a:t>Fridays will be seminar and group work class until 2:30pm </a:t>
            </a:r>
          </a:p>
          <a:p>
            <a:pPr>
              <a:buClr>
                <a:srgbClr val="CE8775"/>
              </a:buClr>
            </a:pPr>
            <a:r>
              <a:rPr lang="en-US" dirty="0"/>
              <a:t>Be clear about your availability – evenings, weekends, daytime hours, long days</a:t>
            </a:r>
          </a:p>
          <a:p>
            <a:pPr>
              <a:buClr>
                <a:srgbClr val="CE8775"/>
              </a:buClr>
            </a:pPr>
            <a:r>
              <a:rPr lang="en-US" dirty="0"/>
              <a:t>It is important to identify any scheduling accommodations required in your application form that you submit to the Coordinator and again at interview</a:t>
            </a:r>
          </a:p>
          <a:p>
            <a:pPr marL="0" indent="0">
              <a:buClr>
                <a:srgbClr val="CE8775"/>
              </a:buClr>
              <a:buNone/>
            </a:pPr>
            <a:endParaRPr lang="en-US" dirty="0"/>
          </a:p>
        </p:txBody>
      </p:sp>
      <p:sp>
        <p:nvSpPr>
          <p:cNvPr id="4" name="Slide Number Placeholder 3">
            <a:extLst>
              <a:ext uri="{FF2B5EF4-FFF2-40B4-BE49-F238E27FC236}">
                <a16:creationId xmlns:a16="http://schemas.microsoft.com/office/drawing/2014/main" id="{730083F8-FCFA-4744-AE8F-582EA8C64B50}"/>
              </a:ext>
            </a:extLst>
          </p:cNvPr>
          <p:cNvSpPr>
            <a:spLocks noGrp="1"/>
          </p:cNvSpPr>
          <p:nvPr>
            <p:ph type="sldNum" sz="quarter" idx="12"/>
          </p:nvPr>
        </p:nvSpPr>
        <p:spPr/>
        <p:txBody>
          <a:bodyPr/>
          <a:lstStyle/>
          <a:p>
            <a:fld id="{8A7A6979-0714-4377-B894-6BE4C2D6E202}" type="slidenum">
              <a:rPr lang="en-US" smtClean="0"/>
              <a:pPr/>
              <a:t>30</a:t>
            </a:fld>
            <a:endParaRPr lang="en-US" dirty="0"/>
          </a:p>
        </p:txBody>
      </p:sp>
    </p:spTree>
    <p:extLst>
      <p:ext uri="{BB962C8B-B14F-4D97-AF65-F5344CB8AC3E}">
        <p14:creationId xmlns:p14="http://schemas.microsoft.com/office/powerpoint/2010/main" val="536368319"/>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381001"/>
            <a:ext cx="9144000" cy="924475"/>
          </a:xfrm>
        </p:spPr>
        <p:txBody>
          <a:bodyPr>
            <a:noAutofit/>
          </a:bodyPr>
          <a:lstStyle/>
          <a:p>
            <a:r>
              <a:rPr lang="en-US" sz="2400" b="1" dirty="0"/>
              <a:t>Preparing for placement – Summer Term 2023</a:t>
            </a:r>
          </a:p>
        </p:txBody>
      </p:sp>
      <p:graphicFrame>
        <p:nvGraphicFramePr>
          <p:cNvPr id="15" name="Content Placeholder 1">
            <a:extLst>
              <a:ext uri="{FF2B5EF4-FFF2-40B4-BE49-F238E27FC236}">
                <a16:creationId xmlns:a16="http://schemas.microsoft.com/office/drawing/2014/main" id="{EBFB8417-4808-4554-ACA8-CF6EE49AB8AF}"/>
              </a:ext>
            </a:extLst>
          </p:cNvPr>
          <p:cNvGraphicFramePr>
            <a:graphicFrameLocks noGrp="1"/>
          </p:cNvGraphicFramePr>
          <p:nvPr>
            <p:ph idx="1"/>
            <p:extLst>
              <p:ext uri="{D42A27DB-BD31-4B8C-83A1-F6EECF244321}">
                <p14:modId xmlns:p14="http://schemas.microsoft.com/office/powerpoint/2010/main" val="1890101014"/>
              </p:ext>
            </p:extLst>
          </p:nvPr>
        </p:nvGraphicFramePr>
        <p:xfrm>
          <a:off x="1649896" y="1096618"/>
          <a:ext cx="10091530" cy="4057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D5F44E5C-9060-D343-8FE1-42E03B26B978}"/>
              </a:ext>
            </a:extLst>
          </p:cNvPr>
          <p:cNvSpPr/>
          <p:nvPr/>
        </p:nvSpPr>
        <p:spPr>
          <a:xfrm>
            <a:off x="3265714" y="5332021"/>
            <a:ext cx="5842660" cy="114497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5C490A7-86E6-6A48-BD4C-0B503B49BCBB}"/>
              </a:ext>
            </a:extLst>
          </p:cNvPr>
          <p:cNvSpPr txBox="1"/>
          <p:nvPr/>
        </p:nvSpPr>
        <p:spPr>
          <a:xfrm>
            <a:off x="3497283" y="5684842"/>
            <a:ext cx="5379522" cy="369332"/>
          </a:xfrm>
          <a:prstGeom prst="rect">
            <a:avLst/>
          </a:prstGeom>
          <a:noFill/>
        </p:spPr>
        <p:txBody>
          <a:bodyPr wrap="square" rtlCol="0">
            <a:spAutoFit/>
          </a:bodyPr>
          <a:lstStyle/>
          <a:p>
            <a:pPr algn="ctr"/>
            <a:r>
              <a:rPr lang="en-US" b="1" dirty="0"/>
              <a:t>Calculate Hours in Advance</a:t>
            </a:r>
          </a:p>
        </p:txBody>
      </p:sp>
      <p:pic>
        <p:nvPicPr>
          <p:cNvPr id="10" name="Graphic 9" descr="Warning outline">
            <a:extLst>
              <a:ext uri="{FF2B5EF4-FFF2-40B4-BE49-F238E27FC236}">
                <a16:creationId xmlns:a16="http://schemas.microsoft.com/office/drawing/2014/main" id="{33C27E86-FFC7-DB45-9BEE-209A440136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78190" y="5412308"/>
            <a:ext cx="914400" cy="914400"/>
          </a:xfrm>
          <a:prstGeom prst="rect">
            <a:avLst/>
          </a:prstGeom>
        </p:spPr>
      </p:pic>
      <p:pic>
        <p:nvPicPr>
          <p:cNvPr id="11" name="Graphic 10" descr="Warning outline">
            <a:extLst>
              <a:ext uri="{FF2B5EF4-FFF2-40B4-BE49-F238E27FC236}">
                <a16:creationId xmlns:a16="http://schemas.microsoft.com/office/drawing/2014/main" id="{E82EE96B-B7C6-4D42-BAC0-0E2702B9DC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97283" y="5412308"/>
            <a:ext cx="914400" cy="914400"/>
          </a:xfrm>
          <a:prstGeom prst="rect">
            <a:avLst/>
          </a:prstGeom>
        </p:spPr>
      </p:pic>
      <p:sp>
        <p:nvSpPr>
          <p:cNvPr id="2" name="Slide Number Placeholder 1">
            <a:extLst>
              <a:ext uri="{FF2B5EF4-FFF2-40B4-BE49-F238E27FC236}">
                <a16:creationId xmlns:a16="http://schemas.microsoft.com/office/drawing/2014/main" id="{6C3B4DA9-4E01-514D-9A70-94308E78639F}"/>
              </a:ext>
            </a:extLst>
          </p:cNvPr>
          <p:cNvSpPr>
            <a:spLocks noGrp="1"/>
          </p:cNvSpPr>
          <p:nvPr>
            <p:ph type="sldNum" sz="quarter" idx="12"/>
          </p:nvPr>
        </p:nvSpPr>
        <p:spPr/>
        <p:txBody>
          <a:bodyPr/>
          <a:lstStyle/>
          <a:p>
            <a:fld id="{8A7A6979-0714-4377-B894-6BE4C2D6E202}" type="slidenum">
              <a:rPr lang="en-US" smtClean="0"/>
              <a:pPr/>
              <a:t>31</a:t>
            </a:fld>
            <a:endParaRPr lang="en-US" dirty="0"/>
          </a:p>
        </p:txBody>
      </p:sp>
    </p:spTree>
    <p:extLst>
      <p:ext uri="{BB962C8B-B14F-4D97-AF65-F5344CB8AC3E}">
        <p14:creationId xmlns:p14="http://schemas.microsoft.com/office/powerpoint/2010/main" val="1958064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6019" y="942108"/>
            <a:ext cx="3256550" cy="4969113"/>
          </a:xfrm>
        </p:spPr>
        <p:txBody>
          <a:bodyPr anchor="ctr">
            <a:normAutofit/>
          </a:bodyPr>
          <a:lstStyle/>
          <a:p>
            <a:r>
              <a:rPr lang="en-CA">
                <a:solidFill>
                  <a:schemeClr val="tx2">
                    <a:lumMod val="75000"/>
                  </a:schemeClr>
                </a:solidFill>
              </a:rPr>
              <a:t>Exceptions</a:t>
            </a:r>
            <a:endParaRPr lang="en-US">
              <a:solidFill>
                <a:schemeClr val="tx2">
                  <a:lumMod val="75000"/>
                </a:schemeClr>
              </a:solidFill>
            </a:endParaRPr>
          </a:p>
        </p:txBody>
      </p:sp>
      <p:sp>
        <p:nvSpPr>
          <p:cNvPr id="3" name="Content Placeholder 2"/>
          <p:cNvSpPr>
            <a:spLocks noGrp="1"/>
          </p:cNvSpPr>
          <p:nvPr>
            <p:ph idx="1"/>
          </p:nvPr>
        </p:nvSpPr>
        <p:spPr>
          <a:xfrm>
            <a:off x="5049062" y="942108"/>
            <a:ext cx="6455549" cy="4969114"/>
          </a:xfrm>
        </p:spPr>
        <p:txBody>
          <a:bodyPr anchor="ctr">
            <a:normAutofit/>
          </a:bodyPr>
          <a:lstStyle/>
          <a:p>
            <a:r>
              <a:rPr lang="en-CA" dirty="0">
                <a:solidFill>
                  <a:schemeClr val="tx2">
                    <a:lumMod val="75000"/>
                  </a:schemeClr>
                </a:solidFill>
              </a:rPr>
              <a:t>Extensions due to illness, bereavement etc. are possible if needed, but will require approval by practicum coordinator and the Faculty of Graduate and Postgraduate Affairs.  </a:t>
            </a:r>
          </a:p>
          <a:p>
            <a:r>
              <a:rPr lang="en-CA" dirty="0">
                <a:solidFill>
                  <a:schemeClr val="tx2">
                    <a:lumMod val="75000"/>
                  </a:schemeClr>
                </a:solidFill>
              </a:rPr>
              <a:t>Your faculty liaison will ask you to track hours throughout the placement.  </a:t>
            </a:r>
          </a:p>
          <a:p>
            <a:r>
              <a:rPr lang="en-CA" dirty="0">
                <a:solidFill>
                  <a:schemeClr val="tx2">
                    <a:lumMod val="75000"/>
                  </a:schemeClr>
                </a:solidFill>
              </a:rPr>
              <a:t>This is not a trust issue, but for your own protection.  </a:t>
            </a:r>
          </a:p>
          <a:p>
            <a:r>
              <a:rPr lang="en-CA" dirty="0">
                <a:solidFill>
                  <a:schemeClr val="tx2">
                    <a:lumMod val="75000"/>
                  </a:schemeClr>
                </a:solidFill>
              </a:rPr>
              <a:t>If you have concerns about achieving the full 450 hours, communicate directly with your liaison.  </a:t>
            </a:r>
          </a:p>
          <a:p>
            <a:r>
              <a:rPr lang="en-CA" dirty="0">
                <a:solidFill>
                  <a:schemeClr val="tx2">
                    <a:lumMod val="75000"/>
                  </a:schemeClr>
                </a:solidFill>
              </a:rPr>
              <a:t>A very rigidly </a:t>
            </a:r>
            <a:r>
              <a:rPr lang="en-CA" dirty="0" err="1">
                <a:solidFill>
                  <a:schemeClr val="tx2">
                    <a:lumMod val="75000"/>
                  </a:schemeClr>
                </a:solidFill>
              </a:rPr>
              <a:t>surveiled</a:t>
            </a:r>
            <a:r>
              <a:rPr lang="en-CA" dirty="0">
                <a:solidFill>
                  <a:schemeClr val="tx2">
                    <a:lumMod val="75000"/>
                  </a:schemeClr>
                </a:solidFill>
              </a:rPr>
              <a:t> accreditation standard.  There is no wiggle room on the 450 hours.</a:t>
            </a:r>
            <a:endParaRPr lang="en-US" dirty="0">
              <a:solidFill>
                <a:schemeClr val="tx2">
                  <a:lumMod val="75000"/>
                </a:schemeClr>
              </a:solidFill>
            </a:endParaRPr>
          </a:p>
        </p:txBody>
      </p:sp>
      <p:sp>
        <p:nvSpPr>
          <p:cNvPr id="4" name="Slide Number Placeholder 3">
            <a:extLst>
              <a:ext uri="{FF2B5EF4-FFF2-40B4-BE49-F238E27FC236}">
                <a16:creationId xmlns:a16="http://schemas.microsoft.com/office/drawing/2014/main" id="{35A6E4E9-1914-9943-BE37-925CD0BECC8F}"/>
              </a:ext>
            </a:extLst>
          </p:cNvPr>
          <p:cNvSpPr>
            <a:spLocks noGrp="1"/>
          </p:cNvSpPr>
          <p:nvPr>
            <p:ph type="sldNum" sz="quarter" idx="12"/>
          </p:nvPr>
        </p:nvSpPr>
        <p:spPr/>
        <p:txBody>
          <a:bodyPr/>
          <a:lstStyle/>
          <a:p>
            <a:fld id="{8A7A6979-0714-4377-B894-6BE4C2D6E202}" type="slidenum">
              <a:rPr lang="en-US" smtClean="0"/>
              <a:pPr/>
              <a:t>32</a:t>
            </a:fld>
            <a:endParaRPr lang="en-US" dirty="0"/>
          </a:p>
        </p:txBody>
      </p:sp>
    </p:spTree>
    <p:extLst>
      <p:ext uri="{BB962C8B-B14F-4D97-AF65-F5344CB8AC3E}">
        <p14:creationId xmlns:p14="http://schemas.microsoft.com/office/powerpoint/2010/main" val="2479445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351531" y="3179901"/>
            <a:ext cx="2454052" cy="3029344"/>
          </a:xfrm>
        </p:spPr>
        <p:txBody>
          <a:bodyPr>
            <a:normAutofit fontScale="90000"/>
          </a:bodyPr>
          <a:lstStyle/>
          <a:p>
            <a:r>
              <a:rPr lang="en-US" sz="3200" dirty="0">
                <a:solidFill>
                  <a:schemeClr val="tx1"/>
                </a:solidFill>
              </a:rPr>
              <a:t>You’ve got an offer!</a:t>
            </a:r>
            <a:br>
              <a:rPr lang="en-US" sz="3200" dirty="0">
                <a:solidFill>
                  <a:schemeClr val="tx1"/>
                </a:solidFill>
              </a:rPr>
            </a:br>
            <a:br>
              <a:rPr lang="en-US" sz="3200" dirty="0">
                <a:solidFill>
                  <a:schemeClr val="tx1"/>
                </a:solidFill>
              </a:rPr>
            </a:br>
            <a:r>
              <a:rPr lang="en-US" sz="3200" dirty="0">
                <a:solidFill>
                  <a:schemeClr val="tx1"/>
                </a:solidFill>
              </a:rPr>
              <a:t>Steps to Confirm:</a:t>
            </a:r>
            <a:br>
              <a:rPr lang="en-US" sz="3200" dirty="0">
                <a:solidFill>
                  <a:schemeClr val="tx1"/>
                </a:solidFill>
              </a:rPr>
            </a:br>
            <a:br>
              <a:rPr lang="en-US" sz="3200" dirty="0">
                <a:solidFill>
                  <a:schemeClr val="tx1"/>
                </a:solidFill>
              </a:rPr>
            </a:br>
            <a:endParaRPr lang="en-US" sz="3200" dirty="0">
              <a:solidFill>
                <a:schemeClr val="tx1"/>
              </a:solidFill>
            </a:endParaRPr>
          </a:p>
        </p:txBody>
      </p:sp>
      <p:graphicFrame>
        <p:nvGraphicFramePr>
          <p:cNvPr id="19" name="Content Placeholder 1">
            <a:extLst>
              <a:ext uri="{FF2B5EF4-FFF2-40B4-BE49-F238E27FC236}">
                <a16:creationId xmlns:a16="http://schemas.microsoft.com/office/drawing/2014/main" id="{1CF619AE-8A8D-4829-A253-73D7F781C510}"/>
              </a:ext>
            </a:extLst>
          </p:cNvPr>
          <p:cNvGraphicFramePr>
            <a:graphicFrameLocks noGrp="1"/>
          </p:cNvGraphicFramePr>
          <p:nvPr>
            <p:ph idx="1"/>
            <p:extLst>
              <p:ext uri="{D42A27DB-BD31-4B8C-83A1-F6EECF244321}">
                <p14:modId xmlns:p14="http://schemas.microsoft.com/office/powerpoint/2010/main" val="1372337493"/>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776D525F-464D-2140-A976-419CE2CB3F30}"/>
              </a:ext>
            </a:extLst>
          </p:cNvPr>
          <p:cNvSpPr txBox="1"/>
          <p:nvPr/>
        </p:nvSpPr>
        <p:spPr>
          <a:xfrm>
            <a:off x="5522026" y="6293922"/>
            <a:ext cx="184731" cy="369332"/>
          </a:xfrm>
          <a:prstGeom prst="rect">
            <a:avLst/>
          </a:prstGeom>
          <a:noFill/>
        </p:spPr>
        <p:txBody>
          <a:bodyPr wrap="none" rtlCol="0">
            <a:spAutoFit/>
          </a:bodyPr>
          <a:lstStyle/>
          <a:p>
            <a:endParaRPr lang="en-US" dirty="0"/>
          </a:p>
        </p:txBody>
      </p:sp>
      <p:sp>
        <p:nvSpPr>
          <p:cNvPr id="2" name="Slide Number Placeholder 1">
            <a:extLst>
              <a:ext uri="{FF2B5EF4-FFF2-40B4-BE49-F238E27FC236}">
                <a16:creationId xmlns:a16="http://schemas.microsoft.com/office/drawing/2014/main" id="{D60908F2-4811-4747-889B-2F04C84C9916}"/>
              </a:ext>
            </a:extLst>
          </p:cNvPr>
          <p:cNvSpPr>
            <a:spLocks noGrp="1"/>
          </p:cNvSpPr>
          <p:nvPr>
            <p:ph type="sldNum" sz="quarter" idx="12"/>
          </p:nvPr>
        </p:nvSpPr>
        <p:spPr/>
        <p:txBody>
          <a:bodyPr/>
          <a:lstStyle/>
          <a:p>
            <a:fld id="{8A7A6979-0714-4377-B894-6BE4C2D6E202}" type="slidenum">
              <a:rPr lang="en-US" smtClean="0"/>
              <a:pPr/>
              <a:t>33</a:t>
            </a:fld>
            <a:endParaRPr lang="en-US" dirty="0"/>
          </a:p>
        </p:txBody>
      </p:sp>
    </p:spTree>
    <p:extLst>
      <p:ext uri="{BB962C8B-B14F-4D97-AF65-F5344CB8AC3E}">
        <p14:creationId xmlns:p14="http://schemas.microsoft.com/office/powerpoint/2010/main" val="4069701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9892" y="3101093"/>
            <a:ext cx="2859931" cy="3029344"/>
          </a:xfrm>
        </p:spPr>
        <p:txBody>
          <a:bodyPr>
            <a:normAutofit/>
          </a:bodyPr>
          <a:lstStyle/>
          <a:p>
            <a:r>
              <a:rPr lang="en-CA" sz="3200" dirty="0">
                <a:solidFill>
                  <a:schemeClr val="tx1"/>
                </a:solidFill>
              </a:rPr>
              <a:t>Forms the Practicum Administrator </a:t>
            </a:r>
          </a:p>
        </p:txBody>
      </p:sp>
      <p:graphicFrame>
        <p:nvGraphicFramePr>
          <p:cNvPr id="5" name="Content Placeholder 2">
            <a:extLst>
              <a:ext uri="{FF2B5EF4-FFF2-40B4-BE49-F238E27FC236}">
                <a16:creationId xmlns:a16="http://schemas.microsoft.com/office/drawing/2014/main" id="{73478B0F-5E66-458B-B502-51F18B66F9AD}"/>
              </a:ext>
            </a:extLst>
          </p:cNvPr>
          <p:cNvGraphicFramePr>
            <a:graphicFrameLocks noGrp="1"/>
          </p:cNvGraphicFramePr>
          <p:nvPr>
            <p:ph idx="1"/>
            <p:extLst>
              <p:ext uri="{D42A27DB-BD31-4B8C-83A1-F6EECF244321}">
                <p14:modId xmlns:p14="http://schemas.microsoft.com/office/powerpoint/2010/main" val="985277636"/>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900CF3C7-EA9A-B14E-9A17-B25CE7BFE456}"/>
              </a:ext>
            </a:extLst>
          </p:cNvPr>
          <p:cNvSpPr>
            <a:spLocks noGrp="1"/>
          </p:cNvSpPr>
          <p:nvPr>
            <p:ph type="sldNum" sz="quarter" idx="12"/>
          </p:nvPr>
        </p:nvSpPr>
        <p:spPr/>
        <p:txBody>
          <a:bodyPr/>
          <a:lstStyle/>
          <a:p>
            <a:fld id="{8A7A6979-0714-4377-B894-6BE4C2D6E202}" type="slidenum">
              <a:rPr lang="en-US" smtClean="0"/>
              <a:pPr/>
              <a:t>34</a:t>
            </a:fld>
            <a:endParaRPr lang="en-US" dirty="0"/>
          </a:p>
        </p:txBody>
      </p:sp>
    </p:spTree>
    <p:extLst>
      <p:ext uri="{BB962C8B-B14F-4D97-AF65-F5344CB8AC3E}">
        <p14:creationId xmlns:p14="http://schemas.microsoft.com/office/powerpoint/2010/main" val="207455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046019" y="942108"/>
            <a:ext cx="3256550" cy="4969113"/>
          </a:xfrm>
        </p:spPr>
        <p:txBody>
          <a:bodyPr anchor="ctr">
            <a:normAutofit/>
          </a:bodyPr>
          <a:lstStyle/>
          <a:p>
            <a:r>
              <a:rPr lang="en-US" dirty="0">
                <a:solidFill>
                  <a:schemeClr val="tx2">
                    <a:lumMod val="75000"/>
                  </a:schemeClr>
                </a:solidFill>
              </a:rPr>
              <a:t>Pre-placement Requirements</a:t>
            </a:r>
          </a:p>
        </p:txBody>
      </p:sp>
      <p:sp>
        <p:nvSpPr>
          <p:cNvPr id="30" name="Content Placeholder 1"/>
          <p:cNvSpPr>
            <a:spLocks noGrp="1"/>
          </p:cNvSpPr>
          <p:nvPr>
            <p:ph idx="1"/>
          </p:nvPr>
        </p:nvSpPr>
        <p:spPr>
          <a:xfrm>
            <a:off x="5030935" y="1531133"/>
            <a:ext cx="6455549" cy="4969114"/>
          </a:xfrm>
        </p:spPr>
        <p:txBody>
          <a:bodyPr anchor="ctr">
            <a:normAutofit/>
          </a:bodyPr>
          <a:lstStyle/>
          <a:p>
            <a:r>
              <a:rPr lang="en-US" dirty="0">
                <a:solidFill>
                  <a:schemeClr val="tx2">
                    <a:lumMod val="75000"/>
                  </a:schemeClr>
                </a:solidFill>
              </a:rPr>
              <a:t>Clarify and attend to all pre-placement requirements (police check, training, immunizations etc.)  </a:t>
            </a:r>
          </a:p>
          <a:p>
            <a:pPr marL="0" indent="0">
              <a:buNone/>
            </a:pPr>
            <a:endParaRPr lang="en-US" dirty="0">
              <a:solidFill>
                <a:schemeClr val="tx2">
                  <a:lumMod val="75000"/>
                </a:schemeClr>
              </a:solidFill>
            </a:endParaRPr>
          </a:p>
          <a:p>
            <a:r>
              <a:rPr lang="en-US" dirty="0">
                <a:solidFill>
                  <a:schemeClr val="tx2">
                    <a:lumMod val="75000"/>
                  </a:schemeClr>
                </a:solidFill>
              </a:rPr>
              <a:t>This is your responsibility.  Ask at your interview.</a:t>
            </a:r>
          </a:p>
          <a:p>
            <a:endParaRPr lang="en-US" dirty="0">
              <a:solidFill>
                <a:schemeClr val="tx2">
                  <a:lumMod val="75000"/>
                </a:schemeClr>
              </a:solidFill>
            </a:endParaRPr>
          </a:p>
          <a:p>
            <a:r>
              <a:rPr lang="en-US" dirty="0">
                <a:solidFill>
                  <a:schemeClr val="tx2">
                    <a:lumMod val="75000"/>
                  </a:schemeClr>
                </a:solidFill>
              </a:rPr>
              <a:t>Mode of practicum (</a:t>
            </a:r>
            <a:r>
              <a:rPr lang="en-US" dirty="0" err="1">
                <a:solidFill>
                  <a:schemeClr val="tx2">
                    <a:lumMod val="75000"/>
                  </a:schemeClr>
                </a:solidFill>
              </a:rPr>
              <a:t>i.e</a:t>
            </a:r>
            <a:r>
              <a:rPr lang="en-US" dirty="0">
                <a:solidFill>
                  <a:schemeClr val="tx2">
                    <a:lumMod val="75000"/>
                  </a:schemeClr>
                </a:solidFill>
              </a:rPr>
              <a:t> in person, online or hybrid) </a:t>
            </a:r>
          </a:p>
          <a:p>
            <a:pPr marL="0" indent="0">
              <a:buNone/>
            </a:pPr>
            <a:endParaRPr lang="en-US" dirty="0">
              <a:solidFill>
                <a:schemeClr val="tx2">
                  <a:lumMod val="75000"/>
                </a:schemeClr>
              </a:solidFill>
            </a:endParaRPr>
          </a:p>
          <a:p>
            <a:r>
              <a:rPr lang="en-CA" dirty="0">
                <a:solidFill>
                  <a:schemeClr val="tx2">
                    <a:lumMod val="75000"/>
                  </a:schemeClr>
                </a:solidFill>
              </a:rPr>
              <a:t>Additional training may be required (online)</a:t>
            </a:r>
            <a:br>
              <a:rPr lang="en-CA" dirty="0">
                <a:solidFill>
                  <a:schemeClr val="tx2">
                    <a:lumMod val="75000"/>
                  </a:schemeClr>
                </a:solidFill>
              </a:rPr>
            </a:br>
            <a:endParaRPr lang="en-CA" dirty="0">
              <a:solidFill>
                <a:schemeClr val="tx2">
                  <a:lumMod val="75000"/>
                </a:schemeClr>
              </a:solidFill>
            </a:endParaRPr>
          </a:p>
          <a:p>
            <a:r>
              <a:rPr lang="en-US" dirty="0">
                <a:solidFill>
                  <a:schemeClr val="tx2">
                    <a:lumMod val="75000"/>
                  </a:schemeClr>
                </a:solidFill>
              </a:rPr>
              <a:t>Police record checks can be applied for online. Start the process ASAP. Letters to support (if needed) are available by emailing the Practicum Administrator at </a:t>
            </a:r>
            <a:r>
              <a:rPr lang="en-CA" u="sng" dirty="0">
                <a:solidFill>
                  <a:schemeClr val="tx2">
                    <a:lumMod val="75000"/>
                  </a:schemeClr>
                </a:solidFill>
                <a:hlinkClick r:id="rId3"/>
              </a:rPr>
              <a:t>SSW.Practicum.Admin@cunet.carleton.ca</a:t>
            </a:r>
            <a:endParaRPr lang="en-US" dirty="0">
              <a:solidFill>
                <a:schemeClr val="tx2">
                  <a:lumMod val="75000"/>
                </a:schemeClr>
              </a:solidFill>
            </a:endParaRPr>
          </a:p>
          <a:p>
            <a:pPr marL="0" indent="0">
              <a:buNone/>
            </a:pPr>
            <a:endParaRPr lang="en-US" dirty="0">
              <a:solidFill>
                <a:schemeClr val="tx2">
                  <a:lumMod val="75000"/>
                </a:schemeClr>
              </a:solidFill>
            </a:endParaRPr>
          </a:p>
          <a:p>
            <a:pPr marL="0" indent="0">
              <a:buNone/>
            </a:pPr>
            <a:endParaRPr lang="en-US" dirty="0">
              <a:solidFill>
                <a:schemeClr val="tx2">
                  <a:lumMod val="75000"/>
                </a:schemeClr>
              </a:solidFill>
            </a:endParaRPr>
          </a:p>
        </p:txBody>
      </p:sp>
      <p:sp>
        <p:nvSpPr>
          <p:cNvPr id="2" name="Slide Number Placeholder 1">
            <a:extLst>
              <a:ext uri="{FF2B5EF4-FFF2-40B4-BE49-F238E27FC236}">
                <a16:creationId xmlns:a16="http://schemas.microsoft.com/office/drawing/2014/main" id="{B5CBE21E-A374-A44D-8832-AC154F1CB3FD}"/>
              </a:ext>
            </a:extLst>
          </p:cNvPr>
          <p:cNvSpPr>
            <a:spLocks noGrp="1"/>
          </p:cNvSpPr>
          <p:nvPr>
            <p:ph type="sldNum" sz="quarter" idx="12"/>
          </p:nvPr>
        </p:nvSpPr>
        <p:spPr/>
        <p:txBody>
          <a:bodyPr/>
          <a:lstStyle/>
          <a:p>
            <a:fld id="{8A7A6979-0714-4377-B894-6BE4C2D6E202}" type="slidenum">
              <a:rPr lang="en-US" smtClean="0"/>
              <a:pPr/>
              <a:t>35</a:t>
            </a:fld>
            <a:endParaRPr lang="en-US" dirty="0"/>
          </a:p>
        </p:txBody>
      </p:sp>
    </p:spTree>
    <p:extLst>
      <p:ext uri="{BB962C8B-B14F-4D97-AF65-F5344CB8AC3E}">
        <p14:creationId xmlns:p14="http://schemas.microsoft.com/office/powerpoint/2010/main" val="2313157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259893" y="3101093"/>
            <a:ext cx="2454052" cy="3029344"/>
          </a:xfrm>
        </p:spPr>
        <p:txBody>
          <a:bodyPr>
            <a:normAutofit/>
          </a:bodyPr>
          <a:lstStyle/>
          <a:p>
            <a:r>
              <a:rPr lang="en-US" sz="3200" dirty="0">
                <a:solidFill>
                  <a:schemeClr val="tx1"/>
                </a:solidFill>
              </a:rPr>
              <a:t>Don’t forget to register!</a:t>
            </a:r>
          </a:p>
        </p:txBody>
      </p:sp>
      <p:graphicFrame>
        <p:nvGraphicFramePr>
          <p:cNvPr id="5" name="Content Placeholder 1">
            <a:extLst>
              <a:ext uri="{FF2B5EF4-FFF2-40B4-BE49-F238E27FC236}">
                <a16:creationId xmlns:a16="http://schemas.microsoft.com/office/drawing/2014/main" id="{E5A423AF-D8E8-404D-B785-00E1E25E7520}"/>
              </a:ext>
            </a:extLst>
          </p:cNvPr>
          <p:cNvGraphicFramePr>
            <a:graphicFrameLocks noGrp="1"/>
          </p:cNvGraphicFramePr>
          <p:nvPr>
            <p:ph idx="1"/>
            <p:extLst>
              <p:ext uri="{D42A27DB-BD31-4B8C-83A1-F6EECF244321}">
                <p14:modId xmlns:p14="http://schemas.microsoft.com/office/powerpoint/2010/main" val="3159984133"/>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263238DA-A860-D246-A3D5-1BD631D04B9E}"/>
              </a:ext>
            </a:extLst>
          </p:cNvPr>
          <p:cNvSpPr>
            <a:spLocks noGrp="1"/>
          </p:cNvSpPr>
          <p:nvPr>
            <p:ph type="sldNum" sz="quarter" idx="12"/>
          </p:nvPr>
        </p:nvSpPr>
        <p:spPr/>
        <p:txBody>
          <a:bodyPr/>
          <a:lstStyle/>
          <a:p>
            <a:fld id="{8A7A6979-0714-4377-B894-6BE4C2D6E202}" type="slidenum">
              <a:rPr lang="en-US" smtClean="0"/>
              <a:pPr/>
              <a:t>36</a:t>
            </a:fld>
            <a:endParaRPr lang="en-US" dirty="0"/>
          </a:p>
        </p:txBody>
      </p:sp>
    </p:spTree>
    <p:extLst>
      <p:ext uri="{BB962C8B-B14F-4D97-AF65-F5344CB8AC3E}">
        <p14:creationId xmlns:p14="http://schemas.microsoft.com/office/powerpoint/2010/main" val="1795900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eople in classroom">
            <a:extLst>
              <a:ext uri="{FF2B5EF4-FFF2-40B4-BE49-F238E27FC236}">
                <a16:creationId xmlns:a16="http://schemas.microsoft.com/office/drawing/2014/main" id="{AA801C96-70CB-A54A-9644-4DD9F26730D6}"/>
              </a:ext>
            </a:extLst>
          </p:cNvPr>
          <p:cNvPicPr>
            <a:picLocks noChangeAspect="1"/>
          </p:cNvPicPr>
          <p:nvPr/>
        </p:nvPicPr>
        <p:blipFill rotWithShape="1">
          <a:blip r:embed="rId3">
            <a:alphaModFix amt="35000"/>
          </a:blip>
          <a:srcRect t="15358" b="372"/>
          <a:stretch/>
        </p:blipFill>
        <p:spPr>
          <a:xfrm>
            <a:off x="7237" y="0"/>
            <a:ext cx="12192000" cy="6858000"/>
          </a:xfrm>
          <a:prstGeom prst="rect">
            <a:avLst/>
          </a:prstGeom>
        </p:spPr>
      </p:pic>
      <p:sp>
        <p:nvSpPr>
          <p:cNvPr id="3" name="Title 2"/>
          <p:cNvSpPr>
            <a:spLocks noGrp="1"/>
          </p:cNvSpPr>
          <p:nvPr>
            <p:ph type="title"/>
          </p:nvPr>
        </p:nvSpPr>
        <p:spPr/>
        <p:txBody>
          <a:bodyPr>
            <a:normAutofit/>
          </a:bodyPr>
          <a:lstStyle/>
          <a:p>
            <a:r>
              <a:rPr lang="en-US" dirty="0">
                <a:solidFill>
                  <a:srgbClr val="FFFFFF"/>
                </a:solidFill>
              </a:rPr>
              <a:t>Seminar Summer 2023 Dates </a:t>
            </a:r>
          </a:p>
        </p:txBody>
      </p:sp>
      <p:sp>
        <p:nvSpPr>
          <p:cNvPr id="2" name="Content Placeholder 1"/>
          <p:cNvSpPr>
            <a:spLocks noGrp="1"/>
          </p:cNvSpPr>
          <p:nvPr>
            <p:ph idx="1"/>
          </p:nvPr>
        </p:nvSpPr>
        <p:spPr>
          <a:xfrm>
            <a:off x="1364260" y="1540188"/>
            <a:ext cx="10151777" cy="5033139"/>
          </a:xfrm>
        </p:spPr>
        <p:txBody>
          <a:bodyPr>
            <a:normAutofit/>
          </a:bodyPr>
          <a:lstStyle/>
          <a:p>
            <a:pPr>
              <a:buClr>
                <a:srgbClr val="D75C3E"/>
              </a:buClr>
            </a:pPr>
            <a:r>
              <a:rPr lang="en-CA" sz="2400" dirty="0"/>
              <a:t>Fri., May 12		9-11:00</a:t>
            </a:r>
            <a:endParaRPr lang="en-US" sz="2400" dirty="0"/>
          </a:p>
          <a:p>
            <a:pPr>
              <a:buClr>
                <a:srgbClr val="D75C3E"/>
              </a:buClr>
            </a:pPr>
            <a:r>
              <a:rPr lang="en-US" sz="2400" dirty="0"/>
              <a:t>Fri, May  26		9-11:30*</a:t>
            </a:r>
          </a:p>
          <a:p>
            <a:pPr>
              <a:buClr>
                <a:srgbClr val="D75C3E"/>
              </a:buClr>
            </a:pPr>
            <a:r>
              <a:rPr lang="en-US" sz="2400" dirty="0"/>
              <a:t>Fri., June 09     	9-11:00</a:t>
            </a:r>
          </a:p>
          <a:p>
            <a:pPr>
              <a:buClr>
                <a:srgbClr val="D75C3E"/>
              </a:buClr>
            </a:pPr>
            <a:r>
              <a:rPr lang="en-US" sz="2400" dirty="0"/>
              <a:t>Fri., June 23		9-11:00</a:t>
            </a:r>
          </a:p>
          <a:p>
            <a:pPr>
              <a:buClr>
                <a:srgbClr val="D75C3E"/>
              </a:buClr>
            </a:pPr>
            <a:r>
              <a:rPr lang="en-US" sz="2400" dirty="0"/>
              <a:t>Fri., July 7		 	9-11:30*</a:t>
            </a:r>
          </a:p>
          <a:p>
            <a:pPr>
              <a:buClr>
                <a:srgbClr val="D75C3E"/>
              </a:buClr>
            </a:pPr>
            <a:r>
              <a:rPr lang="en-US" sz="2400" dirty="0"/>
              <a:t>Fri., July 21</a:t>
            </a:r>
            <a:r>
              <a:rPr lang="en-US" sz="2400" baseline="30000" dirty="0"/>
              <a:t>	</a:t>
            </a:r>
            <a:r>
              <a:rPr lang="en-US" sz="2400" dirty="0"/>
              <a:t>   	9-11:00</a:t>
            </a:r>
          </a:p>
          <a:p>
            <a:pPr marL="0" indent="0">
              <a:buClr>
                <a:srgbClr val="D75C3E"/>
              </a:buClr>
              <a:buNone/>
            </a:pPr>
            <a:r>
              <a:rPr lang="en-US" sz="2400" dirty="0"/>
              <a:t>*Supplemental Support component 11:00 – 11:30</a:t>
            </a:r>
          </a:p>
        </p:txBody>
      </p:sp>
      <p:sp>
        <p:nvSpPr>
          <p:cNvPr id="4" name="Slide Number Placeholder 3">
            <a:extLst>
              <a:ext uri="{FF2B5EF4-FFF2-40B4-BE49-F238E27FC236}">
                <a16:creationId xmlns:a16="http://schemas.microsoft.com/office/drawing/2014/main" id="{3BE4737C-26A0-F844-B48A-5AD4419D99AC}"/>
              </a:ext>
            </a:extLst>
          </p:cNvPr>
          <p:cNvSpPr>
            <a:spLocks noGrp="1"/>
          </p:cNvSpPr>
          <p:nvPr>
            <p:ph type="sldNum" sz="quarter" idx="12"/>
          </p:nvPr>
        </p:nvSpPr>
        <p:spPr/>
        <p:txBody>
          <a:bodyPr/>
          <a:lstStyle/>
          <a:p>
            <a:fld id="{8A7A6979-0714-4377-B894-6BE4C2D6E202}" type="slidenum">
              <a:rPr lang="en-US" smtClean="0"/>
              <a:pPr/>
              <a:t>37</a:t>
            </a:fld>
            <a:endParaRPr lang="en-US" dirty="0"/>
          </a:p>
        </p:txBody>
      </p:sp>
    </p:spTree>
    <p:extLst>
      <p:ext uri="{BB962C8B-B14F-4D97-AF65-F5344CB8AC3E}">
        <p14:creationId xmlns:p14="http://schemas.microsoft.com/office/powerpoint/2010/main" val="2243582556"/>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1291" y="544872"/>
            <a:ext cx="10076153" cy="1280890"/>
          </a:xfrm>
        </p:spPr>
        <p:txBody>
          <a:bodyPr>
            <a:normAutofit/>
          </a:bodyPr>
          <a:lstStyle/>
          <a:p>
            <a:r>
              <a:rPr lang="en-CA" dirty="0"/>
              <a:t>A note about field supervisor requirements</a:t>
            </a:r>
          </a:p>
        </p:txBody>
      </p:sp>
      <p:sp>
        <p:nvSpPr>
          <p:cNvPr id="3" name="Content Placeholder 2"/>
          <p:cNvSpPr>
            <a:spLocks noGrp="1"/>
          </p:cNvSpPr>
          <p:nvPr>
            <p:ph idx="1"/>
          </p:nvPr>
        </p:nvSpPr>
        <p:spPr>
          <a:xfrm>
            <a:off x="2351667" y="1825762"/>
            <a:ext cx="8915400" cy="3777622"/>
          </a:xfrm>
        </p:spPr>
        <p:txBody>
          <a:bodyPr>
            <a:normAutofit/>
          </a:bodyPr>
          <a:lstStyle/>
          <a:p>
            <a:r>
              <a:rPr lang="en-CA" sz="2000" dirty="0"/>
              <a:t>Field component of the degree is part of the accredited curriculum</a:t>
            </a:r>
          </a:p>
          <a:p>
            <a:r>
              <a:rPr lang="en-CA" sz="2000" dirty="0"/>
              <a:t>**CASWE Accreditation standards for field may impact on whether or not your chosen placement setting can be approved</a:t>
            </a:r>
          </a:p>
          <a:p>
            <a:r>
              <a:rPr lang="en-CA" sz="2000" dirty="0"/>
              <a:t>MSW II field supervisors  “will typically hold a BSW or MSW degree from an accredited School of Social Work”</a:t>
            </a:r>
          </a:p>
          <a:p>
            <a:r>
              <a:rPr lang="en-CA" sz="2000" dirty="0"/>
              <a:t>Non-social work supervisors can be approved, but learning opportunity must be aligned with learning objectives (see manual)</a:t>
            </a:r>
          </a:p>
          <a:p>
            <a:r>
              <a:rPr lang="en-CA" sz="2000" dirty="0"/>
              <a:t>All Faculty Liaisons are MSW social workers, and play a role in providing social work supervision if needed.</a:t>
            </a:r>
          </a:p>
        </p:txBody>
      </p:sp>
      <p:sp>
        <p:nvSpPr>
          <p:cNvPr id="4" name="Slide Number Placeholder 3">
            <a:extLst>
              <a:ext uri="{FF2B5EF4-FFF2-40B4-BE49-F238E27FC236}">
                <a16:creationId xmlns:a16="http://schemas.microsoft.com/office/drawing/2014/main" id="{5BF866F0-9AA6-4545-A879-3CA795ADEF84}"/>
              </a:ext>
            </a:extLst>
          </p:cNvPr>
          <p:cNvSpPr>
            <a:spLocks noGrp="1"/>
          </p:cNvSpPr>
          <p:nvPr>
            <p:ph type="sldNum" sz="quarter" idx="12"/>
          </p:nvPr>
        </p:nvSpPr>
        <p:spPr/>
        <p:txBody>
          <a:bodyPr/>
          <a:lstStyle/>
          <a:p>
            <a:fld id="{8A7A6979-0714-4377-B894-6BE4C2D6E202}" type="slidenum">
              <a:rPr lang="en-US" smtClean="0"/>
              <a:pPr/>
              <a:t>38</a:t>
            </a:fld>
            <a:endParaRPr lang="en-US" dirty="0"/>
          </a:p>
        </p:txBody>
      </p:sp>
    </p:spTree>
    <p:extLst>
      <p:ext uri="{BB962C8B-B14F-4D97-AF65-F5344CB8AC3E}">
        <p14:creationId xmlns:p14="http://schemas.microsoft.com/office/powerpoint/2010/main" val="2523329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7C220-E8DB-9C49-9AE9-3A55C670689B}"/>
              </a:ext>
            </a:extLst>
          </p:cNvPr>
          <p:cNvSpPr>
            <a:spLocks noGrp="1"/>
          </p:cNvSpPr>
          <p:nvPr>
            <p:ph type="title"/>
          </p:nvPr>
        </p:nvSpPr>
        <p:spPr/>
        <p:txBody>
          <a:bodyPr/>
          <a:lstStyle/>
          <a:p>
            <a:r>
              <a:rPr lang="en-US" dirty="0"/>
              <a:t>Matching Policies </a:t>
            </a:r>
            <a:br>
              <a:rPr lang="en-US" dirty="0"/>
            </a:br>
            <a:r>
              <a:rPr lang="en-US" sz="2200" dirty="0"/>
              <a:t>Section 4.2 of the MSW Practicum Manual</a:t>
            </a:r>
          </a:p>
        </p:txBody>
      </p:sp>
      <p:sp>
        <p:nvSpPr>
          <p:cNvPr id="3" name="Content Placeholder 2">
            <a:extLst>
              <a:ext uri="{FF2B5EF4-FFF2-40B4-BE49-F238E27FC236}">
                <a16:creationId xmlns:a16="http://schemas.microsoft.com/office/drawing/2014/main" id="{434A6AA6-FDCB-C047-9A32-33486A962E59}"/>
              </a:ext>
            </a:extLst>
          </p:cNvPr>
          <p:cNvSpPr>
            <a:spLocks noGrp="1"/>
          </p:cNvSpPr>
          <p:nvPr>
            <p:ph idx="1"/>
          </p:nvPr>
        </p:nvSpPr>
        <p:spPr>
          <a:xfrm>
            <a:off x="1981200" y="2045970"/>
            <a:ext cx="9288780" cy="4516438"/>
          </a:xfrm>
        </p:spPr>
        <p:txBody>
          <a:bodyPr/>
          <a:lstStyle/>
          <a:p>
            <a:r>
              <a:rPr lang="en-US" sz="2000" b="1" dirty="0">
                <a:solidFill>
                  <a:schemeClr val="tx1"/>
                </a:solidFill>
              </a:rPr>
              <a:t>Students are permitted to apply to one setting at a time only.  Once you apply to a setting, you will not be offered alternative options</a:t>
            </a:r>
          </a:p>
          <a:p>
            <a:pPr lvl="1"/>
            <a:r>
              <a:rPr lang="en-US" sz="1800" dirty="0">
                <a:solidFill>
                  <a:schemeClr val="tx1"/>
                </a:solidFill>
              </a:rPr>
              <a:t>Please fully review the placement information &amp; website </a:t>
            </a:r>
          </a:p>
          <a:p>
            <a:pPr lvl="1"/>
            <a:r>
              <a:rPr lang="en-US" sz="1800" dirty="0">
                <a:solidFill>
                  <a:schemeClr val="tx1"/>
                </a:solidFill>
              </a:rPr>
              <a:t>In electing to apply, you are demonstrating your full commitment to proceeding with the setting</a:t>
            </a:r>
          </a:p>
          <a:p>
            <a:endParaRPr lang="en-US" sz="2000" dirty="0">
              <a:solidFill>
                <a:schemeClr val="tx1"/>
              </a:solidFill>
            </a:endParaRPr>
          </a:p>
          <a:p>
            <a:r>
              <a:rPr lang="en-US" sz="2000" b="1" dirty="0">
                <a:solidFill>
                  <a:schemeClr val="tx1"/>
                </a:solidFill>
              </a:rPr>
              <a:t>Students are not permitted to withdraw from a confirmed placement for another opportunity at a later time</a:t>
            </a:r>
            <a:r>
              <a:rPr lang="en-US" sz="2000" dirty="0">
                <a:solidFill>
                  <a:schemeClr val="tx1"/>
                </a:solidFill>
              </a:rPr>
              <a:t>.  </a:t>
            </a:r>
          </a:p>
          <a:p>
            <a:endParaRPr lang="en-US" sz="2000" dirty="0">
              <a:solidFill>
                <a:schemeClr val="tx1"/>
              </a:solidFill>
            </a:endParaRPr>
          </a:p>
          <a:p>
            <a:endParaRPr lang="en-US" sz="2000" dirty="0">
              <a:solidFill>
                <a:schemeClr val="tx1"/>
              </a:solidFill>
            </a:endParaRPr>
          </a:p>
          <a:p>
            <a:endParaRPr lang="en-US" sz="2000"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3">
            <a:extLst>
              <a:ext uri="{FF2B5EF4-FFF2-40B4-BE49-F238E27FC236}">
                <a16:creationId xmlns:a16="http://schemas.microsoft.com/office/drawing/2014/main" id="{2EF536D8-429A-7144-A0C6-8EF73C8591D6}"/>
              </a:ext>
            </a:extLst>
          </p:cNvPr>
          <p:cNvSpPr>
            <a:spLocks noGrp="1"/>
          </p:cNvSpPr>
          <p:nvPr>
            <p:ph type="sldNum" sz="quarter" idx="12"/>
          </p:nvPr>
        </p:nvSpPr>
        <p:spPr/>
        <p:txBody>
          <a:bodyPr/>
          <a:lstStyle/>
          <a:p>
            <a:fld id="{8A7A6979-0714-4377-B894-6BE4C2D6E202}" type="slidenum">
              <a:rPr lang="en-US" smtClean="0"/>
              <a:pPr/>
              <a:t>39</a:t>
            </a:fld>
            <a:endParaRPr lang="en-US" dirty="0"/>
          </a:p>
        </p:txBody>
      </p:sp>
    </p:spTree>
    <p:extLst>
      <p:ext uri="{BB962C8B-B14F-4D97-AF65-F5344CB8AC3E}">
        <p14:creationId xmlns:p14="http://schemas.microsoft.com/office/powerpoint/2010/main" val="3870925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046019" y="942108"/>
            <a:ext cx="3256550" cy="4969113"/>
          </a:xfrm>
        </p:spPr>
        <p:txBody>
          <a:bodyPr anchor="ctr">
            <a:normAutofit/>
          </a:bodyPr>
          <a:lstStyle/>
          <a:p>
            <a:r>
              <a:rPr lang="en-US" dirty="0">
                <a:solidFill>
                  <a:schemeClr val="tx2">
                    <a:lumMod val="75000"/>
                  </a:schemeClr>
                </a:solidFill>
              </a:rPr>
              <a:t>Interim Practicum Administrator, Mehak Aziz </a:t>
            </a:r>
          </a:p>
        </p:txBody>
      </p:sp>
      <p:sp>
        <p:nvSpPr>
          <p:cNvPr id="5" name="Content Placeholder 4"/>
          <p:cNvSpPr>
            <a:spLocks noGrp="1"/>
          </p:cNvSpPr>
          <p:nvPr>
            <p:ph idx="1"/>
          </p:nvPr>
        </p:nvSpPr>
        <p:spPr>
          <a:xfrm>
            <a:off x="5049062" y="942108"/>
            <a:ext cx="6455549" cy="4969114"/>
          </a:xfrm>
        </p:spPr>
        <p:txBody>
          <a:bodyPr anchor="ctr">
            <a:normAutofit/>
          </a:bodyPr>
          <a:lstStyle/>
          <a:p>
            <a:pPr marL="0" indent="0">
              <a:buNone/>
            </a:pPr>
            <a:endParaRPr lang="en-US" sz="2400" dirty="0">
              <a:solidFill>
                <a:schemeClr val="tx2">
                  <a:lumMod val="75000"/>
                </a:schemeClr>
              </a:solidFill>
            </a:endParaRPr>
          </a:p>
          <a:p>
            <a:pPr marL="0" indent="0">
              <a:buNone/>
            </a:pPr>
            <a:r>
              <a:rPr lang="en-CA" sz="2400" u="sng" dirty="0">
                <a:solidFill>
                  <a:schemeClr val="tx2">
                    <a:lumMod val="75000"/>
                  </a:schemeClr>
                </a:solidFill>
                <a:hlinkClick r:id="rId3"/>
              </a:rPr>
              <a:t>SSW.Practicum.Admin@cunet.carleton.ca</a:t>
            </a:r>
            <a:endParaRPr lang="en-US" sz="2400" dirty="0">
              <a:solidFill>
                <a:schemeClr val="tx2">
                  <a:lumMod val="75000"/>
                </a:schemeClr>
              </a:solidFill>
            </a:endParaRPr>
          </a:p>
          <a:p>
            <a:pPr marL="0" indent="0">
              <a:buNone/>
            </a:pPr>
            <a:endParaRPr lang="en-US" dirty="0">
              <a:solidFill>
                <a:schemeClr val="tx2">
                  <a:lumMod val="75000"/>
                </a:schemeClr>
              </a:solidFill>
            </a:endParaRPr>
          </a:p>
          <a:p>
            <a:endParaRPr lang="en-US" dirty="0">
              <a:solidFill>
                <a:schemeClr val="tx2">
                  <a:lumMod val="75000"/>
                </a:schemeClr>
              </a:solidFill>
            </a:endParaRPr>
          </a:p>
        </p:txBody>
      </p:sp>
      <p:sp>
        <p:nvSpPr>
          <p:cNvPr id="2" name="Slide Number Placeholder 1">
            <a:extLst>
              <a:ext uri="{FF2B5EF4-FFF2-40B4-BE49-F238E27FC236}">
                <a16:creationId xmlns:a16="http://schemas.microsoft.com/office/drawing/2014/main" id="{564CCA89-B89F-824B-8B35-442EF1C2B90C}"/>
              </a:ext>
            </a:extLst>
          </p:cNvPr>
          <p:cNvSpPr>
            <a:spLocks noGrp="1"/>
          </p:cNvSpPr>
          <p:nvPr>
            <p:ph type="sldNum" sz="quarter" idx="12"/>
          </p:nvPr>
        </p:nvSpPr>
        <p:spPr/>
        <p:txBody>
          <a:bodyPr/>
          <a:lstStyle/>
          <a:p>
            <a:fld id="{8A7A6979-0714-4377-B894-6BE4C2D6E202}" type="slidenum">
              <a:rPr lang="en-US" smtClean="0"/>
              <a:pPr/>
              <a:t>4</a:t>
            </a:fld>
            <a:endParaRPr lang="en-US" dirty="0"/>
          </a:p>
        </p:txBody>
      </p:sp>
    </p:spTree>
    <p:extLst>
      <p:ext uri="{BB962C8B-B14F-4D97-AF65-F5344CB8AC3E}">
        <p14:creationId xmlns:p14="http://schemas.microsoft.com/office/powerpoint/2010/main" val="1742428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7C220-E8DB-9C49-9AE9-3A55C670689B}"/>
              </a:ext>
            </a:extLst>
          </p:cNvPr>
          <p:cNvSpPr>
            <a:spLocks noGrp="1"/>
          </p:cNvSpPr>
          <p:nvPr>
            <p:ph type="title"/>
          </p:nvPr>
        </p:nvSpPr>
        <p:spPr/>
        <p:txBody>
          <a:bodyPr/>
          <a:lstStyle/>
          <a:p>
            <a:r>
              <a:rPr lang="en-US" dirty="0"/>
              <a:t>Matching Policies </a:t>
            </a:r>
            <a:br>
              <a:rPr lang="en-US" dirty="0"/>
            </a:br>
            <a:r>
              <a:rPr lang="en-US" sz="2200" dirty="0"/>
              <a:t>Section 4.2 of the MSW Practicum Manual</a:t>
            </a:r>
          </a:p>
        </p:txBody>
      </p:sp>
      <p:sp>
        <p:nvSpPr>
          <p:cNvPr id="3" name="Content Placeholder 2">
            <a:extLst>
              <a:ext uri="{FF2B5EF4-FFF2-40B4-BE49-F238E27FC236}">
                <a16:creationId xmlns:a16="http://schemas.microsoft.com/office/drawing/2014/main" id="{434A6AA6-FDCB-C047-9A32-33486A962E59}"/>
              </a:ext>
            </a:extLst>
          </p:cNvPr>
          <p:cNvSpPr>
            <a:spLocks noGrp="1"/>
          </p:cNvSpPr>
          <p:nvPr>
            <p:ph idx="1"/>
          </p:nvPr>
        </p:nvSpPr>
        <p:spPr>
          <a:xfrm>
            <a:off x="1981200" y="2118360"/>
            <a:ext cx="8229600" cy="4364038"/>
          </a:xfrm>
        </p:spPr>
        <p:txBody>
          <a:bodyPr/>
          <a:lstStyle/>
          <a:p>
            <a:r>
              <a:rPr lang="en-US" sz="2000" b="1" dirty="0">
                <a:solidFill>
                  <a:schemeClr val="tx1"/>
                </a:solidFill>
              </a:rPr>
              <a:t>Students are not to reach out to agencies to inquire about field placements unless permission has been received in advanced from a Practicum Coordinator</a:t>
            </a:r>
          </a:p>
          <a:p>
            <a:pPr lvl="1"/>
            <a:r>
              <a:rPr lang="en-US" sz="1800" dirty="0">
                <a:solidFill>
                  <a:schemeClr val="tx1"/>
                </a:solidFill>
              </a:rPr>
              <a:t>Specific request of field sites</a:t>
            </a:r>
          </a:p>
          <a:p>
            <a:pPr lvl="1"/>
            <a:r>
              <a:rPr lang="en-US" sz="1800" dirty="0">
                <a:solidFill>
                  <a:schemeClr val="tx1"/>
                </a:solidFill>
              </a:rPr>
              <a:t>To ensure a fair and equitable process for all students</a:t>
            </a:r>
          </a:p>
          <a:p>
            <a:pPr lvl="1"/>
            <a:r>
              <a:rPr lang="en-US" sz="1800" dirty="0">
                <a:solidFill>
                  <a:schemeClr val="tx1"/>
                </a:solidFill>
              </a:rPr>
              <a:t>Can jeopardize placement opportunities for that student and others</a:t>
            </a:r>
          </a:p>
          <a:p>
            <a:pPr marL="137160" indent="0">
              <a:buNone/>
            </a:pPr>
            <a:endParaRPr lang="en-US" sz="2000" dirty="0">
              <a:solidFill>
                <a:schemeClr val="tx1"/>
              </a:solidFill>
            </a:endParaRPr>
          </a:p>
          <a:p>
            <a:endParaRPr lang="en-US" sz="2000" dirty="0">
              <a:solidFill>
                <a:schemeClr val="tx1"/>
              </a:solidFill>
            </a:endParaRPr>
          </a:p>
          <a:p>
            <a:endParaRPr lang="en-US" sz="2000" dirty="0">
              <a:solidFill>
                <a:schemeClr val="tx1"/>
              </a:solidFill>
            </a:endParaRPr>
          </a:p>
          <a:p>
            <a:endParaRPr lang="en-US" sz="2000"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3">
            <a:extLst>
              <a:ext uri="{FF2B5EF4-FFF2-40B4-BE49-F238E27FC236}">
                <a16:creationId xmlns:a16="http://schemas.microsoft.com/office/drawing/2014/main" id="{FA7B6330-E82D-7441-A8E7-4FD7E18CE5E3}"/>
              </a:ext>
            </a:extLst>
          </p:cNvPr>
          <p:cNvSpPr>
            <a:spLocks noGrp="1"/>
          </p:cNvSpPr>
          <p:nvPr>
            <p:ph type="sldNum" sz="quarter" idx="12"/>
          </p:nvPr>
        </p:nvSpPr>
        <p:spPr/>
        <p:txBody>
          <a:bodyPr/>
          <a:lstStyle/>
          <a:p>
            <a:fld id="{8A7A6979-0714-4377-B894-6BE4C2D6E202}" type="slidenum">
              <a:rPr lang="en-US" smtClean="0"/>
              <a:pPr/>
              <a:t>40</a:t>
            </a:fld>
            <a:endParaRPr lang="en-US" dirty="0"/>
          </a:p>
        </p:txBody>
      </p:sp>
    </p:spTree>
    <p:extLst>
      <p:ext uri="{BB962C8B-B14F-4D97-AF65-F5344CB8AC3E}">
        <p14:creationId xmlns:p14="http://schemas.microsoft.com/office/powerpoint/2010/main" val="1284623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200" y="228601"/>
            <a:ext cx="4040188" cy="762000"/>
          </a:xfrm>
        </p:spPr>
        <p:txBody>
          <a:bodyPr>
            <a:normAutofit/>
          </a:bodyPr>
          <a:lstStyle/>
          <a:p>
            <a:pPr algn="ctr"/>
            <a:r>
              <a:rPr lang="en-US" dirty="0"/>
              <a:t>Practicum Coordinator</a:t>
            </a:r>
          </a:p>
        </p:txBody>
      </p:sp>
      <p:sp>
        <p:nvSpPr>
          <p:cNvPr id="5" name="Content Placeholder 4"/>
          <p:cNvSpPr>
            <a:spLocks noGrp="1"/>
          </p:cNvSpPr>
          <p:nvPr>
            <p:ph sz="half" idx="2"/>
          </p:nvPr>
        </p:nvSpPr>
        <p:spPr>
          <a:xfrm>
            <a:off x="1981200" y="1295401"/>
            <a:ext cx="4040188" cy="4830763"/>
          </a:xfrm>
        </p:spPr>
        <p:txBody>
          <a:bodyPr>
            <a:normAutofit/>
          </a:bodyPr>
          <a:lstStyle/>
          <a:p>
            <a:r>
              <a:rPr lang="en-US" dirty="0">
                <a:solidFill>
                  <a:schemeClr val="tx1"/>
                </a:solidFill>
              </a:rPr>
              <a:t>Field capacity, policies and curriculum</a:t>
            </a:r>
          </a:p>
          <a:p>
            <a:r>
              <a:rPr lang="en-US" dirty="0">
                <a:solidFill>
                  <a:schemeClr val="tx1"/>
                </a:solidFill>
              </a:rPr>
              <a:t>Respond to applications</a:t>
            </a:r>
          </a:p>
          <a:p>
            <a:r>
              <a:rPr lang="en-US" dirty="0">
                <a:solidFill>
                  <a:schemeClr val="tx1"/>
                </a:solidFill>
              </a:rPr>
              <a:t>Oversee matching process</a:t>
            </a:r>
          </a:p>
          <a:p>
            <a:r>
              <a:rPr lang="en-US" dirty="0">
                <a:solidFill>
                  <a:schemeClr val="tx1"/>
                </a:solidFill>
              </a:rPr>
              <a:t>Send your application forward to agency &amp; support placement process as needed</a:t>
            </a:r>
          </a:p>
          <a:p>
            <a:r>
              <a:rPr lang="en-US" dirty="0">
                <a:solidFill>
                  <a:schemeClr val="tx1"/>
                </a:solidFill>
              </a:rPr>
              <a:t>Provide forms &amp; ongoing information</a:t>
            </a:r>
          </a:p>
          <a:p>
            <a:r>
              <a:rPr lang="en-US" dirty="0">
                <a:solidFill>
                  <a:schemeClr val="tx1"/>
                </a:solidFill>
              </a:rPr>
              <a:t>Link you with FL and seminars</a:t>
            </a:r>
          </a:p>
        </p:txBody>
      </p:sp>
      <p:sp>
        <p:nvSpPr>
          <p:cNvPr id="4" name="Text Placeholder 3"/>
          <p:cNvSpPr>
            <a:spLocks noGrp="1"/>
          </p:cNvSpPr>
          <p:nvPr>
            <p:ph type="body" sz="quarter" idx="3"/>
          </p:nvPr>
        </p:nvSpPr>
        <p:spPr>
          <a:xfrm>
            <a:off x="6096001" y="228602"/>
            <a:ext cx="4114800" cy="761999"/>
          </a:xfrm>
        </p:spPr>
        <p:txBody>
          <a:bodyPr/>
          <a:lstStyle/>
          <a:p>
            <a:pPr algn="ctr"/>
            <a:r>
              <a:rPr lang="en-US" dirty="0"/>
              <a:t>Student</a:t>
            </a:r>
          </a:p>
        </p:txBody>
      </p:sp>
      <p:sp>
        <p:nvSpPr>
          <p:cNvPr id="6" name="Content Placeholder 5"/>
          <p:cNvSpPr>
            <a:spLocks noGrp="1"/>
          </p:cNvSpPr>
          <p:nvPr>
            <p:ph sz="quarter" idx="4"/>
          </p:nvPr>
        </p:nvSpPr>
        <p:spPr>
          <a:xfrm>
            <a:off x="6169026" y="1219201"/>
            <a:ext cx="4041775" cy="4906963"/>
          </a:xfrm>
        </p:spPr>
        <p:txBody>
          <a:bodyPr>
            <a:normAutofit/>
          </a:bodyPr>
          <a:lstStyle/>
          <a:p>
            <a:r>
              <a:rPr lang="en-US" dirty="0">
                <a:solidFill>
                  <a:srgbClr val="000000"/>
                </a:solidFill>
              </a:rPr>
              <a:t>Accommodations</a:t>
            </a:r>
          </a:p>
          <a:p>
            <a:r>
              <a:rPr lang="en-US" dirty="0">
                <a:solidFill>
                  <a:srgbClr val="000000"/>
                </a:solidFill>
              </a:rPr>
              <a:t>Flexibility &amp; openness to a range of settings</a:t>
            </a:r>
          </a:p>
          <a:p>
            <a:r>
              <a:rPr lang="en-US" dirty="0">
                <a:solidFill>
                  <a:srgbClr val="000000"/>
                </a:solidFill>
              </a:rPr>
              <a:t>Check email regularly, prompt responses &amp; ongoing communication</a:t>
            </a:r>
          </a:p>
          <a:p>
            <a:r>
              <a:rPr lang="en-US" dirty="0">
                <a:solidFill>
                  <a:srgbClr val="000000"/>
                </a:solidFill>
              </a:rPr>
              <a:t>Research setting, tailor cover letter, proof-read, send in Word format. CU email only.</a:t>
            </a:r>
          </a:p>
          <a:p>
            <a:r>
              <a:rPr lang="en-US" dirty="0">
                <a:solidFill>
                  <a:srgbClr val="000000"/>
                </a:solidFill>
              </a:rPr>
              <a:t>Prepare for interview (references)</a:t>
            </a:r>
          </a:p>
          <a:p>
            <a:r>
              <a:rPr lang="en-US" dirty="0">
                <a:solidFill>
                  <a:srgbClr val="000000"/>
                </a:solidFill>
              </a:rPr>
              <a:t>Finalize placement </a:t>
            </a:r>
          </a:p>
          <a:p>
            <a:r>
              <a:rPr lang="en-US" dirty="0">
                <a:solidFill>
                  <a:srgbClr val="000000"/>
                </a:solidFill>
              </a:rPr>
              <a:t>Read manual &amp; term info</a:t>
            </a:r>
          </a:p>
        </p:txBody>
      </p:sp>
      <p:sp>
        <p:nvSpPr>
          <p:cNvPr id="2" name="Slide Number Placeholder 1">
            <a:extLst>
              <a:ext uri="{FF2B5EF4-FFF2-40B4-BE49-F238E27FC236}">
                <a16:creationId xmlns:a16="http://schemas.microsoft.com/office/drawing/2014/main" id="{B4E844D1-57E0-D54D-A34B-2B6FDB5BE1F7}"/>
              </a:ext>
            </a:extLst>
          </p:cNvPr>
          <p:cNvSpPr>
            <a:spLocks noGrp="1"/>
          </p:cNvSpPr>
          <p:nvPr>
            <p:ph type="sldNum" sz="quarter" idx="12"/>
          </p:nvPr>
        </p:nvSpPr>
        <p:spPr/>
        <p:txBody>
          <a:bodyPr/>
          <a:lstStyle/>
          <a:p>
            <a:fld id="{8A7A6979-0714-4377-B894-6BE4C2D6E202}" type="slidenum">
              <a:rPr lang="en-US" smtClean="0"/>
              <a:pPr/>
              <a:t>41</a:t>
            </a:fld>
            <a:endParaRPr lang="en-US" dirty="0"/>
          </a:p>
        </p:txBody>
      </p:sp>
    </p:spTree>
    <p:extLst>
      <p:ext uri="{BB962C8B-B14F-4D97-AF65-F5344CB8AC3E}">
        <p14:creationId xmlns:p14="http://schemas.microsoft.com/office/powerpoint/2010/main" val="499224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descr="Filling out forms on a table">
            <a:extLst>
              <a:ext uri="{FF2B5EF4-FFF2-40B4-BE49-F238E27FC236}">
                <a16:creationId xmlns:a16="http://schemas.microsoft.com/office/drawing/2014/main" id="{113DCA66-E501-AC4B-8C36-F4C21562E93B}"/>
              </a:ext>
            </a:extLst>
          </p:cNvPr>
          <p:cNvPicPr>
            <a:picLocks noChangeAspect="1"/>
          </p:cNvPicPr>
          <p:nvPr/>
        </p:nvPicPr>
        <p:blipFill rotWithShape="1">
          <a:blip r:embed="rId3"/>
          <a:srcRect l="26277" r="-1" b="-1"/>
          <a:stretch/>
        </p:blipFill>
        <p:spPr>
          <a:xfrm>
            <a:off x="1" y="10"/>
            <a:ext cx="6245524" cy="6857990"/>
          </a:xfrm>
          <a:prstGeom prst="rect">
            <a:avLst/>
          </a:prstGeom>
        </p:spPr>
      </p:pic>
      <p:sp>
        <p:nvSpPr>
          <p:cNvPr id="2" name="Title 1"/>
          <p:cNvSpPr>
            <a:spLocks noGrp="1"/>
          </p:cNvSpPr>
          <p:nvPr>
            <p:ph type="title"/>
          </p:nvPr>
        </p:nvSpPr>
        <p:spPr>
          <a:xfrm>
            <a:off x="531812" y="580877"/>
            <a:ext cx="7145866" cy="778933"/>
          </a:xfrm>
        </p:spPr>
        <p:txBody>
          <a:bodyPr anchor="ctr">
            <a:noAutofit/>
          </a:bodyPr>
          <a:lstStyle/>
          <a:p>
            <a:pPr algn="ctr">
              <a:lnSpc>
                <a:spcPct val="90000"/>
              </a:lnSpc>
            </a:pPr>
            <a:br>
              <a:rPr lang="en-US" sz="3200" dirty="0">
                <a:solidFill>
                  <a:schemeClr val="tx1"/>
                </a:solidFill>
              </a:rPr>
            </a:br>
            <a:r>
              <a:rPr lang="en-US" sz="3200" dirty="0">
                <a:solidFill>
                  <a:schemeClr val="tx1"/>
                </a:solidFill>
              </a:rPr>
              <a:t>Learning Contract: Why?</a:t>
            </a:r>
            <a:br>
              <a:rPr lang="en-US" sz="3200" dirty="0">
                <a:solidFill>
                  <a:schemeClr val="tx1"/>
                </a:solidFill>
              </a:rPr>
            </a:br>
            <a:endParaRPr lang="en-US" sz="3200" dirty="0">
              <a:solidFill>
                <a:schemeClr val="tx1"/>
              </a:solidFill>
            </a:endParaRPr>
          </a:p>
        </p:txBody>
      </p:sp>
      <p:sp>
        <p:nvSpPr>
          <p:cNvPr id="3" name="Content Placeholder 2"/>
          <p:cNvSpPr>
            <a:spLocks noGrp="1"/>
          </p:cNvSpPr>
          <p:nvPr>
            <p:ph idx="1"/>
          </p:nvPr>
        </p:nvSpPr>
        <p:spPr>
          <a:xfrm>
            <a:off x="6390973" y="1842808"/>
            <a:ext cx="5602244" cy="4572913"/>
          </a:xfrm>
        </p:spPr>
        <p:txBody>
          <a:bodyPr>
            <a:normAutofit lnSpcReduction="10000"/>
          </a:bodyPr>
          <a:lstStyle/>
          <a:p>
            <a:pPr marL="45720" indent="0">
              <a:buNone/>
            </a:pPr>
            <a:endParaRPr lang="en-CA" sz="2400" dirty="0">
              <a:solidFill>
                <a:schemeClr val="tx1">
                  <a:lumMod val="95000"/>
                  <a:lumOff val="5000"/>
                </a:schemeClr>
              </a:solidFill>
            </a:endParaRPr>
          </a:p>
          <a:p>
            <a:r>
              <a:rPr lang="en-CA" sz="2400" dirty="0">
                <a:solidFill>
                  <a:schemeClr val="tx1">
                    <a:lumMod val="95000"/>
                    <a:lumOff val="5000"/>
                  </a:schemeClr>
                </a:solidFill>
              </a:rPr>
              <a:t>Highlights that the purpose of the placement is the student’s learning</a:t>
            </a:r>
          </a:p>
          <a:p>
            <a:r>
              <a:rPr lang="en-CA" sz="2400" dirty="0">
                <a:solidFill>
                  <a:schemeClr val="tx1">
                    <a:lumMod val="95000"/>
                    <a:lumOff val="5000"/>
                  </a:schemeClr>
                </a:solidFill>
              </a:rPr>
              <a:t>Basis for accountability</a:t>
            </a:r>
          </a:p>
          <a:p>
            <a:r>
              <a:rPr lang="en-CA" sz="2400" dirty="0">
                <a:solidFill>
                  <a:schemeClr val="tx1">
                    <a:lumMod val="95000"/>
                    <a:lumOff val="5000"/>
                  </a:schemeClr>
                </a:solidFill>
              </a:rPr>
              <a:t>Evidence of learning relative to curriculum outcomes</a:t>
            </a:r>
          </a:p>
          <a:p>
            <a:r>
              <a:rPr lang="en-CA" sz="2400" dirty="0">
                <a:solidFill>
                  <a:schemeClr val="tx1">
                    <a:lumMod val="95000"/>
                    <a:lumOff val="5000"/>
                  </a:schemeClr>
                </a:solidFill>
              </a:rPr>
              <a:t>Establishes baseline against which progress and development is measured. </a:t>
            </a:r>
          </a:p>
          <a:p>
            <a:r>
              <a:rPr lang="en-CA" sz="2400" dirty="0">
                <a:solidFill>
                  <a:schemeClr val="tx1">
                    <a:lumMod val="95000"/>
                    <a:lumOff val="5000"/>
                  </a:schemeClr>
                </a:solidFill>
              </a:rPr>
              <a:t>Safeguards the student</a:t>
            </a:r>
          </a:p>
          <a:p>
            <a:endParaRPr lang="en-CA" sz="2400" dirty="0">
              <a:solidFill>
                <a:schemeClr val="tx1">
                  <a:lumMod val="95000"/>
                  <a:lumOff val="5000"/>
                </a:schemeClr>
              </a:solidFill>
            </a:endParaRPr>
          </a:p>
          <a:p>
            <a:pPr lvl="1">
              <a:buNone/>
            </a:pPr>
            <a:endParaRPr lang="en-CA" sz="2000" dirty="0">
              <a:solidFill>
                <a:schemeClr val="tx1">
                  <a:lumMod val="95000"/>
                  <a:lumOff val="5000"/>
                </a:schemeClr>
              </a:solidFill>
            </a:endParaRPr>
          </a:p>
          <a:p>
            <a:pPr lvl="1">
              <a:buNone/>
            </a:pPr>
            <a:endParaRPr lang="en-CA" sz="2000" dirty="0">
              <a:solidFill>
                <a:schemeClr val="tx1">
                  <a:lumMod val="95000"/>
                  <a:lumOff val="5000"/>
                </a:schemeClr>
              </a:solidFill>
            </a:endParaRPr>
          </a:p>
        </p:txBody>
      </p:sp>
      <p:sp>
        <p:nvSpPr>
          <p:cNvPr id="4" name="Slide Number Placeholder 3">
            <a:extLst>
              <a:ext uri="{FF2B5EF4-FFF2-40B4-BE49-F238E27FC236}">
                <a16:creationId xmlns:a16="http://schemas.microsoft.com/office/drawing/2014/main" id="{15851CCF-83A5-D341-98B7-7D2A5178C6E3}"/>
              </a:ext>
            </a:extLst>
          </p:cNvPr>
          <p:cNvSpPr>
            <a:spLocks noGrp="1"/>
          </p:cNvSpPr>
          <p:nvPr>
            <p:ph type="sldNum" sz="quarter" idx="12"/>
          </p:nvPr>
        </p:nvSpPr>
        <p:spPr/>
        <p:txBody>
          <a:bodyPr/>
          <a:lstStyle/>
          <a:p>
            <a:fld id="{8A7A6979-0714-4377-B894-6BE4C2D6E202}" type="slidenum">
              <a:rPr lang="en-US" smtClean="0"/>
              <a:pPr/>
              <a:t>42</a:t>
            </a:fld>
            <a:endParaRPr lang="en-US" dirty="0"/>
          </a:p>
        </p:txBody>
      </p:sp>
    </p:spTree>
    <p:extLst>
      <p:ext uri="{BB962C8B-B14F-4D97-AF65-F5344CB8AC3E}">
        <p14:creationId xmlns:p14="http://schemas.microsoft.com/office/powerpoint/2010/main" val="2215475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accent3">
                    <a:lumMod val="75000"/>
                  </a:schemeClr>
                </a:solidFill>
              </a:rPr>
              <a:t>The Learning Contract</a:t>
            </a:r>
          </a:p>
        </p:txBody>
      </p:sp>
      <p:sp>
        <p:nvSpPr>
          <p:cNvPr id="2" name="Content Placeholder 1"/>
          <p:cNvSpPr>
            <a:spLocks noGrp="1"/>
          </p:cNvSpPr>
          <p:nvPr>
            <p:ph idx="1"/>
          </p:nvPr>
        </p:nvSpPr>
        <p:spPr>
          <a:xfrm>
            <a:off x="2592925" y="1905000"/>
            <a:ext cx="8790692" cy="4051437"/>
          </a:xfrm>
        </p:spPr>
        <p:txBody>
          <a:bodyPr>
            <a:normAutofit/>
          </a:bodyPr>
          <a:lstStyle/>
          <a:p>
            <a:r>
              <a:rPr lang="en-US" sz="2400" dirty="0"/>
              <a:t>Exemplar appears in MSW Manual</a:t>
            </a:r>
          </a:p>
          <a:p>
            <a:r>
              <a:rPr lang="en-CA" sz="2400" dirty="0"/>
              <a:t>Template posted on Practicum Hub</a:t>
            </a:r>
            <a:endParaRPr lang="en-US" sz="2400" dirty="0"/>
          </a:p>
          <a:p>
            <a:r>
              <a:rPr lang="en-US" sz="2400" dirty="0"/>
              <a:t>Learning Contract is drafted </a:t>
            </a:r>
            <a:r>
              <a:rPr lang="en-US" sz="2400" b="1" dirty="0"/>
              <a:t>by student </a:t>
            </a:r>
            <a:r>
              <a:rPr lang="en-US" sz="2400" dirty="0"/>
              <a:t>once placement is confirmed</a:t>
            </a:r>
          </a:p>
          <a:p>
            <a:r>
              <a:rPr lang="en-US" sz="2400" dirty="0"/>
              <a:t>Within two weeks, consult with Field Supervisor, make adjustments and make available to faculty liaison. </a:t>
            </a:r>
          </a:p>
          <a:p>
            <a:r>
              <a:rPr lang="en-US" sz="2400" dirty="0"/>
              <a:t>Draft reviewed at on-site Consultation with Faculty Liaison and finalized shortly after</a:t>
            </a:r>
          </a:p>
        </p:txBody>
      </p:sp>
      <p:sp>
        <p:nvSpPr>
          <p:cNvPr id="4" name="Slide Number Placeholder 3">
            <a:extLst>
              <a:ext uri="{FF2B5EF4-FFF2-40B4-BE49-F238E27FC236}">
                <a16:creationId xmlns:a16="http://schemas.microsoft.com/office/drawing/2014/main" id="{188E840A-6A46-5140-9E61-E0978DCF7AF6}"/>
              </a:ext>
            </a:extLst>
          </p:cNvPr>
          <p:cNvSpPr>
            <a:spLocks noGrp="1"/>
          </p:cNvSpPr>
          <p:nvPr>
            <p:ph type="sldNum" sz="quarter" idx="12"/>
          </p:nvPr>
        </p:nvSpPr>
        <p:spPr/>
        <p:txBody>
          <a:bodyPr/>
          <a:lstStyle/>
          <a:p>
            <a:fld id="{8A7A6979-0714-4377-B894-6BE4C2D6E202}" type="slidenum">
              <a:rPr lang="en-US" smtClean="0"/>
              <a:pPr/>
              <a:t>43</a:t>
            </a:fld>
            <a:endParaRPr lang="en-US" dirty="0"/>
          </a:p>
        </p:txBody>
      </p:sp>
    </p:spTree>
    <p:extLst>
      <p:ext uri="{BB962C8B-B14F-4D97-AF65-F5344CB8AC3E}">
        <p14:creationId xmlns:p14="http://schemas.microsoft.com/office/powerpoint/2010/main" val="1784569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7794" y="451832"/>
            <a:ext cx="8911687" cy="1280890"/>
          </a:xfrm>
        </p:spPr>
        <p:txBody>
          <a:bodyPr>
            <a:normAutofit/>
          </a:bodyPr>
          <a:lstStyle/>
          <a:p>
            <a:r>
              <a:rPr lang="en-CA" dirty="0"/>
              <a:t>Integrate the qualitative feedback from SOWK 5001</a:t>
            </a:r>
            <a:endParaRPr lang="en-US" dirty="0"/>
          </a:p>
        </p:txBody>
      </p:sp>
      <p:sp>
        <p:nvSpPr>
          <p:cNvPr id="3" name="Content Placeholder 2"/>
          <p:cNvSpPr>
            <a:spLocks noGrp="1"/>
          </p:cNvSpPr>
          <p:nvPr>
            <p:ph idx="1"/>
          </p:nvPr>
        </p:nvSpPr>
        <p:spPr>
          <a:xfrm>
            <a:off x="2566352" y="1962150"/>
            <a:ext cx="8915400" cy="4272568"/>
          </a:xfrm>
        </p:spPr>
        <p:txBody>
          <a:bodyPr>
            <a:normAutofit fontScale="92500" lnSpcReduction="20000"/>
          </a:bodyPr>
          <a:lstStyle/>
          <a:p>
            <a:r>
              <a:rPr lang="en-CA" sz="2000" dirty="0"/>
              <a:t>The qualitative feedback on your practice development in 5001 (</a:t>
            </a:r>
            <a:r>
              <a:rPr lang="en-CA" dirty="0"/>
              <a:t>Interpersonal Practice in Social Work)</a:t>
            </a:r>
            <a:r>
              <a:rPr lang="en-CA" sz="2000" dirty="0"/>
              <a:t> will contain valuable information about your learning needs on placement.</a:t>
            </a:r>
          </a:p>
          <a:p>
            <a:r>
              <a:rPr lang="en-CA" sz="2000" dirty="0"/>
              <a:t>You are strongly encouraged to integrate this feedback in your learning contract.</a:t>
            </a:r>
          </a:p>
          <a:p>
            <a:r>
              <a:rPr lang="en-CA" sz="2000" dirty="0"/>
              <a:t>Interpersonal skills have relevance to all areas of practice</a:t>
            </a:r>
          </a:p>
          <a:p>
            <a:pPr lvl="1"/>
            <a:r>
              <a:rPr lang="en-CA" sz="1800" dirty="0"/>
              <a:t>Research</a:t>
            </a:r>
          </a:p>
          <a:p>
            <a:pPr lvl="1"/>
            <a:r>
              <a:rPr lang="en-CA" sz="1800" dirty="0"/>
              <a:t>Policy Practice</a:t>
            </a:r>
          </a:p>
          <a:p>
            <a:pPr lvl="1"/>
            <a:r>
              <a:rPr lang="en-CA" sz="1800" dirty="0"/>
              <a:t>Community Development</a:t>
            </a:r>
          </a:p>
          <a:p>
            <a:pPr lvl="1"/>
            <a:r>
              <a:rPr lang="en-CA" sz="1800" dirty="0"/>
              <a:t>Direct practice</a:t>
            </a:r>
          </a:p>
          <a:p>
            <a:pPr marL="457200" lvl="1" indent="0">
              <a:buNone/>
            </a:pPr>
            <a:endParaRPr lang="en-CA" sz="1800" dirty="0"/>
          </a:p>
          <a:p>
            <a:r>
              <a:rPr lang="en-CA" sz="2000" dirty="0"/>
              <a:t>Your faculty liaison will engage you in a discussion of how your practice learning needs can be addressed as part of your placement.</a:t>
            </a:r>
          </a:p>
        </p:txBody>
      </p:sp>
      <p:sp>
        <p:nvSpPr>
          <p:cNvPr id="4" name="Slide Number Placeholder 3">
            <a:extLst>
              <a:ext uri="{FF2B5EF4-FFF2-40B4-BE49-F238E27FC236}">
                <a16:creationId xmlns:a16="http://schemas.microsoft.com/office/drawing/2014/main" id="{4442F833-0EF9-3945-B47D-96C7039B9BCD}"/>
              </a:ext>
            </a:extLst>
          </p:cNvPr>
          <p:cNvSpPr>
            <a:spLocks noGrp="1"/>
          </p:cNvSpPr>
          <p:nvPr>
            <p:ph type="sldNum" sz="quarter" idx="12"/>
          </p:nvPr>
        </p:nvSpPr>
        <p:spPr/>
        <p:txBody>
          <a:bodyPr/>
          <a:lstStyle/>
          <a:p>
            <a:fld id="{8A7A6979-0714-4377-B894-6BE4C2D6E202}" type="slidenum">
              <a:rPr lang="en-US" smtClean="0"/>
              <a:pPr/>
              <a:t>44</a:t>
            </a:fld>
            <a:endParaRPr lang="en-US" dirty="0"/>
          </a:p>
        </p:txBody>
      </p:sp>
    </p:spTree>
    <p:extLst>
      <p:ext uri="{BB962C8B-B14F-4D97-AF65-F5344CB8AC3E}">
        <p14:creationId xmlns:p14="http://schemas.microsoft.com/office/powerpoint/2010/main" val="905823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642" y="211016"/>
            <a:ext cx="8223466" cy="973016"/>
          </a:xfrm>
        </p:spPr>
        <p:txBody>
          <a:bodyPr>
            <a:normAutofit fontScale="90000"/>
          </a:bodyPr>
          <a:lstStyle/>
          <a:p>
            <a:r>
              <a:rPr lang="en-US" sz="3600" dirty="0">
                <a:solidFill>
                  <a:schemeClr val="accent3">
                    <a:lumMod val="75000"/>
                  </a:schemeClr>
                </a:solidFill>
              </a:rPr>
              <a:t>The Social Work Learning Contract</a:t>
            </a:r>
            <a:br>
              <a:rPr lang="en-US" sz="3600" dirty="0"/>
            </a:br>
            <a:endParaRPr lang="en-US" sz="3600" dirty="0"/>
          </a:p>
        </p:txBody>
      </p:sp>
      <p:sp>
        <p:nvSpPr>
          <p:cNvPr id="3" name="Content Placeholder 2"/>
          <p:cNvSpPr>
            <a:spLocks noGrp="1"/>
          </p:cNvSpPr>
          <p:nvPr>
            <p:ph idx="1"/>
          </p:nvPr>
        </p:nvSpPr>
        <p:spPr>
          <a:xfrm>
            <a:off x="1743809" y="1629510"/>
            <a:ext cx="8159261" cy="4935415"/>
          </a:xfrm>
        </p:spPr>
        <p:txBody>
          <a:bodyPr>
            <a:normAutofit/>
          </a:bodyPr>
          <a:lstStyle/>
          <a:p>
            <a:pPr>
              <a:buNone/>
            </a:pPr>
            <a:endParaRPr lang="en-US" sz="4200"/>
          </a:p>
          <a:p>
            <a:endParaRPr lang="en-CA" sz="3200"/>
          </a:p>
          <a:p>
            <a:endParaRPr lang="en-CA" sz="3200"/>
          </a:p>
          <a:p>
            <a:pPr lvl="1">
              <a:buNone/>
            </a:pPr>
            <a:endParaRPr lang="en-CA" sz="4000"/>
          </a:p>
          <a:p>
            <a:pPr marL="0" fontAlgn="t">
              <a:spcBef>
                <a:spcPts val="0"/>
              </a:spcBef>
            </a:pPr>
            <a:endParaRPr lang="en-US" b="1">
              <a:solidFill>
                <a:schemeClr val="lt1"/>
              </a:solidFill>
            </a:endParaRPr>
          </a:p>
          <a:p>
            <a:pPr marL="0" fontAlgn="t">
              <a:spcBef>
                <a:spcPts val="0"/>
              </a:spcBef>
            </a:pPr>
            <a:endParaRPr lang="en-US">
              <a:solidFill>
                <a:schemeClr val="dk1"/>
              </a:solidFill>
            </a:endParaRPr>
          </a:p>
          <a:p>
            <a:pPr lvl="1">
              <a:buNone/>
            </a:pPr>
            <a:endParaRPr lang="en-CA" sz="4000" dirty="0"/>
          </a:p>
        </p:txBody>
      </p:sp>
      <p:graphicFrame>
        <p:nvGraphicFramePr>
          <p:cNvPr id="5" name="Table 4"/>
          <p:cNvGraphicFramePr>
            <a:graphicFrameLocks noGrp="1"/>
          </p:cNvGraphicFramePr>
          <p:nvPr/>
        </p:nvGraphicFramePr>
        <p:xfrm>
          <a:off x="1902070" y="902679"/>
          <a:ext cx="8521564" cy="5650523"/>
        </p:xfrm>
        <a:graphic>
          <a:graphicData uri="http://schemas.openxmlformats.org/drawingml/2006/table">
            <a:tbl>
              <a:tblPr firstRow="1" bandRow="1">
                <a:tableStyleId>{5C22544A-7EE6-4342-B048-85BDC9FD1C3A}</a:tableStyleId>
              </a:tblPr>
              <a:tblGrid>
                <a:gridCol w="343193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422634">
                  <a:extLst>
                    <a:ext uri="{9D8B030D-6E8A-4147-A177-3AD203B41FA5}">
                      <a16:colId xmlns:a16="http://schemas.microsoft.com/office/drawing/2014/main" val="20002"/>
                    </a:ext>
                  </a:extLst>
                </a:gridCol>
              </a:tblGrid>
              <a:tr h="452956">
                <a:tc>
                  <a:txBody>
                    <a:bodyPr/>
                    <a:lstStyle/>
                    <a:p>
                      <a:r>
                        <a:rPr lang="en-US" dirty="0"/>
                        <a:t>Objective</a:t>
                      </a:r>
                    </a:p>
                  </a:txBody>
                  <a:tcPr marL="68580" marR="68580"/>
                </a:tc>
                <a:tc>
                  <a:txBody>
                    <a:bodyPr/>
                    <a:lstStyle/>
                    <a:p>
                      <a:r>
                        <a:rPr lang="en-US" dirty="0"/>
                        <a:t>Task/Action</a:t>
                      </a:r>
                    </a:p>
                  </a:txBody>
                  <a:tcPr marL="68580" marR="68580"/>
                </a:tc>
                <a:tc>
                  <a:txBody>
                    <a:bodyPr/>
                    <a:lstStyle/>
                    <a:p>
                      <a:r>
                        <a:rPr lang="en-US" dirty="0"/>
                        <a:t>Evaluation</a:t>
                      </a:r>
                    </a:p>
                  </a:txBody>
                  <a:tcPr marL="68580" marR="68580"/>
                </a:tc>
                <a:extLst>
                  <a:ext uri="{0D108BD9-81ED-4DB2-BD59-A6C34878D82A}">
                    <a16:rowId xmlns:a16="http://schemas.microsoft.com/office/drawing/2014/main" val="10000"/>
                  </a:ext>
                </a:extLst>
              </a:tr>
              <a:tr h="5197567">
                <a:tc>
                  <a:txBody>
                    <a:bodyPr/>
                    <a:lstStyle/>
                    <a:p>
                      <a:endParaRPr lang="en-US" dirty="0"/>
                    </a:p>
                    <a:p>
                      <a:r>
                        <a:rPr lang="en-US" dirty="0"/>
                        <a:t>What</a:t>
                      </a:r>
                      <a:r>
                        <a:rPr lang="en-US" baseline="0" dirty="0"/>
                        <a:t> is my learning goal?</a:t>
                      </a:r>
                    </a:p>
                    <a:p>
                      <a:endParaRPr lang="en-US" baseline="0" dirty="0"/>
                    </a:p>
                    <a:p>
                      <a:pPr algn="ctr"/>
                      <a:r>
                        <a:rPr lang="en-US" baseline="0" dirty="0"/>
                        <a:t>Consider these areas:</a:t>
                      </a:r>
                    </a:p>
                    <a:p>
                      <a:endParaRPr lang="en-US" baseline="0" dirty="0"/>
                    </a:p>
                    <a:p>
                      <a:pPr marL="285750" indent="-285750">
                        <a:buFont typeface="Arial" panose="020B0604020202020204" pitchFamily="34" charset="0"/>
                        <a:buChar char="•"/>
                      </a:pPr>
                      <a:r>
                        <a:rPr lang="en-US" baseline="0" dirty="0"/>
                        <a:t>Ethics and Values</a:t>
                      </a:r>
                    </a:p>
                    <a:p>
                      <a:pPr marL="285750" indent="-285750">
                        <a:buFont typeface="Arial" panose="020B0604020202020204" pitchFamily="34" charset="0"/>
                        <a:buChar char="•"/>
                      </a:pPr>
                      <a:endParaRPr lang="en-US" baseline="0" dirty="0"/>
                    </a:p>
                    <a:p>
                      <a:pPr marL="285750" indent="-285750">
                        <a:buFont typeface="Arial" panose="020B0604020202020204" pitchFamily="34" charset="0"/>
                        <a:buChar char="•"/>
                      </a:pPr>
                      <a:r>
                        <a:rPr lang="en-US" baseline="0" dirty="0"/>
                        <a:t>Organizational Context of Practice</a:t>
                      </a:r>
                    </a:p>
                    <a:p>
                      <a:pPr marL="285750" indent="-285750">
                        <a:buFont typeface="Arial" panose="020B0604020202020204" pitchFamily="34" charset="0"/>
                        <a:buChar char="•"/>
                      </a:pPr>
                      <a:endParaRPr lang="en-US" baseline="0" dirty="0"/>
                    </a:p>
                    <a:p>
                      <a:pPr marL="285750" indent="-285750">
                        <a:buFont typeface="Arial" panose="020B0604020202020204" pitchFamily="34" charset="0"/>
                        <a:buChar char="•"/>
                      </a:pPr>
                      <a:r>
                        <a:rPr lang="en-US" baseline="0" dirty="0"/>
                        <a:t>Community Context of Practice</a:t>
                      </a:r>
                    </a:p>
                    <a:p>
                      <a:pPr marL="285750" indent="-285750">
                        <a:buFont typeface="Arial" panose="020B0604020202020204" pitchFamily="34" charset="0"/>
                        <a:buChar char="•"/>
                      </a:pPr>
                      <a:endParaRPr lang="en-US" baseline="0" dirty="0"/>
                    </a:p>
                    <a:p>
                      <a:pPr marL="285750" indent="-285750">
                        <a:buFont typeface="Arial" panose="020B0604020202020204" pitchFamily="34" charset="0"/>
                        <a:buChar char="•"/>
                      </a:pPr>
                      <a:r>
                        <a:rPr lang="en-US" baseline="0" dirty="0"/>
                        <a:t>Social Work Knowledge and Skills</a:t>
                      </a:r>
                    </a:p>
                    <a:p>
                      <a:pPr marL="285750" indent="-285750">
                        <a:buFont typeface="Arial" panose="020B0604020202020204" pitchFamily="34" charset="0"/>
                        <a:buChar char="•"/>
                      </a:pPr>
                      <a:endParaRPr lang="en-US" baseline="0" dirty="0"/>
                    </a:p>
                    <a:p>
                      <a:pPr marL="285750" indent="-285750">
                        <a:buFont typeface="Arial" panose="020B0604020202020204" pitchFamily="34" charset="0"/>
                        <a:buChar char="•"/>
                      </a:pPr>
                      <a:r>
                        <a:rPr lang="en-US" baseline="0" dirty="0"/>
                        <a:t>Professional Identity and Philosophy of Practice</a:t>
                      </a:r>
                      <a:endParaRPr lang="en-US" dirty="0"/>
                    </a:p>
                  </a:txBody>
                  <a:tcPr marL="68580" marR="68580"/>
                </a:tc>
                <a:tc>
                  <a:txBody>
                    <a:bodyPr/>
                    <a:lstStyle/>
                    <a:p>
                      <a:pPr>
                        <a:buFont typeface="Arial" pitchFamily="34" charset="0"/>
                        <a:buNone/>
                      </a:pPr>
                      <a:endParaRPr lang="en-US" dirty="0"/>
                    </a:p>
                    <a:p>
                      <a:pPr>
                        <a:buFont typeface="Arial" pitchFamily="34" charset="0"/>
                        <a:buNone/>
                      </a:pPr>
                      <a:r>
                        <a:rPr lang="en-US" dirty="0"/>
                        <a:t>How</a:t>
                      </a:r>
                      <a:r>
                        <a:rPr lang="en-US" baseline="0" dirty="0"/>
                        <a:t> will I accomplish this goal?</a:t>
                      </a:r>
                    </a:p>
                    <a:p>
                      <a:pPr>
                        <a:buFont typeface="Arial" pitchFamily="34" charset="0"/>
                        <a:buNone/>
                      </a:pPr>
                      <a:endParaRPr lang="en-US" baseline="0" dirty="0"/>
                    </a:p>
                    <a:p>
                      <a:pPr marL="285750" indent="-285750">
                        <a:buFont typeface="Arial" charset="0"/>
                        <a:buChar char="•"/>
                      </a:pPr>
                      <a:r>
                        <a:rPr lang="en-US" baseline="0" dirty="0"/>
                        <a:t>What </a:t>
                      </a:r>
                      <a:r>
                        <a:rPr lang="en-US" b="1" baseline="0" dirty="0"/>
                        <a:t>tasks</a:t>
                      </a:r>
                      <a:r>
                        <a:rPr lang="en-US" baseline="0" dirty="0"/>
                        <a:t> will I do?</a:t>
                      </a:r>
                    </a:p>
                    <a:p>
                      <a:pPr marL="0" indent="0">
                        <a:buFont typeface="Arial" charset="0"/>
                        <a:buNone/>
                      </a:pPr>
                      <a:endParaRPr lang="en-US" baseline="0" dirty="0"/>
                    </a:p>
                    <a:p>
                      <a:pPr marL="285750" indent="-285750">
                        <a:buFont typeface="Arial" charset="0"/>
                        <a:buChar char="•"/>
                      </a:pPr>
                      <a:r>
                        <a:rPr lang="en-US" baseline="0" dirty="0"/>
                        <a:t>What </a:t>
                      </a:r>
                      <a:r>
                        <a:rPr lang="en-US" b="1" baseline="0" dirty="0"/>
                        <a:t>resources</a:t>
                      </a:r>
                      <a:r>
                        <a:rPr lang="en-US" baseline="0" dirty="0"/>
                        <a:t> do I need?</a:t>
                      </a:r>
                    </a:p>
                    <a:p>
                      <a:pPr marL="285750" indent="-285750">
                        <a:buFont typeface="Arial" charset="0"/>
                        <a:buNone/>
                      </a:pPr>
                      <a:endParaRPr lang="en-US" baseline="0" dirty="0"/>
                    </a:p>
                    <a:p>
                      <a:pPr marL="285750" indent="-285750">
                        <a:buFont typeface="Arial" charset="0"/>
                        <a:buChar char="•"/>
                      </a:pPr>
                      <a:endParaRPr lang="en-US" dirty="0"/>
                    </a:p>
                  </a:txBody>
                  <a:tcPr marL="68580" marR="68580"/>
                </a:tc>
                <a:tc>
                  <a:txBody>
                    <a:bodyPr/>
                    <a:lstStyle/>
                    <a:p>
                      <a:pPr>
                        <a:buFont typeface="Arial" pitchFamily="34" charset="0"/>
                        <a:buNone/>
                      </a:pPr>
                      <a:endParaRPr lang="en-US" dirty="0"/>
                    </a:p>
                    <a:p>
                      <a:pPr>
                        <a:buFont typeface="Arial" pitchFamily="34" charset="0"/>
                        <a:buNone/>
                      </a:pPr>
                      <a:r>
                        <a:rPr lang="en-US" b="1" i="0" dirty="0"/>
                        <a:t>Indicators</a:t>
                      </a:r>
                    </a:p>
                    <a:p>
                      <a:pPr>
                        <a:buFont typeface="Arial" pitchFamily="34" charset="0"/>
                        <a:buNone/>
                      </a:pPr>
                      <a:r>
                        <a:rPr lang="en-US" b="0" i="0" dirty="0"/>
                        <a:t>What will I</a:t>
                      </a:r>
                      <a:r>
                        <a:rPr lang="en-US" b="0" i="0" baseline="0" dirty="0"/>
                        <a:t> be able to do if I reach this goal?</a:t>
                      </a:r>
                    </a:p>
                    <a:p>
                      <a:pPr>
                        <a:buFont typeface="Arial" pitchFamily="34" charset="0"/>
                        <a:buChar char="•"/>
                      </a:pPr>
                      <a:endParaRPr lang="en-US" baseline="0" dirty="0"/>
                    </a:p>
                    <a:p>
                      <a:pPr>
                        <a:buFont typeface="Arial" pitchFamily="34" charset="0"/>
                        <a:buNone/>
                      </a:pPr>
                      <a:endParaRPr lang="en-US" baseline="0" dirty="0"/>
                    </a:p>
                    <a:p>
                      <a:pPr>
                        <a:buFont typeface="Arial" pitchFamily="34" charset="0"/>
                        <a:buNone/>
                      </a:pPr>
                      <a:endParaRPr lang="en-US" dirty="0"/>
                    </a:p>
                    <a:p>
                      <a:pPr>
                        <a:buFont typeface="Arial" pitchFamily="34" charset="0"/>
                        <a:buNone/>
                      </a:pPr>
                      <a:r>
                        <a:rPr lang="en-US" b="1" dirty="0"/>
                        <a:t>Evidence </a:t>
                      </a:r>
                    </a:p>
                    <a:p>
                      <a:pPr>
                        <a:buFont typeface="Arial" pitchFamily="34" charset="0"/>
                        <a:buNone/>
                      </a:pPr>
                      <a:r>
                        <a:rPr lang="en-US" b="0" dirty="0"/>
                        <a:t>What</a:t>
                      </a:r>
                      <a:r>
                        <a:rPr lang="en-US" b="0" baseline="0" dirty="0"/>
                        <a:t> task or product will demonstrate your learning?</a:t>
                      </a:r>
                      <a:endParaRPr lang="en-US" dirty="0"/>
                    </a:p>
                  </a:txBody>
                  <a:tcPr marL="68580" marR="68580"/>
                </a:tc>
                <a:extLst>
                  <a:ext uri="{0D108BD9-81ED-4DB2-BD59-A6C34878D82A}">
                    <a16:rowId xmlns:a16="http://schemas.microsoft.com/office/drawing/2014/main" val="10001"/>
                  </a:ext>
                </a:extLst>
              </a:tr>
            </a:tbl>
          </a:graphicData>
        </a:graphic>
      </p:graphicFrame>
      <p:sp>
        <p:nvSpPr>
          <p:cNvPr id="4" name="Slide Number Placeholder 3">
            <a:extLst>
              <a:ext uri="{FF2B5EF4-FFF2-40B4-BE49-F238E27FC236}">
                <a16:creationId xmlns:a16="http://schemas.microsoft.com/office/drawing/2014/main" id="{7107DD81-49BD-6748-BA90-E998F7D8643C}"/>
              </a:ext>
            </a:extLst>
          </p:cNvPr>
          <p:cNvSpPr>
            <a:spLocks noGrp="1"/>
          </p:cNvSpPr>
          <p:nvPr>
            <p:ph type="sldNum" sz="quarter" idx="12"/>
          </p:nvPr>
        </p:nvSpPr>
        <p:spPr/>
        <p:txBody>
          <a:bodyPr/>
          <a:lstStyle/>
          <a:p>
            <a:fld id="{8A7A6979-0714-4377-B894-6BE4C2D6E202}" type="slidenum">
              <a:rPr lang="en-US" smtClean="0"/>
              <a:pPr/>
              <a:t>45</a:t>
            </a:fld>
            <a:endParaRPr lang="en-US" dirty="0"/>
          </a:p>
        </p:txBody>
      </p:sp>
    </p:spTree>
    <p:extLst>
      <p:ext uri="{BB962C8B-B14F-4D97-AF65-F5344CB8AC3E}">
        <p14:creationId xmlns:p14="http://schemas.microsoft.com/office/powerpoint/2010/main" val="19370904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3809" y="1629510"/>
            <a:ext cx="8159261" cy="4935415"/>
          </a:xfrm>
        </p:spPr>
        <p:txBody>
          <a:bodyPr>
            <a:normAutofit/>
          </a:bodyPr>
          <a:lstStyle/>
          <a:p>
            <a:pPr>
              <a:buNone/>
            </a:pPr>
            <a:endParaRPr lang="en-US" sz="4200" dirty="0"/>
          </a:p>
          <a:p>
            <a:endParaRPr lang="en-CA" sz="3200" dirty="0"/>
          </a:p>
          <a:p>
            <a:endParaRPr lang="en-CA" sz="3200" dirty="0"/>
          </a:p>
          <a:p>
            <a:pPr lvl="1">
              <a:buNone/>
            </a:pPr>
            <a:endParaRPr lang="en-CA" sz="4000" dirty="0"/>
          </a:p>
          <a:p>
            <a:pPr marL="0" fontAlgn="t">
              <a:spcBef>
                <a:spcPts val="0"/>
              </a:spcBef>
            </a:pPr>
            <a:endParaRPr lang="en-US" b="1" dirty="0">
              <a:solidFill>
                <a:schemeClr val="lt1"/>
              </a:solidFill>
            </a:endParaRPr>
          </a:p>
          <a:p>
            <a:pPr marL="0" fontAlgn="t">
              <a:spcBef>
                <a:spcPts val="0"/>
              </a:spcBef>
            </a:pPr>
            <a:endParaRPr lang="en-US" dirty="0">
              <a:solidFill>
                <a:schemeClr val="dk1"/>
              </a:solidFill>
            </a:endParaRPr>
          </a:p>
          <a:p>
            <a:pPr lvl="1">
              <a:buNone/>
            </a:pPr>
            <a:endParaRPr lang="en-CA" sz="4000" dirty="0"/>
          </a:p>
        </p:txBody>
      </p:sp>
      <p:graphicFrame>
        <p:nvGraphicFramePr>
          <p:cNvPr id="5" name="Table 4"/>
          <p:cNvGraphicFramePr>
            <a:graphicFrameLocks noGrp="1"/>
          </p:cNvGraphicFramePr>
          <p:nvPr>
            <p:extLst>
              <p:ext uri="{D42A27DB-BD31-4B8C-83A1-F6EECF244321}">
                <p14:modId xmlns:p14="http://schemas.microsoft.com/office/powerpoint/2010/main" val="4221511503"/>
              </p:ext>
            </p:extLst>
          </p:nvPr>
        </p:nvGraphicFramePr>
        <p:xfrm>
          <a:off x="1743809" y="491436"/>
          <a:ext cx="9304425" cy="5875128"/>
        </p:xfrm>
        <a:graphic>
          <a:graphicData uri="http://schemas.openxmlformats.org/drawingml/2006/table">
            <a:tbl>
              <a:tblPr firstRow="1" bandRow="1">
                <a:tableStyleId>{5C22544A-7EE6-4342-B048-85BDC9FD1C3A}</a:tableStyleId>
              </a:tblPr>
              <a:tblGrid>
                <a:gridCol w="2015958">
                  <a:extLst>
                    <a:ext uri="{9D8B030D-6E8A-4147-A177-3AD203B41FA5}">
                      <a16:colId xmlns:a16="http://schemas.microsoft.com/office/drawing/2014/main" val="20000"/>
                    </a:ext>
                  </a:extLst>
                </a:gridCol>
                <a:gridCol w="3023938">
                  <a:extLst>
                    <a:ext uri="{9D8B030D-6E8A-4147-A177-3AD203B41FA5}">
                      <a16:colId xmlns:a16="http://schemas.microsoft.com/office/drawing/2014/main" val="20001"/>
                    </a:ext>
                  </a:extLst>
                </a:gridCol>
                <a:gridCol w="4264529">
                  <a:extLst>
                    <a:ext uri="{9D8B030D-6E8A-4147-A177-3AD203B41FA5}">
                      <a16:colId xmlns:a16="http://schemas.microsoft.com/office/drawing/2014/main" val="20002"/>
                    </a:ext>
                  </a:extLst>
                </a:gridCol>
              </a:tblGrid>
              <a:tr h="949879">
                <a:tc>
                  <a:txBody>
                    <a:bodyPr/>
                    <a:lstStyle/>
                    <a:p>
                      <a:r>
                        <a:rPr lang="en-US" b="1" dirty="0"/>
                        <a:t>Objective </a:t>
                      </a:r>
                    </a:p>
                    <a:p>
                      <a:r>
                        <a:rPr lang="en-US" b="0" u="sng" dirty="0"/>
                        <a:t>What</a:t>
                      </a:r>
                      <a:r>
                        <a:rPr lang="en-US" b="0" u="sng" baseline="0" dirty="0"/>
                        <a:t> is my l</a:t>
                      </a:r>
                      <a:r>
                        <a:rPr lang="en-US" b="0" u="sng" dirty="0"/>
                        <a:t>earning</a:t>
                      </a:r>
                      <a:r>
                        <a:rPr lang="en-US" b="0" u="sng" baseline="0" dirty="0"/>
                        <a:t> goal?</a:t>
                      </a:r>
                      <a:endParaRPr lang="en-US" b="0" u="sng" dirty="0"/>
                    </a:p>
                  </a:txBody>
                  <a:tcPr marL="68580" marR="68580"/>
                </a:tc>
                <a:tc>
                  <a:txBody>
                    <a:bodyPr/>
                    <a:lstStyle/>
                    <a:p>
                      <a:r>
                        <a:rPr lang="en-US" b="1" dirty="0"/>
                        <a:t>Task/Action</a:t>
                      </a:r>
                    </a:p>
                    <a:p>
                      <a:r>
                        <a:rPr lang="en-US" b="0" u="sng" dirty="0"/>
                        <a:t>What tasks</a:t>
                      </a:r>
                      <a:r>
                        <a:rPr lang="en-US" b="0" u="sng" baseline="0" dirty="0"/>
                        <a:t> do I do?</a:t>
                      </a:r>
                    </a:p>
                    <a:p>
                      <a:r>
                        <a:rPr lang="en-US" b="0" u="sng" baseline="0" dirty="0"/>
                        <a:t>What resources do I need?</a:t>
                      </a:r>
                      <a:endParaRPr lang="en-US" b="0" u="sng" dirty="0"/>
                    </a:p>
                  </a:txBody>
                  <a:tcPr marL="68580" marR="68580"/>
                </a:tc>
                <a:tc>
                  <a:txBody>
                    <a:bodyPr/>
                    <a:lstStyle/>
                    <a:p>
                      <a:r>
                        <a:rPr lang="en-US" dirty="0"/>
                        <a:t>Evaluation</a:t>
                      </a:r>
                    </a:p>
                    <a:p>
                      <a:r>
                        <a:rPr lang="en-US" b="0" u="sng" dirty="0"/>
                        <a:t>Indicators?</a:t>
                      </a:r>
                    </a:p>
                    <a:p>
                      <a:r>
                        <a:rPr lang="en-US" b="0" u="sng" dirty="0"/>
                        <a:t>Evidence?</a:t>
                      </a:r>
                    </a:p>
                  </a:txBody>
                  <a:tcPr marL="68580" marR="68580"/>
                </a:tc>
                <a:extLst>
                  <a:ext uri="{0D108BD9-81ED-4DB2-BD59-A6C34878D82A}">
                    <a16:rowId xmlns:a16="http://schemas.microsoft.com/office/drawing/2014/main" val="10000"/>
                  </a:ext>
                </a:extLst>
              </a:tr>
              <a:tr h="4686408">
                <a:tc>
                  <a:txBody>
                    <a:bodyPr/>
                    <a:lstStyle/>
                    <a:p>
                      <a:pPr marL="0" indent="0">
                        <a:buFont typeface="Arial" charset="0"/>
                        <a:buNone/>
                      </a:pPr>
                      <a:r>
                        <a:rPr lang="en-US" sz="2000" dirty="0"/>
                        <a:t>To learn</a:t>
                      </a:r>
                      <a:r>
                        <a:rPr lang="en-US" sz="2000" baseline="0" dirty="0"/>
                        <a:t> how to conduct screening and assessments for substance abuse disorders</a:t>
                      </a:r>
                      <a:endParaRPr lang="en-US" sz="2000" dirty="0"/>
                    </a:p>
                  </a:txBody>
                  <a:tcPr marL="68580" marR="68580"/>
                </a:tc>
                <a:tc>
                  <a:txBody>
                    <a:bodyPr/>
                    <a:lstStyle/>
                    <a:p>
                      <a:pPr>
                        <a:buFont typeface="Arial" pitchFamily="34" charset="0"/>
                        <a:buNone/>
                      </a:pPr>
                      <a:endParaRPr lang="en-US" sz="2000" baseline="0" dirty="0"/>
                    </a:p>
                    <a:p>
                      <a:pPr>
                        <a:buFont typeface="Arial" pitchFamily="34" charset="0"/>
                        <a:buNone/>
                      </a:pPr>
                      <a:endParaRPr lang="en-US" sz="2000" baseline="0" dirty="0"/>
                    </a:p>
                  </a:txBody>
                  <a:tcPr marL="68580" marR="68580"/>
                </a:tc>
                <a:tc>
                  <a:txBody>
                    <a:bodyPr/>
                    <a:lstStyle/>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endParaRPr lang="en-US" sz="1800" baseline="0" dirty="0"/>
                    </a:p>
                    <a:p>
                      <a:pPr marL="0" indent="0">
                        <a:buFont typeface="Arial" charset="0"/>
                        <a:buNone/>
                      </a:pPr>
                      <a:endParaRPr lang="en-US" sz="1800" baseline="0" dirty="0"/>
                    </a:p>
                    <a:p>
                      <a:pPr>
                        <a:buFont typeface="Arial" pitchFamily="34" charset="0"/>
                        <a:buNone/>
                      </a:pPr>
                      <a:endParaRPr lang="en-US" sz="1800" baseline="0" dirty="0"/>
                    </a:p>
                    <a:p>
                      <a:pPr>
                        <a:buFont typeface="Arial" pitchFamily="34" charset="0"/>
                        <a:buNone/>
                      </a:pPr>
                      <a:endParaRPr lang="en-US" baseline="0" dirty="0"/>
                    </a:p>
                  </a:txBody>
                  <a:tcPr marL="68580" marR="68580"/>
                </a:tc>
                <a:extLst>
                  <a:ext uri="{0D108BD9-81ED-4DB2-BD59-A6C34878D82A}">
                    <a16:rowId xmlns:a16="http://schemas.microsoft.com/office/drawing/2014/main" val="10001"/>
                  </a:ext>
                </a:extLst>
              </a:tr>
            </a:tbl>
          </a:graphicData>
        </a:graphic>
      </p:graphicFrame>
      <p:sp>
        <p:nvSpPr>
          <p:cNvPr id="2" name="Slide Number Placeholder 1">
            <a:extLst>
              <a:ext uri="{FF2B5EF4-FFF2-40B4-BE49-F238E27FC236}">
                <a16:creationId xmlns:a16="http://schemas.microsoft.com/office/drawing/2014/main" id="{19DD108F-1F7B-FB4E-B6DE-07199CA58D06}"/>
              </a:ext>
            </a:extLst>
          </p:cNvPr>
          <p:cNvSpPr>
            <a:spLocks noGrp="1"/>
          </p:cNvSpPr>
          <p:nvPr>
            <p:ph type="sldNum" sz="quarter" idx="12"/>
          </p:nvPr>
        </p:nvSpPr>
        <p:spPr/>
        <p:txBody>
          <a:bodyPr/>
          <a:lstStyle/>
          <a:p>
            <a:fld id="{8A7A6979-0714-4377-B894-6BE4C2D6E202}" type="slidenum">
              <a:rPr lang="en-US" smtClean="0"/>
              <a:pPr/>
              <a:t>46</a:t>
            </a:fld>
            <a:endParaRPr lang="en-US" dirty="0"/>
          </a:p>
        </p:txBody>
      </p:sp>
    </p:spTree>
    <p:extLst>
      <p:ext uri="{BB962C8B-B14F-4D97-AF65-F5344CB8AC3E}">
        <p14:creationId xmlns:p14="http://schemas.microsoft.com/office/powerpoint/2010/main" val="3868894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3809" y="1629510"/>
            <a:ext cx="8159261" cy="4935415"/>
          </a:xfrm>
        </p:spPr>
        <p:txBody>
          <a:bodyPr>
            <a:normAutofit/>
          </a:bodyPr>
          <a:lstStyle/>
          <a:p>
            <a:pPr>
              <a:buNone/>
            </a:pPr>
            <a:endParaRPr lang="en-US" sz="4200" dirty="0"/>
          </a:p>
          <a:p>
            <a:endParaRPr lang="en-CA" sz="3200" dirty="0"/>
          </a:p>
          <a:p>
            <a:endParaRPr lang="en-CA" sz="3200" dirty="0"/>
          </a:p>
          <a:p>
            <a:pPr lvl="1">
              <a:buNone/>
            </a:pPr>
            <a:endParaRPr lang="en-CA" sz="4000" dirty="0"/>
          </a:p>
          <a:p>
            <a:pPr marL="0" fontAlgn="t">
              <a:spcBef>
                <a:spcPts val="0"/>
              </a:spcBef>
            </a:pPr>
            <a:endParaRPr lang="en-US" b="1" dirty="0">
              <a:solidFill>
                <a:schemeClr val="lt1"/>
              </a:solidFill>
            </a:endParaRPr>
          </a:p>
          <a:p>
            <a:pPr marL="0" fontAlgn="t">
              <a:spcBef>
                <a:spcPts val="0"/>
              </a:spcBef>
            </a:pPr>
            <a:endParaRPr lang="en-US" dirty="0">
              <a:solidFill>
                <a:schemeClr val="dk1"/>
              </a:solidFill>
            </a:endParaRPr>
          </a:p>
          <a:p>
            <a:pPr lvl="1">
              <a:buNone/>
            </a:pPr>
            <a:endParaRPr lang="en-CA" sz="4000" dirty="0"/>
          </a:p>
        </p:txBody>
      </p:sp>
      <p:graphicFrame>
        <p:nvGraphicFramePr>
          <p:cNvPr id="5" name="Table 4"/>
          <p:cNvGraphicFramePr>
            <a:graphicFrameLocks noGrp="1"/>
          </p:cNvGraphicFramePr>
          <p:nvPr>
            <p:extLst>
              <p:ext uri="{D42A27DB-BD31-4B8C-83A1-F6EECF244321}">
                <p14:modId xmlns:p14="http://schemas.microsoft.com/office/powerpoint/2010/main" val="3240510749"/>
              </p:ext>
            </p:extLst>
          </p:nvPr>
        </p:nvGraphicFramePr>
        <p:xfrm>
          <a:off x="1743809" y="445373"/>
          <a:ext cx="9965634" cy="5967254"/>
        </p:xfrm>
        <a:graphic>
          <a:graphicData uri="http://schemas.openxmlformats.org/drawingml/2006/table">
            <a:tbl>
              <a:tblPr firstRow="1" bandRow="1">
                <a:tableStyleId>{5C22544A-7EE6-4342-B048-85BDC9FD1C3A}</a:tableStyleId>
              </a:tblPr>
              <a:tblGrid>
                <a:gridCol w="2159220">
                  <a:extLst>
                    <a:ext uri="{9D8B030D-6E8A-4147-A177-3AD203B41FA5}">
                      <a16:colId xmlns:a16="http://schemas.microsoft.com/office/drawing/2014/main" val="20000"/>
                    </a:ext>
                  </a:extLst>
                </a:gridCol>
                <a:gridCol w="3238830">
                  <a:extLst>
                    <a:ext uri="{9D8B030D-6E8A-4147-A177-3AD203B41FA5}">
                      <a16:colId xmlns:a16="http://schemas.microsoft.com/office/drawing/2014/main" val="20001"/>
                    </a:ext>
                  </a:extLst>
                </a:gridCol>
                <a:gridCol w="4567584">
                  <a:extLst>
                    <a:ext uri="{9D8B030D-6E8A-4147-A177-3AD203B41FA5}">
                      <a16:colId xmlns:a16="http://schemas.microsoft.com/office/drawing/2014/main" val="20002"/>
                    </a:ext>
                  </a:extLst>
                </a:gridCol>
              </a:tblGrid>
              <a:tr h="999014">
                <a:tc>
                  <a:txBody>
                    <a:bodyPr/>
                    <a:lstStyle/>
                    <a:p>
                      <a:r>
                        <a:rPr lang="en-US" b="1" dirty="0"/>
                        <a:t>Objective </a:t>
                      </a:r>
                    </a:p>
                    <a:p>
                      <a:r>
                        <a:rPr lang="en-US" b="0" u="sng" dirty="0"/>
                        <a:t>What</a:t>
                      </a:r>
                      <a:r>
                        <a:rPr lang="en-US" b="0" u="sng" baseline="0" dirty="0"/>
                        <a:t> is my l</a:t>
                      </a:r>
                      <a:r>
                        <a:rPr lang="en-US" b="0" u="sng" dirty="0"/>
                        <a:t>earning</a:t>
                      </a:r>
                      <a:r>
                        <a:rPr lang="en-US" b="0" u="sng" baseline="0" dirty="0"/>
                        <a:t> goal?</a:t>
                      </a:r>
                      <a:endParaRPr lang="en-US" b="0" u="sng" dirty="0"/>
                    </a:p>
                  </a:txBody>
                  <a:tcPr marL="68580" marR="68580"/>
                </a:tc>
                <a:tc>
                  <a:txBody>
                    <a:bodyPr/>
                    <a:lstStyle/>
                    <a:p>
                      <a:r>
                        <a:rPr lang="en-US" b="1" dirty="0"/>
                        <a:t>Task/Action</a:t>
                      </a:r>
                    </a:p>
                    <a:p>
                      <a:r>
                        <a:rPr lang="en-US" b="0" u="sng" dirty="0"/>
                        <a:t>What tasks</a:t>
                      </a:r>
                      <a:r>
                        <a:rPr lang="en-US" b="0" u="sng" baseline="0" dirty="0"/>
                        <a:t> do I do?</a:t>
                      </a:r>
                    </a:p>
                    <a:p>
                      <a:r>
                        <a:rPr lang="en-US" b="0" u="sng" baseline="0" dirty="0"/>
                        <a:t>What resources do I need?</a:t>
                      </a:r>
                      <a:endParaRPr lang="en-US" b="0" u="sng" dirty="0"/>
                    </a:p>
                  </a:txBody>
                  <a:tcPr marL="68580" marR="68580"/>
                </a:tc>
                <a:tc>
                  <a:txBody>
                    <a:bodyPr/>
                    <a:lstStyle/>
                    <a:p>
                      <a:r>
                        <a:rPr lang="en-US" dirty="0"/>
                        <a:t>Evaluation</a:t>
                      </a:r>
                    </a:p>
                    <a:p>
                      <a:r>
                        <a:rPr lang="en-US" b="0" u="sng" dirty="0"/>
                        <a:t>Indicators?</a:t>
                      </a:r>
                    </a:p>
                    <a:p>
                      <a:r>
                        <a:rPr lang="en-US" b="0" u="sng" dirty="0"/>
                        <a:t>Evidence?</a:t>
                      </a:r>
                    </a:p>
                  </a:txBody>
                  <a:tcPr marL="68580" marR="68580"/>
                </a:tc>
                <a:extLst>
                  <a:ext uri="{0D108BD9-81ED-4DB2-BD59-A6C34878D82A}">
                    <a16:rowId xmlns:a16="http://schemas.microsoft.com/office/drawing/2014/main" val="10000"/>
                  </a:ext>
                </a:extLst>
              </a:tr>
              <a:tr h="4928821">
                <a:tc>
                  <a:txBody>
                    <a:bodyPr/>
                    <a:lstStyle/>
                    <a:p>
                      <a:pPr marL="0" indent="0">
                        <a:buFont typeface="Arial" charset="0"/>
                        <a:buNone/>
                      </a:pPr>
                      <a:r>
                        <a:rPr lang="en-US" sz="2000" dirty="0"/>
                        <a:t>To learn</a:t>
                      </a:r>
                      <a:r>
                        <a:rPr lang="en-US" sz="2000" baseline="0" dirty="0"/>
                        <a:t> how to conduct screening and assessments for substance abuse disorders</a:t>
                      </a:r>
                      <a:endParaRPr lang="en-US" sz="2000" dirty="0"/>
                    </a:p>
                  </a:txBody>
                  <a:tcPr marL="68580" marR="68580"/>
                </a:tc>
                <a:tc>
                  <a:txBody>
                    <a:bodyPr/>
                    <a:lstStyle/>
                    <a:p>
                      <a:pPr>
                        <a:buFont typeface="Arial" pitchFamily="34" charset="0"/>
                        <a:buNone/>
                      </a:pPr>
                      <a:r>
                        <a:rPr lang="en-US" sz="2000" dirty="0"/>
                        <a:t>To</a:t>
                      </a:r>
                      <a:r>
                        <a:rPr lang="en-US" sz="2000" baseline="0" dirty="0"/>
                        <a:t> observe screening and assessments being conducted by staff</a:t>
                      </a:r>
                    </a:p>
                    <a:p>
                      <a:pPr>
                        <a:buFont typeface="Arial" pitchFamily="34" charset="0"/>
                        <a:buNone/>
                      </a:pPr>
                      <a:endParaRPr lang="en-US" sz="2000" baseline="0" dirty="0"/>
                    </a:p>
                    <a:p>
                      <a:pPr>
                        <a:buFont typeface="Arial" pitchFamily="34" charset="0"/>
                        <a:buNone/>
                      </a:pPr>
                      <a:r>
                        <a:rPr lang="en-US" sz="2000" baseline="0" dirty="0"/>
                        <a:t>To review screening and assessment forms and instruments used by agency</a:t>
                      </a:r>
                    </a:p>
                    <a:p>
                      <a:pPr>
                        <a:buFont typeface="Arial" pitchFamily="34" charset="0"/>
                        <a:buNone/>
                      </a:pPr>
                      <a:endParaRPr lang="en-US" sz="2000" baseline="0" dirty="0"/>
                    </a:p>
                    <a:p>
                      <a:pPr>
                        <a:buFont typeface="Arial" pitchFamily="34" charset="0"/>
                        <a:buNone/>
                      </a:pPr>
                      <a:r>
                        <a:rPr lang="en-US" sz="2000" baseline="0" dirty="0"/>
                        <a:t>To read best practices guidelines for screening and assessment of substance abuse disorders</a:t>
                      </a:r>
                    </a:p>
                    <a:p>
                      <a:pPr>
                        <a:buFont typeface="Arial" pitchFamily="34" charset="0"/>
                        <a:buNone/>
                      </a:pPr>
                      <a:endParaRPr lang="en-US" sz="2000" baseline="0" dirty="0"/>
                    </a:p>
                    <a:p>
                      <a:pPr>
                        <a:buFont typeface="Arial" pitchFamily="34" charset="0"/>
                        <a:buNone/>
                      </a:pPr>
                      <a:endParaRPr lang="en-US" sz="2000" baseline="0" dirty="0"/>
                    </a:p>
                  </a:txBody>
                  <a:tcPr marL="68580" marR="68580"/>
                </a:tc>
                <a:tc>
                  <a:txBody>
                    <a:bodyPr/>
                    <a:lstStyle/>
                    <a:p>
                      <a:pPr marL="342900" marR="0" indent="-342900" algn="l" defTabSz="457200" rtl="0" eaLnBrk="1" fontAlgn="auto" latinLnBrk="0" hangingPunct="1">
                        <a:lnSpc>
                          <a:spcPct val="100000"/>
                        </a:lnSpc>
                        <a:spcBef>
                          <a:spcPts val="0"/>
                        </a:spcBef>
                        <a:spcAft>
                          <a:spcPts val="0"/>
                        </a:spcAft>
                        <a:buClrTx/>
                        <a:buSzTx/>
                        <a:buFont typeface="Arial" charset="0"/>
                        <a:buChar char="•"/>
                        <a:tabLst/>
                        <a:defRPr/>
                      </a:pPr>
                      <a:endParaRPr lang="en-US" sz="2000" baseline="0" dirty="0"/>
                    </a:p>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endParaRPr lang="en-US" sz="1800" baseline="0" dirty="0"/>
                    </a:p>
                    <a:p>
                      <a:pPr marL="0" indent="0">
                        <a:buFont typeface="Arial" charset="0"/>
                        <a:buNone/>
                      </a:pPr>
                      <a:endParaRPr lang="en-US" sz="1800" baseline="0" dirty="0"/>
                    </a:p>
                    <a:p>
                      <a:pPr>
                        <a:buFont typeface="Arial" pitchFamily="34" charset="0"/>
                        <a:buNone/>
                      </a:pPr>
                      <a:endParaRPr lang="en-US" sz="1800" baseline="0" dirty="0"/>
                    </a:p>
                    <a:p>
                      <a:pPr>
                        <a:buFont typeface="Arial" pitchFamily="34" charset="0"/>
                        <a:buNone/>
                      </a:pPr>
                      <a:endParaRPr lang="en-US" baseline="0" dirty="0"/>
                    </a:p>
                  </a:txBody>
                  <a:tcPr marL="68580" marR="68580"/>
                </a:tc>
                <a:extLst>
                  <a:ext uri="{0D108BD9-81ED-4DB2-BD59-A6C34878D82A}">
                    <a16:rowId xmlns:a16="http://schemas.microsoft.com/office/drawing/2014/main" val="10001"/>
                  </a:ext>
                </a:extLst>
              </a:tr>
            </a:tbl>
          </a:graphicData>
        </a:graphic>
      </p:graphicFrame>
      <p:sp>
        <p:nvSpPr>
          <p:cNvPr id="2" name="Slide Number Placeholder 1">
            <a:extLst>
              <a:ext uri="{FF2B5EF4-FFF2-40B4-BE49-F238E27FC236}">
                <a16:creationId xmlns:a16="http://schemas.microsoft.com/office/drawing/2014/main" id="{1D02C58F-30A3-3946-8901-7E8ADFF70971}"/>
              </a:ext>
            </a:extLst>
          </p:cNvPr>
          <p:cNvSpPr>
            <a:spLocks noGrp="1"/>
          </p:cNvSpPr>
          <p:nvPr>
            <p:ph type="sldNum" sz="quarter" idx="12"/>
          </p:nvPr>
        </p:nvSpPr>
        <p:spPr/>
        <p:txBody>
          <a:bodyPr/>
          <a:lstStyle/>
          <a:p>
            <a:fld id="{8A7A6979-0714-4377-B894-6BE4C2D6E202}" type="slidenum">
              <a:rPr lang="en-US" smtClean="0"/>
              <a:pPr/>
              <a:t>47</a:t>
            </a:fld>
            <a:endParaRPr lang="en-US" dirty="0"/>
          </a:p>
        </p:txBody>
      </p:sp>
    </p:spTree>
    <p:extLst>
      <p:ext uri="{BB962C8B-B14F-4D97-AF65-F5344CB8AC3E}">
        <p14:creationId xmlns:p14="http://schemas.microsoft.com/office/powerpoint/2010/main" val="1842640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3809" y="1629510"/>
            <a:ext cx="8159261" cy="4935415"/>
          </a:xfrm>
        </p:spPr>
        <p:txBody>
          <a:bodyPr>
            <a:normAutofit/>
          </a:bodyPr>
          <a:lstStyle/>
          <a:p>
            <a:pPr>
              <a:buNone/>
            </a:pPr>
            <a:endParaRPr lang="en-US" sz="4200" dirty="0"/>
          </a:p>
          <a:p>
            <a:endParaRPr lang="en-CA" sz="3200" dirty="0"/>
          </a:p>
          <a:p>
            <a:endParaRPr lang="en-CA" sz="3200" dirty="0"/>
          </a:p>
          <a:p>
            <a:pPr lvl="1">
              <a:buNone/>
            </a:pPr>
            <a:endParaRPr lang="en-CA" sz="4000" dirty="0"/>
          </a:p>
          <a:p>
            <a:pPr marL="0" fontAlgn="t">
              <a:spcBef>
                <a:spcPts val="0"/>
              </a:spcBef>
            </a:pPr>
            <a:endParaRPr lang="en-US" b="1" dirty="0">
              <a:solidFill>
                <a:schemeClr val="lt1"/>
              </a:solidFill>
            </a:endParaRPr>
          </a:p>
          <a:p>
            <a:pPr marL="0" fontAlgn="t">
              <a:spcBef>
                <a:spcPts val="0"/>
              </a:spcBef>
            </a:pPr>
            <a:endParaRPr lang="en-US" dirty="0">
              <a:solidFill>
                <a:schemeClr val="dk1"/>
              </a:solidFill>
            </a:endParaRPr>
          </a:p>
          <a:p>
            <a:pPr lvl="1">
              <a:buNone/>
            </a:pPr>
            <a:endParaRPr lang="en-CA" sz="4000" dirty="0"/>
          </a:p>
        </p:txBody>
      </p:sp>
      <p:graphicFrame>
        <p:nvGraphicFramePr>
          <p:cNvPr id="5" name="Table 4"/>
          <p:cNvGraphicFramePr>
            <a:graphicFrameLocks noGrp="1"/>
          </p:cNvGraphicFramePr>
          <p:nvPr>
            <p:extLst>
              <p:ext uri="{D42A27DB-BD31-4B8C-83A1-F6EECF244321}">
                <p14:modId xmlns:p14="http://schemas.microsoft.com/office/powerpoint/2010/main" val="1894104679"/>
              </p:ext>
            </p:extLst>
          </p:nvPr>
        </p:nvGraphicFramePr>
        <p:xfrm>
          <a:off x="1512570" y="511065"/>
          <a:ext cx="10534650" cy="6244065"/>
        </p:xfrm>
        <a:graphic>
          <a:graphicData uri="http://schemas.openxmlformats.org/drawingml/2006/table">
            <a:tbl>
              <a:tblPr firstRow="1" bandRow="1">
                <a:tableStyleId>{5C22544A-7EE6-4342-B048-85BDC9FD1C3A}</a:tableStyleId>
              </a:tblPr>
              <a:tblGrid>
                <a:gridCol w="2282507">
                  <a:extLst>
                    <a:ext uri="{9D8B030D-6E8A-4147-A177-3AD203B41FA5}">
                      <a16:colId xmlns:a16="http://schemas.microsoft.com/office/drawing/2014/main" val="20000"/>
                    </a:ext>
                  </a:extLst>
                </a:gridCol>
                <a:gridCol w="3423760">
                  <a:extLst>
                    <a:ext uri="{9D8B030D-6E8A-4147-A177-3AD203B41FA5}">
                      <a16:colId xmlns:a16="http://schemas.microsoft.com/office/drawing/2014/main" val="20001"/>
                    </a:ext>
                  </a:extLst>
                </a:gridCol>
                <a:gridCol w="4828383">
                  <a:extLst>
                    <a:ext uri="{9D8B030D-6E8A-4147-A177-3AD203B41FA5}">
                      <a16:colId xmlns:a16="http://schemas.microsoft.com/office/drawing/2014/main" val="20002"/>
                    </a:ext>
                  </a:extLst>
                </a:gridCol>
              </a:tblGrid>
              <a:tr h="935201">
                <a:tc>
                  <a:txBody>
                    <a:bodyPr/>
                    <a:lstStyle/>
                    <a:p>
                      <a:r>
                        <a:rPr lang="en-US" b="1" dirty="0"/>
                        <a:t>Objective </a:t>
                      </a:r>
                    </a:p>
                    <a:p>
                      <a:r>
                        <a:rPr lang="en-US" b="0" u="sng" dirty="0"/>
                        <a:t>What</a:t>
                      </a:r>
                      <a:r>
                        <a:rPr lang="en-US" b="0" u="sng" baseline="0" dirty="0"/>
                        <a:t> is my l</a:t>
                      </a:r>
                      <a:r>
                        <a:rPr lang="en-US" b="0" u="sng" dirty="0"/>
                        <a:t>earning</a:t>
                      </a:r>
                      <a:r>
                        <a:rPr lang="en-US" b="0" u="sng" baseline="0" dirty="0"/>
                        <a:t> goal?</a:t>
                      </a:r>
                      <a:endParaRPr lang="en-US" b="0" u="sng" dirty="0"/>
                    </a:p>
                  </a:txBody>
                  <a:tcPr marL="68580" marR="68580"/>
                </a:tc>
                <a:tc>
                  <a:txBody>
                    <a:bodyPr/>
                    <a:lstStyle/>
                    <a:p>
                      <a:r>
                        <a:rPr lang="en-US" b="1" dirty="0"/>
                        <a:t>Task/Action</a:t>
                      </a:r>
                    </a:p>
                    <a:p>
                      <a:r>
                        <a:rPr lang="en-US" b="0" u="sng" dirty="0"/>
                        <a:t>What tasks</a:t>
                      </a:r>
                      <a:r>
                        <a:rPr lang="en-US" b="0" u="sng" baseline="0" dirty="0"/>
                        <a:t> do I do?</a:t>
                      </a:r>
                    </a:p>
                    <a:p>
                      <a:r>
                        <a:rPr lang="en-US" b="0" u="sng" baseline="0" dirty="0"/>
                        <a:t>What resources do I need?</a:t>
                      </a:r>
                      <a:endParaRPr lang="en-US" b="0" u="sng" dirty="0"/>
                    </a:p>
                  </a:txBody>
                  <a:tcPr marL="68580" marR="68580"/>
                </a:tc>
                <a:tc>
                  <a:txBody>
                    <a:bodyPr/>
                    <a:lstStyle/>
                    <a:p>
                      <a:r>
                        <a:rPr lang="en-US" dirty="0"/>
                        <a:t>Evaluation</a:t>
                      </a:r>
                    </a:p>
                    <a:p>
                      <a:r>
                        <a:rPr lang="en-US" b="0" u="sng" dirty="0"/>
                        <a:t>Indicators?</a:t>
                      </a:r>
                    </a:p>
                    <a:p>
                      <a:r>
                        <a:rPr lang="en-US" b="0" u="sng" dirty="0"/>
                        <a:t>Evidence?</a:t>
                      </a:r>
                    </a:p>
                  </a:txBody>
                  <a:tcPr marL="68580" marR="68580"/>
                </a:tc>
                <a:extLst>
                  <a:ext uri="{0D108BD9-81ED-4DB2-BD59-A6C34878D82A}">
                    <a16:rowId xmlns:a16="http://schemas.microsoft.com/office/drawing/2014/main" val="10000"/>
                  </a:ext>
                </a:extLst>
              </a:tr>
              <a:tr h="5308864">
                <a:tc>
                  <a:txBody>
                    <a:bodyPr/>
                    <a:lstStyle/>
                    <a:p>
                      <a:pPr marL="0" indent="0">
                        <a:buFont typeface="Arial" charset="0"/>
                        <a:buNone/>
                      </a:pPr>
                      <a:r>
                        <a:rPr lang="en-US" sz="2000" dirty="0"/>
                        <a:t>To learn</a:t>
                      </a:r>
                      <a:r>
                        <a:rPr lang="en-US" sz="2000" baseline="0" dirty="0"/>
                        <a:t> how to conduct screening and assessments for substance abuse disorders</a:t>
                      </a:r>
                      <a:endParaRPr lang="en-US" sz="2000" dirty="0"/>
                    </a:p>
                  </a:txBody>
                  <a:tcPr marL="68580" marR="68580"/>
                </a:tc>
                <a:tc>
                  <a:txBody>
                    <a:bodyPr/>
                    <a:lstStyle/>
                    <a:p>
                      <a:pPr>
                        <a:buFont typeface="Arial" pitchFamily="34" charset="0"/>
                        <a:buNone/>
                      </a:pPr>
                      <a:r>
                        <a:rPr lang="en-US" sz="2000" dirty="0"/>
                        <a:t>To</a:t>
                      </a:r>
                      <a:r>
                        <a:rPr lang="en-US" sz="2000" baseline="0" dirty="0"/>
                        <a:t> observe screening and assessments being conducted by staff</a:t>
                      </a:r>
                    </a:p>
                    <a:p>
                      <a:pPr>
                        <a:buFont typeface="Arial" pitchFamily="34" charset="0"/>
                        <a:buNone/>
                      </a:pPr>
                      <a:endParaRPr lang="en-US" sz="2000" baseline="0" dirty="0"/>
                    </a:p>
                    <a:p>
                      <a:pPr>
                        <a:buFont typeface="Arial" pitchFamily="34" charset="0"/>
                        <a:buNone/>
                      </a:pPr>
                      <a:r>
                        <a:rPr lang="en-US" sz="2000" baseline="0" dirty="0"/>
                        <a:t>To review screening and assessment forms and instruments used by agency</a:t>
                      </a:r>
                    </a:p>
                    <a:p>
                      <a:pPr>
                        <a:buFont typeface="Arial" pitchFamily="34" charset="0"/>
                        <a:buNone/>
                      </a:pPr>
                      <a:endParaRPr lang="en-US" sz="2000" baseline="0" dirty="0"/>
                    </a:p>
                    <a:p>
                      <a:pPr>
                        <a:buFont typeface="Arial" pitchFamily="34" charset="0"/>
                        <a:buNone/>
                      </a:pPr>
                      <a:r>
                        <a:rPr lang="en-US" sz="2000" baseline="0" dirty="0"/>
                        <a:t>To read best practices guidelines for screening and assessment of substance abuse disorders</a:t>
                      </a:r>
                    </a:p>
                    <a:p>
                      <a:pPr>
                        <a:buFont typeface="Arial" pitchFamily="34" charset="0"/>
                        <a:buNone/>
                      </a:pPr>
                      <a:endParaRPr lang="en-US" sz="2000" baseline="0" dirty="0"/>
                    </a:p>
                    <a:p>
                      <a:pPr>
                        <a:buFont typeface="Arial" pitchFamily="34" charset="0"/>
                        <a:buNone/>
                      </a:pPr>
                      <a:endParaRPr lang="en-US" sz="2000" baseline="0" dirty="0"/>
                    </a:p>
                  </a:txBody>
                  <a:tcPr marL="68580" marR="68580"/>
                </a:tc>
                <a:tc>
                  <a:txBody>
                    <a:bodyPr/>
                    <a:lstStyle/>
                    <a:p>
                      <a:pPr marL="342900" marR="0" indent="-342900" algn="l" defTabSz="457200" rtl="0" eaLnBrk="1" fontAlgn="auto" latinLnBrk="0" hangingPunct="1">
                        <a:lnSpc>
                          <a:spcPct val="100000"/>
                        </a:lnSpc>
                        <a:spcBef>
                          <a:spcPts val="0"/>
                        </a:spcBef>
                        <a:spcAft>
                          <a:spcPts val="0"/>
                        </a:spcAft>
                        <a:buClrTx/>
                        <a:buSzTx/>
                        <a:buFont typeface="Arial" charset="0"/>
                        <a:buChar char="•"/>
                        <a:tabLst/>
                        <a:defRPr/>
                      </a:pPr>
                      <a:r>
                        <a:rPr lang="en-US" sz="2000" b="0" baseline="0" dirty="0"/>
                        <a:t>Identify the basic steps to screening and assessment for substance abuse disorders</a:t>
                      </a:r>
                    </a:p>
                    <a:p>
                      <a:pPr marL="342900" marR="0" indent="-342900" algn="l" defTabSz="457200" rtl="0" eaLnBrk="1" fontAlgn="auto" latinLnBrk="0" hangingPunct="1">
                        <a:lnSpc>
                          <a:spcPct val="100000"/>
                        </a:lnSpc>
                        <a:spcBef>
                          <a:spcPts val="0"/>
                        </a:spcBef>
                        <a:spcAft>
                          <a:spcPts val="0"/>
                        </a:spcAft>
                        <a:buClrTx/>
                        <a:buSzTx/>
                        <a:buFont typeface="Arial" charset="0"/>
                        <a:buChar char="•"/>
                        <a:tabLst/>
                        <a:defRPr/>
                      </a:pPr>
                      <a:r>
                        <a:rPr lang="en-US" sz="2000" b="0" baseline="0" dirty="0"/>
                        <a:t>Identify common instruments used in assessing substance abuse disorders</a:t>
                      </a:r>
                    </a:p>
                    <a:p>
                      <a:pPr marL="342900" marR="0" indent="-342900" algn="l" defTabSz="457200" rtl="0" eaLnBrk="1" fontAlgn="auto" latinLnBrk="0" hangingPunct="1">
                        <a:lnSpc>
                          <a:spcPct val="100000"/>
                        </a:lnSpc>
                        <a:spcBef>
                          <a:spcPts val="0"/>
                        </a:spcBef>
                        <a:spcAft>
                          <a:spcPts val="0"/>
                        </a:spcAft>
                        <a:buClrTx/>
                        <a:buSzTx/>
                        <a:buFont typeface="Arial" charset="0"/>
                        <a:buChar char="•"/>
                        <a:tabLst/>
                        <a:defRPr/>
                      </a:pPr>
                      <a:r>
                        <a:rPr lang="en-US" sz="2000" b="0" baseline="0" dirty="0"/>
                        <a:t>Identify key considerations in treatment matching</a:t>
                      </a:r>
                      <a:endParaRPr lang="en-US" sz="2000" b="1" baseline="0" dirty="0"/>
                    </a:p>
                    <a:p>
                      <a:pPr marL="342900" marR="0" indent="-342900" algn="l" defTabSz="457200" rtl="0" eaLnBrk="1" fontAlgn="auto" latinLnBrk="0" hangingPunct="1">
                        <a:lnSpc>
                          <a:spcPct val="100000"/>
                        </a:lnSpc>
                        <a:spcBef>
                          <a:spcPts val="0"/>
                        </a:spcBef>
                        <a:spcAft>
                          <a:spcPts val="0"/>
                        </a:spcAft>
                        <a:buClrTx/>
                        <a:buSzTx/>
                        <a:buFont typeface="Arial" charset="0"/>
                        <a:buChar char="•"/>
                        <a:tabLst/>
                        <a:defRPr/>
                      </a:pPr>
                      <a:r>
                        <a:rPr lang="en-US" sz="2000" baseline="0" dirty="0"/>
                        <a:t>Will conduct at least one screening and assessment during Practicum</a:t>
                      </a:r>
                    </a:p>
                    <a:p>
                      <a:pPr marL="342900" marR="0" indent="-342900" algn="l" defTabSz="457200" rtl="0" eaLnBrk="1" fontAlgn="auto" latinLnBrk="0" hangingPunct="1">
                        <a:lnSpc>
                          <a:spcPct val="100000"/>
                        </a:lnSpc>
                        <a:spcBef>
                          <a:spcPts val="0"/>
                        </a:spcBef>
                        <a:spcAft>
                          <a:spcPts val="0"/>
                        </a:spcAft>
                        <a:buClrTx/>
                        <a:buSzTx/>
                        <a:buFont typeface="Arial" charset="0"/>
                        <a:buChar char="•"/>
                        <a:tabLst/>
                        <a:defRPr/>
                      </a:pPr>
                      <a:r>
                        <a:rPr lang="en-US" sz="2000" baseline="0" dirty="0"/>
                        <a:t>Will obtain feedback from supervisor to ensure my work is accurate and meets agency standards.  </a:t>
                      </a:r>
                      <a:endParaRPr lang="en-US" sz="1800" baseline="0" dirty="0"/>
                    </a:p>
                    <a:p>
                      <a:pPr>
                        <a:buFont typeface="Arial" pitchFamily="34" charset="0"/>
                        <a:buNone/>
                      </a:pPr>
                      <a:endParaRPr lang="en-US" baseline="0" dirty="0"/>
                    </a:p>
                  </a:txBody>
                  <a:tcPr marL="68580" marR="68580"/>
                </a:tc>
                <a:extLst>
                  <a:ext uri="{0D108BD9-81ED-4DB2-BD59-A6C34878D82A}">
                    <a16:rowId xmlns:a16="http://schemas.microsoft.com/office/drawing/2014/main" val="10001"/>
                  </a:ext>
                </a:extLst>
              </a:tr>
            </a:tbl>
          </a:graphicData>
        </a:graphic>
      </p:graphicFrame>
      <p:sp>
        <p:nvSpPr>
          <p:cNvPr id="2" name="Slide Number Placeholder 1">
            <a:extLst>
              <a:ext uri="{FF2B5EF4-FFF2-40B4-BE49-F238E27FC236}">
                <a16:creationId xmlns:a16="http://schemas.microsoft.com/office/drawing/2014/main" id="{43ED9CCA-DAFE-D841-AEE5-47732C60C007}"/>
              </a:ext>
            </a:extLst>
          </p:cNvPr>
          <p:cNvSpPr>
            <a:spLocks noGrp="1"/>
          </p:cNvSpPr>
          <p:nvPr>
            <p:ph type="sldNum" sz="quarter" idx="12"/>
          </p:nvPr>
        </p:nvSpPr>
        <p:spPr/>
        <p:txBody>
          <a:bodyPr/>
          <a:lstStyle/>
          <a:p>
            <a:fld id="{8A7A6979-0714-4377-B894-6BE4C2D6E202}" type="slidenum">
              <a:rPr lang="en-US" smtClean="0"/>
              <a:pPr/>
              <a:t>48</a:t>
            </a:fld>
            <a:endParaRPr lang="en-US" dirty="0"/>
          </a:p>
        </p:txBody>
      </p:sp>
    </p:spTree>
    <p:extLst>
      <p:ext uri="{BB962C8B-B14F-4D97-AF65-F5344CB8AC3E}">
        <p14:creationId xmlns:p14="http://schemas.microsoft.com/office/powerpoint/2010/main" val="2439965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4897" y="624110"/>
            <a:ext cx="9712998" cy="1280890"/>
          </a:xfrm>
        </p:spPr>
        <p:txBody>
          <a:bodyPr>
            <a:normAutofit/>
          </a:bodyPr>
          <a:lstStyle/>
          <a:p>
            <a:r>
              <a:rPr lang="en-CA" dirty="0"/>
              <a:t>Why make a strong learning contract?</a:t>
            </a:r>
            <a:endParaRPr lang="en-US" dirty="0"/>
          </a:p>
        </p:txBody>
      </p:sp>
      <p:graphicFrame>
        <p:nvGraphicFramePr>
          <p:cNvPr id="5" name="Content Placeholder 2">
            <a:extLst>
              <a:ext uri="{FF2B5EF4-FFF2-40B4-BE49-F238E27FC236}">
                <a16:creationId xmlns:a16="http://schemas.microsoft.com/office/drawing/2014/main" id="{57EA5771-B311-4700-AF92-41147323154A}"/>
              </a:ext>
            </a:extLst>
          </p:cNvPr>
          <p:cNvGraphicFramePr>
            <a:graphicFrameLocks noGrp="1"/>
          </p:cNvGraphicFramePr>
          <p:nvPr>
            <p:ph idx="1"/>
            <p:extLst>
              <p:ext uri="{D42A27DB-BD31-4B8C-83A1-F6EECF244321}">
                <p14:modId xmlns:p14="http://schemas.microsoft.com/office/powerpoint/2010/main" val="2066854257"/>
              </p:ext>
            </p:extLst>
          </p:nvPr>
        </p:nvGraphicFramePr>
        <p:xfrm>
          <a:off x="1794897" y="2222983"/>
          <a:ext cx="8987404" cy="3653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60558953-2765-5843-BBC4-06766504A858}"/>
              </a:ext>
            </a:extLst>
          </p:cNvPr>
          <p:cNvSpPr>
            <a:spLocks noGrp="1"/>
          </p:cNvSpPr>
          <p:nvPr>
            <p:ph type="sldNum" sz="quarter" idx="12"/>
          </p:nvPr>
        </p:nvSpPr>
        <p:spPr/>
        <p:txBody>
          <a:bodyPr/>
          <a:lstStyle/>
          <a:p>
            <a:fld id="{8A7A6979-0714-4377-B894-6BE4C2D6E202}" type="slidenum">
              <a:rPr lang="en-US" smtClean="0"/>
              <a:pPr/>
              <a:t>49</a:t>
            </a:fld>
            <a:endParaRPr lang="en-US" dirty="0"/>
          </a:p>
        </p:txBody>
      </p:sp>
    </p:spTree>
    <p:extLst>
      <p:ext uri="{BB962C8B-B14F-4D97-AF65-F5344CB8AC3E}">
        <p14:creationId xmlns:p14="http://schemas.microsoft.com/office/powerpoint/2010/main" val="1647465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483096" y="624110"/>
            <a:ext cx="5021516" cy="1280890"/>
          </a:xfrm>
        </p:spPr>
        <p:txBody>
          <a:bodyPr vert="horz" lIns="91440" tIns="45720" rIns="91440" bIns="45720" rtlCol="0" anchor="t">
            <a:normAutofit/>
          </a:bodyPr>
          <a:lstStyle/>
          <a:p>
            <a:r>
              <a:rPr lang="en-US" dirty="0"/>
              <a:t>Your Practicum Team</a:t>
            </a:r>
          </a:p>
        </p:txBody>
      </p:sp>
      <p:sp>
        <p:nvSpPr>
          <p:cNvPr id="2" name="Content Placeholder 1"/>
          <p:cNvSpPr>
            <a:spLocks noGrp="1"/>
          </p:cNvSpPr>
          <p:nvPr>
            <p:ph sz="half" idx="1"/>
          </p:nvPr>
        </p:nvSpPr>
        <p:spPr>
          <a:xfrm>
            <a:off x="6438191" y="2133600"/>
            <a:ext cx="5066419" cy="3777622"/>
          </a:xfrm>
        </p:spPr>
        <p:txBody>
          <a:bodyPr vert="horz" lIns="91440" tIns="45720" rIns="91440" bIns="45720" rtlCol="0">
            <a:normAutofit/>
          </a:bodyPr>
          <a:lstStyle/>
          <a:p>
            <a:r>
              <a:rPr lang="en-US" sz="2400" dirty="0"/>
              <a:t>You are assigned a </a:t>
            </a:r>
            <a:r>
              <a:rPr lang="en-US" sz="2400" b="1" dirty="0"/>
              <a:t>Faculty Liaison </a:t>
            </a:r>
            <a:r>
              <a:rPr lang="en-US" sz="2400" dirty="0"/>
              <a:t>who facilitates your seminar and follows you on placement</a:t>
            </a:r>
          </a:p>
          <a:p>
            <a:pPr marL="0" indent="0"/>
            <a:endParaRPr lang="en-US" sz="2400" b="1" dirty="0"/>
          </a:p>
          <a:p>
            <a:r>
              <a:rPr lang="en-US" sz="2400" dirty="0"/>
              <a:t>This is a faculty member who is responsible for your grading on placement and assembling all documentation for your file.</a:t>
            </a:r>
          </a:p>
        </p:txBody>
      </p:sp>
      <p:pic>
        <p:nvPicPr>
          <p:cNvPr id="5" name="Content Placeholder 4" descr="A group of people sitting at a table&#10;&#10;Description automatically generated with low confidence"/>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5399" r="26488" b="-1"/>
          <a:stretch/>
        </p:blipFill>
        <p:spPr>
          <a:xfrm>
            <a:off x="1635549" y="0"/>
            <a:ext cx="4671091" cy="6858000"/>
          </a:xfrm>
          <a:prstGeom prst="rect">
            <a:avLst/>
          </a:prstGeom>
        </p:spPr>
      </p:pic>
      <p:sp>
        <p:nvSpPr>
          <p:cNvPr id="4" name="Slide Number Placeholder 3">
            <a:extLst>
              <a:ext uri="{FF2B5EF4-FFF2-40B4-BE49-F238E27FC236}">
                <a16:creationId xmlns:a16="http://schemas.microsoft.com/office/drawing/2014/main" id="{9AFE9E0D-9BA9-2E45-B9B9-FA9140B65E99}"/>
              </a:ext>
            </a:extLst>
          </p:cNvPr>
          <p:cNvSpPr>
            <a:spLocks noGrp="1"/>
          </p:cNvSpPr>
          <p:nvPr>
            <p:ph type="sldNum" sz="quarter" idx="12"/>
          </p:nvPr>
        </p:nvSpPr>
        <p:spPr/>
        <p:txBody>
          <a:bodyPr/>
          <a:lstStyle/>
          <a:p>
            <a:fld id="{8A7A6979-0714-4377-B894-6BE4C2D6E202}" type="slidenum">
              <a:rPr lang="en-US" smtClean="0"/>
              <a:pPr/>
              <a:t>5</a:t>
            </a:fld>
            <a:endParaRPr lang="en-US" dirty="0"/>
          </a:p>
        </p:txBody>
      </p:sp>
    </p:spTree>
    <p:extLst>
      <p:ext uri="{BB962C8B-B14F-4D97-AF65-F5344CB8AC3E}">
        <p14:creationId xmlns:p14="http://schemas.microsoft.com/office/powerpoint/2010/main" val="17718837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9893" y="3101093"/>
            <a:ext cx="2454052" cy="3029344"/>
          </a:xfrm>
        </p:spPr>
        <p:txBody>
          <a:bodyPr>
            <a:normAutofit/>
          </a:bodyPr>
          <a:lstStyle/>
          <a:p>
            <a:r>
              <a:rPr lang="en-US" sz="3000" dirty="0">
                <a:solidFill>
                  <a:schemeClr val="tx1"/>
                </a:solidFill>
              </a:rPr>
              <a:t>Theory-to-Practice Assignments and </a:t>
            </a:r>
            <a:r>
              <a:rPr lang="en-US" sz="3000" dirty="0" err="1">
                <a:solidFill>
                  <a:schemeClr val="tx1"/>
                </a:solidFill>
              </a:rPr>
              <a:t>CuPortfolio</a:t>
            </a:r>
            <a:endParaRPr lang="en-US" sz="3000" dirty="0">
              <a:solidFill>
                <a:schemeClr val="tx1"/>
              </a:solidFill>
            </a:endParaRPr>
          </a:p>
        </p:txBody>
      </p:sp>
      <p:graphicFrame>
        <p:nvGraphicFramePr>
          <p:cNvPr id="5" name="Content Placeholder 2">
            <a:extLst>
              <a:ext uri="{FF2B5EF4-FFF2-40B4-BE49-F238E27FC236}">
                <a16:creationId xmlns:a16="http://schemas.microsoft.com/office/drawing/2014/main" id="{CBE1F3BD-A5F8-4C63-BE0F-061548D10654}"/>
              </a:ext>
            </a:extLst>
          </p:cNvPr>
          <p:cNvGraphicFramePr>
            <a:graphicFrameLocks noGrp="1"/>
          </p:cNvGraphicFramePr>
          <p:nvPr>
            <p:ph idx="1"/>
            <p:extLst>
              <p:ext uri="{D42A27DB-BD31-4B8C-83A1-F6EECF244321}">
                <p14:modId xmlns:p14="http://schemas.microsoft.com/office/powerpoint/2010/main" val="4285310554"/>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F02B7DB6-B5D1-A647-BE41-5C9B9DEEE1B7}"/>
              </a:ext>
            </a:extLst>
          </p:cNvPr>
          <p:cNvSpPr>
            <a:spLocks noGrp="1"/>
          </p:cNvSpPr>
          <p:nvPr>
            <p:ph type="sldNum" sz="quarter" idx="12"/>
          </p:nvPr>
        </p:nvSpPr>
        <p:spPr/>
        <p:txBody>
          <a:bodyPr/>
          <a:lstStyle/>
          <a:p>
            <a:fld id="{8A7A6979-0714-4377-B894-6BE4C2D6E202}" type="slidenum">
              <a:rPr lang="en-US" smtClean="0"/>
              <a:pPr/>
              <a:t>50</a:t>
            </a:fld>
            <a:endParaRPr lang="en-US" dirty="0"/>
          </a:p>
        </p:txBody>
      </p:sp>
    </p:spTree>
    <p:extLst>
      <p:ext uri="{BB962C8B-B14F-4D97-AF65-F5344CB8AC3E}">
        <p14:creationId xmlns:p14="http://schemas.microsoft.com/office/powerpoint/2010/main" val="23894222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SOWK 5607 </a:t>
            </a:r>
            <a:r>
              <a:rPr lang="en-CA" dirty="0" err="1"/>
              <a:t>CUPortfolio</a:t>
            </a:r>
            <a:r>
              <a:rPr lang="en-CA" dirty="0"/>
              <a:t> Page</a:t>
            </a:r>
          </a:p>
        </p:txBody>
      </p:sp>
      <p:sp>
        <p:nvSpPr>
          <p:cNvPr id="3" name="Content Placeholder 2"/>
          <p:cNvSpPr>
            <a:spLocks noGrp="1"/>
          </p:cNvSpPr>
          <p:nvPr>
            <p:ph idx="1"/>
          </p:nvPr>
        </p:nvSpPr>
        <p:spPr>
          <a:xfrm>
            <a:off x="2533443" y="1807362"/>
            <a:ext cx="8971169" cy="5050638"/>
          </a:xfrm>
        </p:spPr>
        <p:txBody>
          <a:bodyPr>
            <a:normAutofit lnSpcReduction="10000"/>
          </a:bodyPr>
          <a:lstStyle/>
          <a:p>
            <a:pPr lvl="0"/>
            <a:r>
              <a:rPr lang="en-CA" sz="1600" dirty="0"/>
              <a:t>A collection of evidence of learning on placement including identification of transferable skills and a final reflection on power and powerlessness in practice</a:t>
            </a:r>
          </a:p>
          <a:p>
            <a:pPr lvl="0"/>
            <a:r>
              <a:rPr lang="en-CA" sz="1600" dirty="0"/>
              <a:t>Placement setting description is to be approved by field supervisor for sharing in closed intranet site for future students – to familiarize them with options in field</a:t>
            </a:r>
          </a:p>
          <a:p>
            <a:pPr lvl="0"/>
            <a:r>
              <a:rPr lang="en-CA" sz="1600" dirty="0" err="1"/>
              <a:t>CUPortfolio</a:t>
            </a:r>
            <a:r>
              <a:rPr lang="en-CA" sz="1600" dirty="0"/>
              <a:t> Collection (end of program) created and saved at the end of placement.  </a:t>
            </a:r>
          </a:p>
          <a:p>
            <a:r>
              <a:rPr lang="en-CA" sz="1600" dirty="0"/>
              <a:t> Details in hard copy and digital format will be provided by faculty liaison.</a:t>
            </a:r>
          </a:p>
          <a:p>
            <a:r>
              <a:rPr lang="en-CA" sz="1600" dirty="0"/>
              <a:t>Full details are located in MSW Practicum Manual, and technical instructions located on Practicum Hub website.  </a:t>
            </a:r>
            <a:endParaRPr lang="en-US" sz="1600" dirty="0"/>
          </a:p>
          <a:p>
            <a:pPr marL="0" indent="0">
              <a:buNone/>
            </a:pPr>
            <a:endParaRPr lang="en-CA" sz="1600" dirty="0"/>
          </a:p>
          <a:p>
            <a:pPr marL="0" indent="0">
              <a:buNone/>
            </a:pPr>
            <a:r>
              <a:rPr lang="en-US" sz="1600" b="1" u="sng" dirty="0">
                <a:solidFill>
                  <a:schemeClr val="tx1"/>
                </a:solidFill>
                <a:hlinkClick r:id="rId3">
                  <a:extLst>
                    <a:ext uri="{A12FA001-AC4F-418D-AE19-62706E023703}">
                      <ahyp:hlinkClr xmlns:ahyp="http://schemas.microsoft.com/office/drawing/2018/hyperlinkcolor" val="tx"/>
                    </a:ext>
                  </a:extLst>
                </a:hlinkClick>
              </a:rPr>
              <a:t>Example portfolis: </a:t>
            </a:r>
          </a:p>
          <a:p>
            <a:pPr marL="0" indent="0">
              <a:buNone/>
            </a:pPr>
            <a:r>
              <a:rPr lang="en-US" sz="1600" b="1" u="sng" dirty="0">
                <a:solidFill>
                  <a:srgbClr val="CC9900"/>
                </a:solidFill>
                <a:hlinkClick r:id="rId3">
                  <a:extLst>
                    <a:ext uri="{A12FA001-AC4F-418D-AE19-62706E023703}">
                      <ahyp:hlinkClr xmlns:ahyp="http://schemas.microsoft.com/office/drawing/2018/hyperlinkcolor" val="tx"/>
                    </a:ext>
                  </a:extLst>
                </a:hlinkClick>
              </a:rPr>
              <a:t> </a:t>
            </a:r>
            <a:r>
              <a:rPr lang="en-US" sz="1600" u="sng" dirty="0">
                <a:solidFill>
                  <a:srgbClr val="CC9900"/>
                </a:solidFill>
                <a:hlinkClick r:id="rId3">
                  <a:extLst>
                    <a:ext uri="{A12FA001-AC4F-418D-AE19-62706E023703}">
                      <ahyp:hlinkClr xmlns:ahyp="http://schemas.microsoft.com/office/drawing/2018/hyperlinkcolor" val="tx"/>
                    </a:ext>
                  </a:extLst>
                </a:hlinkClick>
              </a:rPr>
              <a:t>https://cuportfolio.carleton.ca/view/view.php?t=fkg80UjvPyOo7XuK5dt1</a:t>
            </a:r>
            <a:endParaRPr lang="en-US" sz="1600" u="sng" dirty="0"/>
          </a:p>
          <a:p>
            <a:pPr marL="0" indent="0">
              <a:buNone/>
            </a:pPr>
            <a:r>
              <a:rPr lang="en-US" sz="1600" u="sng" dirty="0">
                <a:hlinkClick r:id="rId4"/>
              </a:rPr>
              <a:t>https://cuportfolio.carleton.ca/view/view.php?t=QXLV8b0OPm2JW5f6spyC</a:t>
            </a:r>
            <a:endParaRPr lang="en-US" sz="1600" dirty="0"/>
          </a:p>
          <a:p>
            <a:pPr marL="0" indent="0">
              <a:buNone/>
            </a:pPr>
            <a:endParaRPr lang="en-CA" sz="1600" dirty="0"/>
          </a:p>
          <a:p>
            <a:pPr marL="0" indent="0">
              <a:buNone/>
            </a:pPr>
            <a:r>
              <a:rPr lang="en-CA" sz="1600" dirty="0"/>
              <a:t>Evaluated by Faculty Liaison </a:t>
            </a:r>
          </a:p>
          <a:p>
            <a:pPr marL="0" indent="0">
              <a:buNone/>
            </a:pPr>
            <a:r>
              <a:rPr lang="en-CA" sz="1600" dirty="0"/>
              <a:t>Assessed for </a:t>
            </a:r>
            <a:r>
              <a:rPr lang="en-CA" sz="1600" u="sng" dirty="0"/>
              <a:t>Content</a:t>
            </a:r>
            <a:r>
              <a:rPr lang="en-CA" sz="1600" dirty="0"/>
              <a:t> and </a:t>
            </a:r>
            <a:r>
              <a:rPr lang="en-CA" sz="1600" u="sng" dirty="0"/>
              <a:t>Design/Communication</a:t>
            </a:r>
          </a:p>
        </p:txBody>
      </p:sp>
      <p:sp>
        <p:nvSpPr>
          <p:cNvPr id="4" name="Slide Number Placeholder 3">
            <a:extLst>
              <a:ext uri="{FF2B5EF4-FFF2-40B4-BE49-F238E27FC236}">
                <a16:creationId xmlns:a16="http://schemas.microsoft.com/office/drawing/2014/main" id="{BD328075-CB54-B74B-91B3-307895D16384}"/>
              </a:ext>
            </a:extLst>
          </p:cNvPr>
          <p:cNvSpPr>
            <a:spLocks noGrp="1"/>
          </p:cNvSpPr>
          <p:nvPr>
            <p:ph type="sldNum" sz="quarter" idx="12"/>
          </p:nvPr>
        </p:nvSpPr>
        <p:spPr/>
        <p:txBody>
          <a:bodyPr/>
          <a:lstStyle/>
          <a:p>
            <a:fld id="{8A7A6979-0714-4377-B894-6BE4C2D6E202}" type="slidenum">
              <a:rPr lang="en-US" smtClean="0"/>
              <a:pPr/>
              <a:t>51</a:t>
            </a:fld>
            <a:endParaRPr lang="en-US" dirty="0"/>
          </a:p>
        </p:txBody>
      </p:sp>
    </p:spTree>
    <p:extLst>
      <p:ext uri="{BB962C8B-B14F-4D97-AF65-F5344CB8AC3E}">
        <p14:creationId xmlns:p14="http://schemas.microsoft.com/office/powerpoint/2010/main" val="10228759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Portfolio Contents:  Practicum II</a:t>
            </a:r>
            <a:endParaRPr lang="en-US" dirty="0"/>
          </a:p>
        </p:txBody>
      </p:sp>
      <p:sp>
        <p:nvSpPr>
          <p:cNvPr id="3" name="Content Placeholder 2"/>
          <p:cNvSpPr>
            <a:spLocks noGrp="1"/>
          </p:cNvSpPr>
          <p:nvPr>
            <p:ph idx="1"/>
          </p:nvPr>
        </p:nvSpPr>
        <p:spPr/>
        <p:txBody>
          <a:bodyPr/>
          <a:lstStyle/>
          <a:p>
            <a:r>
              <a:rPr lang="en-CA" dirty="0"/>
              <a:t>Organization and practice setting description</a:t>
            </a:r>
          </a:p>
          <a:p>
            <a:r>
              <a:rPr lang="en-CA" dirty="0"/>
              <a:t>Identification of transferable skill and competencies</a:t>
            </a:r>
          </a:p>
          <a:p>
            <a:r>
              <a:rPr lang="en-CA" dirty="0"/>
              <a:t>Learning contract</a:t>
            </a:r>
          </a:p>
          <a:p>
            <a:r>
              <a:rPr lang="en-CA" dirty="0"/>
              <a:t>2 excerpts from previous theory-to-practice assignments</a:t>
            </a:r>
          </a:p>
          <a:p>
            <a:r>
              <a:rPr lang="en-CA" dirty="0"/>
              <a:t>Final Reflection on Power (400 words)</a:t>
            </a:r>
          </a:p>
          <a:p>
            <a:r>
              <a:rPr lang="en-CA" dirty="0"/>
              <a:t>Creation of portfolio collection (entire program) and submission</a:t>
            </a:r>
          </a:p>
          <a:p>
            <a:r>
              <a:rPr lang="en-CA" dirty="0"/>
              <a:t>Portfolios are assessed for Content and Design/Communication</a:t>
            </a:r>
          </a:p>
          <a:p>
            <a:r>
              <a:rPr lang="en-CA" dirty="0"/>
              <a:t>Satisfactory/Unsatisfactory </a:t>
            </a:r>
            <a:endParaRPr lang="en-US" dirty="0"/>
          </a:p>
        </p:txBody>
      </p:sp>
    </p:spTree>
    <p:extLst>
      <p:ext uri="{BB962C8B-B14F-4D97-AF65-F5344CB8AC3E}">
        <p14:creationId xmlns:p14="http://schemas.microsoft.com/office/powerpoint/2010/main" val="4712570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259893" y="3101093"/>
            <a:ext cx="2454052" cy="3029344"/>
          </a:xfrm>
        </p:spPr>
        <p:txBody>
          <a:bodyPr>
            <a:normAutofit/>
          </a:bodyPr>
          <a:lstStyle/>
          <a:p>
            <a:r>
              <a:rPr lang="en-US" sz="3200" dirty="0">
                <a:solidFill>
                  <a:schemeClr val="tx1"/>
                </a:solidFill>
              </a:rPr>
              <a:t>Evaluation Forms</a:t>
            </a:r>
          </a:p>
        </p:txBody>
      </p:sp>
      <p:graphicFrame>
        <p:nvGraphicFramePr>
          <p:cNvPr id="5" name="Content Placeholder 1">
            <a:extLst>
              <a:ext uri="{FF2B5EF4-FFF2-40B4-BE49-F238E27FC236}">
                <a16:creationId xmlns:a16="http://schemas.microsoft.com/office/drawing/2014/main" id="{CC66E3A7-12B4-4D42-8191-FFD64A1C9931}"/>
              </a:ext>
            </a:extLst>
          </p:cNvPr>
          <p:cNvGraphicFramePr>
            <a:graphicFrameLocks noGrp="1"/>
          </p:cNvGraphicFramePr>
          <p:nvPr>
            <p:ph idx="1"/>
            <p:extLst>
              <p:ext uri="{D42A27DB-BD31-4B8C-83A1-F6EECF244321}">
                <p14:modId xmlns:p14="http://schemas.microsoft.com/office/powerpoint/2010/main" val="1004348914"/>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AFA085FB-53F5-A24A-A4A5-C72882D03F6A}"/>
              </a:ext>
            </a:extLst>
          </p:cNvPr>
          <p:cNvSpPr>
            <a:spLocks noGrp="1"/>
          </p:cNvSpPr>
          <p:nvPr>
            <p:ph type="sldNum" sz="quarter" idx="12"/>
          </p:nvPr>
        </p:nvSpPr>
        <p:spPr/>
        <p:txBody>
          <a:bodyPr/>
          <a:lstStyle/>
          <a:p>
            <a:fld id="{8A7A6979-0714-4377-B894-6BE4C2D6E202}" type="slidenum">
              <a:rPr lang="en-US" smtClean="0"/>
              <a:pPr/>
              <a:t>53</a:t>
            </a:fld>
            <a:endParaRPr lang="en-US" dirty="0"/>
          </a:p>
        </p:txBody>
      </p:sp>
    </p:spTree>
    <p:extLst>
      <p:ext uri="{BB962C8B-B14F-4D97-AF65-F5344CB8AC3E}">
        <p14:creationId xmlns:p14="http://schemas.microsoft.com/office/powerpoint/2010/main" val="2058011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9893" y="3101093"/>
            <a:ext cx="2454052" cy="3029344"/>
          </a:xfrm>
        </p:spPr>
        <p:txBody>
          <a:bodyPr>
            <a:normAutofit/>
          </a:bodyPr>
          <a:lstStyle/>
          <a:p>
            <a:r>
              <a:rPr lang="en-CA" sz="3200" dirty="0">
                <a:solidFill>
                  <a:schemeClr val="tx1"/>
                </a:solidFill>
              </a:rPr>
              <a:t>What field supervisors say they look for…</a:t>
            </a:r>
          </a:p>
        </p:txBody>
      </p:sp>
      <p:sp>
        <p:nvSpPr>
          <p:cNvPr id="3" name="Content Placeholder 2"/>
          <p:cNvSpPr>
            <a:spLocks noGrp="1"/>
          </p:cNvSpPr>
          <p:nvPr>
            <p:ph idx="1"/>
          </p:nvPr>
        </p:nvSpPr>
        <p:spPr>
          <a:xfrm>
            <a:off x="4733905" y="1033217"/>
            <a:ext cx="6798033" cy="5321500"/>
          </a:xfrm>
        </p:spPr>
        <p:txBody>
          <a:bodyPr anchor="ctr">
            <a:normAutofit lnSpcReduction="10000"/>
          </a:bodyPr>
          <a:lstStyle/>
          <a:p>
            <a:pPr marL="137160" indent="0">
              <a:buNone/>
            </a:pPr>
            <a:endParaRPr lang="en-US" dirty="0"/>
          </a:p>
          <a:p>
            <a:pPr marL="137160" indent="0">
              <a:buNone/>
            </a:pPr>
            <a:r>
              <a:rPr lang="en-US" dirty="0"/>
              <a:t>Students who:</a:t>
            </a:r>
          </a:p>
          <a:p>
            <a:pPr marL="137160" indent="0">
              <a:buNone/>
            </a:pPr>
            <a:endParaRPr lang="en-US" dirty="0"/>
          </a:p>
          <a:p>
            <a:r>
              <a:rPr lang="en-US" dirty="0"/>
              <a:t>Present themselves professionally </a:t>
            </a:r>
          </a:p>
          <a:p>
            <a:r>
              <a:rPr lang="en-US" b="1" dirty="0"/>
              <a:t>Are prepared – have researched setting &amp; area of practice (demonstrated by application/interview)</a:t>
            </a:r>
          </a:p>
          <a:p>
            <a:r>
              <a:rPr lang="en-US" dirty="0"/>
              <a:t>Are able to speak about their relevant skills &amp; experience</a:t>
            </a:r>
          </a:p>
          <a:p>
            <a:r>
              <a:rPr lang="en-US" dirty="0"/>
              <a:t>Demonstrates initiative – follows up / organized / able to answer questions about the placement requirements   </a:t>
            </a:r>
          </a:p>
          <a:p>
            <a:r>
              <a:rPr lang="en-US" dirty="0"/>
              <a:t>Are enthusiastic and have a positive attitude</a:t>
            </a:r>
          </a:p>
          <a:p>
            <a:r>
              <a:rPr lang="en-US" dirty="0"/>
              <a:t>Are open to learning </a:t>
            </a:r>
          </a:p>
          <a:p>
            <a:r>
              <a:rPr lang="en-US" dirty="0"/>
              <a:t>Student’s learning interests in line with what the setting can offer </a:t>
            </a:r>
          </a:p>
          <a:p>
            <a:r>
              <a:rPr lang="en-US" dirty="0"/>
              <a:t>Self-directed – takes initiative for own learning</a:t>
            </a:r>
          </a:p>
          <a:p>
            <a:pPr marL="13716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071D746-ED13-A744-80B1-8F29E0CC5426}"/>
              </a:ext>
            </a:extLst>
          </p:cNvPr>
          <p:cNvSpPr>
            <a:spLocks noGrp="1"/>
          </p:cNvSpPr>
          <p:nvPr>
            <p:ph type="sldNum" sz="quarter" idx="12"/>
          </p:nvPr>
        </p:nvSpPr>
        <p:spPr/>
        <p:txBody>
          <a:bodyPr/>
          <a:lstStyle/>
          <a:p>
            <a:fld id="{8A7A6979-0714-4377-B894-6BE4C2D6E202}" type="slidenum">
              <a:rPr lang="en-US" smtClean="0"/>
              <a:pPr/>
              <a:t>54</a:t>
            </a:fld>
            <a:endParaRPr lang="en-US" dirty="0"/>
          </a:p>
        </p:txBody>
      </p:sp>
    </p:spTree>
    <p:extLst>
      <p:ext uri="{BB962C8B-B14F-4D97-AF65-F5344CB8AC3E}">
        <p14:creationId xmlns:p14="http://schemas.microsoft.com/office/powerpoint/2010/main" val="3747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3443" y="1132424"/>
            <a:ext cx="7125113" cy="924475"/>
          </a:xfrm>
        </p:spPr>
        <p:txBody>
          <a:bodyPr/>
          <a:lstStyle/>
          <a:p>
            <a:r>
              <a:rPr lang="en-US" b="1" dirty="0">
                <a:solidFill>
                  <a:schemeClr val="accent3">
                    <a:lumMod val="75000"/>
                  </a:schemeClr>
                </a:solidFill>
              </a:rPr>
              <a:t>Finally</a:t>
            </a:r>
          </a:p>
        </p:txBody>
      </p:sp>
      <p:sp>
        <p:nvSpPr>
          <p:cNvPr id="3" name="Content Placeholder 2"/>
          <p:cNvSpPr>
            <a:spLocks noGrp="1"/>
          </p:cNvSpPr>
          <p:nvPr>
            <p:ph idx="1"/>
          </p:nvPr>
        </p:nvSpPr>
        <p:spPr>
          <a:xfrm>
            <a:off x="1905001" y="1219201"/>
            <a:ext cx="7753555" cy="5410199"/>
          </a:xfrm>
        </p:spPr>
        <p:txBody>
          <a:bodyPr>
            <a:normAutofit/>
          </a:bodyPr>
          <a:lstStyle/>
          <a:p>
            <a:pPr marL="0" indent="0">
              <a:buNone/>
            </a:pPr>
            <a:endParaRPr lang="en-US" sz="3200" dirty="0"/>
          </a:p>
          <a:p>
            <a:r>
              <a:rPr lang="en-CA" sz="2000" dirty="0"/>
              <a:t>Letters to confirm your MSW degree are available from the School.</a:t>
            </a:r>
          </a:p>
          <a:p>
            <a:r>
              <a:rPr lang="en-CA" sz="2000" dirty="0"/>
              <a:t>All final documentation must be submitted first, and grade recommendation by faculty liaison complete.</a:t>
            </a:r>
          </a:p>
          <a:p>
            <a:r>
              <a:rPr lang="en-CA" sz="2000" dirty="0"/>
              <a:t>All requests to Mehak Aziz:</a:t>
            </a:r>
          </a:p>
          <a:p>
            <a:pPr lvl="1"/>
            <a:r>
              <a:rPr lang="en-CA" sz="1800" dirty="0"/>
              <a:t>Letter to confirm degree</a:t>
            </a:r>
          </a:p>
          <a:p>
            <a:pPr lvl="1"/>
            <a:r>
              <a:rPr lang="en-CA" sz="1800" dirty="0"/>
              <a:t>Letter to OCSWSSW (The College)</a:t>
            </a:r>
          </a:p>
          <a:p>
            <a:r>
              <a:rPr lang="en-CA" sz="2000" dirty="0"/>
              <a:t>Letters are NOT provided unless you request them.</a:t>
            </a:r>
            <a:endParaRPr lang="en-US" sz="2000" dirty="0"/>
          </a:p>
        </p:txBody>
      </p:sp>
      <p:pic>
        <p:nvPicPr>
          <p:cNvPr id="4" name="Picture 3"/>
          <p:cNvPicPr>
            <a:picLocks noChangeAspect="1"/>
          </p:cNvPicPr>
          <p:nvPr/>
        </p:nvPicPr>
        <p:blipFill>
          <a:blip r:embed="rId2"/>
          <a:stretch>
            <a:fillRect/>
          </a:stretch>
        </p:blipFill>
        <p:spPr>
          <a:xfrm>
            <a:off x="5486401" y="76200"/>
            <a:ext cx="2009669" cy="1416097"/>
          </a:xfrm>
          <a:prstGeom prst="rect">
            <a:avLst/>
          </a:prstGeom>
        </p:spPr>
      </p:pic>
    </p:spTree>
    <p:extLst>
      <p:ext uri="{BB962C8B-B14F-4D97-AF65-F5344CB8AC3E}">
        <p14:creationId xmlns:p14="http://schemas.microsoft.com/office/powerpoint/2010/main" val="5043062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Question mark on green pastel background">
            <a:extLst>
              <a:ext uri="{FF2B5EF4-FFF2-40B4-BE49-F238E27FC236}">
                <a16:creationId xmlns:a16="http://schemas.microsoft.com/office/drawing/2014/main" id="{98927D9D-8542-4B78-AAAB-1E958E10C679}"/>
              </a:ext>
            </a:extLst>
          </p:cNvPr>
          <p:cNvPicPr>
            <a:picLocks noChangeAspect="1"/>
          </p:cNvPicPr>
          <p:nvPr/>
        </p:nvPicPr>
        <p:blipFill rotWithShape="1">
          <a:blip r:embed="rId3">
            <a:alphaModFix amt="40000"/>
          </a:blip>
          <a:srcRect t="4005" b="20996"/>
          <a:stretch/>
        </p:blipFill>
        <p:spPr>
          <a:xfrm>
            <a:off x="1146044" y="9223"/>
            <a:ext cx="12191998" cy="6858000"/>
          </a:xfrm>
          <a:prstGeom prst="rect">
            <a:avLst/>
          </a:prstGeom>
        </p:spPr>
      </p:pic>
      <p:sp>
        <p:nvSpPr>
          <p:cNvPr id="3" name="Title 2"/>
          <p:cNvSpPr>
            <a:spLocks noGrp="1"/>
          </p:cNvSpPr>
          <p:nvPr>
            <p:ph type="title"/>
          </p:nvPr>
        </p:nvSpPr>
        <p:spPr>
          <a:xfrm>
            <a:off x="1877718" y="2888150"/>
            <a:ext cx="8915399" cy="2262781"/>
          </a:xfrm>
        </p:spPr>
        <p:txBody>
          <a:bodyPr vert="horz" lIns="91440" tIns="45720" rIns="91440" bIns="45720" rtlCol="0" anchor="b">
            <a:normAutofit/>
          </a:bodyPr>
          <a:lstStyle/>
          <a:p>
            <a:r>
              <a:rPr lang="en-US" sz="5400" dirty="0">
                <a:solidFill>
                  <a:schemeClr val="tx1"/>
                </a:solidFill>
              </a:rPr>
              <a:t>Questions?</a:t>
            </a:r>
          </a:p>
        </p:txBody>
      </p:sp>
      <p:sp>
        <p:nvSpPr>
          <p:cNvPr id="2" name="Rectangle 1">
            <a:extLst>
              <a:ext uri="{FF2B5EF4-FFF2-40B4-BE49-F238E27FC236}">
                <a16:creationId xmlns:a16="http://schemas.microsoft.com/office/drawing/2014/main" id="{4E0F2C0D-208B-3649-9B42-A218D73213FE}"/>
              </a:ext>
            </a:extLst>
          </p:cNvPr>
          <p:cNvSpPr/>
          <p:nvPr/>
        </p:nvSpPr>
        <p:spPr>
          <a:xfrm>
            <a:off x="1877718" y="5824411"/>
            <a:ext cx="5764720" cy="369332"/>
          </a:xfrm>
          <a:prstGeom prst="rect">
            <a:avLst/>
          </a:prstGeom>
        </p:spPr>
        <p:txBody>
          <a:bodyPr wrap="none">
            <a:spAutoFit/>
          </a:bodyPr>
          <a:lstStyle/>
          <a:p>
            <a:r>
              <a:rPr lang="en-CA" dirty="0"/>
              <a:t>You can reach me at Allison.everett@Carleton.ca</a:t>
            </a:r>
            <a:endParaRPr lang="en-US" dirty="0"/>
          </a:p>
        </p:txBody>
      </p:sp>
      <p:sp>
        <p:nvSpPr>
          <p:cNvPr id="4" name="Slide Number Placeholder 3">
            <a:extLst>
              <a:ext uri="{FF2B5EF4-FFF2-40B4-BE49-F238E27FC236}">
                <a16:creationId xmlns:a16="http://schemas.microsoft.com/office/drawing/2014/main" id="{E1ABE58A-AB78-A649-AD37-3F95E2494D8D}"/>
              </a:ext>
            </a:extLst>
          </p:cNvPr>
          <p:cNvSpPr>
            <a:spLocks noGrp="1"/>
          </p:cNvSpPr>
          <p:nvPr>
            <p:ph type="sldNum" sz="quarter" idx="12"/>
          </p:nvPr>
        </p:nvSpPr>
        <p:spPr/>
        <p:txBody>
          <a:bodyPr/>
          <a:lstStyle/>
          <a:p>
            <a:fld id="{8A7A6979-0714-4377-B894-6BE4C2D6E202}" type="slidenum">
              <a:rPr lang="en-US" smtClean="0"/>
              <a:pPr/>
              <a:t>56</a:t>
            </a:fld>
            <a:endParaRPr lang="en-US" dirty="0"/>
          </a:p>
        </p:txBody>
      </p:sp>
    </p:spTree>
    <p:extLst>
      <p:ext uri="{BB962C8B-B14F-4D97-AF65-F5344CB8AC3E}">
        <p14:creationId xmlns:p14="http://schemas.microsoft.com/office/powerpoint/2010/main" val="57540007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4897" y="624110"/>
            <a:ext cx="9712998" cy="1280890"/>
          </a:xfrm>
        </p:spPr>
        <p:txBody>
          <a:bodyPr>
            <a:normAutofit/>
          </a:bodyPr>
          <a:lstStyle/>
          <a:p>
            <a:r>
              <a:rPr lang="en-US"/>
              <a:t>Your Practicum Team (cont’d) </a:t>
            </a:r>
          </a:p>
        </p:txBody>
      </p:sp>
      <p:graphicFrame>
        <p:nvGraphicFramePr>
          <p:cNvPr id="5" name="Content Placeholder 2">
            <a:extLst>
              <a:ext uri="{FF2B5EF4-FFF2-40B4-BE49-F238E27FC236}">
                <a16:creationId xmlns:a16="http://schemas.microsoft.com/office/drawing/2014/main" id="{F3901C36-5FBC-4D9B-9904-1361A7607676}"/>
              </a:ext>
            </a:extLst>
          </p:cNvPr>
          <p:cNvGraphicFramePr>
            <a:graphicFrameLocks noGrp="1"/>
          </p:cNvGraphicFramePr>
          <p:nvPr>
            <p:ph idx="1"/>
            <p:extLst>
              <p:ext uri="{D42A27DB-BD31-4B8C-83A1-F6EECF244321}">
                <p14:modId xmlns:p14="http://schemas.microsoft.com/office/powerpoint/2010/main" val="435256804"/>
              </p:ext>
            </p:extLst>
          </p:nvPr>
        </p:nvGraphicFramePr>
        <p:xfrm>
          <a:off x="331470" y="2222983"/>
          <a:ext cx="11612880" cy="3653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E2C6C5DA-D757-4042-BD4D-47F179995FB4}"/>
              </a:ext>
            </a:extLst>
          </p:cNvPr>
          <p:cNvSpPr/>
          <p:nvPr/>
        </p:nvSpPr>
        <p:spPr>
          <a:xfrm>
            <a:off x="5329493" y="2365312"/>
            <a:ext cx="2127375" cy="2127375"/>
          </a:xfrm>
          <a:prstGeom prst="ellipse">
            <a:avLst/>
          </a:prstGeom>
          <a:solidFill>
            <a:schemeClr val="accent1">
              <a:lumMod val="60000"/>
              <a:lumOff val="4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dirty="0"/>
          </a:p>
        </p:txBody>
      </p:sp>
      <p:sp>
        <p:nvSpPr>
          <p:cNvPr id="8" name="Rectangle 7" descr="Classroom">
            <a:extLst>
              <a:ext uri="{FF2B5EF4-FFF2-40B4-BE49-F238E27FC236}">
                <a16:creationId xmlns:a16="http://schemas.microsoft.com/office/drawing/2014/main" id="{4BED2F7A-9DAE-A144-B74D-567010358376}"/>
              </a:ext>
            </a:extLst>
          </p:cNvPr>
          <p:cNvSpPr/>
          <p:nvPr/>
        </p:nvSpPr>
        <p:spPr>
          <a:xfrm>
            <a:off x="5782867" y="2818686"/>
            <a:ext cx="1220625" cy="1220625"/>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0" name="Group 9">
            <a:extLst>
              <a:ext uri="{FF2B5EF4-FFF2-40B4-BE49-F238E27FC236}">
                <a16:creationId xmlns:a16="http://schemas.microsoft.com/office/drawing/2014/main" id="{742BCF62-BFC0-5B44-9653-CED8ACC3E07C}"/>
              </a:ext>
            </a:extLst>
          </p:cNvPr>
          <p:cNvGrpSpPr/>
          <p:nvPr/>
        </p:nvGrpSpPr>
        <p:grpSpPr>
          <a:xfrm>
            <a:off x="4516778" y="4757305"/>
            <a:ext cx="3487500" cy="855000"/>
            <a:chOff x="287854" y="2508720"/>
            <a:chExt cx="3487500" cy="855000"/>
          </a:xfrm>
        </p:grpSpPr>
        <p:sp>
          <p:nvSpPr>
            <p:cNvPr id="12" name="Rectangle 11">
              <a:extLst>
                <a:ext uri="{FF2B5EF4-FFF2-40B4-BE49-F238E27FC236}">
                  <a16:creationId xmlns:a16="http://schemas.microsoft.com/office/drawing/2014/main" id="{1C135580-CAA7-5243-A4E6-55D2FD713539}"/>
                </a:ext>
              </a:extLst>
            </p:cNvPr>
            <p:cNvSpPr/>
            <p:nvPr/>
          </p:nvSpPr>
          <p:spPr>
            <a:xfrm>
              <a:off x="287854" y="2508720"/>
              <a:ext cx="3487500" cy="855000"/>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sp>
        <p:sp>
          <p:nvSpPr>
            <p:cNvPr id="14" name="TextBox 13">
              <a:extLst>
                <a:ext uri="{FF2B5EF4-FFF2-40B4-BE49-F238E27FC236}">
                  <a16:creationId xmlns:a16="http://schemas.microsoft.com/office/drawing/2014/main" id="{6EE057B4-0635-BA40-B7C5-BBC8424BFE6E}"/>
                </a:ext>
              </a:extLst>
            </p:cNvPr>
            <p:cNvSpPr txBox="1"/>
            <p:nvPr/>
          </p:nvSpPr>
          <p:spPr>
            <a:xfrm>
              <a:off x="287854" y="2508720"/>
              <a:ext cx="3487500" cy="855000"/>
            </a:xfrm>
            <a:prstGeom prst="rect">
              <a:avLst/>
            </a:prstGeom>
          </p:spPr>
          <p:style>
            <a:lnRef idx="0">
              <a:scrgbClr r="0" g="0" b="0"/>
            </a:lnRef>
            <a:fillRef idx="0">
              <a:scrgbClr r="0" g="0" b="0"/>
            </a:fillRef>
            <a:effectRef idx="0">
              <a:scrgbClr r="0" g="0" b="0"/>
            </a:effectRef>
            <a:fontRef idx="minor">
              <a:schemeClr val="accent2">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400" kern="1200" dirty="0">
                  <a:solidFill>
                    <a:schemeClr val="tx1"/>
                  </a:solidFill>
                </a:rPr>
                <a:t>Your </a:t>
              </a:r>
              <a:r>
                <a:rPr lang="en-US" sz="1400" b="1" kern="1200" dirty="0">
                  <a:solidFill>
                    <a:schemeClr val="tx1"/>
                  </a:solidFill>
                </a:rPr>
                <a:t>faculty liaison </a:t>
              </a:r>
              <a:r>
                <a:rPr lang="en-US" sz="1400" dirty="0">
                  <a:solidFill>
                    <a:schemeClr val="tx1"/>
                  </a:solidFill>
                </a:rPr>
                <a:t>is your first point of contact, the link between the school and agency, </a:t>
              </a:r>
              <a:r>
                <a:rPr lang="en-US" sz="1400" kern="1200" dirty="0">
                  <a:solidFill>
                    <a:schemeClr val="tx1"/>
                  </a:solidFill>
                </a:rPr>
                <a:t>and makes recommendations for grading</a:t>
              </a:r>
            </a:p>
          </p:txBody>
        </p:sp>
      </p:grpSp>
      <p:sp>
        <p:nvSpPr>
          <p:cNvPr id="3" name="Slide Number Placeholder 2">
            <a:extLst>
              <a:ext uri="{FF2B5EF4-FFF2-40B4-BE49-F238E27FC236}">
                <a16:creationId xmlns:a16="http://schemas.microsoft.com/office/drawing/2014/main" id="{05DFE0B8-BD0B-A34D-BE89-67A0CCBD536D}"/>
              </a:ext>
            </a:extLst>
          </p:cNvPr>
          <p:cNvSpPr>
            <a:spLocks noGrp="1"/>
          </p:cNvSpPr>
          <p:nvPr>
            <p:ph type="sldNum" sz="quarter" idx="12"/>
          </p:nvPr>
        </p:nvSpPr>
        <p:spPr/>
        <p:txBody>
          <a:bodyPr/>
          <a:lstStyle/>
          <a:p>
            <a:fld id="{8A7A6979-0714-4377-B894-6BE4C2D6E202}" type="slidenum">
              <a:rPr lang="en-US" smtClean="0"/>
              <a:pPr/>
              <a:t>6</a:t>
            </a:fld>
            <a:endParaRPr lang="en-US" dirty="0"/>
          </a:p>
        </p:txBody>
      </p:sp>
    </p:spTree>
    <p:extLst>
      <p:ext uri="{BB962C8B-B14F-4D97-AF65-F5344CB8AC3E}">
        <p14:creationId xmlns:p14="http://schemas.microsoft.com/office/powerpoint/2010/main" val="925420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1EFC7-A543-7EA8-E8CB-D848569D889E}"/>
              </a:ext>
            </a:extLst>
          </p:cNvPr>
          <p:cNvSpPr>
            <a:spLocks noGrp="1"/>
          </p:cNvSpPr>
          <p:nvPr>
            <p:ph type="title"/>
          </p:nvPr>
        </p:nvSpPr>
        <p:spPr/>
        <p:txBody>
          <a:bodyPr/>
          <a:lstStyle/>
          <a:p>
            <a:r>
              <a:rPr lang="en-CA" dirty="0"/>
              <a:t>Practicum Office Hours </a:t>
            </a:r>
          </a:p>
        </p:txBody>
      </p:sp>
      <p:sp>
        <p:nvSpPr>
          <p:cNvPr id="3" name="Content Placeholder 2">
            <a:extLst>
              <a:ext uri="{FF2B5EF4-FFF2-40B4-BE49-F238E27FC236}">
                <a16:creationId xmlns:a16="http://schemas.microsoft.com/office/drawing/2014/main" id="{CBA872CD-4F7F-EABE-34F1-1EA9B1228BD4}"/>
              </a:ext>
            </a:extLst>
          </p:cNvPr>
          <p:cNvSpPr>
            <a:spLocks noGrp="1"/>
          </p:cNvSpPr>
          <p:nvPr>
            <p:ph sz="half" idx="1"/>
          </p:nvPr>
        </p:nvSpPr>
        <p:spPr>
          <a:xfrm>
            <a:off x="2589211" y="2133600"/>
            <a:ext cx="8172573" cy="3777622"/>
          </a:xfrm>
        </p:spPr>
        <p:txBody>
          <a:bodyPr/>
          <a:lstStyle/>
          <a:p>
            <a:r>
              <a:rPr lang="en-CA"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 the interest of setting appropriate professional and personal boundaries, please be advised that the Field team does not reply to emails in the evening or on weekends. </a:t>
            </a:r>
            <a:r>
              <a:rPr lang="en-C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We do</a:t>
            </a:r>
            <a:r>
              <a:rPr lang="en-CA"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however, aim to respond to your email within </a:t>
            </a:r>
            <a:r>
              <a:rPr lang="en-C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 </a:t>
            </a:r>
            <a:r>
              <a:rPr lang="en-CA"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business days. </a:t>
            </a:r>
            <a:r>
              <a:rPr lang="en-C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We are </a:t>
            </a:r>
            <a:r>
              <a:rPr lang="en-CA"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eager to support your learning in </a:t>
            </a:r>
            <a:r>
              <a:rPr lang="en-C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your practicum. </a:t>
            </a:r>
            <a:r>
              <a:rPr lang="en-CA"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Please reach out the moment you have a query, so that a timely response can be provided.  Thank you.</a:t>
            </a:r>
          </a:p>
          <a:p>
            <a:r>
              <a:rPr lang="en-C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As this is a professional practice program we ask that all emails are written in a professional manner (</a:t>
            </a:r>
            <a:r>
              <a:rPr lang="en-CA"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i.e</a:t>
            </a:r>
            <a:r>
              <a:rPr lang="en-C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appropriate introductory salutations- Dear Allison, Hello Allison,  Hi Allison </a:t>
            </a:r>
            <a:r>
              <a:rPr lang="en-CA"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etc</a:t>
            </a:r>
            <a:r>
              <a:rPr lang="en-C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CA" dirty="0"/>
          </a:p>
        </p:txBody>
      </p:sp>
      <p:sp>
        <p:nvSpPr>
          <p:cNvPr id="5" name="Slide Number Placeholder 4">
            <a:extLst>
              <a:ext uri="{FF2B5EF4-FFF2-40B4-BE49-F238E27FC236}">
                <a16:creationId xmlns:a16="http://schemas.microsoft.com/office/drawing/2014/main" id="{104D5E0E-1EE4-1C0B-C304-6AF2BEA57D75}"/>
              </a:ext>
            </a:extLst>
          </p:cNvPr>
          <p:cNvSpPr>
            <a:spLocks noGrp="1"/>
          </p:cNvSpPr>
          <p:nvPr>
            <p:ph type="sldNum" sz="quarter" idx="12"/>
          </p:nvPr>
        </p:nvSpPr>
        <p:spPr/>
        <p:txBody>
          <a:bodyPr/>
          <a:lstStyle/>
          <a:p>
            <a:fld id="{8A7A6979-0714-4377-B894-6BE4C2D6E202}" type="slidenum">
              <a:rPr lang="en-US" smtClean="0"/>
              <a:pPr/>
              <a:t>7</a:t>
            </a:fld>
            <a:endParaRPr lang="en-US" dirty="0"/>
          </a:p>
        </p:txBody>
      </p:sp>
    </p:spTree>
    <p:extLst>
      <p:ext uri="{BB962C8B-B14F-4D97-AF65-F5344CB8AC3E}">
        <p14:creationId xmlns:p14="http://schemas.microsoft.com/office/powerpoint/2010/main" val="1004175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1026" name="Picture 2" descr="Helpful Tips For Improving Online Internet Searching">
            <a:extLst>
              <a:ext uri="{FF2B5EF4-FFF2-40B4-BE49-F238E27FC236}">
                <a16:creationId xmlns:a16="http://schemas.microsoft.com/office/drawing/2014/main" id="{320C2DAC-33E8-FE4D-90C2-B5ABE6C96758}"/>
              </a:ext>
            </a:extLst>
          </p:cNvPr>
          <p:cNvPicPr>
            <a:picLocks noChangeAspect="1" noChangeArrowheads="1"/>
          </p:cNvPicPr>
          <p:nvPr/>
        </p:nvPicPr>
        <p:blipFill rotWithShape="1">
          <a:blip r:embed="rId3">
            <a:duotone>
              <a:schemeClr val="bg2">
                <a:shade val="45000"/>
                <a:satMod val="135000"/>
              </a:schemeClr>
              <a:prstClr val="white"/>
            </a:duotone>
            <a:alphaModFix amt="40000"/>
            <a:extLst>
              <a:ext uri="{28A0092B-C50C-407E-A947-70E740481C1C}">
                <a14:useLocalDpi xmlns:a14="http://schemas.microsoft.com/office/drawing/2010/main" val="0"/>
              </a:ext>
            </a:extLst>
          </a:blip>
          <a:srcRect l="3556" r="1" b="1"/>
          <a:stretch/>
        </p:blipFill>
        <p:spPr bwMode="auto">
          <a:xfrm>
            <a:off x="20" y="286398"/>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a:t>Where to Find Information </a:t>
            </a:r>
            <a:endParaRPr lang="en-US" dirty="0"/>
          </a:p>
        </p:txBody>
      </p:sp>
      <p:graphicFrame>
        <p:nvGraphicFramePr>
          <p:cNvPr id="18" name="Content Placeholder 2">
            <a:extLst>
              <a:ext uri="{FF2B5EF4-FFF2-40B4-BE49-F238E27FC236}">
                <a16:creationId xmlns:a16="http://schemas.microsoft.com/office/drawing/2014/main" id="{C7AF5551-09D9-4B42-B5A3-A6A7F353EC2C}"/>
              </a:ext>
            </a:extLst>
          </p:cNvPr>
          <p:cNvGraphicFramePr>
            <a:graphicFrameLocks noGrp="1"/>
          </p:cNvGraphicFramePr>
          <p:nvPr>
            <p:ph idx="1"/>
            <p:extLst>
              <p:ext uri="{D42A27DB-BD31-4B8C-83A1-F6EECF244321}">
                <p14:modId xmlns:p14="http://schemas.microsoft.com/office/powerpoint/2010/main" val="127780447"/>
              </p:ext>
            </p:extLst>
          </p:nvPr>
        </p:nvGraphicFramePr>
        <p:xfrm>
          <a:off x="2402379" y="1473031"/>
          <a:ext cx="8915400" cy="37776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A0962391-3581-004E-9D1C-E31AB1AA6753}"/>
              </a:ext>
            </a:extLst>
          </p:cNvPr>
          <p:cNvSpPr>
            <a:spLocks noGrp="1"/>
          </p:cNvSpPr>
          <p:nvPr>
            <p:ph type="sldNum" sz="quarter" idx="12"/>
          </p:nvPr>
        </p:nvSpPr>
        <p:spPr/>
        <p:txBody>
          <a:bodyPr/>
          <a:lstStyle/>
          <a:p>
            <a:fld id="{8A7A6979-0714-4377-B894-6BE4C2D6E202}" type="slidenum">
              <a:rPr lang="en-US" smtClean="0"/>
              <a:pPr/>
              <a:t>8</a:t>
            </a:fld>
            <a:endParaRPr lang="en-US" dirty="0"/>
          </a:p>
        </p:txBody>
      </p:sp>
    </p:spTree>
    <p:extLst>
      <p:ext uri="{BB962C8B-B14F-4D97-AF65-F5344CB8AC3E}">
        <p14:creationId xmlns:p14="http://schemas.microsoft.com/office/powerpoint/2010/main" val="2499899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79443" y="558801"/>
            <a:ext cx="7125113" cy="1066800"/>
          </a:xfrm>
        </p:spPr>
        <p:txBody>
          <a:bodyPr>
            <a:normAutofit fontScale="90000"/>
          </a:bodyPr>
          <a:lstStyle/>
          <a:p>
            <a:r>
              <a:rPr lang="en-US" sz="3600" dirty="0">
                <a:solidFill>
                  <a:schemeClr val="accent3">
                    <a:lumMod val="75000"/>
                  </a:schemeClr>
                </a:solidFill>
              </a:rPr>
              <a:t>SOWK 5607:  The Practicum Course</a:t>
            </a:r>
          </a:p>
        </p:txBody>
      </p:sp>
      <p:sp>
        <p:nvSpPr>
          <p:cNvPr id="2" name="Content Placeholder 1"/>
          <p:cNvSpPr>
            <a:spLocks noGrp="1"/>
          </p:cNvSpPr>
          <p:nvPr>
            <p:ph idx="1"/>
          </p:nvPr>
        </p:nvSpPr>
        <p:spPr>
          <a:xfrm>
            <a:off x="1784556" y="1905043"/>
            <a:ext cx="10407444" cy="4678362"/>
          </a:xfrm>
        </p:spPr>
        <p:txBody>
          <a:bodyPr>
            <a:noAutofit/>
          </a:bodyPr>
          <a:lstStyle/>
          <a:p>
            <a:r>
              <a:rPr lang="en-US" sz="2400" dirty="0"/>
              <a:t>2.0 full credits of degree program </a:t>
            </a:r>
          </a:p>
          <a:p>
            <a:r>
              <a:rPr lang="en-US" sz="2400" dirty="0">
                <a:solidFill>
                  <a:srgbClr val="FF0000"/>
                </a:solidFill>
              </a:rPr>
              <a:t> </a:t>
            </a:r>
            <a:r>
              <a:rPr lang="en-US" sz="2400" b="1" dirty="0">
                <a:solidFill>
                  <a:schemeClr val="tx1"/>
                </a:solidFill>
              </a:rPr>
              <a:t>450 hours </a:t>
            </a:r>
            <a:r>
              <a:rPr lang="en-US" sz="2400" dirty="0"/>
              <a:t>in the setting. </a:t>
            </a:r>
            <a:r>
              <a:rPr lang="en-CA" sz="2400" i="1" dirty="0"/>
              <a:t>As per new directives from the Canadian Association of Social Work Education, your seminar hours can now count towards your total field hours. Thus, students will only be required to complete 438 hours in the field. </a:t>
            </a:r>
            <a:endParaRPr lang="en-US" sz="2400" i="1" dirty="0"/>
          </a:p>
          <a:p>
            <a:r>
              <a:rPr lang="en-US" sz="2400" dirty="0"/>
              <a:t> *6 seminars - 2 hours each (Friday mornings)</a:t>
            </a:r>
          </a:p>
          <a:p>
            <a:r>
              <a:rPr lang="en-US" sz="2400" dirty="0"/>
              <a:t> 1 extra hour of seminar (if needed) - 30 mins X 2</a:t>
            </a:r>
          </a:p>
          <a:p>
            <a:r>
              <a:rPr lang="en-US" sz="2400" dirty="0"/>
              <a:t> Faculty Liaison consultations (1 onsite, 1 telephone) </a:t>
            </a:r>
          </a:p>
          <a:p>
            <a:r>
              <a:rPr lang="en-US" sz="2400" dirty="0"/>
              <a:t>Written requirements, including evaluations and </a:t>
            </a:r>
            <a:r>
              <a:rPr lang="en-US" sz="2400" dirty="0" err="1"/>
              <a:t>CUPortfolio</a:t>
            </a:r>
            <a:r>
              <a:rPr lang="en-US" sz="2400" dirty="0"/>
              <a:t> page</a:t>
            </a:r>
          </a:p>
        </p:txBody>
      </p:sp>
      <p:sp>
        <p:nvSpPr>
          <p:cNvPr id="4" name="Slide Number Placeholder 3">
            <a:extLst>
              <a:ext uri="{FF2B5EF4-FFF2-40B4-BE49-F238E27FC236}">
                <a16:creationId xmlns:a16="http://schemas.microsoft.com/office/drawing/2014/main" id="{4B7DE545-FB3D-8847-8F94-5025154D20C4}"/>
              </a:ext>
            </a:extLst>
          </p:cNvPr>
          <p:cNvSpPr>
            <a:spLocks noGrp="1"/>
          </p:cNvSpPr>
          <p:nvPr>
            <p:ph type="sldNum" sz="quarter" idx="12"/>
          </p:nvPr>
        </p:nvSpPr>
        <p:spPr/>
        <p:txBody>
          <a:bodyPr/>
          <a:lstStyle/>
          <a:p>
            <a:fld id="{8A7A6979-0714-4377-B894-6BE4C2D6E202}" type="slidenum">
              <a:rPr lang="en-US" smtClean="0"/>
              <a:pPr/>
              <a:t>9</a:t>
            </a:fld>
            <a:endParaRPr lang="en-US" dirty="0"/>
          </a:p>
        </p:txBody>
      </p:sp>
    </p:spTree>
    <p:extLst>
      <p:ext uri="{BB962C8B-B14F-4D97-AF65-F5344CB8AC3E}">
        <p14:creationId xmlns:p14="http://schemas.microsoft.com/office/powerpoint/2010/main" val="10102122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Wisp">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{0389018E-AF09-C84A-929A-E25FCCB2D73A}tf10001069</Template>
  <TotalTime>1896</TotalTime>
  <Words>4133</Words>
  <Application>Microsoft Office PowerPoint</Application>
  <PresentationFormat>Widescreen</PresentationFormat>
  <Paragraphs>573</Paragraphs>
  <Slides>56</Slides>
  <Notes>46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Arial</vt:lpstr>
      <vt:lpstr>Calibri</vt:lpstr>
      <vt:lpstr>Cambria</vt:lpstr>
      <vt:lpstr>Century Gothic</vt:lpstr>
      <vt:lpstr>Courier New</vt:lpstr>
      <vt:lpstr>Symbol</vt:lpstr>
      <vt:lpstr>Times New Roman</vt:lpstr>
      <vt:lpstr>Wingdings 3</vt:lpstr>
      <vt:lpstr>Wisp</vt:lpstr>
      <vt:lpstr>  MSW Field Orientation </vt:lpstr>
      <vt:lpstr>LAND ACKNOWLEDGEMENT</vt:lpstr>
      <vt:lpstr>MSW Practicum Coordinator</vt:lpstr>
      <vt:lpstr>Interim Practicum Administrator, Mehak Aziz </vt:lpstr>
      <vt:lpstr>Your Practicum Team</vt:lpstr>
      <vt:lpstr>Your Practicum Team (cont’d) </vt:lpstr>
      <vt:lpstr>Practicum Office Hours </vt:lpstr>
      <vt:lpstr>Where to Find Information </vt:lpstr>
      <vt:lpstr>SOWK 5607:  The Practicum Course</vt:lpstr>
      <vt:lpstr>Academic Prerequisites</vt:lpstr>
      <vt:lpstr>Practicum Courses:  4 Mandatory Components   </vt:lpstr>
      <vt:lpstr>Placement Dates (May vary by setting)</vt:lpstr>
      <vt:lpstr>FAQ</vt:lpstr>
      <vt:lpstr>Attendance &amp; Absences Policy Section 9.7 of the MSW Practicum Manual</vt:lpstr>
      <vt:lpstr>Summer 2023 Placement Delivery Options (See Practicum Hub, MSW Summer 2023 Messaging)   </vt:lpstr>
      <vt:lpstr>Summer 2023 Placement Delivery Option (See Practicum Hub, MSW Summer 2023 Messaging) </vt:lpstr>
      <vt:lpstr>Summer 2023 Placement Delivery Option (See Practicum Hub, MSW Summer 2023 Messaging) </vt:lpstr>
      <vt:lpstr>Summer 2023 Placement Delivery Option (See Practicum Hub, MSW Summer 2023 Messaging) </vt:lpstr>
      <vt:lpstr>Steps in setting up your placement</vt:lpstr>
      <vt:lpstr>Where will you be matched? You will be asked for a cover letter</vt:lpstr>
      <vt:lpstr>The matching</vt:lpstr>
      <vt:lpstr>Use Carleton email! Placement is a time-sensitive issue</vt:lpstr>
      <vt:lpstr>Field realities that may impact you:</vt:lpstr>
      <vt:lpstr>Field Realities that may impact you:</vt:lpstr>
      <vt:lpstr>Large organizations, coordinators and trending organizations</vt:lpstr>
      <vt:lpstr>Where interest from students exceeds availability</vt:lpstr>
      <vt:lpstr>Shared interests</vt:lpstr>
      <vt:lpstr>Realities</vt:lpstr>
      <vt:lpstr>The Placement Interview</vt:lpstr>
      <vt:lpstr>The Interview – hours etc.</vt:lpstr>
      <vt:lpstr>Preparing for placement – Summer Term 2023</vt:lpstr>
      <vt:lpstr>Exceptions</vt:lpstr>
      <vt:lpstr>You’ve got an offer!  Steps to Confirm:  </vt:lpstr>
      <vt:lpstr>Forms the Practicum Administrator </vt:lpstr>
      <vt:lpstr>Pre-placement Requirements</vt:lpstr>
      <vt:lpstr>Don’t forget to register!</vt:lpstr>
      <vt:lpstr>Seminar Summer 2023 Dates </vt:lpstr>
      <vt:lpstr>A note about field supervisor requirements</vt:lpstr>
      <vt:lpstr>Matching Policies  Section 4.2 of the MSW Practicum Manual</vt:lpstr>
      <vt:lpstr>Matching Policies  Section 4.2 of the MSW Practicum Manual</vt:lpstr>
      <vt:lpstr>PowerPoint Presentation</vt:lpstr>
      <vt:lpstr> Learning Contract: Why? </vt:lpstr>
      <vt:lpstr>The Learning Contract</vt:lpstr>
      <vt:lpstr>Integrate the qualitative feedback from SOWK 5001</vt:lpstr>
      <vt:lpstr>The Social Work Learning Contract </vt:lpstr>
      <vt:lpstr>PowerPoint Presentation</vt:lpstr>
      <vt:lpstr>PowerPoint Presentation</vt:lpstr>
      <vt:lpstr>PowerPoint Presentation</vt:lpstr>
      <vt:lpstr>Why make a strong learning contract?</vt:lpstr>
      <vt:lpstr>Theory-to-Practice Assignments and CuPortfolio</vt:lpstr>
      <vt:lpstr>SOWK 5607 CUPortfolio Page</vt:lpstr>
      <vt:lpstr>Portfolio Contents:  Practicum II</vt:lpstr>
      <vt:lpstr>Evaluation Forms</vt:lpstr>
      <vt:lpstr>What field supervisors say they look for…</vt:lpstr>
      <vt:lpstr>Finally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Brenda Morris</dc:creator>
  <cp:lastModifiedBy>Andrea Kenny</cp:lastModifiedBy>
  <cp:revision>85</cp:revision>
  <dcterms:created xsi:type="dcterms:W3CDTF">2019-09-08T21:12:00Z</dcterms:created>
  <dcterms:modified xsi:type="dcterms:W3CDTF">2023-01-13T16:21:50Z</dcterms:modified>
</cp:coreProperties>
</file>