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9"/>
  </p:notesMasterIdLst>
  <p:sldIdLst>
    <p:sldId id="256" r:id="rId5"/>
    <p:sldId id="260" r:id="rId6"/>
    <p:sldId id="555" r:id="rId7"/>
    <p:sldId id="368" r:id="rId8"/>
    <p:sldId id="497" r:id="rId9"/>
    <p:sldId id="498" r:id="rId10"/>
    <p:sldId id="499" r:id="rId11"/>
    <p:sldId id="541" r:id="rId12"/>
    <p:sldId id="543" r:id="rId13"/>
    <p:sldId id="544" r:id="rId14"/>
    <p:sldId id="258" r:id="rId15"/>
    <p:sldId id="369" r:id="rId16"/>
    <p:sldId id="551" r:id="rId17"/>
    <p:sldId id="257" r:id="rId18"/>
    <p:sldId id="259" r:id="rId19"/>
    <p:sldId id="548" r:id="rId20"/>
    <p:sldId id="550" r:id="rId21"/>
    <p:sldId id="552" r:id="rId22"/>
    <p:sldId id="549" r:id="rId23"/>
    <p:sldId id="554" r:id="rId24"/>
    <p:sldId id="557" r:id="rId25"/>
    <p:sldId id="556" r:id="rId26"/>
    <p:sldId id="484" r:id="rId27"/>
    <p:sldId id="40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1C24"/>
    <a:srgbClr val="FF0000"/>
    <a:srgbClr val="595959"/>
    <a:srgbClr val="5B5B5B"/>
    <a:srgbClr val="ADADAD"/>
    <a:srgbClr val="C2001C"/>
    <a:srgbClr val="8787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5BAF1F-B9C4-D4BF-6D7C-61D6CA87D395}" v="42" dt="2025-04-10T17:29:59.5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2"/>
    <p:restoredTop sz="84141"/>
  </p:normalViewPr>
  <p:slideViewPr>
    <p:cSldViewPr snapToGrid="0">
      <p:cViewPr varScale="1">
        <p:scale>
          <a:sx n="98" d="100"/>
          <a:sy n="98" d="100"/>
        </p:scale>
        <p:origin x="105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ay Richardson" userId="8d795b30-adf0-451f-95d8-c4854c089706" providerId="ADAL" clId="{3AF6E84B-12E1-7445-8D2D-D241EF55CE73}"/>
    <pc:docChg chg="undo redo custSel modSld">
      <pc:chgData name="Lindsay Richardson" userId="8d795b30-adf0-451f-95d8-c4854c089706" providerId="ADAL" clId="{3AF6E84B-12E1-7445-8D2D-D241EF55CE73}" dt="2024-04-15T20:45:26.459" v="679" actId="113"/>
      <pc:docMkLst>
        <pc:docMk/>
      </pc:docMkLst>
      <pc:sldChg chg="modSp mod">
        <pc:chgData name="Lindsay Richardson" userId="8d795b30-adf0-451f-95d8-c4854c089706" providerId="ADAL" clId="{3AF6E84B-12E1-7445-8D2D-D241EF55CE73}" dt="2024-04-12T13:50:09.279" v="30" actId="14100"/>
        <pc:sldMkLst>
          <pc:docMk/>
          <pc:sldMk cId="3660267342" sldId="257"/>
        </pc:sldMkLst>
      </pc:sldChg>
      <pc:sldChg chg="addSp delSp modSp mod">
        <pc:chgData name="Lindsay Richardson" userId="8d795b30-adf0-451f-95d8-c4854c089706" providerId="ADAL" clId="{3AF6E84B-12E1-7445-8D2D-D241EF55CE73}" dt="2024-04-12T13:52:26.685" v="51" actId="207"/>
        <pc:sldMkLst>
          <pc:docMk/>
          <pc:sldMk cId="2366577783" sldId="259"/>
        </pc:sldMkLst>
      </pc:sldChg>
      <pc:sldChg chg="modSp mod">
        <pc:chgData name="Lindsay Richardson" userId="8d795b30-adf0-451f-95d8-c4854c089706" providerId="ADAL" clId="{3AF6E84B-12E1-7445-8D2D-D241EF55CE73}" dt="2024-04-12T13:50:11.800" v="32" actId="113"/>
        <pc:sldMkLst>
          <pc:docMk/>
          <pc:sldMk cId="1329992896" sldId="369"/>
        </pc:sldMkLst>
      </pc:sldChg>
      <pc:sldChg chg="delSp modSp mod setBg modNotesTx">
        <pc:chgData name="Lindsay Richardson" userId="8d795b30-adf0-451f-95d8-c4854c089706" providerId="ADAL" clId="{3AF6E84B-12E1-7445-8D2D-D241EF55CE73}" dt="2024-04-12T13:58:19.864" v="244"/>
        <pc:sldMkLst>
          <pc:docMk/>
          <pc:sldMk cId="38974918" sldId="484"/>
        </pc:sldMkLst>
      </pc:sldChg>
      <pc:sldChg chg="modSp mod">
        <pc:chgData name="Lindsay Richardson" userId="8d795b30-adf0-451f-95d8-c4854c089706" providerId="ADAL" clId="{3AF6E84B-12E1-7445-8D2D-D241EF55CE73}" dt="2024-04-12T13:45:48.345" v="27" actId="208"/>
        <pc:sldMkLst>
          <pc:docMk/>
          <pc:sldMk cId="1135929798" sldId="497"/>
        </pc:sldMkLst>
      </pc:sldChg>
      <pc:sldChg chg="addSp delSp modSp mod">
        <pc:chgData name="Lindsay Richardson" userId="8d795b30-adf0-451f-95d8-c4854c089706" providerId="ADAL" clId="{3AF6E84B-12E1-7445-8D2D-D241EF55CE73}" dt="2024-04-15T20:42:41.605" v="636" actId="1076"/>
        <pc:sldMkLst>
          <pc:docMk/>
          <pc:sldMk cId="1517901940" sldId="498"/>
        </pc:sldMkLst>
      </pc:sldChg>
      <pc:sldChg chg="modSp mod">
        <pc:chgData name="Lindsay Richardson" userId="8d795b30-adf0-451f-95d8-c4854c089706" providerId="ADAL" clId="{3AF6E84B-12E1-7445-8D2D-D241EF55CE73}" dt="2024-04-15T20:45:26.459" v="679" actId="113"/>
        <pc:sldMkLst>
          <pc:docMk/>
          <pc:sldMk cId="1744761080" sldId="499"/>
        </pc:sldMkLst>
      </pc:sldChg>
      <pc:sldChg chg="modNotesTx">
        <pc:chgData name="Lindsay Richardson" userId="8d795b30-adf0-451f-95d8-c4854c089706" providerId="ADAL" clId="{3AF6E84B-12E1-7445-8D2D-D241EF55CE73}" dt="2024-04-12T14:02:40.506" v="306"/>
        <pc:sldMkLst>
          <pc:docMk/>
          <pc:sldMk cId="920314592" sldId="550"/>
        </pc:sldMkLst>
      </pc:sldChg>
      <pc:sldChg chg="modSp mod">
        <pc:chgData name="Lindsay Richardson" userId="8d795b30-adf0-451f-95d8-c4854c089706" providerId="ADAL" clId="{3AF6E84B-12E1-7445-8D2D-D241EF55CE73}" dt="2024-04-12T13:53:29.643" v="55" actId="1076"/>
        <pc:sldMkLst>
          <pc:docMk/>
          <pc:sldMk cId="2363814625" sldId="554"/>
        </pc:sldMkLst>
      </pc:sldChg>
      <pc:sldChg chg="modSp mod">
        <pc:chgData name="Lindsay Richardson" userId="8d795b30-adf0-451f-95d8-c4854c089706" providerId="ADAL" clId="{3AF6E84B-12E1-7445-8D2D-D241EF55CE73}" dt="2024-04-12T13:43:01.801" v="22" actId="20577"/>
        <pc:sldMkLst>
          <pc:docMk/>
          <pc:sldMk cId="1823015502" sldId="555"/>
        </pc:sldMkLst>
      </pc:sldChg>
    </pc:docChg>
  </pc:docChgLst>
  <pc:docChgLst>
    <pc:chgData name="Lindsay Richardson" userId="8d795b30-adf0-451f-95d8-c4854c089706" providerId="ADAL" clId="{5EF96BAE-205E-BE46-B9B4-38B36C7FFF03}"/>
    <pc:docChg chg="modSld">
      <pc:chgData name="Lindsay Richardson" userId="8d795b30-adf0-451f-95d8-c4854c089706" providerId="ADAL" clId="{5EF96BAE-205E-BE46-B9B4-38B36C7FFF03}" dt="2024-08-20T21:52:49.161" v="35" actId="20577"/>
      <pc:docMkLst>
        <pc:docMk/>
      </pc:docMkLst>
      <pc:sldChg chg="modNotesTx">
        <pc:chgData name="Lindsay Richardson" userId="8d795b30-adf0-451f-95d8-c4854c089706" providerId="ADAL" clId="{5EF96BAE-205E-BE46-B9B4-38B36C7FFF03}" dt="2024-08-20T21:52:49.161" v="35" actId="20577"/>
        <pc:sldMkLst>
          <pc:docMk/>
          <pc:sldMk cId="1517901940" sldId="498"/>
        </pc:sldMkLst>
      </pc:sldChg>
    </pc:docChg>
  </pc:docChgLst>
  <pc:docChgLst>
    <pc:chgData name="Lindsay Richardson" userId="8d795b30-adf0-451f-95d8-c4854c089706" providerId="ADAL" clId="{90DFE0B1-A1B7-B94E-B199-307C63961768}"/>
    <pc:docChg chg="modSld">
      <pc:chgData name="Lindsay Richardson" userId="8d795b30-adf0-451f-95d8-c4854c089706" providerId="ADAL" clId="{90DFE0B1-A1B7-B94E-B199-307C63961768}" dt="2025-04-10T20:08:00.657" v="1"/>
      <pc:docMkLst>
        <pc:docMk/>
      </pc:docMkLst>
      <pc:sldChg chg="modSp mod">
        <pc:chgData name="Lindsay Richardson" userId="8d795b30-adf0-451f-95d8-c4854c089706" providerId="ADAL" clId="{90DFE0B1-A1B7-B94E-B199-307C63961768}" dt="2025-04-10T20:08:00.657" v="1"/>
        <pc:sldMkLst>
          <pc:docMk/>
          <pc:sldMk cId="1823015502" sldId="555"/>
        </pc:sldMkLst>
        <pc:spChg chg="mod">
          <ac:chgData name="Lindsay Richardson" userId="8d795b30-adf0-451f-95d8-c4854c089706" providerId="ADAL" clId="{90DFE0B1-A1B7-B94E-B199-307C63961768}" dt="2025-04-10T20:08:00.657" v="1"/>
          <ac:spMkLst>
            <pc:docMk/>
            <pc:sldMk cId="1823015502" sldId="555"/>
            <ac:spMk id="3" creationId="{00000000-0000-0000-0000-000000000000}"/>
          </ac:spMkLst>
        </pc:spChg>
      </pc:sldChg>
    </pc:docChg>
  </pc:docChgLst>
  <pc:docChgLst>
    <pc:chgData name="Morgan Rooney" userId="S::morganrooney@cunet.carleton.ca::12a22df7-00bb-4373-99ff-8d7b758c5c91" providerId="AD" clId="Web-{B25BAF1F-B9C4-D4BF-6D7C-61D6CA87D395}"/>
    <pc:docChg chg="modSld">
      <pc:chgData name="Morgan Rooney" userId="S::morganrooney@cunet.carleton.ca::12a22df7-00bb-4373-99ff-8d7b758c5c91" providerId="AD" clId="Web-{B25BAF1F-B9C4-D4BF-6D7C-61D6CA87D395}" dt="2025-04-10T17:29:59.572" v="40"/>
      <pc:docMkLst>
        <pc:docMk/>
      </pc:docMkLst>
      <pc:sldChg chg="addSp modSp">
        <pc:chgData name="Morgan Rooney" userId="S::morganrooney@cunet.carleton.ca::12a22df7-00bb-4373-99ff-8d7b758c5c91" providerId="AD" clId="Web-{B25BAF1F-B9C4-D4BF-6D7C-61D6CA87D395}" dt="2025-04-10T17:29:59.572" v="40"/>
        <pc:sldMkLst>
          <pc:docMk/>
          <pc:sldMk cId="103292627" sldId="403"/>
        </pc:sldMkLst>
        <pc:spChg chg="mod">
          <ac:chgData name="Morgan Rooney" userId="S::morganrooney@cunet.carleton.ca::12a22df7-00bb-4373-99ff-8d7b758c5c91" providerId="AD" clId="Web-{B25BAF1F-B9C4-D4BF-6D7C-61D6CA87D395}" dt="2025-04-10T17:29:37.540" v="39" actId="1076"/>
          <ac:spMkLst>
            <pc:docMk/>
            <pc:sldMk cId="103292627" sldId="403"/>
            <ac:spMk id="8" creationId="{D2F7C1CA-43FC-014F-BA30-C97A717F9A91}"/>
          </ac:spMkLst>
        </pc:spChg>
        <pc:picChg chg="add mod">
          <ac:chgData name="Morgan Rooney" userId="S::morganrooney@cunet.carleton.ca::12a22df7-00bb-4373-99ff-8d7b758c5c91" providerId="AD" clId="Web-{B25BAF1F-B9C4-D4BF-6D7C-61D6CA87D395}" dt="2025-04-10T17:29:59.572" v="40"/>
          <ac:picMkLst>
            <pc:docMk/>
            <pc:sldMk cId="103292627" sldId="403"/>
            <ac:picMk id="2" creationId="{E8869D84-FD19-CDEF-BCD5-398E3EEBE0EC}"/>
          </ac:picMkLst>
        </pc:picChg>
      </pc:sldChg>
      <pc:sldChg chg="modSp">
        <pc:chgData name="Morgan Rooney" userId="S::morganrooney@cunet.carleton.ca::12a22df7-00bb-4373-99ff-8d7b758c5c91" providerId="AD" clId="Web-{B25BAF1F-B9C4-D4BF-6D7C-61D6CA87D395}" dt="2025-04-10T17:26:28.661" v="28" actId="20577"/>
        <pc:sldMkLst>
          <pc:docMk/>
          <pc:sldMk cId="1823015502" sldId="555"/>
        </pc:sldMkLst>
        <pc:spChg chg="mod">
          <ac:chgData name="Morgan Rooney" userId="S::morganrooney@cunet.carleton.ca::12a22df7-00bb-4373-99ff-8d7b758c5c91" providerId="AD" clId="Web-{B25BAF1F-B9C4-D4BF-6D7C-61D6CA87D395}" dt="2025-04-10T17:26:28.661" v="28" actId="20577"/>
          <ac:spMkLst>
            <pc:docMk/>
            <pc:sldMk cId="1823015502" sldId="555"/>
            <ac:spMk id="3" creationId="{00000000-0000-0000-0000-000000000000}"/>
          </ac:spMkLst>
        </pc:spChg>
      </pc:sldChg>
    </pc:docChg>
  </pc:docChgLst>
  <pc:docChgLst>
    <pc:chgData name="Morgan Rooney" userId="S::morganrooney@cunet.carleton.ca::12a22df7-00bb-4373-99ff-8d7b758c5c91" providerId="AD" clId="Web-{6848DF49-DA99-98CE-7873-CD8655505878}"/>
    <pc:docChg chg="addSld delSld modSld">
      <pc:chgData name="Morgan Rooney" userId="S::morganrooney@cunet.carleton.ca::12a22df7-00bb-4373-99ff-8d7b758c5c91" providerId="AD" clId="Web-{6848DF49-DA99-98CE-7873-CD8655505878}" dt="2024-04-15T17:47:52.525" v="80" actId="20577"/>
      <pc:docMkLst>
        <pc:docMk/>
      </pc:docMkLst>
      <pc:sldChg chg="modSp">
        <pc:chgData name="Morgan Rooney" userId="S::morganrooney@cunet.carleton.ca::12a22df7-00bb-4373-99ff-8d7b758c5c91" providerId="AD" clId="Web-{6848DF49-DA99-98CE-7873-CD8655505878}" dt="2024-04-15T13:59:08.219" v="36" actId="20577"/>
        <pc:sldMkLst>
          <pc:docMk/>
          <pc:sldMk cId="3660267342" sldId="257"/>
        </pc:sldMkLst>
      </pc:sldChg>
      <pc:sldChg chg="modSp">
        <pc:chgData name="Morgan Rooney" userId="S::morganrooney@cunet.carleton.ca::12a22df7-00bb-4373-99ff-8d7b758c5c91" providerId="AD" clId="Web-{6848DF49-DA99-98CE-7873-CD8655505878}" dt="2024-04-15T17:45:49.633" v="61" actId="14100"/>
        <pc:sldMkLst>
          <pc:docMk/>
          <pc:sldMk cId="2320369227" sldId="368"/>
        </pc:sldMkLst>
      </pc:sldChg>
      <pc:sldChg chg="modSp">
        <pc:chgData name="Morgan Rooney" userId="S::morganrooney@cunet.carleton.ca::12a22df7-00bb-4373-99ff-8d7b758c5c91" providerId="AD" clId="Web-{6848DF49-DA99-98CE-7873-CD8655505878}" dt="2024-04-15T13:58:59.891" v="35" actId="14100"/>
        <pc:sldMkLst>
          <pc:docMk/>
          <pc:sldMk cId="1329992896" sldId="369"/>
        </pc:sldMkLst>
      </pc:sldChg>
      <pc:sldChg chg="del">
        <pc:chgData name="Morgan Rooney" userId="S::morganrooney@cunet.carleton.ca::12a22df7-00bb-4373-99ff-8d7b758c5c91" providerId="AD" clId="Web-{6848DF49-DA99-98CE-7873-CD8655505878}" dt="2024-04-15T14:01:32.362" v="51"/>
        <pc:sldMkLst>
          <pc:docMk/>
          <pc:sldMk cId="663044810" sldId="481"/>
        </pc:sldMkLst>
      </pc:sldChg>
      <pc:sldChg chg="del">
        <pc:chgData name="Morgan Rooney" userId="S::morganrooney@cunet.carleton.ca::12a22df7-00bb-4373-99ff-8d7b758c5c91" providerId="AD" clId="Web-{6848DF49-DA99-98CE-7873-CD8655505878}" dt="2024-04-15T14:01:32.362" v="50"/>
        <pc:sldMkLst>
          <pc:docMk/>
          <pc:sldMk cId="2615611904" sldId="482"/>
        </pc:sldMkLst>
      </pc:sldChg>
      <pc:sldChg chg="modSp">
        <pc:chgData name="Morgan Rooney" userId="S::morganrooney@cunet.carleton.ca::12a22df7-00bb-4373-99ff-8d7b758c5c91" providerId="AD" clId="Web-{6848DF49-DA99-98CE-7873-CD8655505878}" dt="2024-04-15T17:46:39.946" v="71" actId="14100"/>
        <pc:sldMkLst>
          <pc:docMk/>
          <pc:sldMk cId="1744761080" sldId="499"/>
        </pc:sldMkLst>
      </pc:sldChg>
      <pc:sldChg chg="modSp">
        <pc:chgData name="Morgan Rooney" userId="S::morganrooney@cunet.carleton.ca::12a22df7-00bb-4373-99ff-8d7b758c5c91" providerId="AD" clId="Web-{6848DF49-DA99-98CE-7873-CD8655505878}" dt="2024-04-15T13:59:38.126" v="37" actId="1076"/>
        <pc:sldMkLst>
          <pc:docMk/>
          <pc:sldMk cId="920314592" sldId="550"/>
        </pc:sldMkLst>
      </pc:sldChg>
      <pc:sldChg chg="modSp">
        <pc:chgData name="Morgan Rooney" userId="S::morganrooney@cunet.carleton.ca::12a22df7-00bb-4373-99ff-8d7b758c5c91" providerId="AD" clId="Web-{6848DF49-DA99-98CE-7873-CD8655505878}" dt="2024-04-15T13:59:46.204" v="38" actId="20577"/>
        <pc:sldMkLst>
          <pc:docMk/>
          <pc:sldMk cId="499995895" sldId="552"/>
        </pc:sldMkLst>
      </pc:sldChg>
      <pc:sldChg chg="modSp">
        <pc:chgData name="Morgan Rooney" userId="S::morganrooney@cunet.carleton.ca::12a22df7-00bb-4373-99ff-8d7b758c5c91" providerId="AD" clId="Web-{6848DF49-DA99-98CE-7873-CD8655505878}" dt="2024-04-15T14:09:55.837" v="59" actId="14100"/>
        <pc:sldMkLst>
          <pc:docMk/>
          <pc:sldMk cId="1823015502" sldId="555"/>
        </pc:sldMkLst>
      </pc:sldChg>
      <pc:sldChg chg="modSp add replId">
        <pc:chgData name="Morgan Rooney" userId="S::morganrooney@cunet.carleton.ca::12a22df7-00bb-4373-99ff-8d7b758c5c91" providerId="AD" clId="Web-{6848DF49-DA99-98CE-7873-CD8655505878}" dt="2024-04-15T17:47:52.525" v="80" actId="20577"/>
        <pc:sldMkLst>
          <pc:docMk/>
          <pc:sldMk cId="2034415272" sldId="556"/>
        </pc:sldMkLst>
      </pc:sldChg>
      <pc:sldChg chg="modSp add replId">
        <pc:chgData name="Morgan Rooney" userId="S::morganrooney@cunet.carleton.ca::12a22df7-00bb-4373-99ff-8d7b758c5c91" providerId="AD" clId="Web-{6848DF49-DA99-98CE-7873-CD8655505878}" dt="2024-04-15T17:47:46.025" v="79" actId="20577"/>
        <pc:sldMkLst>
          <pc:docMk/>
          <pc:sldMk cId="3865490887" sldId="557"/>
        </pc:sldMkLst>
      </pc:sldChg>
    </pc:docChg>
  </pc:docChgLst>
  <pc:docChgLst>
    <pc:chgData name="Morgan Rooney" userId="S::morganrooney@cunet.carleton.ca::12a22df7-00bb-4373-99ff-8d7b758c5c91" providerId="AD" clId="Web-{CF6F5798-659B-1234-6E8B-C15CF6EA80F4}"/>
    <pc:docChg chg="addSld delSld">
      <pc:chgData name="Morgan Rooney" userId="S::morganrooney@cunet.carleton.ca::12a22df7-00bb-4373-99ff-8d7b758c5c91" providerId="AD" clId="Web-{CF6F5798-659B-1234-6E8B-C15CF6EA80F4}" dt="2023-12-12T18:34:34.938" v="1"/>
      <pc:docMkLst>
        <pc:docMk/>
      </pc:docMkLst>
      <pc:sldChg chg="del">
        <pc:chgData name="Morgan Rooney" userId="S::morganrooney@cunet.carleton.ca::12a22df7-00bb-4373-99ff-8d7b758c5c91" providerId="AD" clId="Web-{CF6F5798-659B-1234-6E8B-C15CF6EA80F4}" dt="2023-12-12T18:34:34.938" v="1"/>
        <pc:sldMkLst>
          <pc:docMk/>
          <pc:sldMk cId="1947055416" sldId="261"/>
        </pc:sldMkLst>
      </pc:sldChg>
      <pc:sldChg chg="add">
        <pc:chgData name="Morgan Rooney" userId="S::morganrooney@cunet.carleton.ca::12a22df7-00bb-4373-99ff-8d7b758c5c91" providerId="AD" clId="Web-{CF6F5798-659B-1234-6E8B-C15CF6EA80F4}" dt="2023-12-12T18:34:33.016" v="0"/>
        <pc:sldMkLst>
          <pc:docMk/>
          <pc:sldMk cId="1823015502" sldId="55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14DCB-FBC6-7C48-8C8C-3973D448C89E}" type="datetimeFigureOut">
              <a:rPr lang="en-US" smtClean="0"/>
              <a:t>4/15/25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31F21-7970-4343-8CB9-2D7594E25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08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94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82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85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77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76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Direct link to the Brightspace course in Discover: https://</a:t>
            </a:r>
            <a:r>
              <a:rPr lang="en-US" dirty="0" err="1"/>
              <a:t>brightspace.carleton.ca</a:t>
            </a:r>
            <a:r>
              <a:rPr lang="en-US"/>
              <a:t>/d2l/le/discovery/view/course/204978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07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89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12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796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Hyperlink: https://</a:t>
            </a:r>
            <a:r>
              <a:rPr lang="en-US" dirty="0" err="1"/>
              <a:t>teachinginhighered.com</a:t>
            </a:r>
            <a:r>
              <a:rPr lang="en-US" dirty="0"/>
              <a:t>/podcast/intentional-tech/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79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Hyperlink: https://</a:t>
            </a:r>
            <a:r>
              <a:rPr lang="en-US" dirty="0" err="1"/>
              <a:t>teachinginhighered.com</a:t>
            </a:r>
            <a:r>
              <a:rPr lang="en-US" dirty="0"/>
              <a:t>/podcast/intentional-tech/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43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138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Hyperlink: https://</a:t>
            </a:r>
            <a:r>
              <a:rPr lang="en-US" dirty="0" err="1"/>
              <a:t>teachinginhighered.com</a:t>
            </a:r>
            <a:r>
              <a:rPr lang="en-US" dirty="0"/>
              <a:t>/podcast/intentional-tech/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121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A9B76E71-DB95-5142-AC99-5F8CDF1086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B3173738-DC19-C44E-B0EB-5B3024D4CF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337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73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13EA4-E894-9645-B337-B13A131B44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2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05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Hyperlinks to have handy:</a:t>
            </a:r>
          </a:p>
          <a:p>
            <a:r>
              <a:rPr lang="en-US" dirty="0"/>
              <a:t>https://</a:t>
            </a:r>
            <a:r>
              <a:rPr lang="en-US" dirty="0" err="1"/>
              <a:t>carleton.ca</a:t>
            </a:r>
            <a:r>
              <a:rPr lang="en-US" dirty="0"/>
              <a:t>/</a:t>
            </a:r>
            <a:r>
              <a:rPr lang="en-US" dirty="0" err="1"/>
              <a:t>tls</a:t>
            </a:r>
            <a:r>
              <a:rPr lang="en-US" dirty="0"/>
              <a:t>/events-and-programs/events/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>
                <a:effectLst/>
                <a:latin typeface="Helvetica" pitchFamily="2" charset="0"/>
              </a:rPr>
              <a:t>Paul Menton Centre: https://</a:t>
            </a:r>
            <a:r>
              <a:rPr lang="en-CA" dirty="0" err="1">
                <a:effectLst/>
                <a:latin typeface="Helvetica" pitchFamily="2" charset="0"/>
              </a:rPr>
              <a:t>carleton.ca</a:t>
            </a:r>
            <a:r>
              <a:rPr lang="en-CA" dirty="0">
                <a:effectLst/>
                <a:latin typeface="Helvetica" pitchFamily="2" charset="0"/>
              </a:rPr>
              <a:t>/</a:t>
            </a:r>
            <a:r>
              <a:rPr lang="en-CA" dirty="0" err="1">
                <a:effectLst/>
                <a:latin typeface="Helvetica" pitchFamily="2" charset="0"/>
              </a:rPr>
              <a:t>pmc</a:t>
            </a:r>
            <a:r>
              <a:rPr lang="en-CA" dirty="0">
                <a:effectLst/>
                <a:latin typeface="Helvetica" pitchFamily="2" charset="0"/>
              </a:rPr>
              <a:t>/</a:t>
            </a:r>
          </a:p>
          <a:p>
            <a:r>
              <a:rPr lang="en-US" dirty="0"/>
              <a:t>https://</a:t>
            </a:r>
            <a:r>
              <a:rPr lang="en-US" dirty="0" err="1"/>
              <a:t>carleton.ca</a:t>
            </a:r>
            <a:r>
              <a:rPr lang="en-US" dirty="0"/>
              <a:t>/</a:t>
            </a:r>
            <a:r>
              <a:rPr lang="en-US" dirty="0" err="1"/>
              <a:t>tls</a:t>
            </a:r>
            <a:r>
              <a:rPr lang="en-US" dirty="0"/>
              <a:t>/</a:t>
            </a:r>
          </a:p>
          <a:p>
            <a:r>
              <a:rPr lang="en-US" dirty="0"/>
              <a:t>https://</a:t>
            </a:r>
            <a:r>
              <a:rPr lang="en-US" dirty="0" err="1"/>
              <a:t>carleton.ca</a:t>
            </a:r>
            <a:r>
              <a:rPr lang="en-US" dirty="0"/>
              <a:t>/</a:t>
            </a:r>
            <a:r>
              <a:rPr lang="en-US" dirty="0" err="1"/>
              <a:t>brightspace</a:t>
            </a:r>
            <a:r>
              <a:rPr lang="en-US" dirty="0"/>
              <a:t>/instructors/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>
                <a:effectLst/>
                <a:latin typeface="Helvetica" pitchFamily="2" charset="0"/>
              </a:rPr>
              <a:t>Teaching Mentors: https://</a:t>
            </a:r>
            <a:r>
              <a:rPr lang="en-CA" dirty="0" err="1">
                <a:effectLst/>
                <a:latin typeface="Helvetica" pitchFamily="2" charset="0"/>
              </a:rPr>
              <a:t>carleton.ca</a:t>
            </a:r>
            <a:r>
              <a:rPr lang="en-CA" dirty="0">
                <a:effectLst/>
                <a:latin typeface="Helvetica" pitchFamily="2" charset="0"/>
              </a:rPr>
              <a:t>/</a:t>
            </a:r>
            <a:r>
              <a:rPr lang="en-CA" dirty="0" err="1">
                <a:effectLst/>
                <a:latin typeface="Helvetica" pitchFamily="2" charset="0"/>
              </a:rPr>
              <a:t>tls</a:t>
            </a:r>
            <a:r>
              <a:rPr lang="en-CA" dirty="0">
                <a:effectLst/>
                <a:latin typeface="Helvetica" pitchFamily="2" charset="0"/>
              </a:rPr>
              <a:t>/events-and-programs/programs/faculty-teaching-mentors/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>
                <a:effectLst/>
                <a:latin typeface="Helvetica" pitchFamily="2" charset="0"/>
              </a:rPr>
              <a:t>Events Page: https://</a:t>
            </a:r>
            <a:r>
              <a:rPr lang="en-CA" dirty="0" err="1">
                <a:effectLst/>
                <a:latin typeface="Helvetica" pitchFamily="2" charset="0"/>
              </a:rPr>
              <a:t>carleton.ca</a:t>
            </a:r>
            <a:r>
              <a:rPr lang="en-CA" dirty="0">
                <a:effectLst/>
                <a:latin typeface="Helvetica" pitchFamily="2" charset="0"/>
              </a:rPr>
              <a:t>/</a:t>
            </a:r>
            <a:r>
              <a:rPr lang="en-CA" dirty="0" err="1">
                <a:effectLst/>
                <a:latin typeface="Helvetica" pitchFamily="2" charset="0"/>
              </a:rPr>
              <a:t>tls</a:t>
            </a:r>
            <a:r>
              <a:rPr lang="en-CA" dirty="0">
                <a:effectLst/>
                <a:latin typeface="Helvetica" pitchFamily="2" charset="0"/>
              </a:rPr>
              <a:t>/events-and-programs/events/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4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85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09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1F21-7970-4343-8CB9-2D7594E255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4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35E66DB-EBBF-49F2-882F-F68F996DB6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1" y="1"/>
            <a:ext cx="12191998" cy="68579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C9534DC-7764-9B4B-8518-D0B56137E98E}"/>
              </a:ext>
            </a:extLst>
          </p:cNvPr>
          <p:cNvSpPr txBox="1"/>
          <p:nvPr userDrawn="1"/>
        </p:nvSpPr>
        <p:spPr>
          <a:xfrm>
            <a:off x="355446" y="1153129"/>
            <a:ext cx="5576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and Learning Services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E28CC31-0FFF-461E-B46B-AE09CCA77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011" y="2734362"/>
            <a:ext cx="5712714" cy="1790700"/>
          </a:xfrm>
        </p:spPr>
        <p:txBody>
          <a:bodyPr lIns="0" tIns="0" rIns="0" bIns="0"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326F567B-EE7A-47A1-97B6-9CACFE1C1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011" y="4594118"/>
            <a:ext cx="5712714" cy="1241822"/>
          </a:xfrm>
        </p:spPr>
        <p:txBody>
          <a:bodyPr lIns="0" tIns="0" rIns="0" bIns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B9A521-2466-43AD-AF8A-4C58AF457E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79267" y="5998071"/>
            <a:ext cx="2306052" cy="6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70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00191C-6E3B-F044-96A5-1A2EBAF1BD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0424" y="-1"/>
            <a:ext cx="5441577" cy="57680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8CBA17-43FB-D547-9B1E-DBCF3B229C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1000">
                <a:schemeClr val="bg2"/>
              </a:gs>
              <a:gs pos="74000">
                <a:schemeClr val="bg2">
                  <a:alpha val="95000"/>
                </a:schemeClr>
              </a:gs>
              <a:gs pos="82000">
                <a:schemeClr val="bg2">
                  <a:alpha val="80000"/>
                </a:schemeClr>
              </a:gs>
              <a:gs pos="89000">
                <a:schemeClr val="bg2">
                  <a:alpha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8979568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96CFEA-4B49-7647-AAE4-218EA477A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77528" y="5991032"/>
            <a:ext cx="2306052" cy="6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0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7EED44B-A5F1-6340-ADB6-8CE1DA863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9695" y="0"/>
            <a:ext cx="5002306" cy="57658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8CBA17-43FB-D547-9B1E-DBCF3B229C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4000">
                <a:schemeClr val="bg2"/>
              </a:gs>
              <a:gs pos="71000">
                <a:schemeClr val="bg2">
                  <a:alpha val="95000"/>
                </a:schemeClr>
              </a:gs>
              <a:gs pos="80000">
                <a:schemeClr val="bg2">
                  <a:alpha val="80000"/>
                </a:schemeClr>
              </a:gs>
              <a:gs pos="90000">
                <a:schemeClr val="bg2">
                  <a:alpha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8979568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6CA2EC-3A8B-1F4C-97AE-DA1714973E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77528" y="5991032"/>
            <a:ext cx="2306052" cy="6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17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gradFill>
          <a:gsLst>
            <a:gs pos="75000">
              <a:schemeClr val="bg2"/>
            </a:gs>
            <a:gs pos="82000">
              <a:schemeClr val="bg2">
                <a:alpha val="95000"/>
              </a:schemeClr>
            </a:gs>
            <a:gs pos="90000">
              <a:schemeClr val="bg2">
                <a:alpha val="80000"/>
              </a:schemeClr>
            </a:gs>
            <a:gs pos="99000">
              <a:schemeClr val="bg2">
                <a:alpha val="6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D630D1-5237-9A42-BFA3-0BA1BA5B6C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3250" y="0"/>
            <a:ext cx="5348750" cy="57829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817D356-4BD7-0143-B8B1-4479423C9C7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5000">
                <a:schemeClr val="bg2"/>
              </a:gs>
              <a:gs pos="75000">
                <a:schemeClr val="bg2">
                  <a:alpha val="95000"/>
                </a:schemeClr>
              </a:gs>
              <a:gs pos="87000">
                <a:schemeClr val="bg2">
                  <a:alpha val="80000"/>
                </a:schemeClr>
              </a:gs>
              <a:gs pos="99000">
                <a:schemeClr val="bg2">
                  <a:alpha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0C26B21-56E6-0A45-A391-1DDE74C17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7714"/>
            <a:ext cx="10515600" cy="1052286"/>
          </a:xfrm>
        </p:spPr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9075821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74F7AE-E056-3240-91FC-DFF64ABA34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77528" y="5991032"/>
            <a:ext cx="2306052" cy="6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81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9F374A5-C739-4939-829A-022F383206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0" y="-48819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E158A9B-F062-4AA3-A30C-C7066E69D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286" y="2105702"/>
            <a:ext cx="5712714" cy="740857"/>
          </a:xfrm>
        </p:spPr>
        <p:txBody>
          <a:bodyPr lIns="0" tIns="0" rIns="0" bIns="0"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3750614-6749-4EE2-BD7B-AC6DBC26F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286" y="2915615"/>
            <a:ext cx="5712714" cy="1469461"/>
          </a:xfrm>
        </p:spPr>
        <p:txBody>
          <a:bodyPr lIns="0" tIns="0" rIns="0" bIns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101D5D-62EF-49A7-910E-9DA3DCB474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77528" y="5991032"/>
            <a:ext cx="2306052" cy="6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98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309817"/>
            <a:ext cx="5181600" cy="43188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309817"/>
            <a:ext cx="5181600" cy="431882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4094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784053"/>
          </a:xfrm>
        </p:spPr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149178"/>
            <a:ext cx="5157787" cy="9267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column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075935"/>
            <a:ext cx="5157787" cy="3562865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149178"/>
            <a:ext cx="5183188" cy="9267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column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075935"/>
            <a:ext cx="5183188" cy="356286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500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747489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F3C6735-366C-43B7-95CB-B2C89BB8C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405" y="1541860"/>
            <a:ext cx="3583343" cy="280988"/>
          </a:xfrm>
          <a:solidFill>
            <a:schemeClr val="bg1"/>
          </a:solidFill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3A16A7D-7E8A-4C69-844D-64F033C65CB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04540046"/>
              </p:ext>
            </p:extLst>
          </p:nvPr>
        </p:nvGraphicFramePr>
        <p:xfrm>
          <a:off x="838200" y="2094707"/>
          <a:ext cx="10515600" cy="34955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401734296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3086167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40526305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57513068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44404801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98439911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13135208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054117501"/>
                    </a:ext>
                  </a:extLst>
                </a:gridCol>
              </a:tblGrid>
              <a:tr h="518122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solidFill>
                      <a:srgbClr val="E91C2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solidFill>
                      <a:srgbClr val="E91C2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solidFill>
                      <a:srgbClr val="E91C2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solidFill>
                      <a:srgbClr val="E91C2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solidFill>
                      <a:srgbClr val="E91C2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solidFill>
                      <a:srgbClr val="E91C2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solidFill>
                      <a:srgbClr val="E91C2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solidFill>
                      <a:srgbClr val="E91C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299001"/>
                  </a:ext>
                </a:extLst>
              </a:tr>
              <a:tr h="518122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647203"/>
                  </a:ext>
                </a:extLst>
              </a:tr>
              <a:tr h="518122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310117"/>
                  </a:ext>
                </a:extLst>
              </a:tr>
              <a:tr h="386867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564443"/>
                  </a:ext>
                </a:extLst>
              </a:tr>
              <a:tr h="518122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107075"/>
                  </a:ext>
                </a:extLst>
              </a:tr>
              <a:tr h="518122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691946"/>
                  </a:ext>
                </a:extLst>
              </a:tr>
              <a:tr h="518122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506833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8C6462A3-CC65-463F-88CC-D79A21A7A612}"/>
              </a:ext>
            </a:extLst>
          </p:cNvPr>
          <p:cNvSpPr/>
          <p:nvPr userDrawn="1"/>
        </p:nvSpPr>
        <p:spPr>
          <a:xfrm>
            <a:off x="838200" y="5677499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5188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802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5712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6412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58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B980A5-8C79-CD48-A23F-720DC7A90A46}"/>
              </a:ext>
            </a:extLst>
          </p:cNvPr>
          <p:cNvSpPr txBox="1"/>
          <p:nvPr userDrawn="1"/>
        </p:nvSpPr>
        <p:spPr>
          <a:xfrm>
            <a:off x="1241659" y="2551837"/>
            <a:ext cx="97600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Carleton University acknowledges the location of its campus on the traditional, </a:t>
            </a:r>
            <a:r>
              <a:rPr lang="en-CA" sz="36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unceded</a:t>
            </a:r>
            <a:r>
              <a:rPr lang="en-CA" sz="36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territories of the Algonquin nation.</a:t>
            </a:r>
            <a:endParaRPr lang="en-US" sz="3600" b="0" i="0"/>
          </a:p>
        </p:txBody>
      </p:sp>
    </p:spTree>
    <p:extLst>
      <p:ext uri="{BB962C8B-B14F-4D97-AF65-F5344CB8AC3E}">
        <p14:creationId xmlns:p14="http://schemas.microsoft.com/office/powerpoint/2010/main" val="3117682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5509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subtitle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62089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97437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378269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6180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222875"/>
          </a:xfrm>
        </p:spPr>
        <p:txBody>
          <a:bodyPr vert="eaVert"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22287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4839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F906-23A6-E146-A8F1-990D0DB4C531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0FFB-7EB9-9042-9926-10244F1F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0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10515600" cy="4295599"/>
          </a:xfrm>
        </p:spPr>
        <p:txBody>
          <a:bodyPr/>
          <a:lstStyle/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421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FE523C-8375-1842-B2C3-6682036C51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8168" y="1"/>
            <a:ext cx="4513831" cy="57594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1C7DCF-A926-2240-991C-1FA6859FDE6F}"/>
              </a:ext>
            </a:extLst>
          </p:cNvPr>
          <p:cNvSpPr/>
          <p:nvPr userDrawn="1"/>
        </p:nvSpPr>
        <p:spPr>
          <a:xfrm>
            <a:off x="0" y="1"/>
            <a:ext cx="12191999" cy="6857999"/>
          </a:xfrm>
          <a:prstGeom prst="rect">
            <a:avLst/>
          </a:prstGeom>
          <a:gradFill>
            <a:gsLst>
              <a:gs pos="64000">
                <a:schemeClr val="bg2"/>
              </a:gs>
              <a:gs pos="71000">
                <a:schemeClr val="bg2">
                  <a:alpha val="95000"/>
                </a:schemeClr>
              </a:gs>
              <a:gs pos="77000">
                <a:schemeClr val="bg2">
                  <a:alpha val="80000"/>
                </a:schemeClr>
              </a:gs>
              <a:gs pos="82000">
                <a:schemeClr val="bg2"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62891"/>
            <a:ext cx="8941067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4A56C8-0448-394D-958F-620276078E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79267" y="5998071"/>
            <a:ext cx="2306052" cy="6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AF25AEE-D115-5844-BD56-0F1B28FBE4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4166" y="0"/>
            <a:ext cx="4867834" cy="57702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1C7DCF-A926-2240-991C-1FA6859FDE6F}"/>
              </a:ext>
            </a:extLst>
          </p:cNvPr>
          <p:cNvSpPr/>
          <p:nvPr userDrawn="1"/>
        </p:nvSpPr>
        <p:spPr>
          <a:xfrm>
            <a:off x="0" y="1"/>
            <a:ext cx="12191999" cy="6857999"/>
          </a:xfrm>
          <a:prstGeom prst="rect">
            <a:avLst/>
          </a:prstGeom>
          <a:gradFill>
            <a:gsLst>
              <a:gs pos="64000">
                <a:schemeClr val="bg2"/>
              </a:gs>
              <a:gs pos="71000">
                <a:schemeClr val="bg2">
                  <a:alpha val="95000"/>
                </a:schemeClr>
              </a:gs>
              <a:gs pos="77000">
                <a:schemeClr val="bg2">
                  <a:alpha val="80000"/>
                </a:schemeClr>
              </a:gs>
              <a:gs pos="82000">
                <a:schemeClr val="bg2"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8941067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1EACC-94B4-5548-AB64-4E17C37D28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79267" y="6003440"/>
            <a:ext cx="2306052" cy="6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CEC03A4-31BC-0C4D-A928-E2FA747545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0354" y="1"/>
            <a:ext cx="4661646" cy="57874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1C7DCF-A926-2240-991C-1FA6859FDE6F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gradFill>
            <a:gsLst>
              <a:gs pos="64000">
                <a:schemeClr val="bg2"/>
              </a:gs>
              <a:gs pos="73000">
                <a:schemeClr val="bg2">
                  <a:alpha val="95000"/>
                </a:schemeClr>
              </a:gs>
              <a:gs pos="82000">
                <a:schemeClr val="bg2">
                  <a:alpha val="80000"/>
                </a:schemeClr>
              </a:gs>
              <a:gs pos="95000">
                <a:schemeClr val="bg2"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8941067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99F81F-846B-6044-86A3-39D38116EA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79267" y="6012059"/>
            <a:ext cx="2306052" cy="6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6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3A716C-89F1-DF4B-89AE-B79644DA4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8965" y="-12357"/>
            <a:ext cx="4563035" cy="57842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1C7DCF-A926-2240-991C-1FA6859FDE6F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gradFill>
            <a:gsLst>
              <a:gs pos="64000">
                <a:schemeClr val="bg2"/>
              </a:gs>
              <a:gs pos="71000">
                <a:schemeClr val="bg2">
                  <a:alpha val="95000"/>
                </a:schemeClr>
              </a:gs>
              <a:gs pos="77000">
                <a:schemeClr val="bg2">
                  <a:alpha val="80000"/>
                </a:schemeClr>
              </a:gs>
              <a:gs pos="82000">
                <a:schemeClr val="bg2"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8941067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C35C69-9D10-2345-B1F2-82A6378182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79267" y="6004286"/>
            <a:ext cx="2306052" cy="6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29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43E953-070A-6149-89E5-82F62AD1D5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617" y="0"/>
            <a:ext cx="4454383" cy="57765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7D41AA-0476-404B-AE03-EEE1C51906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3000">
                <a:schemeClr val="bg2"/>
              </a:gs>
              <a:gs pos="73000">
                <a:schemeClr val="bg2">
                  <a:alpha val="95000"/>
                </a:schemeClr>
              </a:gs>
              <a:gs pos="80000">
                <a:schemeClr val="bg2">
                  <a:alpha val="80000"/>
                </a:schemeClr>
              </a:gs>
              <a:gs pos="99000">
                <a:schemeClr val="bg2">
                  <a:alpha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9152823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4D9B56-EB52-974B-A859-FB9B46F83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77528" y="6006598"/>
            <a:ext cx="2306052" cy="6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6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9389B2-B987-1E40-8AE7-67FE0B495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5135" y="0"/>
            <a:ext cx="4286865" cy="57765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7D41AA-0476-404B-AE03-EEE1C51906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3000">
                <a:schemeClr val="bg2"/>
              </a:gs>
              <a:gs pos="73000">
                <a:schemeClr val="bg2">
                  <a:alpha val="95000"/>
                </a:schemeClr>
              </a:gs>
              <a:gs pos="80000">
                <a:schemeClr val="bg2">
                  <a:alpha val="80000"/>
                </a:schemeClr>
              </a:gs>
              <a:gs pos="99000">
                <a:schemeClr val="bg2">
                  <a:alpha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91C2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59243"/>
            <a:ext cx="9152823" cy="42490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34E809-CFFA-1247-A7E6-1ACF828989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77527" y="6006598"/>
            <a:ext cx="2306052" cy="6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8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17714"/>
            <a:ext cx="10515600" cy="10522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60500"/>
            <a:ext cx="10515600" cy="4206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EBC4BD-975C-E943-A871-4A07E1ED47E7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rcRect/>
          <a:stretch/>
        </p:blipFill>
        <p:spPr>
          <a:xfrm>
            <a:off x="9773304" y="5997608"/>
            <a:ext cx="2311445" cy="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1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62" r:id="rId3"/>
    <p:sldLayoutId id="2147483675" r:id="rId4"/>
    <p:sldLayoutId id="2147483680" r:id="rId5"/>
    <p:sldLayoutId id="2147483679" r:id="rId6"/>
    <p:sldLayoutId id="2147483676" r:id="rId7"/>
    <p:sldLayoutId id="2147483674" r:id="rId8"/>
    <p:sldLayoutId id="2147483677" r:id="rId9"/>
    <p:sldLayoutId id="2147483673" r:id="rId10"/>
    <p:sldLayoutId id="2147483678" r:id="rId11"/>
    <p:sldLayoutId id="2147483672" r:id="rId12"/>
    <p:sldLayoutId id="2147483663" r:id="rId13"/>
    <p:sldLayoutId id="2147483664" r:id="rId14"/>
    <p:sldLayoutId id="2147483665" r:id="rId15"/>
    <p:sldLayoutId id="2147483666" r:id="rId16"/>
    <p:sldLayoutId id="2147483705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706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baseline="0">
          <a:solidFill>
            <a:srgbClr val="E91C2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91C24"/>
        </a:buClr>
        <a:buFont typeface="Arial"/>
        <a:buChar char="•"/>
        <a:defRPr sz="3600" kern="1200" baseline="0">
          <a:solidFill>
            <a:schemeClr val="tx1"/>
          </a:solidFill>
          <a:latin typeface="Arial" panose="020B0604020202020204" pitchFamily="34" charset="0"/>
          <a:ea typeface="+mn-ea"/>
          <a:cs typeface="Calibri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91C24"/>
        </a:buClr>
        <a:buFont typeface="Arial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Calibri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91C24"/>
        </a:buClr>
        <a:buFont typeface="Arial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Calibri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91C24"/>
        </a:buClr>
        <a:buFont typeface="Arial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Calibri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91C24"/>
        </a:buClr>
        <a:buFont typeface="Arial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arleton.ca/tls/events-and-programs/programs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hronicle.brightspotcdn.com/72/1a/e30a5c504651354605302cabc845/class-engagement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artech.org/wp-content/uploads/2014/08/share-button-click-ss-1920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ls@carleton.c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arleton.ca/brightspace/instructors/self-enrollment-courses-and-the-discover-tab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1.D2l.com/brightspace&#8203;" TargetMode="Externa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artech.org/wp-content/uploads/2014/08/share-button-click-ss-1920.jp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teelbone.co.uk/wp-content/uploads/2021/07/toptips.jpg" TargetMode="Externa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png"/><Relationship Id="rId7" Type="http://schemas.openxmlformats.org/officeDocument/2006/relationships/hyperlink" Target="https://carleton.ca/tls/teaching-online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carleton.ca/tls/teachingresources/" TargetMode="External"/><Relationship Id="rId5" Type="http://schemas.openxmlformats.org/officeDocument/2006/relationships/hyperlink" Target="https://carleton.ca/tls/events-and-programs/programs/faculty-teaching-mentors/" TargetMode="External"/><Relationship Id="rId4" Type="http://schemas.openxmlformats.org/officeDocument/2006/relationships/hyperlink" Target="https://carleton.ca/tls/events-and-programs/orientations/cio/online-resources/" TargetMode="External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6" Type="http://schemas.openxmlformats.org/officeDocument/2006/relationships/hyperlink" Target="mailto:info@cupe4600.ca" TargetMode="External"/><Relationship Id="rId5" Type="http://schemas.openxmlformats.org/officeDocument/2006/relationships/hyperlink" Target="https://carleton.ca/tls/events-and-programs/orientations/cio/online-resources/" TargetMode="External"/><Relationship Id="rId4" Type="http://schemas.openxmlformats.org/officeDocument/2006/relationships/hyperlink" Target="https://itsjira.carleton.ca/servicedesk/customer/portal/15/create/346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6" Type="http://schemas.microsoft.com/office/2007/relationships/hdphoto" Target="../media/hdphoto2.wdp"/><Relationship Id="rId5" Type="http://schemas.openxmlformats.org/officeDocument/2006/relationships/image" Target="../media/image31.png"/><Relationship Id="rId4" Type="http://schemas.openxmlformats.org/officeDocument/2006/relationships/hyperlink" Target="https://teachinginhighered.com/podcast/intentional-tech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hyperlink" Target="https://itsjira.carleton.ca/servicedesk/customer/portal/15/group/106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arleton.ca/tls/" TargetMode="External"/><Relationship Id="rId5" Type="http://schemas.openxmlformats.org/officeDocument/2006/relationships/hyperlink" Target="https://itsjira.carleton.ca/servicedesk/customer/portal/15/create/346" TargetMode="Externa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lspeth.mcculloch@carleton.c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lv.zcache.com/custom_template_hello_my_name_is_rectangular_sticker-rd38d275f70f645e0b7edd85049d125ac_v9wxo_8byvr_630.jpg?view_padding=%5b285,0,285,0%5d" TargetMode="External"/><Relationship Id="rId5" Type="http://schemas.openxmlformats.org/officeDocument/2006/relationships/image" Target="../media/image13.png"/><Relationship Id="rId4" Type="http://schemas.openxmlformats.org/officeDocument/2006/relationships/hyperlink" Target="mailto:morgan.rooney@carleton.c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dare.org/wp-content/uploads/2014/04/agenda2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arleton.ca/tls/events-and-programs/orientations/" TargetMode="External"/><Relationship Id="rId7" Type="http://schemas.openxmlformats.org/officeDocument/2006/relationships/hyperlink" Target="https://itsjira.carleton.ca/servicedesk/customer/portal/15/create/34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arleton.ca/tls/events-and-programs/programs/" TargetMode="External"/><Relationship Id="rId5" Type="http://schemas.openxmlformats.org/officeDocument/2006/relationships/hyperlink" Target="https://carleton.ca/tls/events-and-programs/events/" TargetMode="External"/><Relationship Id="rId4" Type="http://schemas.openxmlformats.org/officeDocument/2006/relationships/hyperlink" Target="https://carleton.ca/tls/events-and-programs/programs/faculty-teaching-mentors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arleton.ca/tls/events-and-programs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23F69E-5F49-4DE6-9D16-F979E6AFF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010" y="2734362"/>
            <a:ext cx="5712715" cy="1790700"/>
          </a:xfrm>
        </p:spPr>
        <p:txBody>
          <a:bodyPr/>
          <a:lstStyle/>
          <a:p>
            <a:r>
              <a:rPr lang="en-CA">
                <a:latin typeface="+mj-lt"/>
              </a:rPr>
              <a:t>Contract Instructor Orientation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9DC4F6A-C6D6-43C9-A012-6DFCC639DE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CA" dirty="0">
                <a:latin typeface="+mj-lt"/>
              </a:rPr>
              <a:t>Spring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E54A14-8D75-3B3F-C1F1-485543DAEBDA}"/>
              </a:ext>
            </a:extLst>
          </p:cNvPr>
          <p:cNvSpPr txBox="1"/>
          <p:nvPr/>
        </p:nvSpPr>
        <p:spPr>
          <a:xfrm>
            <a:off x="7135484" y="1811032"/>
            <a:ext cx="4414811" cy="184665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Instructions: </a:t>
            </a:r>
            <a:br>
              <a:rPr lang="en-US"/>
            </a:br>
            <a:r>
              <a:rPr lang="en-US"/>
              <a:t>1. Please mute mic</a:t>
            </a:r>
          </a:p>
          <a:p>
            <a:pPr algn="ctr"/>
            <a:r>
              <a:rPr lang="en-US"/>
              <a:t>2. To contribute, raise a virtual hand or add your question/name to the chat</a:t>
            </a:r>
          </a:p>
          <a:p>
            <a:pPr algn="ctr"/>
            <a:r>
              <a:rPr lang="en-US"/>
              <a:t>3. When recognized, enable mic &amp; webcam, then ask your question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B0B4EA-5C22-ACFE-850E-B447BAC9468A}"/>
              </a:ext>
            </a:extLst>
          </p:cNvPr>
          <p:cNvSpPr txBox="1"/>
          <p:nvPr/>
        </p:nvSpPr>
        <p:spPr>
          <a:xfrm>
            <a:off x="7897600" y="3840365"/>
            <a:ext cx="289057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/>
              <a:t>Take a moment to introduce yourself via the chat!</a:t>
            </a:r>
          </a:p>
        </p:txBody>
      </p:sp>
    </p:spTree>
    <p:extLst>
      <p:ext uri="{BB962C8B-B14F-4D97-AF65-F5344CB8AC3E}">
        <p14:creationId xmlns:p14="http://schemas.microsoft.com/office/powerpoint/2010/main" val="2910465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129B5-FBD8-4C30-AFC6-8C411ED5B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0">
                <a:ea typeface="+mj-lt"/>
                <a:cs typeface="+mj-lt"/>
              </a:rPr>
            </a:br>
            <a:r>
              <a:rPr lang="en-US">
                <a:solidFill>
                  <a:srgbClr val="C00000"/>
                </a:solidFill>
                <a:ea typeface="+mj-lt"/>
                <a:cs typeface="+mj-lt"/>
              </a:rPr>
              <a:t>Course Design Fundamentals Program</a:t>
            </a:r>
            <a:endParaRPr lang="en-US" b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1E13-5AAF-4FD1-8AD8-B55A50C91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2800" b="1" dirty="0">
                <a:ea typeface="+mn-lt"/>
                <a:cs typeface="+mn-lt"/>
              </a:rPr>
              <a:t>Complete 5 CDF workshops </a:t>
            </a:r>
            <a:r>
              <a:rPr lang="en-US" sz="2800" dirty="0">
                <a:ea typeface="+mn-lt"/>
                <a:cs typeface="+mn-lt"/>
              </a:rPr>
              <a:t>(4 core and 1 elective)</a:t>
            </a:r>
            <a:endParaRPr lang="en-US" sz="2800" dirty="0"/>
          </a:p>
          <a:p>
            <a:pPr lvl="1"/>
            <a:r>
              <a:rPr lang="en-US" sz="2400" dirty="0">
                <a:ea typeface="+mn-lt"/>
                <a:cs typeface="+mn-lt"/>
              </a:rPr>
              <a:t>To </a:t>
            </a:r>
            <a:r>
              <a:rPr lang="en-US" sz="2400" b="1" dirty="0">
                <a:ea typeface="+mn-lt"/>
                <a:cs typeface="+mn-lt"/>
              </a:rPr>
              <a:t>complete</a:t>
            </a:r>
            <a:r>
              <a:rPr lang="en-US" sz="2400" dirty="0">
                <a:ea typeface="+mn-lt"/>
                <a:cs typeface="+mn-lt"/>
              </a:rPr>
              <a:t> the workshop, you will:</a:t>
            </a:r>
            <a:endParaRPr lang="en-US" sz="2400" dirty="0">
              <a:cs typeface="Calibri" panose="020F0502020204030204"/>
            </a:endParaRPr>
          </a:p>
          <a:p>
            <a:pPr marL="1428750" lvl="2" indent="-514350">
              <a:buAutoNum type="arabicPeriod"/>
            </a:pPr>
            <a:r>
              <a:rPr lang="en-US" sz="2200" dirty="0">
                <a:ea typeface="+mn-lt"/>
                <a:cs typeface="+mn-lt"/>
              </a:rPr>
              <a:t>Attend the workshop</a:t>
            </a:r>
            <a:endParaRPr lang="en-US" sz="2200" dirty="0">
              <a:cs typeface="Calibri" panose="020F0502020204030204"/>
            </a:endParaRPr>
          </a:p>
          <a:p>
            <a:pPr marL="1428750" lvl="2" indent="-514350">
              <a:buAutoNum type="arabicPeriod"/>
            </a:pPr>
            <a:r>
              <a:rPr lang="en-US" sz="2200" dirty="0">
                <a:ea typeface="+mn-lt"/>
                <a:cs typeface="+mn-lt"/>
              </a:rPr>
              <a:t>Submit the post-workshop activity where you will apply the principles and strategies you learned in the workshop in the context of your course</a:t>
            </a:r>
            <a:endParaRPr lang="en-US" sz="2200" dirty="0">
              <a:cs typeface="Calibri" panose="020F0502020204030204"/>
            </a:endParaRPr>
          </a:p>
          <a:p>
            <a:pPr marL="1428750" lvl="2" indent="-514350">
              <a:buAutoNum type="arabicPeriod"/>
            </a:pPr>
            <a:r>
              <a:rPr lang="en-US" sz="2200" dirty="0">
                <a:ea typeface="+mn-lt"/>
                <a:cs typeface="+mn-lt"/>
              </a:rPr>
              <a:t>Receive a constructive feedback from lead facilitators</a:t>
            </a:r>
            <a:endParaRPr lang="en-US" sz="2200" dirty="0">
              <a:cs typeface="Calibri" panose="020F0502020204030204"/>
            </a:endParaRPr>
          </a:p>
          <a:p>
            <a:pPr>
              <a:buNone/>
            </a:pPr>
            <a:r>
              <a:rPr lang="en-US" b="1" dirty="0">
                <a:ea typeface="+mn-lt"/>
                <a:cs typeface="+mn-lt"/>
              </a:rPr>
              <a:t>                          </a:t>
            </a:r>
            <a:r>
              <a:rPr lang="en-US" b="1" dirty="0">
                <a:solidFill>
                  <a:schemeClr val="accent1"/>
                </a:solidFill>
                <a:ea typeface="+mn-lt"/>
                <a:cs typeface="+mn-lt"/>
              </a:rPr>
              <a:t> </a:t>
            </a:r>
            <a:r>
              <a:rPr lang="en-US" sz="5400" b="1" dirty="0">
                <a:solidFill>
                  <a:schemeClr val="accent1"/>
                </a:solidFill>
                <a:ea typeface="+mn-lt"/>
                <a:cs typeface="+mn-lt"/>
              </a:rPr>
              <a:t>+</a:t>
            </a:r>
            <a:r>
              <a:rPr lang="en-US" sz="4800" b="1" dirty="0">
                <a:solidFill>
                  <a:schemeClr val="accent1"/>
                </a:solidFill>
                <a:ea typeface="+mn-lt"/>
                <a:cs typeface="+mn-lt"/>
              </a:rPr>
              <a:t> </a:t>
            </a:r>
            <a:r>
              <a:rPr lang="en-US" sz="2800" b="1" dirty="0">
                <a:ea typeface="+mn-lt"/>
                <a:cs typeface="+mn-lt"/>
              </a:rPr>
              <a:t>Submit a Reflection Paper</a:t>
            </a:r>
            <a:endParaRPr lang="en-US" sz="2800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53D1D8-EAB8-4AF7-B680-FE3A61B456F9}"/>
              </a:ext>
            </a:extLst>
          </p:cNvPr>
          <p:cNvSpPr txBox="1"/>
          <p:nvPr/>
        </p:nvSpPr>
        <p:spPr>
          <a:xfrm>
            <a:off x="6099719" y="5272668"/>
            <a:ext cx="406276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Letter of Completion </a:t>
            </a:r>
            <a:endParaRPr lang="en-US" sz="2800" b="1">
              <a:cs typeface="Calibri"/>
            </a:endParaRPr>
          </a:p>
        </p:txBody>
      </p:sp>
      <p:sp>
        <p:nvSpPr>
          <p:cNvPr id="9" name="Arrow: Bent-Up 8">
            <a:extLst>
              <a:ext uri="{FF2B5EF4-FFF2-40B4-BE49-F238E27FC236}">
                <a16:creationId xmlns:a16="http://schemas.microsoft.com/office/drawing/2014/main" id="{7C4EF40A-CD9A-4A95-8829-9598C353B0FF}"/>
              </a:ext>
            </a:extLst>
          </p:cNvPr>
          <p:cNvSpPr/>
          <p:nvPr/>
        </p:nvSpPr>
        <p:spPr>
          <a:xfrm rot="5400000">
            <a:off x="5393185" y="5043741"/>
            <a:ext cx="631902" cy="47392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10" descr="Diploma roll with solid fill">
            <a:extLst>
              <a:ext uri="{FF2B5EF4-FFF2-40B4-BE49-F238E27FC236}">
                <a16:creationId xmlns:a16="http://schemas.microsoft.com/office/drawing/2014/main" id="{B61BAC49-5C88-40B8-B4F1-7FFFD7A63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05279" y="5077078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0010D4-218A-1888-20E1-BF04E5701FC8}"/>
              </a:ext>
            </a:extLst>
          </p:cNvPr>
          <p:cNvSpPr txBox="1"/>
          <p:nvPr/>
        </p:nvSpPr>
        <p:spPr>
          <a:xfrm>
            <a:off x="838200" y="4992163"/>
            <a:ext cx="3761772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ea typeface="+mj-lt"/>
                <a:cs typeface="+mj-lt"/>
                <a:hlinkClick r:id="rId4"/>
              </a:rPr>
              <a:t>carleton.ca/tls/events-and-programs/programs/</a:t>
            </a:r>
            <a:r>
              <a:rPr lang="en-US" sz="2400">
                <a:ea typeface="+mj-lt"/>
                <a:cs typeface="+mj-lt"/>
              </a:rPr>
              <a:t> 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10855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0D0CA-2BEB-4D26-A0EB-307D3072B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286" y="2105702"/>
            <a:ext cx="6795556" cy="740857"/>
          </a:xfrm>
        </p:spPr>
        <p:txBody>
          <a:bodyPr>
            <a:noAutofit/>
          </a:bodyPr>
          <a:lstStyle/>
          <a:p>
            <a:r>
              <a:rPr lang="en-CA" sz="4000">
                <a:latin typeface="+mj-lt"/>
                <a:cs typeface="Arial"/>
              </a:rPr>
              <a:t>Small Group Discussions</a:t>
            </a:r>
            <a:endParaRPr lang="en-CA" sz="4000">
              <a:latin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23C02D-41C0-4673-9C0F-3A49739DB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286" y="3086062"/>
            <a:ext cx="6795556" cy="129901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CA" sz="2400">
                <a:latin typeface="+mj-lt"/>
              </a:rPr>
              <a:t>6:00-6:20pm</a:t>
            </a:r>
          </a:p>
        </p:txBody>
      </p:sp>
    </p:spTree>
    <p:extLst>
      <p:ext uri="{BB962C8B-B14F-4D97-AF65-F5344CB8AC3E}">
        <p14:creationId xmlns:p14="http://schemas.microsoft.com/office/powerpoint/2010/main" val="448585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Group Discussions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7831"/>
            <a:ext cx="5898266" cy="447516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latin typeface="Arial"/>
              </a:rPr>
              <a:t>Breakout Rooms (20 mins)</a:t>
            </a:r>
          </a:p>
          <a:p>
            <a:r>
              <a:rPr lang="en-US" dirty="0">
                <a:latin typeface="Arial"/>
              </a:rPr>
              <a:t>Chat with your peers</a:t>
            </a:r>
          </a:p>
          <a:p>
            <a:r>
              <a:rPr lang="en-US" b="1" dirty="0">
                <a:latin typeface="Arial"/>
              </a:rPr>
              <a:t>Topic</a:t>
            </a:r>
            <a:r>
              <a:rPr lang="en-US" dirty="0">
                <a:latin typeface="Arial"/>
              </a:rPr>
              <a:t>: what aspect(s) of teaching your upcoming course is giving you the most concern?</a:t>
            </a:r>
          </a:p>
          <a:p>
            <a:r>
              <a:rPr lang="en-US" dirty="0">
                <a:latin typeface="Arial"/>
              </a:rPr>
              <a:t>Prepare to report back with a short list of your group’s top 3-5 concerns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A1A083-4FF9-C054-05E5-CB076EF70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351" y="2273642"/>
            <a:ext cx="4694622" cy="25160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F2524B-5E83-67C6-D20F-7BFAB571C6C1}"/>
              </a:ext>
            </a:extLst>
          </p:cNvPr>
          <p:cNvSpPr txBox="1"/>
          <p:nvPr/>
        </p:nvSpPr>
        <p:spPr>
          <a:xfrm>
            <a:off x="8465726" y="4804228"/>
            <a:ext cx="14686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err="1">
                <a:hlinkClick r:id="rId4"/>
              </a:rPr>
              <a:t>chronicle.brightspotcdn.com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32999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0D0CA-2BEB-4D26-A0EB-307D3072B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286" y="2105702"/>
            <a:ext cx="6795556" cy="740857"/>
          </a:xfrm>
        </p:spPr>
        <p:txBody>
          <a:bodyPr>
            <a:noAutofit/>
          </a:bodyPr>
          <a:lstStyle/>
          <a:p>
            <a:r>
              <a:rPr lang="en-CA" sz="4000">
                <a:latin typeface="+mj-lt"/>
                <a:cs typeface="Arial"/>
              </a:rPr>
              <a:t>Group Questions</a:t>
            </a:r>
            <a:endParaRPr lang="en-CA" sz="4000">
              <a:latin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23C02D-41C0-4673-9C0F-3A49739DB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286" y="3086062"/>
            <a:ext cx="6795556" cy="129901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CA" sz="2400">
                <a:latin typeface="+mj-lt"/>
              </a:rPr>
              <a:t>6:20-7:00pm</a:t>
            </a:r>
          </a:p>
        </p:txBody>
      </p:sp>
    </p:spTree>
    <p:extLst>
      <p:ext uri="{BB962C8B-B14F-4D97-AF65-F5344CB8AC3E}">
        <p14:creationId xmlns:p14="http://schemas.microsoft.com/office/powerpoint/2010/main" val="2438694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9186"/>
            <a:ext cx="5693229" cy="42955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</a:rPr>
              <a:t>Time to share!</a:t>
            </a:r>
          </a:p>
          <a:p>
            <a:r>
              <a:rPr lang="en-US" dirty="0">
                <a:latin typeface="Arial"/>
              </a:rPr>
              <a:t>What issue(s) did your group discuss?</a:t>
            </a:r>
          </a:p>
          <a:p>
            <a:r>
              <a:rPr lang="en-US" dirty="0">
                <a:latin typeface="Arial"/>
              </a:rPr>
              <a:t>What solution(s) or suggestion(s) did your peers offer?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8F7FBD-7E22-4D2A-6A09-3313A47EA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515" y="1966685"/>
            <a:ext cx="4704184" cy="2634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1B7F31-DC89-39B6-E9D0-9F6510ABAFEC}"/>
              </a:ext>
            </a:extLst>
          </p:cNvPr>
          <p:cNvSpPr txBox="1"/>
          <p:nvPr/>
        </p:nvSpPr>
        <p:spPr>
          <a:xfrm>
            <a:off x="8603359" y="4601028"/>
            <a:ext cx="7344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err="1">
                <a:hlinkClick r:id="rId4"/>
              </a:rPr>
              <a:t>martech.org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660267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B8D6F8-131B-486A-90F1-7B5BF859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latin typeface="+mj-lt"/>
              </a:rPr>
              <a:t>Break Time!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815462-8E57-4C5F-9EAF-2770F4529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3041"/>
            <a:ext cx="3861122" cy="1481559"/>
          </a:xfrm>
        </p:spPr>
        <p:txBody>
          <a:bodyPr/>
          <a:lstStyle/>
          <a:p>
            <a:r>
              <a:rPr lang="en-CA">
                <a:latin typeface="+mj-lt"/>
              </a:rPr>
              <a:t>Please be back in 20 mins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C71A0D-3ED6-ADDF-F540-6230C8647F37}"/>
              </a:ext>
            </a:extLst>
          </p:cNvPr>
          <p:cNvSpPr txBox="1"/>
          <p:nvPr/>
        </p:nvSpPr>
        <p:spPr>
          <a:xfrm>
            <a:off x="5877498" y="1380997"/>
            <a:ext cx="3472405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/>
              <a:t>General Inquiries:</a:t>
            </a:r>
          </a:p>
          <a:p>
            <a:pPr algn="ctr"/>
            <a:r>
              <a:rPr lang="en-US" sz="2400">
                <a:hlinkClick r:id="rId3"/>
              </a:rPr>
              <a:t>tls@carleton.ca</a:t>
            </a:r>
            <a:r>
              <a:rPr lang="en-US" sz="240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B7608A-2739-CE9A-F405-BBEBAD0686F6}"/>
              </a:ext>
            </a:extLst>
          </p:cNvPr>
          <p:cNvSpPr txBox="1"/>
          <p:nvPr/>
        </p:nvSpPr>
        <p:spPr>
          <a:xfrm>
            <a:off x="5877498" y="2957930"/>
            <a:ext cx="3472405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/>
              <a:t>Brightspace Support:</a:t>
            </a:r>
            <a:endParaRPr lang="en-US" sz="2400" dirty="0"/>
          </a:p>
          <a:p>
            <a:pPr algn="ctr"/>
            <a:r>
              <a:rPr lang="en-US" sz="2400" dirty="0" err="1"/>
              <a:t>tlssupport.carleton.ca</a:t>
            </a:r>
            <a:r>
              <a:rPr lang="en-US" sz="2400" dirty="0"/>
              <a:t>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894856-C090-0C4D-B3FC-B2F129830F30}"/>
              </a:ext>
            </a:extLst>
          </p:cNvPr>
          <p:cNvSpPr txBox="1"/>
          <p:nvPr/>
        </p:nvSpPr>
        <p:spPr>
          <a:xfrm>
            <a:off x="5877499" y="4641948"/>
            <a:ext cx="3472405" cy="12003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/>
              <a:t>Zoom &amp; All Other Ed Tech Support:</a:t>
            </a:r>
          </a:p>
          <a:p>
            <a:pPr algn="ctr"/>
            <a:r>
              <a:rPr lang="en-US" sz="2400" err="1"/>
              <a:t>tlssupport.carleton.ca</a:t>
            </a:r>
            <a:endParaRPr lang="en-US"/>
          </a:p>
        </p:txBody>
      </p:sp>
      <p:pic>
        <p:nvPicPr>
          <p:cNvPr id="3" name="Graphic 2" descr="Coffee outline">
            <a:extLst>
              <a:ext uri="{FF2B5EF4-FFF2-40B4-BE49-F238E27FC236}">
                <a16:creationId xmlns:a16="http://schemas.microsoft.com/office/drawing/2014/main" id="{DF905FBA-9D12-899D-90F4-C64DFB89F1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558" y="2715784"/>
            <a:ext cx="3472405" cy="347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77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0D0CA-2BEB-4D26-A0EB-307D3072B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286" y="2105702"/>
            <a:ext cx="6795556" cy="740857"/>
          </a:xfrm>
        </p:spPr>
        <p:txBody>
          <a:bodyPr>
            <a:noAutofit/>
          </a:bodyPr>
          <a:lstStyle/>
          <a:p>
            <a:r>
              <a:rPr lang="en-CA" sz="4000" dirty="0">
                <a:latin typeface="+mj-lt"/>
                <a:cs typeface="Arial"/>
              </a:rPr>
              <a:t>Group Questions, </a:t>
            </a:r>
            <a:r>
              <a:rPr lang="en-CA" sz="4000" dirty="0" err="1">
                <a:latin typeface="+mj-lt"/>
                <a:cs typeface="Arial"/>
              </a:rPr>
              <a:t>con’t</a:t>
            </a:r>
            <a:endParaRPr lang="en-CA" sz="4000" dirty="0">
              <a:latin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23C02D-41C0-4673-9C0F-3A49739DB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286" y="3086062"/>
            <a:ext cx="6795556" cy="129901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CA" sz="2400">
                <a:latin typeface="+mj-lt"/>
              </a:rPr>
              <a:t>7:20-8:10pm</a:t>
            </a:r>
          </a:p>
        </p:txBody>
      </p:sp>
    </p:spTree>
    <p:extLst>
      <p:ext uri="{BB962C8B-B14F-4D97-AF65-F5344CB8AC3E}">
        <p14:creationId xmlns:p14="http://schemas.microsoft.com/office/powerpoint/2010/main" val="538896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627C8-D067-EC4B-D305-8AF93F0F2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Brightspace Training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25C60-E263-D784-4385-1F9782F55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7204"/>
            <a:ext cx="6210782" cy="429559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b="1" dirty="0">
                <a:latin typeface="Arial"/>
              </a:rPr>
              <a:t>Asynchronous Option:</a:t>
            </a:r>
          </a:p>
          <a:p>
            <a:pPr lvl="1"/>
            <a:r>
              <a:rPr lang="en-US" dirty="0">
                <a:latin typeface="Arial"/>
              </a:rPr>
              <a:t>Sign up for the “Brightspace Basics Online” course (use the “</a:t>
            </a:r>
            <a:r>
              <a:rPr lang="en-US" dirty="0">
                <a:latin typeface="Arial"/>
                <a:hlinkClick r:id="rId3"/>
              </a:rPr>
              <a:t>Discover</a:t>
            </a:r>
            <a:r>
              <a:rPr lang="en-US" dirty="0">
                <a:latin typeface="Arial"/>
              </a:rPr>
              <a:t>” tool on Brightspace</a:t>
            </a:r>
            <a:r>
              <a:rPr lang="en-CA" b="0" i="0" dirty="0">
                <a:effectLst/>
                <a:latin typeface="Calibri"/>
              </a:rPr>
              <a:t>)</a:t>
            </a:r>
          </a:p>
          <a:p>
            <a:pPr lvl="1"/>
            <a:r>
              <a:rPr lang="en-US" dirty="0">
                <a:latin typeface="Arial"/>
              </a:rPr>
              <a:t>Work through the training modules</a:t>
            </a:r>
          </a:p>
          <a:p>
            <a:pPr lvl="1"/>
            <a:r>
              <a:rPr lang="en-US" dirty="0">
                <a:latin typeface="Arial"/>
              </a:rPr>
              <a:t>Complete the Feedback Survey to confirm your completion</a:t>
            </a:r>
          </a:p>
          <a:p>
            <a:pPr lvl="1"/>
            <a:r>
              <a:rPr lang="en-US" dirty="0">
                <a:latin typeface="Arial"/>
              </a:rPr>
              <a:t>One-time payment of $120, paid three times a year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4685D3-920C-2B4E-D06B-D1807AB30AED}"/>
              </a:ext>
            </a:extLst>
          </p:cNvPr>
          <p:cNvSpPr txBox="1"/>
          <p:nvPr/>
        </p:nvSpPr>
        <p:spPr>
          <a:xfrm>
            <a:off x="9572625" y="4648200"/>
            <a:ext cx="184731" cy="21544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en-US" sz="800">
              <a:cs typeface="Arial"/>
            </a:endParaRPr>
          </a:p>
        </p:txBody>
      </p:sp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BA79E97-BB6D-6C7E-EEA4-7CB56FEC9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827" y="2447763"/>
            <a:ext cx="3580326" cy="9205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AC5002-6F78-FBC9-55B0-DE8F320C1BCF}"/>
              </a:ext>
            </a:extLst>
          </p:cNvPr>
          <p:cNvSpPr txBox="1"/>
          <p:nvPr/>
        </p:nvSpPr>
        <p:spPr>
          <a:xfrm>
            <a:off x="9285263" y="3368542"/>
            <a:ext cx="75945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cs typeface="Arial"/>
                <a:hlinkClick r:id="rId5"/>
              </a:rPr>
              <a:t>D2l.com</a:t>
            </a:r>
            <a:endParaRPr lang="en-US" sz="1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0314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9186"/>
            <a:ext cx="5693229" cy="429559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Arial"/>
              </a:rPr>
              <a:t>Let’s hear some other issues / questions your group discussed!</a:t>
            </a:r>
          </a:p>
          <a:p>
            <a:r>
              <a:rPr lang="en-US" dirty="0">
                <a:latin typeface="Arial"/>
              </a:rPr>
              <a:t>What issue(s) did your group discuss?</a:t>
            </a:r>
          </a:p>
          <a:p>
            <a:r>
              <a:rPr lang="en-US" dirty="0">
                <a:latin typeface="Arial"/>
              </a:rPr>
              <a:t>What solution(s) or suggestion(s) did your peers offer?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8F7FBD-7E22-4D2A-6A09-3313A47EA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515" y="1966685"/>
            <a:ext cx="4704184" cy="2634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1B7F31-DC89-39B6-E9D0-9F6510ABAFEC}"/>
              </a:ext>
            </a:extLst>
          </p:cNvPr>
          <p:cNvSpPr txBox="1"/>
          <p:nvPr/>
        </p:nvSpPr>
        <p:spPr>
          <a:xfrm>
            <a:off x="8603359" y="4601028"/>
            <a:ext cx="7344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err="1">
                <a:hlinkClick r:id="rId4"/>
              </a:rPr>
              <a:t>martech.org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499995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0D0CA-2BEB-4D26-A0EB-307D3072B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286" y="2105702"/>
            <a:ext cx="6795556" cy="740857"/>
          </a:xfrm>
        </p:spPr>
        <p:txBody>
          <a:bodyPr>
            <a:noAutofit/>
          </a:bodyPr>
          <a:lstStyle/>
          <a:p>
            <a:r>
              <a:rPr lang="en-CA" sz="4000">
                <a:latin typeface="+mj-lt"/>
                <a:cs typeface="Arial"/>
              </a:rPr>
              <a:t>Wrap Up</a:t>
            </a:r>
            <a:endParaRPr lang="en-CA" sz="4000">
              <a:latin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23C02D-41C0-4673-9C0F-3A49739DB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286" y="3086062"/>
            <a:ext cx="6795556" cy="129901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CA" sz="2400">
                <a:latin typeface="+mj-lt"/>
              </a:rPr>
              <a:t>8:10-8:30pm</a:t>
            </a:r>
          </a:p>
        </p:txBody>
      </p:sp>
    </p:spTree>
    <p:extLst>
      <p:ext uri="{BB962C8B-B14F-4D97-AF65-F5344CB8AC3E}">
        <p14:creationId xmlns:p14="http://schemas.microsoft.com/office/powerpoint/2010/main" val="49730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61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627C8-D067-EC4B-D305-8AF93F0F2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Parting Tips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25C60-E263-D784-4385-1F9782F55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5100"/>
            <a:ext cx="3771900" cy="29497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>
                <a:latin typeface="Arial"/>
              </a:rPr>
              <a:t>“Top tips” from TLS facilitators </a:t>
            </a:r>
            <a:endParaRPr lang="en-US"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82EBAE-1212-9391-3F1D-C08411CD2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9985" y="1055603"/>
            <a:ext cx="8022015" cy="41781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F8F634-670D-E3BB-84AE-6D4E040CBD92}"/>
              </a:ext>
            </a:extLst>
          </p:cNvPr>
          <p:cNvSpPr txBox="1"/>
          <p:nvPr/>
        </p:nvSpPr>
        <p:spPr>
          <a:xfrm>
            <a:off x="7924800" y="4903871"/>
            <a:ext cx="9092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err="1">
                <a:hlinkClick r:id="rId5"/>
              </a:rPr>
              <a:t>steelbone.co.uk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363814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dc_logo_swoop_wh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57" y="161552"/>
            <a:ext cx="754963" cy="32052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90805" y="4105171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7000">
                <a:solidFill>
                  <a:srgbClr val="FFFFFF"/>
                </a:solidFill>
              </a:rPr>
              <a:t>Key Take-Away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90805" y="1076217"/>
            <a:ext cx="8888861" cy="38104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400" dirty="0">
                <a:solidFill>
                  <a:srgbClr val="FFFFFF"/>
                </a:solidFill>
                <a:latin typeface="Arial"/>
                <a:cs typeface="Arial"/>
              </a:rPr>
              <a:t>Use the </a:t>
            </a:r>
            <a:r>
              <a:rPr lang="en-US" sz="4400" b="1" dirty="0">
                <a:solidFill>
                  <a:srgbClr val="FFFFFF"/>
                </a:solidFill>
                <a:latin typeface="Arial"/>
                <a:cs typeface="Arial"/>
              </a:rPr>
              <a:t>Resources Available</a:t>
            </a:r>
            <a:r>
              <a:rPr lang="en-US" sz="44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lang="en-US" sz="4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08965" indent="-608965" algn="l">
              <a:buFont typeface="Arial,Sans-Serif"/>
              <a:buChar char="•"/>
            </a:pPr>
            <a:r>
              <a:rPr lang="en-US" sz="4000" dirty="0">
                <a:solidFill>
                  <a:srgbClr val="FF0000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Orientation Resources</a:t>
            </a:r>
            <a:endParaRPr lang="en-US" sz="4000">
              <a:solidFill>
                <a:srgbClr val="FF0000"/>
              </a:solidFill>
              <a:latin typeface="Arial"/>
              <a:cs typeface="Arial"/>
            </a:endParaRPr>
          </a:p>
          <a:p>
            <a:pPr marL="608965" indent="-608965" algn="l">
              <a:buFont typeface="Arial,Sans-Serif"/>
              <a:buChar char="•"/>
            </a:pPr>
            <a:r>
              <a:rPr lang="en-US" sz="4000" dirty="0">
                <a:solidFill>
                  <a:srgbClr val="FF0000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Teaching Mentors</a:t>
            </a:r>
            <a:endParaRPr lang="en-US" sz="4000">
              <a:solidFill>
                <a:srgbClr val="FF0000"/>
              </a:solidFill>
              <a:latin typeface="Arial"/>
              <a:cs typeface="Arial"/>
            </a:endParaRPr>
          </a:p>
          <a:p>
            <a:pPr marL="608965" indent="-608965" algn="l">
              <a:buFont typeface="Arial,Sans-Serif"/>
              <a:buChar char="•"/>
            </a:pPr>
            <a:r>
              <a:rPr lang="en-US" sz="4000" dirty="0">
                <a:solidFill>
                  <a:srgbClr val="FF0000"/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Teaching Resources &amp; Tips</a:t>
            </a:r>
          </a:p>
          <a:p>
            <a:pPr marL="608965" indent="-608965" algn="l">
              <a:buFont typeface="Arial,Sans-Serif"/>
              <a:buChar char="•"/>
            </a:pPr>
            <a:r>
              <a:rPr lang="en-US" sz="4000" dirty="0">
                <a:solidFill>
                  <a:srgbClr val="FF0000"/>
                </a:solidFill>
                <a:latin typeface="Arial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Teaching Online &amp; Hyflex</a:t>
            </a:r>
            <a:endParaRPr lang="en-US" sz="4000">
              <a:solidFill>
                <a:srgbClr val="FF0000"/>
              </a:solidFill>
              <a:cs typeface="Arial"/>
            </a:endParaRPr>
          </a:p>
          <a:p>
            <a:pPr algn="l"/>
            <a:endParaRPr lang="en-US" dirty="0">
              <a:solidFill>
                <a:srgbClr val="8064A2"/>
              </a:solidFill>
            </a:endParaRPr>
          </a:p>
        </p:txBody>
      </p:sp>
      <p:pic>
        <p:nvPicPr>
          <p:cNvPr id="2" name="Picture 1" descr="881493-200.p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774" y="2648051"/>
            <a:ext cx="2238655" cy="2238655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/>
        </p:nvSpPr>
        <p:spPr>
          <a:xfrm>
            <a:off x="1130659" y="33644"/>
            <a:ext cx="3016912" cy="448437"/>
          </a:xfrm>
          <a:prstGeom prst="rect">
            <a:avLst/>
          </a:prstGeom>
        </p:spPr>
        <p:txBody>
          <a:bodyPr vert="horz" lIns="121920" tIns="60960" rIns="121920" bIns="60960" rtlCol="0" anchor="b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 defTabSz="609585">
              <a:defRPr/>
            </a:pPr>
            <a:endParaRPr lang="en-US" sz="1067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490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dc_logo_swoop_wh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57" y="161552"/>
            <a:ext cx="754963" cy="32052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90805" y="4105171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7000">
                <a:solidFill>
                  <a:srgbClr val="FFFFFF"/>
                </a:solidFill>
              </a:rPr>
              <a:t>Key Take-Away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90805" y="1076217"/>
            <a:ext cx="8888861" cy="38104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400" b="1" dirty="0">
                <a:solidFill>
                  <a:srgbClr val="FFFFFF"/>
                </a:solidFill>
                <a:latin typeface="Arial"/>
                <a:cs typeface="Arial"/>
              </a:rPr>
              <a:t>Key Contacts</a:t>
            </a:r>
            <a:r>
              <a:rPr lang="en-US" sz="44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lang="en-US" sz="4400">
              <a:solidFill>
                <a:srgbClr val="000000"/>
              </a:solidFill>
              <a:latin typeface="Arial"/>
              <a:cs typeface="Arial"/>
            </a:endParaRPr>
          </a:p>
          <a:p>
            <a:pPr marL="608965" indent="-608965" algn="l">
              <a:buFont typeface="Arial,Sans-Serif"/>
              <a:buChar char="•"/>
            </a:pPr>
            <a:r>
              <a:rPr lang="en-US" sz="3900" dirty="0">
                <a:solidFill>
                  <a:srgbClr val="FFFFFF"/>
                </a:solidFill>
                <a:latin typeface="Arial"/>
                <a:cs typeface="Arial"/>
              </a:rPr>
              <a:t>TLS (</a:t>
            </a:r>
            <a:r>
              <a:rPr lang="en-US" sz="390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tlssupport.carleton.ca</a:t>
            </a:r>
            <a:r>
              <a:rPr lang="en-US" sz="3900" dirty="0">
                <a:solidFill>
                  <a:srgbClr val="FFFFFF"/>
                </a:solidFill>
                <a:latin typeface="Arial"/>
                <a:cs typeface="Arial"/>
              </a:rPr>
              <a:t>) </a:t>
            </a:r>
            <a:endParaRPr lang="en-US" sz="39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08965" indent="-608965" algn="l">
              <a:buFont typeface="Arial,Sans-Serif"/>
              <a:buChar char="•"/>
            </a:pPr>
            <a:r>
              <a:rPr lang="en-US" sz="3900" dirty="0">
                <a:solidFill>
                  <a:srgbClr val="FFFFFF"/>
                </a:solidFill>
                <a:latin typeface="Arial"/>
                <a:cs typeface="Arial"/>
              </a:rPr>
              <a:t>Resources for You/Students (</a:t>
            </a:r>
            <a:r>
              <a:rPr lang="en-US" sz="3900" dirty="0">
                <a:solidFill>
                  <a:srgbClr val="000000"/>
                </a:solidFill>
                <a:latin typeface="Arial"/>
                <a:cs typeface="Arial"/>
                <a:hlinkClick r:id="rId5"/>
              </a:rPr>
              <a:t>carleton.ca/tls/events-and-programs/orientations</a:t>
            </a:r>
            <a:r>
              <a:rPr lang="en-US" sz="39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lang="en-US" sz="3900">
              <a:cs typeface="Arial"/>
            </a:endParaRPr>
          </a:p>
          <a:p>
            <a:pPr marL="608965" indent="-608965" algn="l">
              <a:buFont typeface="Arial,Sans-Serif"/>
              <a:buChar char="•"/>
            </a:pPr>
            <a:r>
              <a:rPr lang="en-US" sz="3900" dirty="0">
                <a:solidFill>
                  <a:srgbClr val="FFFFFF"/>
                </a:solidFill>
                <a:latin typeface="Arial"/>
                <a:cs typeface="Arial"/>
              </a:rPr>
              <a:t>CUPE 4600 (</a:t>
            </a:r>
            <a:r>
              <a:rPr lang="en-US" sz="3900" dirty="0">
                <a:solidFill>
                  <a:srgbClr val="000000"/>
                </a:solidFill>
                <a:latin typeface="Arial"/>
                <a:cs typeface="Arial"/>
                <a:hlinkClick r:id="rId6"/>
              </a:rPr>
              <a:t>info@cupe4600.ca</a:t>
            </a:r>
            <a:r>
              <a:rPr lang="en-US" sz="39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lang="en-US" dirty="0"/>
          </a:p>
          <a:p>
            <a:pPr algn="l"/>
            <a:endParaRPr lang="en-US" dirty="0">
              <a:solidFill>
                <a:srgbClr val="8064A2"/>
              </a:solidFill>
            </a:endParaRPr>
          </a:p>
        </p:txBody>
      </p:sp>
      <p:pic>
        <p:nvPicPr>
          <p:cNvPr id="2" name="Picture 1" descr="881493-200.p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774" y="2648051"/>
            <a:ext cx="2238655" cy="2238655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/>
        </p:nvSpPr>
        <p:spPr>
          <a:xfrm>
            <a:off x="1130659" y="33644"/>
            <a:ext cx="3016912" cy="448437"/>
          </a:xfrm>
          <a:prstGeom prst="rect">
            <a:avLst/>
          </a:prstGeom>
        </p:spPr>
        <p:txBody>
          <a:bodyPr vert="horz" lIns="121920" tIns="60960" rIns="121920" bIns="60960" rtlCol="0" anchor="b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 defTabSz="609585">
              <a:defRPr/>
            </a:pPr>
            <a:endParaRPr lang="en-US" sz="1067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15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dc_logo_swoop_wh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57" y="161552"/>
            <a:ext cx="754963" cy="32052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90805" y="4105171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7000">
                <a:solidFill>
                  <a:srgbClr val="FFFFFF"/>
                </a:solidFill>
              </a:rPr>
              <a:t>Key Take-Away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90805" y="1076217"/>
            <a:ext cx="8888861" cy="381048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  <a:latin typeface="Arial"/>
              </a:rPr>
              <a:t>For </a:t>
            </a:r>
            <a:r>
              <a:rPr lang="en-US" sz="4800" b="1" dirty="0">
                <a:solidFill>
                  <a:srgbClr val="FFFFFF"/>
                </a:solidFill>
                <a:latin typeface="Arial"/>
              </a:rPr>
              <a:t>EdTech</a:t>
            </a:r>
            <a:r>
              <a:rPr lang="en-US" sz="4800" dirty="0">
                <a:solidFill>
                  <a:srgbClr val="FFFFFF"/>
                </a:solidFill>
                <a:latin typeface="Arial"/>
              </a:rPr>
              <a:t>:</a:t>
            </a:r>
          </a:p>
          <a:p>
            <a:pPr marL="608965" indent="-608965" algn="l">
              <a:buClrTx/>
              <a:buFont typeface="Arial"/>
              <a:buChar char="•"/>
            </a:pPr>
            <a:r>
              <a:rPr lang="en-US" sz="4300" dirty="0">
                <a:solidFill>
                  <a:srgbClr val="FFFFFF"/>
                </a:solidFill>
                <a:latin typeface="Arial"/>
              </a:rPr>
              <a:t>Use Carleton-supported EdTech tools (e.g., Brightspace, H5P, Zoom)</a:t>
            </a:r>
            <a:endParaRPr lang="en-US" dirty="0"/>
          </a:p>
          <a:p>
            <a:pPr marL="608965" indent="-608965" algn="l">
              <a:buClrTx/>
              <a:buFont typeface="Arial"/>
              <a:buChar char="•"/>
            </a:pPr>
            <a:r>
              <a:rPr lang="en-US" sz="4300" b="1" dirty="0">
                <a:solidFill>
                  <a:srgbClr val="FFFFFF"/>
                </a:solidFill>
                <a:latin typeface="Arial"/>
                <a:hlinkClick r:id="rId4"/>
              </a:rPr>
              <a:t>Intentional Tech</a:t>
            </a:r>
            <a:r>
              <a:rPr lang="en-US" sz="4300" dirty="0">
                <a:solidFill>
                  <a:srgbClr val="FFFFFF"/>
                </a:solidFill>
                <a:latin typeface="Arial"/>
              </a:rPr>
              <a:t>: let your Learning Outcomes drive the decisions around tech</a:t>
            </a:r>
            <a:endParaRPr lang="en-US" sz="3900" dirty="0">
              <a:solidFill>
                <a:srgbClr val="FFFFFF"/>
              </a:solidFill>
              <a:latin typeface="Arial"/>
            </a:endParaRPr>
          </a:p>
          <a:p>
            <a:pPr algn="l"/>
            <a:endParaRPr lang="en-US" dirty="0">
              <a:solidFill>
                <a:srgbClr val="8064A2"/>
              </a:solidFill>
            </a:endParaRPr>
          </a:p>
        </p:txBody>
      </p:sp>
      <p:pic>
        <p:nvPicPr>
          <p:cNvPr id="2" name="Picture 1" descr="881493-200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774" y="2648051"/>
            <a:ext cx="2238655" cy="2238655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/>
        </p:nvSpPr>
        <p:spPr>
          <a:xfrm>
            <a:off x="1130659" y="33644"/>
            <a:ext cx="3016912" cy="448437"/>
          </a:xfrm>
          <a:prstGeom prst="rect">
            <a:avLst/>
          </a:prstGeom>
        </p:spPr>
        <p:txBody>
          <a:bodyPr vert="horz" lIns="121920" tIns="60960" rIns="121920" bIns="60960" rtlCol="0" anchor="b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 defTabSz="609585">
              <a:defRPr/>
            </a:pPr>
            <a:endParaRPr lang="en-US" sz="1067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8A757B-8C3B-82E5-4D66-3DAF521DC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7" y="209434"/>
            <a:ext cx="5683243" cy="55231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E41698-EBFD-5872-D0A3-A8D1943B9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503" y="228905"/>
            <a:ext cx="5523478" cy="5503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1724508-1138-A347-AA1B-8A0517B6E5AE}"/>
              </a:ext>
            </a:extLst>
          </p:cNvPr>
          <p:cNvSpPr txBox="1"/>
          <p:nvPr/>
        </p:nvSpPr>
        <p:spPr>
          <a:xfrm>
            <a:off x="8001120" y="5798097"/>
            <a:ext cx="3719333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/>
              <a:t>Course Consultations</a:t>
            </a:r>
            <a:br>
              <a:rPr lang="en-US" sz="2400" dirty="0"/>
            </a:br>
            <a:r>
              <a:rPr lang="en-US" sz="2400" dirty="0">
                <a:hlinkClick r:id="rId5"/>
              </a:rPr>
              <a:t>tlssupport.carleton.ca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031CC8-8369-9B4B-ABEF-1702A3043039}"/>
              </a:ext>
            </a:extLst>
          </p:cNvPr>
          <p:cNvSpPr txBox="1"/>
          <p:nvPr/>
        </p:nvSpPr>
        <p:spPr>
          <a:xfrm>
            <a:off x="471547" y="5817569"/>
            <a:ext cx="2847372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TLS webpage</a:t>
            </a:r>
            <a:br>
              <a:rPr lang="en-US" sz="2400" dirty="0"/>
            </a:br>
            <a:r>
              <a:rPr lang="en-US" sz="2400" dirty="0">
                <a:hlinkClick r:id="rId6"/>
              </a:rPr>
              <a:t>carleton.ca/tls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6EFA92-60AB-DC71-53FF-7A885F4307E9}"/>
              </a:ext>
            </a:extLst>
          </p:cNvPr>
          <p:cNvSpPr txBox="1"/>
          <p:nvPr/>
        </p:nvSpPr>
        <p:spPr>
          <a:xfrm>
            <a:off x="3919958" y="5793271"/>
            <a:ext cx="3480123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/>
              <a:t>Brightspace Support</a:t>
            </a:r>
            <a:br>
              <a:rPr lang="en-US" sz="2400" dirty="0"/>
            </a:br>
            <a:r>
              <a:rPr lang="en-US" sz="2400" dirty="0">
                <a:hlinkClick r:id="rId7"/>
              </a:rPr>
              <a:t>tlssupport.carleton.ca</a:t>
            </a:r>
          </a:p>
        </p:txBody>
      </p:sp>
    </p:spTree>
    <p:extLst>
      <p:ext uri="{BB962C8B-B14F-4D97-AF65-F5344CB8AC3E}">
        <p14:creationId xmlns:p14="http://schemas.microsoft.com/office/powerpoint/2010/main" val="103292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8737"/>
            <a:ext cx="10515600" cy="1052286"/>
          </a:xfrm>
        </p:spPr>
        <p:txBody>
          <a:bodyPr/>
          <a:lstStyle/>
          <a:p>
            <a:r>
              <a:rPr lang="en-US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8085"/>
            <a:ext cx="7881594" cy="339261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b="1" dirty="0">
                <a:latin typeface="Arial"/>
              </a:rPr>
              <a:t>Dr. Lindsay Richardson </a:t>
            </a:r>
            <a:r>
              <a:rPr lang="en-US" sz="2400" dirty="0">
                <a:latin typeface="Arial"/>
              </a:rPr>
              <a:t>(she/her) (</a:t>
            </a:r>
            <a:r>
              <a:rPr lang="en-US" sz="2400" dirty="0">
                <a:latin typeface="Arial"/>
                <a:hlinkClick r:id="rId3"/>
              </a:rPr>
              <a:t>LindsayRichardson@cunet.carleton.ca</a:t>
            </a:r>
            <a:r>
              <a:rPr lang="en-US" sz="2400" dirty="0">
                <a:latin typeface="Arial"/>
              </a:rPr>
              <a:t>)</a:t>
            </a:r>
            <a:endParaRPr lang="en-US" sz="24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  <a:latin typeface="Arial"/>
              </a:rPr>
              <a:t>Educational Technology Manager, 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TLS</a:t>
            </a:r>
          </a:p>
          <a:p>
            <a:pPr lvl="1">
              <a:buFont typeface="Arial" panose="020B0604020202020204" pitchFamily="34" charset="0"/>
            </a:pPr>
            <a:r>
              <a:rPr lang="en-US" sz="2600" dirty="0">
                <a:latin typeface="Arial"/>
              </a:rPr>
              <a:t>CI, Dept of Psychology</a:t>
            </a:r>
          </a:p>
          <a:p>
            <a:r>
              <a:rPr lang="en-US" b="1" dirty="0">
                <a:latin typeface="Arial"/>
              </a:rPr>
              <a:t>Morgan Rooney </a:t>
            </a:r>
            <a:r>
              <a:rPr lang="en-US" sz="2400" dirty="0">
                <a:latin typeface="Arial"/>
              </a:rPr>
              <a:t>(he/him)</a:t>
            </a:r>
            <a:r>
              <a:rPr lang="en-US" sz="2400" b="1" dirty="0">
                <a:latin typeface="Arial"/>
              </a:rPr>
              <a:t> </a:t>
            </a:r>
            <a:br>
              <a:rPr lang="en-US" sz="2400" b="1" dirty="0">
                <a:latin typeface="Arial"/>
              </a:rPr>
            </a:br>
            <a:r>
              <a:rPr lang="en-US" sz="2400" dirty="0">
                <a:latin typeface="Arial"/>
              </a:rPr>
              <a:t>(</a:t>
            </a:r>
            <a:r>
              <a:rPr lang="en-US" sz="2400" dirty="0">
                <a:latin typeface="Arial"/>
                <a:hlinkClick r:id="rId4"/>
              </a:rPr>
              <a:t>MorganRooney@cunet.carleton.ca</a:t>
            </a:r>
            <a:r>
              <a:rPr lang="en-US" sz="2400" dirty="0">
                <a:latin typeface="Arial"/>
              </a:rPr>
              <a:t>)</a:t>
            </a:r>
            <a:endParaRPr lang="en-US" sz="2400" dirty="0"/>
          </a:p>
          <a:p>
            <a:pPr lvl="1"/>
            <a:r>
              <a:rPr lang="en-US" sz="2600" dirty="0">
                <a:latin typeface="Arial"/>
              </a:rPr>
              <a:t>Educational Development Coordinator, TLS</a:t>
            </a:r>
          </a:p>
          <a:p>
            <a:pPr lvl="1"/>
            <a:r>
              <a:rPr lang="en-US" sz="2600" dirty="0">
                <a:latin typeface="Arial"/>
              </a:rPr>
              <a:t>CI, Dept of English</a:t>
            </a:r>
          </a:p>
        </p:txBody>
      </p:sp>
      <p:pic>
        <p:nvPicPr>
          <p:cNvPr id="4" name="Picture 3" descr="images.png">
            <a:extLst>
              <a:ext uri="{FF2B5EF4-FFF2-40B4-BE49-F238E27FC236}">
                <a16:creationId xmlns:a16="http://schemas.microsoft.com/office/drawing/2014/main" id="{50DF1BA3-83E3-58D0-8D97-D22CFE6A54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215" y="2660649"/>
            <a:ext cx="2292349" cy="18986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EC014E-1A87-18DA-5EB4-AE8CB76A7D8C}"/>
              </a:ext>
            </a:extLst>
          </p:cNvPr>
          <p:cNvSpPr txBox="1"/>
          <p:nvPr/>
        </p:nvSpPr>
        <p:spPr>
          <a:xfrm>
            <a:off x="9614885" y="4559300"/>
            <a:ext cx="8467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>
                <a:hlinkClick r:id="rId6"/>
              </a:rPr>
              <a:t>Rlv.zcache.com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1823015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6568440" cy="456217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5:30-5:45 – Introductions</a:t>
            </a:r>
          </a:p>
          <a:p>
            <a:pPr marL="0" indent="0">
              <a:buNone/>
            </a:pPr>
            <a:r>
              <a:rPr lang="en-US" dirty="0"/>
              <a:t>5:45-6:00 – TLS Overview &amp; Resources</a:t>
            </a:r>
          </a:p>
          <a:p>
            <a:pPr marL="0" indent="0">
              <a:buNone/>
            </a:pPr>
            <a:r>
              <a:rPr lang="en-US" dirty="0"/>
              <a:t>6:00-6:20 – Small Group Discussions</a:t>
            </a:r>
          </a:p>
          <a:p>
            <a:pPr marL="0" indent="0">
              <a:buNone/>
            </a:pPr>
            <a:r>
              <a:rPr lang="en-US" dirty="0"/>
              <a:t>6:20-7:00 – Group Questions</a:t>
            </a:r>
          </a:p>
          <a:p>
            <a:pPr marL="0" indent="0">
              <a:buNone/>
            </a:pPr>
            <a:r>
              <a:rPr lang="en-US" dirty="0">
                <a:solidFill>
                  <a:srgbClr val="3591B4"/>
                </a:solidFill>
              </a:rPr>
              <a:t>7:00-7:20 – Break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7:20-8:10 – Group Questions, </a:t>
            </a:r>
            <a:r>
              <a:rPr lang="en-US" dirty="0" err="1"/>
              <a:t>con’t</a:t>
            </a:r>
            <a:endParaRPr lang="en-US" sz="3300" dirty="0"/>
          </a:p>
          <a:p>
            <a:pPr marL="0" indent="0">
              <a:buNone/>
            </a:pPr>
            <a:r>
              <a:rPr lang="en-US" dirty="0"/>
              <a:t>8:10-8:30 – Parting Tips &amp; Wrap Up</a:t>
            </a:r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716" y="2032000"/>
            <a:ext cx="2908300" cy="279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03996" y="4826000"/>
            <a:ext cx="5437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err="1">
                <a:hlinkClick r:id="rId4"/>
              </a:rPr>
              <a:t>dare.org</a:t>
            </a:r>
            <a:endParaRPr lang="en-CA" sz="800"/>
          </a:p>
        </p:txBody>
      </p:sp>
    </p:spTree>
    <p:extLst>
      <p:ext uri="{BB962C8B-B14F-4D97-AF65-F5344CB8AC3E}">
        <p14:creationId xmlns:p14="http://schemas.microsoft.com/office/powerpoint/2010/main" val="2320369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1756" y="2447404"/>
            <a:ext cx="2362995" cy="176446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Teaching and Learning Services</a:t>
            </a:r>
          </a:p>
        </p:txBody>
      </p:sp>
      <p:pic>
        <p:nvPicPr>
          <p:cNvPr id="7" name="Picture 6" descr="A person and person sitting at a table&#10;&#10;Description automatically generated">
            <a:extLst>
              <a:ext uri="{FF2B5EF4-FFF2-40B4-BE49-F238E27FC236}">
                <a16:creationId xmlns:a16="http://schemas.microsoft.com/office/drawing/2014/main" id="{CC43338F-0EAD-4BBE-1B04-954167F2D7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1" t="1282"/>
          <a:stretch/>
        </p:blipFill>
        <p:spPr>
          <a:xfrm>
            <a:off x="413657" y="1284514"/>
            <a:ext cx="8879866" cy="47678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E16363EA-DBF7-CB5B-7723-514CF18FC93E}"/>
              </a:ext>
            </a:extLst>
          </p:cNvPr>
          <p:cNvSpPr/>
          <p:nvPr/>
        </p:nvSpPr>
        <p:spPr>
          <a:xfrm>
            <a:off x="413657" y="2519264"/>
            <a:ext cx="3052166" cy="2170981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2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B5523399-CB42-73FB-15BA-6CF71FE18952}"/>
              </a:ext>
            </a:extLst>
          </p:cNvPr>
          <p:cNvGrpSpPr/>
          <p:nvPr/>
        </p:nvGrpSpPr>
        <p:grpSpPr>
          <a:xfrm>
            <a:off x="5832419" y="1852861"/>
            <a:ext cx="3480134" cy="2638997"/>
            <a:chOff x="5320145" y="1417249"/>
            <a:chExt cx="3480134" cy="263899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A6C77C3-AC34-77B5-3DEE-CF076916712E}"/>
                </a:ext>
              </a:extLst>
            </p:cNvPr>
            <p:cNvGrpSpPr/>
            <p:nvPr/>
          </p:nvGrpSpPr>
          <p:grpSpPr>
            <a:xfrm>
              <a:off x="6174291" y="1417249"/>
              <a:ext cx="1771843" cy="1750950"/>
              <a:chOff x="9196571" y="846414"/>
              <a:chExt cx="1771843" cy="1750950"/>
            </a:xfrm>
          </p:grpSpPr>
          <p:sp>
            <p:nvSpPr>
              <p:cNvPr id="12" name="Round Diagonal Corner Rectangle 11">
                <a:extLst>
                  <a:ext uri="{FF2B5EF4-FFF2-40B4-BE49-F238E27FC236}">
                    <a16:creationId xmlns:a16="http://schemas.microsoft.com/office/drawing/2014/main" id="{D617E635-8854-BC35-1921-2A6272F64189}"/>
                  </a:ext>
                </a:extLst>
              </p:cNvPr>
              <p:cNvSpPr/>
              <p:nvPr/>
            </p:nvSpPr>
            <p:spPr>
              <a:xfrm>
                <a:off x="9196571" y="846414"/>
                <a:ext cx="1771843" cy="1750950"/>
              </a:xfrm>
              <a:prstGeom prst="round2DiagRect">
                <a:avLst>
                  <a:gd name="adj1" fmla="val 29727"/>
                  <a:gd name="adj2" fmla="val 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/>
              <a:lstStyle/>
              <a:p>
                <a:endParaRPr lang="en-CA"/>
              </a:p>
            </p:txBody>
          </p:sp>
          <p:sp>
            <p:nvSpPr>
              <p:cNvPr id="21" name="Rectangle 20" descr="Laptop">
                <a:extLst>
                  <a:ext uri="{FF2B5EF4-FFF2-40B4-BE49-F238E27FC236}">
                    <a16:creationId xmlns:a16="http://schemas.microsoft.com/office/drawing/2014/main" id="{97B9F921-A479-6128-AB35-DE7A646243C8}"/>
                  </a:ext>
                </a:extLst>
              </p:cNvPr>
              <p:cNvSpPr/>
              <p:nvPr/>
            </p:nvSpPr>
            <p:spPr>
              <a:xfrm>
                <a:off x="9548187" y="1174098"/>
                <a:ext cx="1152470" cy="1122787"/>
              </a:xfrm>
              <a:prstGeom prst="rect">
                <a:avLst/>
              </a:prstGeom>
              <a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bg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1A193AA-B0E9-DC57-5BBC-39CB3E9E9A3D}"/>
                </a:ext>
              </a:extLst>
            </p:cNvPr>
            <p:cNvSpPr txBox="1"/>
            <p:nvPr/>
          </p:nvSpPr>
          <p:spPr>
            <a:xfrm>
              <a:off x="5320145" y="3225249"/>
              <a:ext cx="3480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/>
                <a:t>Use online resources to help you learn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EF2FB2E-0D64-B8E5-5BEC-A87FD10E8827}"/>
              </a:ext>
            </a:extLst>
          </p:cNvPr>
          <p:cNvGrpSpPr/>
          <p:nvPr/>
        </p:nvGrpSpPr>
        <p:grpSpPr>
          <a:xfrm>
            <a:off x="8711866" y="2844249"/>
            <a:ext cx="3480134" cy="2363989"/>
            <a:chOff x="7946134" y="3221124"/>
            <a:chExt cx="3480134" cy="236398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34D4124-3F46-210F-6603-629C57AA402F}"/>
                </a:ext>
              </a:extLst>
            </p:cNvPr>
            <p:cNvGrpSpPr/>
            <p:nvPr/>
          </p:nvGrpSpPr>
          <p:grpSpPr>
            <a:xfrm>
              <a:off x="8924428" y="3221124"/>
              <a:ext cx="1771843" cy="1750950"/>
              <a:chOff x="7981757" y="3659250"/>
              <a:chExt cx="1441125" cy="1441125"/>
            </a:xfrm>
          </p:grpSpPr>
          <p:sp>
            <p:nvSpPr>
              <p:cNvPr id="19" name="Round Diagonal Corner Rectangle 18">
                <a:extLst>
                  <a:ext uri="{FF2B5EF4-FFF2-40B4-BE49-F238E27FC236}">
                    <a16:creationId xmlns:a16="http://schemas.microsoft.com/office/drawing/2014/main" id="{01D5D305-7C7E-05B2-7046-DE3691ABEB88}"/>
                  </a:ext>
                </a:extLst>
              </p:cNvPr>
              <p:cNvSpPr/>
              <p:nvPr/>
            </p:nvSpPr>
            <p:spPr>
              <a:xfrm>
                <a:off x="7981757" y="3659250"/>
                <a:ext cx="1441125" cy="1441125"/>
              </a:xfrm>
              <a:prstGeom prst="round2DiagRect">
                <a:avLst>
                  <a:gd name="adj1" fmla="val 29727"/>
                  <a:gd name="adj2" fmla="val 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/>
              <a:lstStyle/>
              <a:p>
                <a:endParaRPr lang="en-CA"/>
              </a:p>
            </p:txBody>
          </p:sp>
          <p:sp>
            <p:nvSpPr>
              <p:cNvPr id="20" name="Rectangle 19" descr="Questions">
                <a:extLst>
                  <a:ext uri="{FF2B5EF4-FFF2-40B4-BE49-F238E27FC236}">
                    <a16:creationId xmlns:a16="http://schemas.microsoft.com/office/drawing/2014/main" id="{5B8F09E7-A6D8-52C6-7BE0-DE8D1398751B}"/>
                  </a:ext>
                </a:extLst>
              </p:cNvPr>
              <p:cNvSpPr/>
              <p:nvPr/>
            </p:nvSpPr>
            <p:spPr>
              <a:xfrm>
                <a:off x="8288881" y="4020802"/>
                <a:ext cx="826875" cy="826875"/>
              </a:xfrm>
              <a:prstGeom prst="rect">
                <a:avLst/>
              </a:pr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bg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619759C-83F0-79A3-D6B6-9F7357A2F625}"/>
                </a:ext>
              </a:extLst>
            </p:cNvPr>
            <p:cNvSpPr txBox="1"/>
            <p:nvPr/>
          </p:nvSpPr>
          <p:spPr>
            <a:xfrm>
              <a:off x="7946134" y="5123448"/>
              <a:ext cx="34801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/>
                <a:t>Consult with our team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E8D2795-C2CE-9A7F-83EE-34DE5F928FEE}"/>
              </a:ext>
            </a:extLst>
          </p:cNvPr>
          <p:cNvGrpSpPr/>
          <p:nvPr/>
        </p:nvGrpSpPr>
        <p:grpSpPr>
          <a:xfrm>
            <a:off x="146349" y="1857022"/>
            <a:ext cx="3480134" cy="2733357"/>
            <a:chOff x="182761" y="1421410"/>
            <a:chExt cx="3480134" cy="273335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5D74067-03B9-C876-B6F5-590EA7BD345C}"/>
                </a:ext>
              </a:extLst>
            </p:cNvPr>
            <p:cNvGrpSpPr/>
            <p:nvPr/>
          </p:nvGrpSpPr>
          <p:grpSpPr>
            <a:xfrm>
              <a:off x="1223586" y="1421410"/>
              <a:ext cx="1771843" cy="1750950"/>
              <a:chOff x="6204857" y="846414"/>
              <a:chExt cx="1771843" cy="1750950"/>
            </a:xfrm>
          </p:grpSpPr>
          <p:sp>
            <p:nvSpPr>
              <p:cNvPr id="6" name="Round Diagonal Corner Rectangle 5">
                <a:extLst>
                  <a:ext uri="{FF2B5EF4-FFF2-40B4-BE49-F238E27FC236}">
                    <a16:creationId xmlns:a16="http://schemas.microsoft.com/office/drawing/2014/main" id="{569EE361-9EED-CC79-DFF5-B91587CC293B}"/>
                  </a:ext>
                </a:extLst>
              </p:cNvPr>
              <p:cNvSpPr/>
              <p:nvPr/>
            </p:nvSpPr>
            <p:spPr>
              <a:xfrm>
                <a:off x="6204857" y="846414"/>
                <a:ext cx="1771843" cy="1750950"/>
              </a:xfrm>
              <a:prstGeom prst="round2DiagRect">
                <a:avLst>
                  <a:gd name="adj1" fmla="val 29727"/>
                  <a:gd name="adj2" fmla="val 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/>
              <a:lstStyle/>
              <a:p>
                <a:endParaRPr lang="en-CA"/>
              </a:p>
            </p:txBody>
          </p:sp>
          <p:sp>
            <p:nvSpPr>
              <p:cNvPr id="15" name="Graphic 13" descr="Connections">
                <a:extLst>
                  <a:ext uri="{FF2B5EF4-FFF2-40B4-BE49-F238E27FC236}">
                    <a16:creationId xmlns:a16="http://schemas.microsoft.com/office/drawing/2014/main" id="{2E63518F-7169-A141-84E0-4D4E3A9999DE}"/>
                  </a:ext>
                </a:extLst>
              </p:cNvPr>
              <p:cNvSpPr/>
              <p:nvPr/>
            </p:nvSpPr>
            <p:spPr>
              <a:xfrm>
                <a:off x="6582460" y="1285695"/>
                <a:ext cx="1003273" cy="913279"/>
              </a:xfrm>
              <a:custGeom>
                <a:avLst/>
                <a:gdLst>
                  <a:gd name="connsiteX0" fmla="*/ 733425 w 814050"/>
                  <a:gd name="connsiteY0" fmla="*/ 289163 h 738553"/>
                  <a:gd name="connsiteX1" fmla="*/ 724853 w 814050"/>
                  <a:gd name="connsiteY1" fmla="*/ 289163 h 738553"/>
                  <a:gd name="connsiteX2" fmla="*/ 700088 w 814050"/>
                  <a:gd name="connsiteY2" fmla="*/ 222488 h 738553"/>
                  <a:gd name="connsiteX3" fmla="*/ 745808 w 814050"/>
                  <a:gd name="connsiteY3" fmla="*/ 60563 h 738553"/>
                  <a:gd name="connsiteX4" fmla="*/ 583883 w 814050"/>
                  <a:gd name="connsiteY4" fmla="*/ 14843 h 738553"/>
                  <a:gd name="connsiteX5" fmla="*/ 527685 w 814050"/>
                  <a:gd name="connsiteY5" fmla="*/ 87233 h 738553"/>
                  <a:gd name="connsiteX6" fmla="*/ 439103 w 814050"/>
                  <a:gd name="connsiteY6" fmla="*/ 77708 h 738553"/>
                  <a:gd name="connsiteX7" fmla="*/ 351473 w 814050"/>
                  <a:gd name="connsiteY7" fmla="*/ 12938 h 738553"/>
                  <a:gd name="connsiteX8" fmla="*/ 285750 w 814050"/>
                  <a:gd name="connsiteY8" fmla="*/ 89138 h 738553"/>
                  <a:gd name="connsiteX9" fmla="*/ 296228 w 814050"/>
                  <a:gd name="connsiteY9" fmla="*/ 128190 h 738553"/>
                  <a:gd name="connsiteX10" fmla="*/ 189547 w 814050"/>
                  <a:gd name="connsiteY10" fmla="*/ 232965 h 738553"/>
                  <a:gd name="connsiteX11" fmla="*/ 119062 w 814050"/>
                  <a:gd name="connsiteY11" fmla="*/ 209153 h 738553"/>
                  <a:gd name="connsiteX12" fmla="*/ 0 w 814050"/>
                  <a:gd name="connsiteY12" fmla="*/ 328215 h 738553"/>
                  <a:gd name="connsiteX13" fmla="*/ 119062 w 814050"/>
                  <a:gd name="connsiteY13" fmla="*/ 447278 h 738553"/>
                  <a:gd name="connsiteX14" fmla="*/ 142875 w 814050"/>
                  <a:gd name="connsiteY14" fmla="*/ 590153 h 738553"/>
                  <a:gd name="connsiteX15" fmla="*/ 102870 w 814050"/>
                  <a:gd name="connsiteY15" fmla="*/ 692070 h 738553"/>
                  <a:gd name="connsiteX16" fmla="*/ 204788 w 814050"/>
                  <a:gd name="connsiteY16" fmla="*/ 732075 h 738553"/>
                  <a:gd name="connsiteX17" fmla="*/ 248603 w 814050"/>
                  <a:gd name="connsiteY17" fmla="*/ 638730 h 738553"/>
                  <a:gd name="connsiteX18" fmla="*/ 332423 w 814050"/>
                  <a:gd name="connsiteY18" fmla="*/ 594915 h 738553"/>
                  <a:gd name="connsiteX19" fmla="*/ 541020 w 814050"/>
                  <a:gd name="connsiteY19" fmla="*/ 605393 h 738553"/>
                  <a:gd name="connsiteX20" fmla="*/ 589598 w 814050"/>
                  <a:gd name="connsiteY20" fmla="*/ 496808 h 738553"/>
                  <a:gd name="connsiteX21" fmla="*/ 585788 w 814050"/>
                  <a:gd name="connsiteY21" fmla="*/ 464423 h 738553"/>
                  <a:gd name="connsiteX22" fmla="*/ 678180 w 814050"/>
                  <a:gd name="connsiteY22" fmla="*/ 416798 h 738553"/>
                  <a:gd name="connsiteX23" fmla="*/ 787718 w 814050"/>
                  <a:gd name="connsiteY23" fmla="*/ 423465 h 738553"/>
                  <a:gd name="connsiteX24" fmla="*/ 794385 w 814050"/>
                  <a:gd name="connsiteY24" fmla="*/ 313928 h 738553"/>
                  <a:gd name="connsiteX25" fmla="*/ 733425 w 814050"/>
                  <a:gd name="connsiteY25" fmla="*/ 289163 h 738553"/>
                  <a:gd name="connsiteX26" fmla="*/ 733425 w 814050"/>
                  <a:gd name="connsiteY26" fmla="*/ 289163 h 738553"/>
                  <a:gd name="connsiteX27" fmla="*/ 733425 w 814050"/>
                  <a:gd name="connsiteY27" fmla="*/ 317738 h 738553"/>
                  <a:gd name="connsiteX28" fmla="*/ 755333 w 814050"/>
                  <a:gd name="connsiteY28" fmla="*/ 339645 h 738553"/>
                  <a:gd name="connsiteX29" fmla="*/ 733425 w 814050"/>
                  <a:gd name="connsiteY29" fmla="*/ 361553 h 738553"/>
                  <a:gd name="connsiteX30" fmla="*/ 711518 w 814050"/>
                  <a:gd name="connsiteY30" fmla="*/ 339645 h 738553"/>
                  <a:gd name="connsiteX31" fmla="*/ 711518 w 814050"/>
                  <a:gd name="connsiteY31" fmla="*/ 339645 h 738553"/>
                  <a:gd name="connsiteX32" fmla="*/ 733425 w 814050"/>
                  <a:gd name="connsiteY32" fmla="*/ 317738 h 738553"/>
                  <a:gd name="connsiteX33" fmla="*/ 733425 w 814050"/>
                  <a:gd name="connsiteY33" fmla="*/ 317738 h 738553"/>
                  <a:gd name="connsiteX34" fmla="*/ 641985 w 814050"/>
                  <a:gd name="connsiteY34" fmla="*/ 46275 h 738553"/>
                  <a:gd name="connsiteX35" fmla="*/ 675323 w 814050"/>
                  <a:gd name="connsiteY35" fmla="*/ 79613 h 738553"/>
                  <a:gd name="connsiteX36" fmla="*/ 641985 w 814050"/>
                  <a:gd name="connsiteY36" fmla="*/ 112950 h 738553"/>
                  <a:gd name="connsiteX37" fmla="*/ 608648 w 814050"/>
                  <a:gd name="connsiteY37" fmla="*/ 79613 h 738553"/>
                  <a:gd name="connsiteX38" fmla="*/ 608648 w 814050"/>
                  <a:gd name="connsiteY38" fmla="*/ 79613 h 738553"/>
                  <a:gd name="connsiteX39" fmla="*/ 641985 w 814050"/>
                  <a:gd name="connsiteY39" fmla="*/ 46275 h 738553"/>
                  <a:gd name="connsiteX40" fmla="*/ 574358 w 814050"/>
                  <a:gd name="connsiteY40" fmla="*/ 154860 h 738553"/>
                  <a:gd name="connsiteX41" fmla="*/ 581025 w 814050"/>
                  <a:gd name="connsiteY41" fmla="*/ 141525 h 738553"/>
                  <a:gd name="connsiteX42" fmla="*/ 613410 w 814050"/>
                  <a:gd name="connsiteY42" fmla="*/ 126285 h 738553"/>
                  <a:gd name="connsiteX43" fmla="*/ 641033 w 814050"/>
                  <a:gd name="connsiteY43" fmla="*/ 122475 h 738553"/>
                  <a:gd name="connsiteX44" fmla="*/ 668655 w 814050"/>
                  <a:gd name="connsiteY44" fmla="*/ 126285 h 738553"/>
                  <a:gd name="connsiteX45" fmla="*/ 701040 w 814050"/>
                  <a:gd name="connsiteY45" fmla="*/ 142478 h 738553"/>
                  <a:gd name="connsiteX46" fmla="*/ 707708 w 814050"/>
                  <a:gd name="connsiteY46" fmla="*/ 155813 h 738553"/>
                  <a:gd name="connsiteX47" fmla="*/ 707708 w 814050"/>
                  <a:gd name="connsiteY47" fmla="*/ 181530 h 738553"/>
                  <a:gd name="connsiteX48" fmla="*/ 574358 w 814050"/>
                  <a:gd name="connsiteY48" fmla="*/ 181530 h 738553"/>
                  <a:gd name="connsiteX49" fmla="*/ 574358 w 814050"/>
                  <a:gd name="connsiteY49" fmla="*/ 154860 h 738553"/>
                  <a:gd name="connsiteX50" fmla="*/ 361950 w 814050"/>
                  <a:gd name="connsiteY50" fmla="*/ 40560 h 738553"/>
                  <a:gd name="connsiteX51" fmla="*/ 383858 w 814050"/>
                  <a:gd name="connsiteY51" fmla="*/ 62468 h 738553"/>
                  <a:gd name="connsiteX52" fmla="*/ 361950 w 814050"/>
                  <a:gd name="connsiteY52" fmla="*/ 84375 h 738553"/>
                  <a:gd name="connsiteX53" fmla="*/ 340043 w 814050"/>
                  <a:gd name="connsiteY53" fmla="*/ 62468 h 738553"/>
                  <a:gd name="connsiteX54" fmla="*/ 340043 w 814050"/>
                  <a:gd name="connsiteY54" fmla="*/ 62468 h 738553"/>
                  <a:gd name="connsiteX55" fmla="*/ 361950 w 814050"/>
                  <a:gd name="connsiteY55" fmla="*/ 40560 h 738553"/>
                  <a:gd name="connsiteX56" fmla="*/ 361950 w 814050"/>
                  <a:gd name="connsiteY56" fmla="*/ 40560 h 738553"/>
                  <a:gd name="connsiteX57" fmla="*/ 317183 w 814050"/>
                  <a:gd name="connsiteY57" fmla="*/ 111998 h 738553"/>
                  <a:gd name="connsiteX58" fmla="*/ 321945 w 814050"/>
                  <a:gd name="connsiteY58" fmla="*/ 103425 h 738553"/>
                  <a:gd name="connsiteX59" fmla="*/ 343853 w 814050"/>
                  <a:gd name="connsiteY59" fmla="*/ 93900 h 738553"/>
                  <a:gd name="connsiteX60" fmla="*/ 361950 w 814050"/>
                  <a:gd name="connsiteY60" fmla="*/ 91043 h 738553"/>
                  <a:gd name="connsiteX61" fmla="*/ 380048 w 814050"/>
                  <a:gd name="connsiteY61" fmla="*/ 93900 h 738553"/>
                  <a:gd name="connsiteX62" fmla="*/ 401003 w 814050"/>
                  <a:gd name="connsiteY62" fmla="*/ 104378 h 738553"/>
                  <a:gd name="connsiteX63" fmla="*/ 405765 w 814050"/>
                  <a:gd name="connsiteY63" fmla="*/ 112950 h 738553"/>
                  <a:gd name="connsiteX64" fmla="*/ 405765 w 814050"/>
                  <a:gd name="connsiteY64" fmla="*/ 130095 h 738553"/>
                  <a:gd name="connsiteX65" fmla="*/ 318135 w 814050"/>
                  <a:gd name="connsiteY65" fmla="*/ 130095 h 738553"/>
                  <a:gd name="connsiteX66" fmla="*/ 318135 w 814050"/>
                  <a:gd name="connsiteY66" fmla="*/ 111998 h 738553"/>
                  <a:gd name="connsiteX67" fmla="*/ 117158 w 814050"/>
                  <a:gd name="connsiteY67" fmla="*/ 255825 h 738553"/>
                  <a:gd name="connsiteX68" fmla="*/ 150495 w 814050"/>
                  <a:gd name="connsiteY68" fmla="*/ 289163 h 738553"/>
                  <a:gd name="connsiteX69" fmla="*/ 117158 w 814050"/>
                  <a:gd name="connsiteY69" fmla="*/ 322500 h 738553"/>
                  <a:gd name="connsiteX70" fmla="*/ 83820 w 814050"/>
                  <a:gd name="connsiteY70" fmla="*/ 289163 h 738553"/>
                  <a:gd name="connsiteX71" fmla="*/ 83820 w 814050"/>
                  <a:gd name="connsiteY71" fmla="*/ 289163 h 738553"/>
                  <a:gd name="connsiteX72" fmla="*/ 117158 w 814050"/>
                  <a:gd name="connsiteY72" fmla="*/ 255825 h 738553"/>
                  <a:gd name="connsiteX73" fmla="*/ 117158 w 814050"/>
                  <a:gd name="connsiteY73" fmla="*/ 255825 h 738553"/>
                  <a:gd name="connsiteX74" fmla="*/ 50482 w 814050"/>
                  <a:gd name="connsiteY74" fmla="*/ 390128 h 738553"/>
                  <a:gd name="connsiteX75" fmla="*/ 50482 w 814050"/>
                  <a:gd name="connsiteY75" fmla="*/ 364410 h 738553"/>
                  <a:gd name="connsiteX76" fmla="*/ 57150 w 814050"/>
                  <a:gd name="connsiteY76" fmla="*/ 351075 h 738553"/>
                  <a:gd name="connsiteX77" fmla="*/ 89535 w 814050"/>
                  <a:gd name="connsiteY77" fmla="*/ 335835 h 738553"/>
                  <a:gd name="connsiteX78" fmla="*/ 117158 w 814050"/>
                  <a:gd name="connsiteY78" fmla="*/ 332025 h 738553"/>
                  <a:gd name="connsiteX79" fmla="*/ 144780 w 814050"/>
                  <a:gd name="connsiteY79" fmla="*/ 335835 h 738553"/>
                  <a:gd name="connsiteX80" fmla="*/ 177165 w 814050"/>
                  <a:gd name="connsiteY80" fmla="*/ 352028 h 738553"/>
                  <a:gd name="connsiteX81" fmla="*/ 183833 w 814050"/>
                  <a:gd name="connsiteY81" fmla="*/ 365363 h 738553"/>
                  <a:gd name="connsiteX82" fmla="*/ 183833 w 814050"/>
                  <a:gd name="connsiteY82" fmla="*/ 391080 h 738553"/>
                  <a:gd name="connsiteX83" fmla="*/ 50482 w 814050"/>
                  <a:gd name="connsiteY83" fmla="*/ 390128 h 738553"/>
                  <a:gd name="connsiteX84" fmla="*/ 215265 w 814050"/>
                  <a:gd name="connsiteY84" fmla="*/ 700643 h 738553"/>
                  <a:gd name="connsiteX85" fmla="*/ 126683 w 814050"/>
                  <a:gd name="connsiteY85" fmla="*/ 700643 h 738553"/>
                  <a:gd name="connsiteX86" fmla="*/ 126683 w 814050"/>
                  <a:gd name="connsiteY86" fmla="*/ 683498 h 738553"/>
                  <a:gd name="connsiteX87" fmla="*/ 131445 w 814050"/>
                  <a:gd name="connsiteY87" fmla="*/ 674925 h 738553"/>
                  <a:gd name="connsiteX88" fmla="*/ 153353 w 814050"/>
                  <a:gd name="connsiteY88" fmla="*/ 664448 h 738553"/>
                  <a:gd name="connsiteX89" fmla="*/ 171450 w 814050"/>
                  <a:gd name="connsiteY89" fmla="*/ 661590 h 738553"/>
                  <a:gd name="connsiteX90" fmla="*/ 189547 w 814050"/>
                  <a:gd name="connsiteY90" fmla="*/ 664448 h 738553"/>
                  <a:gd name="connsiteX91" fmla="*/ 210503 w 814050"/>
                  <a:gd name="connsiteY91" fmla="*/ 674925 h 738553"/>
                  <a:gd name="connsiteX92" fmla="*/ 215265 w 814050"/>
                  <a:gd name="connsiteY92" fmla="*/ 683498 h 738553"/>
                  <a:gd name="connsiteX93" fmla="*/ 215265 w 814050"/>
                  <a:gd name="connsiteY93" fmla="*/ 700643 h 738553"/>
                  <a:gd name="connsiteX94" fmla="*/ 148590 w 814050"/>
                  <a:gd name="connsiteY94" fmla="*/ 633968 h 738553"/>
                  <a:gd name="connsiteX95" fmla="*/ 170497 w 814050"/>
                  <a:gd name="connsiteY95" fmla="*/ 612060 h 738553"/>
                  <a:gd name="connsiteX96" fmla="*/ 192405 w 814050"/>
                  <a:gd name="connsiteY96" fmla="*/ 633968 h 738553"/>
                  <a:gd name="connsiteX97" fmla="*/ 170497 w 814050"/>
                  <a:gd name="connsiteY97" fmla="*/ 655875 h 738553"/>
                  <a:gd name="connsiteX98" fmla="*/ 148590 w 814050"/>
                  <a:gd name="connsiteY98" fmla="*/ 633968 h 738553"/>
                  <a:gd name="connsiteX99" fmla="*/ 148590 w 814050"/>
                  <a:gd name="connsiteY99" fmla="*/ 633968 h 738553"/>
                  <a:gd name="connsiteX100" fmla="*/ 224790 w 814050"/>
                  <a:gd name="connsiteY100" fmla="*/ 607298 h 738553"/>
                  <a:gd name="connsiteX101" fmla="*/ 178118 w 814050"/>
                  <a:gd name="connsiteY101" fmla="*/ 585390 h 738553"/>
                  <a:gd name="connsiteX102" fmla="*/ 154305 w 814050"/>
                  <a:gd name="connsiteY102" fmla="*/ 442515 h 738553"/>
                  <a:gd name="connsiteX103" fmla="*/ 211455 w 814050"/>
                  <a:gd name="connsiteY103" fmla="*/ 401558 h 738553"/>
                  <a:gd name="connsiteX104" fmla="*/ 300038 w 814050"/>
                  <a:gd name="connsiteY104" fmla="*/ 448230 h 738553"/>
                  <a:gd name="connsiteX105" fmla="*/ 307658 w 814050"/>
                  <a:gd name="connsiteY105" fmla="*/ 565388 h 738553"/>
                  <a:gd name="connsiteX106" fmla="*/ 224790 w 814050"/>
                  <a:gd name="connsiteY106" fmla="*/ 607298 h 738553"/>
                  <a:gd name="connsiteX107" fmla="*/ 318135 w 814050"/>
                  <a:gd name="connsiteY107" fmla="*/ 412988 h 738553"/>
                  <a:gd name="connsiteX108" fmla="*/ 230505 w 814050"/>
                  <a:gd name="connsiteY108" fmla="*/ 367268 h 738553"/>
                  <a:gd name="connsiteX109" fmla="*/ 236220 w 814050"/>
                  <a:gd name="connsiteY109" fmla="*/ 329168 h 738553"/>
                  <a:gd name="connsiteX110" fmla="*/ 214313 w 814050"/>
                  <a:gd name="connsiteY110" fmla="*/ 260588 h 738553"/>
                  <a:gd name="connsiteX111" fmla="*/ 320993 w 814050"/>
                  <a:gd name="connsiteY111" fmla="*/ 156765 h 738553"/>
                  <a:gd name="connsiteX112" fmla="*/ 426720 w 814050"/>
                  <a:gd name="connsiteY112" fmla="*/ 132000 h 738553"/>
                  <a:gd name="connsiteX113" fmla="*/ 433388 w 814050"/>
                  <a:gd name="connsiteY113" fmla="*/ 117713 h 738553"/>
                  <a:gd name="connsiteX114" fmla="*/ 521970 w 814050"/>
                  <a:gd name="connsiteY114" fmla="*/ 127238 h 738553"/>
                  <a:gd name="connsiteX115" fmla="*/ 568643 w 814050"/>
                  <a:gd name="connsiteY115" fmla="*/ 214868 h 738553"/>
                  <a:gd name="connsiteX116" fmla="*/ 490538 w 814050"/>
                  <a:gd name="connsiteY116" fmla="*/ 360600 h 738553"/>
                  <a:gd name="connsiteX117" fmla="*/ 318135 w 814050"/>
                  <a:gd name="connsiteY117" fmla="*/ 412988 h 738553"/>
                  <a:gd name="connsiteX118" fmla="*/ 318135 w 814050"/>
                  <a:gd name="connsiteY118" fmla="*/ 412988 h 738553"/>
                  <a:gd name="connsiteX119" fmla="*/ 480060 w 814050"/>
                  <a:gd name="connsiteY119" fmla="*/ 448230 h 738553"/>
                  <a:gd name="connsiteX120" fmla="*/ 438150 w 814050"/>
                  <a:gd name="connsiteY120" fmla="*/ 489188 h 738553"/>
                  <a:gd name="connsiteX121" fmla="*/ 397193 w 814050"/>
                  <a:gd name="connsiteY121" fmla="*/ 448230 h 738553"/>
                  <a:gd name="connsiteX122" fmla="*/ 438150 w 814050"/>
                  <a:gd name="connsiteY122" fmla="*/ 407273 h 738553"/>
                  <a:gd name="connsiteX123" fmla="*/ 439103 w 814050"/>
                  <a:gd name="connsiteY123" fmla="*/ 407273 h 738553"/>
                  <a:gd name="connsiteX124" fmla="*/ 480060 w 814050"/>
                  <a:gd name="connsiteY124" fmla="*/ 448230 h 738553"/>
                  <a:gd name="connsiteX125" fmla="*/ 480060 w 814050"/>
                  <a:gd name="connsiteY125" fmla="*/ 448230 h 738553"/>
                  <a:gd name="connsiteX126" fmla="*/ 521018 w 814050"/>
                  <a:gd name="connsiteY126" fmla="*/ 573008 h 738553"/>
                  <a:gd name="connsiteX127" fmla="*/ 356235 w 814050"/>
                  <a:gd name="connsiteY127" fmla="*/ 573008 h 738553"/>
                  <a:gd name="connsiteX128" fmla="*/ 356235 w 814050"/>
                  <a:gd name="connsiteY128" fmla="*/ 541575 h 738553"/>
                  <a:gd name="connsiteX129" fmla="*/ 364808 w 814050"/>
                  <a:gd name="connsiteY129" fmla="*/ 525383 h 738553"/>
                  <a:gd name="connsiteX130" fmla="*/ 404813 w 814050"/>
                  <a:gd name="connsiteY130" fmla="*/ 505380 h 738553"/>
                  <a:gd name="connsiteX131" fmla="*/ 439103 w 814050"/>
                  <a:gd name="connsiteY131" fmla="*/ 500618 h 738553"/>
                  <a:gd name="connsiteX132" fmla="*/ 473393 w 814050"/>
                  <a:gd name="connsiteY132" fmla="*/ 505380 h 738553"/>
                  <a:gd name="connsiteX133" fmla="*/ 513398 w 814050"/>
                  <a:gd name="connsiteY133" fmla="*/ 525383 h 738553"/>
                  <a:gd name="connsiteX134" fmla="*/ 521970 w 814050"/>
                  <a:gd name="connsiteY134" fmla="*/ 541575 h 738553"/>
                  <a:gd name="connsiteX135" fmla="*/ 521018 w 814050"/>
                  <a:gd name="connsiteY135" fmla="*/ 573008 h 738553"/>
                  <a:gd name="connsiteX136" fmla="*/ 656273 w 814050"/>
                  <a:gd name="connsiteY136" fmla="*/ 367268 h 738553"/>
                  <a:gd name="connsiteX137" fmla="*/ 659130 w 814050"/>
                  <a:gd name="connsiteY137" fmla="*/ 384413 h 738553"/>
                  <a:gd name="connsiteX138" fmla="*/ 571500 w 814050"/>
                  <a:gd name="connsiteY138" fmla="*/ 430133 h 738553"/>
                  <a:gd name="connsiteX139" fmla="*/ 525780 w 814050"/>
                  <a:gd name="connsiteY139" fmla="*/ 378698 h 738553"/>
                  <a:gd name="connsiteX140" fmla="*/ 603885 w 814050"/>
                  <a:gd name="connsiteY140" fmla="*/ 232965 h 738553"/>
                  <a:gd name="connsiteX141" fmla="*/ 642938 w 814050"/>
                  <a:gd name="connsiteY141" fmla="*/ 239633 h 738553"/>
                  <a:gd name="connsiteX142" fmla="*/ 665798 w 814050"/>
                  <a:gd name="connsiteY142" fmla="*/ 237728 h 738553"/>
                  <a:gd name="connsiteX143" fmla="*/ 690563 w 814050"/>
                  <a:gd name="connsiteY143" fmla="*/ 304403 h 738553"/>
                  <a:gd name="connsiteX144" fmla="*/ 656273 w 814050"/>
                  <a:gd name="connsiteY144" fmla="*/ 367268 h 738553"/>
                  <a:gd name="connsiteX145" fmla="*/ 777240 w 814050"/>
                  <a:gd name="connsiteY145" fmla="*/ 405368 h 738553"/>
                  <a:gd name="connsiteX146" fmla="*/ 688658 w 814050"/>
                  <a:gd name="connsiteY146" fmla="*/ 405368 h 738553"/>
                  <a:gd name="connsiteX147" fmla="*/ 688658 w 814050"/>
                  <a:gd name="connsiteY147" fmla="*/ 388223 h 738553"/>
                  <a:gd name="connsiteX148" fmla="*/ 693420 w 814050"/>
                  <a:gd name="connsiteY148" fmla="*/ 379650 h 738553"/>
                  <a:gd name="connsiteX149" fmla="*/ 715328 w 814050"/>
                  <a:gd name="connsiteY149" fmla="*/ 369173 h 738553"/>
                  <a:gd name="connsiteX150" fmla="*/ 733425 w 814050"/>
                  <a:gd name="connsiteY150" fmla="*/ 366315 h 738553"/>
                  <a:gd name="connsiteX151" fmla="*/ 751523 w 814050"/>
                  <a:gd name="connsiteY151" fmla="*/ 369173 h 738553"/>
                  <a:gd name="connsiteX152" fmla="*/ 772478 w 814050"/>
                  <a:gd name="connsiteY152" fmla="*/ 379650 h 738553"/>
                  <a:gd name="connsiteX153" fmla="*/ 777240 w 814050"/>
                  <a:gd name="connsiteY153" fmla="*/ 388223 h 738553"/>
                  <a:gd name="connsiteX154" fmla="*/ 777240 w 814050"/>
                  <a:gd name="connsiteY154" fmla="*/ 405368 h 738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</a:cxnLst>
                <a:rect l="l" t="t" r="r" b="b"/>
                <a:pathLst>
                  <a:path w="814050" h="738553">
                    <a:moveTo>
                      <a:pt x="733425" y="289163"/>
                    </a:moveTo>
                    <a:cubicBezTo>
                      <a:pt x="730568" y="289163"/>
                      <a:pt x="727710" y="289163"/>
                      <a:pt x="724853" y="289163"/>
                    </a:cubicBezTo>
                    <a:lnTo>
                      <a:pt x="700088" y="222488"/>
                    </a:lnTo>
                    <a:cubicBezTo>
                      <a:pt x="757238" y="190103"/>
                      <a:pt x="777240" y="117713"/>
                      <a:pt x="745808" y="60563"/>
                    </a:cubicBezTo>
                    <a:cubicBezTo>
                      <a:pt x="713423" y="3413"/>
                      <a:pt x="641033" y="-16590"/>
                      <a:pt x="583883" y="14843"/>
                    </a:cubicBezTo>
                    <a:cubicBezTo>
                      <a:pt x="556260" y="30083"/>
                      <a:pt x="535305" y="56753"/>
                      <a:pt x="527685" y="87233"/>
                    </a:cubicBezTo>
                    <a:lnTo>
                      <a:pt x="439103" y="77708"/>
                    </a:lnTo>
                    <a:cubicBezTo>
                      <a:pt x="432435" y="35798"/>
                      <a:pt x="393383" y="6270"/>
                      <a:pt x="351473" y="12938"/>
                    </a:cubicBezTo>
                    <a:cubicBezTo>
                      <a:pt x="313373" y="18653"/>
                      <a:pt x="285750" y="51038"/>
                      <a:pt x="285750" y="89138"/>
                    </a:cubicBezTo>
                    <a:cubicBezTo>
                      <a:pt x="285750" y="102473"/>
                      <a:pt x="289560" y="115808"/>
                      <a:pt x="296228" y="128190"/>
                    </a:cubicBezTo>
                    <a:lnTo>
                      <a:pt x="189547" y="232965"/>
                    </a:lnTo>
                    <a:cubicBezTo>
                      <a:pt x="169545" y="217725"/>
                      <a:pt x="144780" y="209153"/>
                      <a:pt x="119062" y="209153"/>
                    </a:cubicBezTo>
                    <a:cubicBezTo>
                      <a:pt x="53340" y="209153"/>
                      <a:pt x="0" y="262493"/>
                      <a:pt x="0" y="328215"/>
                    </a:cubicBezTo>
                    <a:cubicBezTo>
                      <a:pt x="0" y="393938"/>
                      <a:pt x="53340" y="447278"/>
                      <a:pt x="119062" y="447278"/>
                    </a:cubicBezTo>
                    <a:lnTo>
                      <a:pt x="142875" y="590153"/>
                    </a:lnTo>
                    <a:cubicBezTo>
                      <a:pt x="103822" y="607298"/>
                      <a:pt x="85725" y="653018"/>
                      <a:pt x="102870" y="692070"/>
                    </a:cubicBezTo>
                    <a:cubicBezTo>
                      <a:pt x="120015" y="731123"/>
                      <a:pt x="165735" y="749220"/>
                      <a:pt x="204788" y="732075"/>
                    </a:cubicBezTo>
                    <a:cubicBezTo>
                      <a:pt x="240983" y="716835"/>
                      <a:pt x="259080" y="676830"/>
                      <a:pt x="248603" y="638730"/>
                    </a:cubicBezTo>
                    <a:lnTo>
                      <a:pt x="332423" y="594915"/>
                    </a:lnTo>
                    <a:cubicBezTo>
                      <a:pt x="386715" y="654923"/>
                      <a:pt x="480060" y="659685"/>
                      <a:pt x="541020" y="605393"/>
                    </a:cubicBezTo>
                    <a:cubicBezTo>
                      <a:pt x="571500" y="577770"/>
                      <a:pt x="589598" y="537765"/>
                      <a:pt x="589598" y="496808"/>
                    </a:cubicBezTo>
                    <a:cubicBezTo>
                      <a:pt x="589598" y="486330"/>
                      <a:pt x="588645" y="474900"/>
                      <a:pt x="585788" y="464423"/>
                    </a:cubicBezTo>
                    <a:lnTo>
                      <a:pt x="678180" y="416798"/>
                    </a:lnTo>
                    <a:cubicBezTo>
                      <a:pt x="706755" y="449183"/>
                      <a:pt x="755333" y="452040"/>
                      <a:pt x="787718" y="423465"/>
                    </a:cubicBezTo>
                    <a:cubicBezTo>
                      <a:pt x="820103" y="394890"/>
                      <a:pt x="822960" y="346313"/>
                      <a:pt x="794385" y="313928"/>
                    </a:cubicBezTo>
                    <a:cubicBezTo>
                      <a:pt x="776288" y="298688"/>
                      <a:pt x="755333" y="289163"/>
                      <a:pt x="733425" y="289163"/>
                    </a:cubicBezTo>
                    <a:lnTo>
                      <a:pt x="733425" y="289163"/>
                    </a:lnTo>
                    <a:close/>
                    <a:moveTo>
                      <a:pt x="733425" y="317738"/>
                    </a:moveTo>
                    <a:cubicBezTo>
                      <a:pt x="745808" y="317738"/>
                      <a:pt x="755333" y="327263"/>
                      <a:pt x="755333" y="339645"/>
                    </a:cubicBezTo>
                    <a:cubicBezTo>
                      <a:pt x="755333" y="352028"/>
                      <a:pt x="745808" y="361553"/>
                      <a:pt x="733425" y="361553"/>
                    </a:cubicBezTo>
                    <a:cubicBezTo>
                      <a:pt x="721043" y="361553"/>
                      <a:pt x="711518" y="352028"/>
                      <a:pt x="711518" y="339645"/>
                    </a:cubicBezTo>
                    <a:cubicBezTo>
                      <a:pt x="711518" y="339645"/>
                      <a:pt x="711518" y="339645"/>
                      <a:pt x="711518" y="339645"/>
                    </a:cubicBezTo>
                    <a:cubicBezTo>
                      <a:pt x="711518" y="327263"/>
                      <a:pt x="721043" y="317738"/>
                      <a:pt x="733425" y="317738"/>
                    </a:cubicBezTo>
                    <a:lnTo>
                      <a:pt x="733425" y="317738"/>
                    </a:lnTo>
                    <a:close/>
                    <a:moveTo>
                      <a:pt x="641985" y="46275"/>
                    </a:moveTo>
                    <a:cubicBezTo>
                      <a:pt x="660083" y="46275"/>
                      <a:pt x="675323" y="61515"/>
                      <a:pt x="675323" y="79613"/>
                    </a:cubicBezTo>
                    <a:cubicBezTo>
                      <a:pt x="675323" y="97710"/>
                      <a:pt x="660083" y="112950"/>
                      <a:pt x="641985" y="112950"/>
                    </a:cubicBezTo>
                    <a:cubicBezTo>
                      <a:pt x="623888" y="112950"/>
                      <a:pt x="608648" y="97710"/>
                      <a:pt x="608648" y="79613"/>
                    </a:cubicBezTo>
                    <a:cubicBezTo>
                      <a:pt x="608648" y="79613"/>
                      <a:pt x="608648" y="79613"/>
                      <a:pt x="608648" y="79613"/>
                    </a:cubicBezTo>
                    <a:cubicBezTo>
                      <a:pt x="608648" y="61515"/>
                      <a:pt x="622935" y="46275"/>
                      <a:pt x="641985" y="46275"/>
                    </a:cubicBezTo>
                    <a:close/>
                    <a:moveTo>
                      <a:pt x="574358" y="154860"/>
                    </a:moveTo>
                    <a:cubicBezTo>
                      <a:pt x="574358" y="150098"/>
                      <a:pt x="577215" y="144383"/>
                      <a:pt x="581025" y="141525"/>
                    </a:cubicBezTo>
                    <a:cubicBezTo>
                      <a:pt x="590550" y="134858"/>
                      <a:pt x="601980" y="129143"/>
                      <a:pt x="613410" y="126285"/>
                    </a:cubicBezTo>
                    <a:cubicBezTo>
                      <a:pt x="621983" y="123428"/>
                      <a:pt x="631508" y="122475"/>
                      <a:pt x="641033" y="122475"/>
                    </a:cubicBezTo>
                    <a:cubicBezTo>
                      <a:pt x="650558" y="122475"/>
                      <a:pt x="660083" y="124380"/>
                      <a:pt x="668655" y="126285"/>
                    </a:cubicBezTo>
                    <a:cubicBezTo>
                      <a:pt x="680085" y="129143"/>
                      <a:pt x="691515" y="134858"/>
                      <a:pt x="701040" y="142478"/>
                    </a:cubicBezTo>
                    <a:cubicBezTo>
                      <a:pt x="704850" y="145335"/>
                      <a:pt x="707708" y="151050"/>
                      <a:pt x="707708" y="155813"/>
                    </a:cubicBezTo>
                    <a:lnTo>
                      <a:pt x="707708" y="181530"/>
                    </a:lnTo>
                    <a:lnTo>
                      <a:pt x="574358" y="181530"/>
                    </a:lnTo>
                    <a:lnTo>
                      <a:pt x="574358" y="154860"/>
                    </a:lnTo>
                    <a:close/>
                    <a:moveTo>
                      <a:pt x="361950" y="40560"/>
                    </a:moveTo>
                    <a:cubicBezTo>
                      <a:pt x="374333" y="40560"/>
                      <a:pt x="383858" y="50085"/>
                      <a:pt x="383858" y="62468"/>
                    </a:cubicBezTo>
                    <a:cubicBezTo>
                      <a:pt x="383858" y="74850"/>
                      <a:pt x="374333" y="84375"/>
                      <a:pt x="361950" y="84375"/>
                    </a:cubicBezTo>
                    <a:cubicBezTo>
                      <a:pt x="349568" y="84375"/>
                      <a:pt x="340043" y="74850"/>
                      <a:pt x="340043" y="62468"/>
                    </a:cubicBezTo>
                    <a:cubicBezTo>
                      <a:pt x="340043" y="62468"/>
                      <a:pt x="340043" y="62468"/>
                      <a:pt x="340043" y="62468"/>
                    </a:cubicBezTo>
                    <a:cubicBezTo>
                      <a:pt x="340043" y="51038"/>
                      <a:pt x="349568" y="40560"/>
                      <a:pt x="361950" y="40560"/>
                    </a:cubicBezTo>
                    <a:lnTo>
                      <a:pt x="361950" y="40560"/>
                    </a:lnTo>
                    <a:close/>
                    <a:moveTo>
                      <a:pt x="317183" y="111998"/>
                    </a:moveTo>
                    <a:cubicBezTo>
                      <a:pt x="317183" y="108188"/>
                      <a:pt x="319088" y="105330"/>
                      <a:pt x="321945" y="103425"/>
                    </a:cubicBezTo>
                    <a:cubicBezTo>
                      <a:pt x="328613" y="98663"/>
                      <a:pt x="336233" y="95805"/>
                      <a:pt x="343853" y="93900"/>
                    </a:cubicBezTo>
                    <a:cubicBezTo>
                      <a:pt x="349568" y="91995"/>
                      <a:pt x="356235" y="91043"/>
                      <a:pt x="361950" y="91043"/>
                    </a:cubicBezTo>
                    <a:cubicBezTo>
                      <a:pt x="367665" y="91043"/>
                      <a:pt x="374333" y="91995"/>
                      <a:pt x="380048" y="93900"/>
                    </a:cubicBezTo>
                    <a:cubicBezTo>
                      <a:pt x="387668" y="95805"/>
                      <a:pt x="394335" y="99615"/>
                      <a:pt x="401003" y="104378"/>
                    </a:cubicBezTo>
                    <a:cubicBezTo>
                      <a:pt x="403860" y="106283"/>
                      <a:pt x="405765" y="110093"/>
                      <a:pt x="405765" y="112950"/>
                    </a:cubicBezTo>
                    <a:lnTo>
                      <a:pt x="405765" y="130095"/>
                    </a:lnTo>
                    <a:lnTo>
                      <a:pt x="318135" y="130095"/>
                    </a:lnTo>
                    <a:lnTo>
                      <a:pt x="318135" y="111998"/>
                    </a:lnTo>
                    <a:close/>
                    <a:moveTo>
                      <a:pt x="117158" y="255825"/>
                    </a:moveTo>
                    <a:cubicBezTo>
                      <a:pt x="135255" y="255825"/>
                      <a:pt x="150495" y="271065"/>
                      <a:pt x="150495" y="289163"/>
                    </a:cubicBezTo>
                    <a:cubicBezTo>
                      <a:pt x="150495" y="307260"/>
                      <a:pt x="135255" y="322500"/>
                      <a:pt x="117158" y="322500"/>
                    </a:cubicBezTo>
                    <a:cubicBezTo>
                      <a:pt x="99060" y="322500"/>
                      <a:pt x="83820" y="307260"/>
                      <a:pt x="83820" y="289163"/>
                    </a:cubicBezTo>
                    <a:cubicBezTo>
                      <a:pt x="83820" y="289163"/>
                      <a:pt x="83820" y="289163"/>
                      <a:pt x="83820" y="289163"/>
                    </a:cubicBezTo>
                    <a:cubicBezTo>
                      <a:pt x="84773" y="271065"/>
                      <a:pt x="99060" y="255825"/>
                      <a:pt x="117158" y="255825"/>
                    </a:cubicBezTo>
                    <a:lnTo>
                      <a:pt x="117158" y="255825"/>
                    </a:lnTo>
                    <a:close/>
                    <a:moveTo>
                      <a:pt x="50482" y="390128"/>
                    </a:moveTo>
                    <a:lnTo>
                      <a:pt x="50482" y="364410"/>
                    </a:lnTo>
                    <a:cubicBezTo>
                      <a:pt x="50482" y="359648"/>
                      <a:pt x="53340" y="353933"/>
                      <a:pt x="57150" y="351075"/>
                    </a:cubicBezTo>
                    <a:cubicBezTo>
                      <a:pt x="66675" y="344408"/>
                      <a:pt x="78105" y="338693"/>
                      <a:pt x="89535" y="335835"/>
                    </a:cubicBezTo>
                    <a:cubicBezTo>
                      <a:pt x="98108" y="332978"/>
                      <a:pt x="107633" y="332025"/>
                      <a:pt x="117158" y="332025"/>
                    </a:cubicBezTo>
                    <a:cubicBezTo>
                      <a:pt x="126683" y="332025"/>
                      <a:pt x="136208" y="333930"/>
                      <a:pt x="144780" y="335835"/>
                    </a:cubicBezTo>
                    <a:cubicBezTo>
                      <a:pt x="156210" y="338693"/>
                      <a:pt x="167640" y="344408"/>
                      <a:pt x="177165" y="352028"/>
                    </a:cubicBezTo>
                    <a:cubicBezTo>
                      <a:pt x="180975" y="354885"/>
                      <a:pt x="183833" y="360600"/>
                      <a:pt x="183833" y="365363"/>
                    </a:cubicBezTo>
                    <a:lnTo>
                      <a:pt x="183833" y="391080"/>
                    </a:lnTo>
                    <a:lnTo>
                      <a:pt x="50482" y="390128"/>
                    </a:lnTo>
                    <a:close/>
                    <a:moveTo>
                      <a:pt x="215265" y="700643"/>
                    </a:moveTo>
                    <a:lnTo>
                      <a:pt x="126683" y="700643"/>
                    </a:lnTo>
                    <a:lnTo>
                      <a:pt x="126683" y="683498"/>
                    </a:lnTo>
                    <a:cubicBezTo>
                      <a:pt x="126683" y="679688"/>
                      <a:pt x="128587" y="676830"/>
                      <a:pt x="131445" y="674925"/>
                    </a:cubicBezTo>
                    <a:cubicBezTo>
                      <a:pt x="138113" y="670163"/>
                      <a:pt x="145733" y="666353"/>
                      <a:pt x="153353" y="664448"/>
                    </a:cubicBezTo>
                    <a:cubicBezTo>
                      <a:pt x="159068" y="662543"/>
                      <a:pt x="165735" y="661590"/>
                      <a:pt x="171450" y="661590"/>
                    </a:cubicBezTo>
                    <a:cubicBezTo>
                      <a:pt x="177165" y="661590"/>
                      <a:pt x="183833" y="662543"/>
                      <a:pt x="189547" y="664448"/>
                    </a:cubicBezTo>
                    <a:cubicBezTo>
                      <a:pt x="197168" y="666353"/>
                      <a:pt x="203835" y="670163"/>
                      <a:pt x="210503" y="674925"/>
                    </a:cubicBezTo>
                    <a:cubicBezTo>
                      <a:pt x="213360" y="676830"/>
                      <a:pt x="215265" y="680640"/>
                      <a:pt x="215265" y="683498"/>
                    </a:cubicBezTo>
                    <a:lnTo>
                      <a:pt x="215265" y="700643"/>
                    </a:lnTo>
                    <a:close/>
                    <a:moveTo>
                      <a:pt x="148590" y="633968"/>
                    </a:moveTo>
                    <a:cubicBezTo>
                      <a:pt x="148590" y="621585"/>
                      <a:pt x="158115" y="612060"/>
                      <a:pt x="170497" y="612060"/>
                    </a:cubicBezTo>
                    <a:cubicBezTo>
                      <a:pt x="182880" y="612060"/>
                      <a:pt x="192405" y="621585"/>
                      <a:pt x="192405" y="633968"/>
                    </a:cubicBezTo>
                    <a:cubicBezTo>
                      <a:pt x="192405" y="646350"/>
                      <a:pt x="182880" y="655875"/>
                      <a:pt x="170497" y="655875"/>
                    </a:cubicBezTo>
                    <a:cubicBezTo>
                      <a:pt x="159068" y="656828"/>
                      <a:pt x="149543" y="646350"/>
                      <a:pt x="148590" y="633968"/>
                    </a:cubicBezTo>
                    <a:lnTo>
                      <a:pt x="148590" y="633968"/>
                    </a:lnTo>
                    <a:close/>
                    <a:moveTo>
                      <a:pt x="224790" y="607298"/>
                    </a:moveTo>
                    <a:cubicBezTo>
                      <a:pt x="212408" y="594915"/>
                      <a:pt x="195263" y="587295"/>
                      <a:pt x="178118" y="585390"/>
                    </a:cubicBezTo>
                    <a:lnTo>
                      <a:pt x="154305" y="442515"/>
                    </a:lnTo>
                    <a:cubicBezTo>
                      <a:pt x="177165" y="434895"/>
                      <a:pt x="197168" y="420608"/>
                      <a:pt x="211455" y="401558"/>
                    </a:cubicBezTo>
                    <a:lnTo>
                      <a:pt x="300038" y="448230"/>
                    </a:lnTo>
                    <a:cubicBezTo>
                      <a:pt x="285750" y="486330"/>
                      <a:pt x="288608" y="529193"/>
                      <a:pt x="307658" y="565388"/>
                    </a:cubicBezTo>
                    <a:lnTo>
                      <a:pt x="224790" y="607298"/>
                    </a:lnTo>
                    <a:close/>
                    <a:moveTo>
                      <a:pt x="318135" y="412988"/>
                    </a:moveTo>
                    <a:lnTo>
                      <a:pt x="230505" y="367268"/>
                    </a:lnTo>
                    <a:cubicBezTo>
                      <a:pt x="234315" y="354885"/>
                      <a:pt x="236220" y="342503"/>
                      <a:pt x="236220" y="329168"/>
                    </a:cubicBezTo>
                    <a:cubicBezTo>
                      <a:pt x="236220" y="304403"/>
                      <a:pt x="228600" y="280590"/>
                      <a:pt x="214313" y="260588"/>
                    </a:cubicBezTo>
                    <a:lnTo>
                      <a:pt x="320993" y="156765"/>
                    </a:lnTo>
                    <a:cubicBezTo>
                      <a:pt x="357188" y="178673"/>
                      <a:pt x="404813" y="168195"/>
                      <a:pt x="426720" y="132000"/>
                    </a:cubicBezTo>
                    <a:cubicBezTo>
                      <a:pt x="429578" y="127238"/>
                      <a:pt x="431483" y="122475"/>
                      <a:pt x="433388" y="117713"/>
                    </a:cubicBezTo>
                    <a:lnTo>
                      <a:pt x="521970" y="127238"/>
                    </a:lnTo>
                    <a:cubicBezTo>
                      <a:pt x="523875" y="161528"/>
                      <a:pt x="541020" y="193913"/>
                      <a:pt x="568643" y="214868"/>
                    </a:cubicBezTo>
                    <a:lnTo>
                      <a:pt x="490538" y="360600"/>
                    </a:lnTo>
                    <a:cubicBezTo>
                      <a:pt x="428625" y="335835"/>
                      <a:pt x="357188" y="357743"/>
                      <a:pt x="318135" y="412988"/>
                    </a:cubicBezTo>
                    <a:lnTo>
                      <a:pt x="318135" y="412988"/>
                    </a:lnTo>
                    <a:close/>
                    <a:moveTo>
                      <a:pt x="480060" y="448230"/>
                    </a:moveTo>
                    <a:cubicBezTo>
                      <a:pt x="480060" y="471090"/>
                      <a:pt x="461010" y="489188"/>
                      <a:pt x="438150" y="489188"/>
                    </a:cubicBezTo>
                    <a:cubicBezTo>
                      <a:pt x="415290" y="489188"/>
                      <a:pt x="397193" y="471090"/>
                      <a:pt x="397193" y="448230"/>
                    </a:cubicBezTo>
                    <a:cubicBezTo>
                      <a:pt x="397193" y="425370"/>
                      <a:pt x="415290" y="407273"/>
                      <a:pt x="438150" y="407273"/>
                    </a:cubicBezTo>
                    <a:cubicBezTo>
                      <a:pt x="438150" y="407273"/>
                      <a:pt x="438150" y="407273"/>
                      <a:pt x="439103" y="407273"/>
                    </a:cubicBezTo>
                    <a:cubicBezTo>
                      <a:pt x="461963" y="407273"/>
                      <a:pt x="480060" y="425370"/>
                      <a:pt x="480060" y="448230"/>
                    </a:cubicBezTo>
                    <a:lnTo>
                      <a:pt x="480060" y="448230"/>
                    </a:lnTo>
                    <a:close/>
                    <a:moveTo>
                      <a:pt x="521018" y="573008"/>
                    </a:moveTo>
                    <a:lnTo>
                      <a:pt x="356235" y="573008"/>
                    </a:lnTo>
                    <a:lnTo>
                      <a:pt x="356235" y="541575"/>
                    </a:lnTo>
                    <a:cubicBezTo>
                      <a:pt x="356235" y="534908"/>
                      <a:pt x="359093" y="529193"/>
                      <a:pt x="364808" y="525383"/>
                    </a:cubicBezTo>
                    <a:cubicBezTo>
                      <a:pt x="377190" y="516810"/>
                      <a:pt x="390525" y="510143"/>
                      <a:pt x="404813" y="505380"/>
                    </a:cubicBezTo>
                    <a:cubicBezTo>
                      <a:pt x="416243" y="502523"/>
                      <a:pt x="427673" y="500618"/>
                      <a:pt x="439103" y="500618"/>
                    </a:cubicBezTo>
                    <a:cubicBezTo>
                      <a:pt x="450533" y="500618"/>
                      <a:pt x="461963" y="502523"/>
                      <a:pt x="473393" y="505380"/>
                    </a:cubicBezTo>
                    <a:cubicBezTo>
                      <a:pt x="487680" y="509190"/>
                      <a:pt x="501968" y="515858"/>
                      <a:pt x="513398" y="525383"/>
                    </a:cubicBezTo>
                    <a:cubicBezTo>
                      <a:pt x="518160" y="529193"/>
                      <a:pt x="521970" y="535860"/>
                      <a:pt x="521970" y="541575"/>
                    </a:cubicBezTo>
                    <a:lnTo>
                      <a:pt x="521018" y="573008"/>
                    </a:lnTo>
                    <a:close/>
                    <a:moveTo>
                      <a:pt x="656273" y="367268"/>
                    </a:moveTo>
                    <a:cubicBezTo>
                      <a:pt x="656273" y="372983"/>
                      <a:pt x="657225" y="378698"/>
                      <a:pt x="659130" y="384413"/>
                    </a:cubicBezTo>
                    <a:lnTo>
                      <a:pt x="571500" y="430133"/>
                    </a:lnTo>
                    <a:cubicBezTo>
                      <a:pt x="561023" y="409178"/>
                      <a:pt x="544830" y="392033"/>
                      <a:pt x="525780" y="378698"/>
                    </a:cubicBezTo>
                    <a:lnTo>
                      <a:pt x="603885" y="232965"/>
                    </a:lnTo>
                    <a:cubicBezTo>
                      <a:pt x="616268" y="237728"/>
                      <a:pt x="629603" y="239633"/>
                      <a:pt x="642938" y="239633"/>
                    </a:cubicBezTo>
                    <a:cubicBezTo>
                      <a:pt x="650558" y="239633"/>
                      <a:pt x="658178" y="238680"/>
                      <a:pt x="665798" y="237728"/>
                    </a:cubicBezTo>
                    <a:lnTo>
                      <a:pt x="690563" y="304403"/>
                    </a:lnTo>
                    <a:cubicBezTo>
                      <a:pt x="667703" y="317738"/>
                      <a:pt x="655320" y="341550"/>
                      <a:pt x="656273" y="367268"/>
                    </a:cubicBezTo>
                    <a:close/>
                    <a:moveTo>
                      <a:pt x="777240" y="405368"/>
                    </a:moveTo>
                    <a:lnTo>
                      <a:pt x="688658" y="405368"/>
                    </a:lnTo>
                    <a:lnTo>
                      <a:pt x="688658" y="388223"/>
                    </a:lnTo>
                    <a:cubicBezTo>
                      <a:pt x="688658" y="384413"/>
                      <a:pt x="690563" y="381555"/>
                      <a:pt x="693420" y="379650"/>
                    </a:cubicBezTo>
                    <a:cubicBezTo>
                      <a:pt x="700088" y="374888"/>
                      <a:pt x="707708" y="371078"/>
                      <a:pt x="715328" y="369173"/>
                    </a:cubicBezTo>
                    <a:cubicBezTo>
                      <a:pt x="721043" y="367268"/>
                      <a:pt x="727710" y="366315"/>
                      <a:pt x="733425" y="366315"/>
                    </a:cubicBezTo>
                    <a:cubicBezTo>
                      <a:pt x="739140" y="366315"/>
                      <a:pt x="745808" y="367268"/>
                      <a:pt x="751523" y="369173"/>
                    </a:cubicBezTo>
                    <a:cubicBezTo>
                      <a:pt x="759143" y="371078"/>
                      <a:pt x="765810" y="374888"/>
                      <a:pt x="772478" y="379650"/>
                    </a:cubicBezTo>
                    <a:cubicBezTo>
                      <a:pt x="775335" y="381555"/>
                      <a:pt x="777240" y="385365"/>
                      <a:pt x="777240" y="388223"/>
                    </a:cubicBezTo>
                    <a:lnTo>
                      <a:pt x="777240" y="40536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788335D-CFEE-F8BE-77EB-9B8CCBBB5F43}"/>
                </a:ext>
              </a:extLst>
            </p:cNvPr>
            <p:cNvSpPr txBox="1"/>
            <p:nvPr/>
          </p:nvSpPr>
          <p:spPr>
            <a:xfrm>
              <a:off x="182761" y="3323770"/>
              <a:ext cx="3480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/>
                <a:t>Connect with your teaching community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E87CA30-B4F9-6D66-7CF1-B143A57EABA9}"/>
              </a:ext>
            </a:extLst>
          </p:cNvPr>
          <p:cNvGrpSpPr/>
          <p:nvPr/>
        </p:nvGrpSpPr>
        <p:grpSpPr>
          <a:xfrm>
            <a:off x="3025796" y="2758703"/>
            <a:ext cx="3480134" cy="3151417"/>
            <a:chOff x="2695150" y="3172360"/>
            <a:chExt cx="3480134" cy="315141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13D2754-1CBE-9271-9D5C-7C9570D60630}"/>
                </a:ext>
              </a:extLst>
            </p:cNvPr>
            <p:cNvGrpSpPr/>
            <p:nvPr/>
          </p:nvGrpSpPr>
          <p:grpSpPr>
            <a:xfrm>
              <a:off x="3587899" y="3172360"/>
              <a:ext cx="1771843" cy="1750950"/>
              <a:chOff x="6204855" y="3515383"/>
              <a:chExt cx="1771843" cy="1750950"/>
            </a:xfrm>
          </p:grpSpPr>
          <p:sp>
            <p:nvSpPr>
              <p:cNvPr id="16" name="Round Diagonal Corner Rectangle 15">
                <a:extLst>
                  <a:ext uri="{FF2B5EF4-FFF2-40B4-BE49-F238E27FC236}">
                    <a16:creationId xmlns:a16="http://schemas.microsoft.com/office/drawing/2014/main" id="{793F8CEF-D70D-C3F6-ACCA-475997DA84B6}"/>
                  </a:ext>
                </a:extLst>
              </p:cNvPr>
              <p:cNvSpPr/>
              <p:nvPr/>
            </p:nvSpPr>
            <p:spPr>
              <a:xfrm>
                <a:off x="6204855" y="3515383"/>
                <a:ext cx="1771843" cy="1750950"/>
              </a:xfrm>
              <a:prstGeom prst="round2DiagRect">
                <a:avLst>
                  <a:gd name="adj1" fmla="val 29727"/>
                  <a:gd name="adj2" fmla="val 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/>
              <a:lstStyle/>
              <a:p>
                <a:endParaRPr lang="en-CA"/>
              </a:p>
            </p:txBody>
          </p:sp>
          <p:sp>
            <p:nvSpPr>
              <p:cNvPr id="22" name="Rectangle 21" descr="Teacher">
                <a:extLst>
                  <a:ext uri="{FF2B5EF4-FFF2-40B4-BE49-F238E27FC236}">
                    <a16:creationId xmlns:a16="http://schemas.microsoft.com/office/drawing/2014/main" id="{4CDE59F3-2D04-8FF4-1231-FAC42D232104}"/>
                  </a:ext>
                </a:extLst>
              </p:cNvPr>
              <p:cNvSpPr/>
              <p:nvPr/>
            </p:nvSpPr>
            <p:spPr>
              <a:xfrm>
                <a:off x="6477571" y="3868281"/>
                <a:ext cx="1108162" cy="1189980"/>
              </a:xfrm>
              <a:prstGeom prst="rect">
                <a:avLst/>
              </a:prstGeom>
              <a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bg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A538F33-870E-D5D0-427C-B6DF036A6679}"/>
                </a:ext>
              </a:extLst>
            </p:cNvPr>
            <p:cNvSpPr txBox="1"/>
            <p:nvPr/>
          </p:nvSpPr>
          <p:spPr>
            <a:xfrm>
              <a:off x="2695150" y="5123448"/>
              <a:ext cx="348013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/>
                <a:t>Participate in workshops and training sessions</a:t>
              </a:r>
            </a:p>
          </p:txBody>
        </p:sp>
      </p:grpSp>
      <p:sp>
        <p:nvSpPr>
          <p:cNvPr id="35" name="Title 34">
            <a:extLst>
              <a:ext uri="{FF2B5EF4-FFF2-40B4-BE49-F238E27FC236}">
                <a16:creationId xmlns:a16="http://schemas.microsoft.com/office/drawing/2014/main" id="{965922CC-C941-2A76-C3DE-CD511E3E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we can offer you:</a:t>
            </a:r>
          </a:p>
        </p:txBody>
      </p:sp>
    </p:spTree>
    <p:extLst>
      <p:ext uri="{BB962C8B-B14F-4D97-AF65-F5344CB8AC3E}">
        <p14:creationId xmlns:p14="http://schemas.microsoft.com/office/powerpoint/2010/main" val="1517901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AA6D-0D1A-8A49-B272-6EA4C5F34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Resources Available to You: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76A11-C30E-B042-9F0A-EA8E1220E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345" y="1669902"/>
            <a:ext cx="10377055" cy="440358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600" b="1" dirty="0">
                <a:latin typeface="Arial"/>
              </a:rPr>
              <a:t>Online Orientation Resources page</a:t>
            </a:r>
            <a:r>
              <a:rPr lang="en-US" sz="2600" dirty="0">
                <a:latin typeface="Arial"/>
              </a:rPr>
              <a:t> (</a:t>
            </a:r>
            <a:r>
              <a:rPr lang="en-US" sz="2600" dirty="0">
                <a:latin typeface="Arial"/>
                <a:hlinkClick r:id="rId3"/>
              </a:rPr>
              <a:t>carleton.ca/tls/events-and-programs/orientations</a:t>
            </a:r>
            <a:r>
              <a:rPr lang="en-US" sz="2600" dirty="0">
                <a:latin typeface="Arial"/>
              </a:rPr>
              <a:t>)</a:t>
            </a:r>
          </a:p>
          <a:p>
            <a:r>
              <a:rPr lang="en-US" sz="2600" b="1" dirty="0">
                <a:latin typeface="Arial"/>
              </a:rPr>
              <a:t>Find a Teaching Mentor </a:t>
            </a:r>
            <a:r>
              <a:rPr lang="en-US" sz="2600" dirty="0">
                <a:latin typeface="Arial"/>
              </a:rPr>
              <a:t>(</a:t>
            </a:r>
            <a:r>
              <a:rPr lang="en-US" sz="2600" dirty="0">
                <a:latin typeface="Arial"/>
                <a:hlinkClick r:id="rId4"/>
              </a:rPr>
              <a:t>carleton.ca/tls/events-and-programs/programs</a:t>
            </a:r>
            <a:r>
              <a:rPr lang="en-US" sz="2600" dirty="0">
                <a:latin typeface="Arial"/>
              </a:rPr>
              <a:t>)</a:t>
            </a:r>
          </a:p>
          <a:p>
            <a:r>
              <a:rPr lang="en-US" sz="2600" b="1" dirty="0">
                <a:latin typeface="Arial"/>
              </a:rPr>
              <a:t>TLS Events page</a:t>
            </a:r>
            <a:r>
              <a:rPr lang="en-US" sz="2600" dirty="0">
                <a:latin typeface="Arial"/>
              </a:rPr>
              <a:t> (</a:t>
            </a:r>
            <a:r>
              <a:rPr lang="en-US" sz="2600" dirty="0">
                <a:latin typeface="Arial"/>
                <a:hlinkClick r:id="rId5"/>
              </a:rPr>
              <a:t>carleton.ca/tls/events-and-programs/events</a:t>
            </a:r>
            <a:r>
              <a:rPr lang="en-US" sz="2600" dirty="0">
                <a:latin typeface="Arial"/>
              </a:rPr>
              <a:t>)</a:t>
            </a:r>
          </a:p>
          <a:p>
            <a:r>
              <a:rPr lang="en-US" sz="2600" b="1" dirty="0">
                <a:latin typeface="Arial"/>
              </a:rPr>
              <a:t>TLS Training Programs</a:t>
            </a:r>
            <a:r>
              <a:rPr lang="en-US" sz="2600" dirty="0">
                <a:latin typeface="Arial"/>
              </a:rPr>
              <a:t> (</a:t>
            </a:r>
            <a:r>
              <a:rPr lang="en-US" sz="2600" dirty="0">
                <a:latin typeface="Arial"/>
                <a:hlinkClick r:id="rId6"/>
              </a:rPr>
              <a:t>carleton.ca/tls/events-and-programs/programs</a:t>
            </a:r>
            <a:r>
              <a:rPr lang="en-US" sz="2600" dirty="0">
                <a:latin typeface="Arial"/>
              </a:rPr>
              <a:t>)</a:t>
            </a:r>
          </a:p>
          <a:p>
            <a:r>
              <a:rPr lang="en-US" sz="2600" b="1" dirty="0">
                <a:latin typeface="Arial"/>
              </a:rPr>
              <a:t>One-Stop Shop: </a:t>
            </a:r>
            <a:r>
              <a:rPr lang="en-US" sz="2600" dirty="0">
                <a:latin typeface="Arial"/>
              </a:rPr>
              <a:t>Course Consultations, Educational Technology Support, and more </a:t>
            </a:r>
            <a:r>
              <a:rPr lang="en-US" sz="2600" dirty="0">
                <a:latin typeface="Arial"/>
                <a:cs typeface="Arial"/>
              </a:rPr>
              <a:t>(</a:t>
            </a:r>
            <a:r>
              <a:rPr lang="en-US" sz="2600" dirty="0">
                <a:solidFill>
                  <a:srgbClr val="E91C24"/>
                </a:solidFill>
                <a:latin typeface="Arial"/>
                <a:cs typeface="Arial"/>
                <a:hlinkClick r:id="rId7"/>
              </a:rPr>
              <a:t>tlssupport.carleton.ca</a:t>
            </a:r>
            <a:r>
              <a:rPr lang="en-US" sz="2600" dirty="0">
                <a:latin typeface="Arial"/>
                <a:cs typeface="Arial"/>
              </a:rPr>
              <a:t>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44761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6EAE8-2B73-4F5D-89FC-9EF3F7D55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Course Design Fundamentals Workshops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DB2D6-250F-412E-93F1-E5C3EBFF2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831"/>
            <a:ext cx="10515600" cy="407701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latin typeface="Arial"/>
              </a:rPr>
              <a:t>Revisit the foundational principles of course design</a:t>
            </a:r>
            <a:br>
              <a:rPr lang="en-US" dirty="0"/>
            </a:br>
            <a:r>
              <a:rPr lang="en-US" dirty="0">
                <a:latin typeface="Arial"/>
              </a:rPr>
              <a:t> </a:t>
            </a:r>
          </a:p>
          <a:p>
            <a:r>
              <a:rPr lang="en-US" dirty="0">
                <a:latin typeface="Arial"/>
              </a:rPr>
              <a:t>Workshops usually offered multiple times a year </a:t>
            </a:r>
          </a:p>
          <a:p>
            <a:pPr lvl="1"/>
            <a:r>
              <a:rPr lang="en-US" sz="2800" dirty="0">
                <a:latin typeface="Arial"/>
              </a:rPr>
              <a:t>Next cohort: May 26 – June 20</a:t>
            </a:r>
          </a:p>
          <a:p>
            <a:pPr lvl="1"/>
            <a:r>
              <a:rPr lang="en-US" sz="2800" dirty="0">
                <a:latin typeface="Arial"/>
              </a:rPr>
              <a:t>Enroll any time: </a:t>
            </a:r>
            <a:r>
              <a:rPr lang="en-US" sz="2800" dirty="0">
                <a:latin typeface="Arial"/>
                <a:cs typeface="Arial"/>
                <a:hlinkClick r:id="rId2"/>
              </a:rPr>
              <a:t>carleton.ca/tls/events-and-programs</a:t>
            </a:r>
          </a:p>
          <a:p>
            <a:pPr lvl="1"/>
            <a:r>
              <a:rPr lang="en-US" sz="2800" dirty="0">
                <a:latin typeface="Arial"/>
              </a:rPr>
              <a:t>Individual workshop registration: </a:t>
            </a:r>
            <a:r>
              <a:rPr lang="en-US" sz="2800" dirty="0">
                <a:latin typeface="Arial"/>
                <a:cs typeface="Arial"/>
                <a:hlinkClick r:id="rId2"/>
              </a:rPr>
              <a:t>carleton.ca/tls/events-and-programs</a:t>
            </a:r>
            <a:endParaRPr lang="en-US" sz="2800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latin typeface="Arial"/>
              </a:rPr>
              <a:t>Flexible structure (attend workshop when it suits you)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558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8FB05-E531-45DF-BC50-524162A5E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714724"/>
            <a:ext cx="5157787" cy="823912"/>
          </a:xfrm>
        </p:spPr>
        <p:txBody>
          <a:bodyPr vert="horz" lIns="91440" tIns="45720" rIns="91440" bIns="45720" rtlCol="0" anchor="b">
            <a:noAutofit/>
          </a:bodyPr>
          <a:lstStyle/>
          <a:p>
            <a:endParaRPr lang="en-US" sz="3700" b="0" dirty="0">
              <a:solidFill>
                <a:srgbClr val="C00000"/>
              </a:solidFill>
              <a:ea typeface="+mn-lt"/>
              <a:cs typeface="+mn-lt"/>
            </a:endParaRPr>
          </a:p>
          <a:p>
            <a:r>
              <a:rPr lang="en-US" sz="3400" b="0" dirty="0">
                <a:solidFill>
                  <a:srgbClr val="C00000"/>
                </a:solidFill>
                <a:ea typeface="+mn-lt"/>
                <a:cs typeface="+mn-lt"/>
              </a:rPr>
              <a:t>Core CDF Workshops</a:t>
            </a:r>
            <a:endParaRPr lang="en-US" sz="3400" b="0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1E13-5AAF-4FD1-8AD8-B55A50C91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28929"/>
            <a:ext cx="5378875" cy="426073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Designing Learning Experiences from Scratch </a:t>
            </a:r>
            <a:r>
              <a:rPr lang="en-US" dirty="0">
                <a:solidFill>
                  <a:srgbClr val="C00000"/>
                </a:solidFill>
                <a:ea typeface="+mn-lt"/>
                <a:cs typeface="+mn-lt"/>
              </a:rPr>
              <a:t>(May 26)</a:t>
            </a:r>
            <a:endParaRPr lang="en-US" dirty="0">
              <a:solidFill>
                <a:srgbClr val="C00000"/>
              </a:solidFill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Learning Outcomes: Blueprints of Course Design </a:t>
            </a:r>
            <a:r>
              <a:rPr lang="en-US" dirty="0">
                <a:solidFill>
                  <a:srgbClr val="C00000"/>
                </a:solidFill>
                <a:ea typeface="+mn-lt"/>
                <a:cs typeface="+mn-lt"/>
              </a:rPr>
              <a:t>(May 28)</a:t>
            </a:r>
            <a:endParaRPr lang="en-US" dirty="0">
              <a:solidFill>
                <a:srgbClr val="C00000"/>
              </a:solidFill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Assessment Fundamentals </a:t>
            </a:r>
            <a:r>
              <a:rPr lang="en-US" dirty="0">
                <a:solidFill>
                  <a:srgbClr val="C00000"/>
                </a:solidFill>
                <a:ea typeface="+mn-lt"/>
                <a:cs typeface="+mn-lt"/>
              </a:rPr>
              <a:t>(June 2)</a:t>
            </a:r>
            <a:endParaRPr lang="en-US" dirty="0">
              <a:solidFill>
                <a:srgbClr val="C00000"/>
              </a:solidFill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The Power of Visual and Verbal Integration </a:t>
            </a:r>
            <a:r>
              <a:rPr lang="en-US" dirty="0">
                <a:solidFill>
                  <a:srgbClr val="C00000"/>
                </a:solidFill>
                <a:ea typeface="+mn-lt"/>
                <a:cs typeface="+mn-lt"/>
              </a:rPr>
              <a:t>(June 4)</a:t>
            </a:r>
            <a:endParaRPr lang="en-US" dirty="0">
              <a:solidFill>
                <a:srgbClr val="C00000"/>
              </a:solidFill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33E387-F583-4FA6-A998-EA6EBD3F39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8663" y="714724"/>
            <a:ext cx="5183188" cy="823912"/>
          </a:xfrm>
        </p:spPr>
        <p:txBody>
          <a:bodyPr>
            <a:normAutofit fontScale="92500"/>
          </a:bodyPr>
          <a:lstStyle/>
          <a:p>
            <a:r>
              <a:rPr lang="en-US" sz="3700" b="0" dirty="0">
                <a:solidFill>
                  <a:srgbClr val="C00000"/>
                </a:solidFill>
                <a:ea typeface="+mn-lt"/>
                <a:cs typeface="+mn-lt"/>
              </a:rPr>
              <a:t>Elective CDF Workshops</a:t>
            </a:r>
            <a:endParaRPr lang="en-US" sz="3700" b="0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08173E-35C5-4321-9739-FDF6D2D60B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28929"/>
            <a:ext cx="5183188" cy="426073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dirty="0">
                <a:latin typeface="Arial"/>
                <a:ea typeface="+mn-lt"/>
                <a:cs typeface="+mn-lt"/>
              </a:rPr>
              <a:t>Incorporating Effective Online Activities and Communication Strategies into your Course </a:t>
            </a:r>
            <a:r>
              <a:rPr lang="en-US" dirty="0">
                <a:solidFill>
                  <a:srgbClr val="C00000"/>
                </a:solidFill>
                <a:latin typeface="Arial"/>
                <a:ea typeface="+mn-lt"/>
                <a:cs typeface="+mn-lt"/>
              </a:rPr>
              <a:t>(June 9)</a:t>
            </a:r>
            <a:endParaRPr lang="en-US" dirty="0">
              <a:solidFill>
                <a:srgbClr val="C00000"/>
              </a:solidFill>
              <a:latin typeface="Arial"/>
              <a:cs typeface="Calibri" panose="020F0502020204030204"/>
            </a:endParaRPr>
          </a:p>
          <a:p>
            <a:r>
              <a:rPr lang="en-US" dirty="0">
                <a:latin typeface="Arial"/>
                <a:ea typeface="+mn-lt"/>
                <a:cs typeface="+mn-lt"/>
              </a:rPr>
              <a:t>Incorporating Activities into Smaller Lecture Classes </a:t>
            </a:r>
            <a:r>
              <a:rPr lang="en-US" dirty="0">
                <a:solidFill>
                  <a:srgbClr val="C00000"/>
                </a:solidFill>
                <a:latin typeface="Arial"/>
                <a:ea typeface="+mn-lt"/>
                <a:cs typeface="+mn-lt"/>
              </a:rPr>
              <a:t>(N/A)</a:t>
            </a:r>
            <a:endParaRPr lang="en-US" dirty="0">
              <a:solidFill>
                <a:srgbClr val="C00000"/>
              </a:solidFill>
              <a:latin typeface="Arial"/>
            </a:endParaRPr>
          </a:p>
          <a:p>
            <a:r>
              <a:rPr lang="en-US" dirty="0">
                <a:latin typeface="Arial"/>
                <a:ea typeface="+mn-lt"/>
                <a:cs typeface="+mn-lt"/>
              </a:rPr>
              <a:t>Incorporating Activities into Larger Lecture Classes </a:t>
            </a:r>
            <a:r>
              <a:rPr lang="en-US" dirty="0">
                <a:solidFill>
                  <a:srgbClr val="C00000"/>
                </a:solidFill>
                <a:latin typeface="Arial"/>
                <a:ea typeface="+mn-lt"/>
                <a:cs typeface="+mn-lt"/>
              </a:rPr>
              <a:t>(June 19)</a:t>
            </a:r>
            <a:endParaRPr lang="en-US" dirty="0">
              <a:solidFill>
                <a:srgbClr val="C00000"/>
              </a:solidFill>
              <a:latin typeface="Arial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7793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EFFFF"/>
      </a:lt1>
      <a:dk2>
        <a:srgbClr val="44546A"/>
      </a:dk2>
      <a:lt2>
        <a:srgbClr val="F3F3F3"/>
      </a:lt2>
      <a:accent1>
        <a:srgbClr val="E91C24"/>
      </a:accent1>
      <a:accent2>
        <a:srgbClr val="D5D5D5"/>
      </a:accent2>
      <a:accent3>
        <a:srgbClr val="A9A9A9"/>
      </a:accent3>
      <a:accent4>
        <a:srgbClr val="797979"/>
      </a:accent4>
      <a:accent5>
        <a:srgbClr val="424242"/>
      </a:accent5>
      <a:accent6>
        <a:srgbClr val="000000"/>
      </a:accent6>
      <a:hlink>
        <a:srgbClr val="E91C24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88b1891-7fe1-49d8-b58d-92999ca6979c" xsi:nil="true"/>
    <lcf76f155ced4ddcb4097134ff3c332f xmlns="3bb2c8a0-2198-4088-826d-748818ba9d1a">
      <Terms xmlns="http://schemas.microsoft.com/office/infopath/2007/PartnerControls"/>
    </lcf76f155ced4ddcb4097134ff3c332f>
    <Number xmlns="3bb2c8a0-2198-4088-826d-748818ba9d1a" xsi:nil="true"/>
    <Status xmlns="3bb2c8a0-2198-4088-826d-748818ba9d1a" xsi:nil="true"/>
    <SharedWithUsers xmlns="a88b1891-7fe1-49d8-b58d-92999ca6979c">
      <UserInfo>
        <DisplayName/>
        <AccountId xsi:nil="true"/>
        <AccountType/>
      </UserInfo>
    </SharedWithUsers>
    <Faculty_x0020_Owner xmlns="3bb2c8a0-2198-4088-826d-748818ba9d1a">Other</Faculty_x0020_Owner>
    <Start_x0020_Date xmlns="3bb2c8a0-2198-4088-826d-748818ba9d1a" xsi:nil="true"/>
    <Assigned_x0020_ID xmlns="3bb2c8a0-2198-4088-826d-748818ba9d1a">
      <UserInfo>
        <DisplayName/>
        <AccountId xsi:nil="true"/>
        <AccountType/>
      </UserInfo>
    </Assigned_x0020_I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F653592FD8F0418297C3154020AAEB" ma:contentTypeVersion="23" ma:contentTypeDescription="Create a new document." ma:contentTypeScope="" ma:versionID="272af80ab57bc951488977d5781d5fd5">
  <xsd:schema xmlns:xsd="http://www.w3.org/2001/XMLSchema" xmlns:xs="http://www.w3.org/2001/XMLSchema" xmlns:p="http://schemas.microsoft.com/office/2006/metadata/properties" xmlns:ns2="3bb2c8a0-2198-4088-826d-748818ba9d1a" xmlns:ns3="a88b1891-7fe1-49d8-b58d-92999ca6979c" targetNamespace="http://schemas.microsoft.com/office/2006/metadata/properties" ma:root="true" ma:fieldsID="d2a8b2abade218562310718a4b159997" ns2:_="" ns3:_="">
    <xsd:import namespace="3bb2c8a0-2198-4088-826d-748818ba9d1a"/>
    <xsd:import namespace="a88b1891-7fe1-49d8-b58d-92999ca697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Status" minOccurs="0"/>
                <xsd:element ref="ns2:Number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Assigned_x0020_ID" minOccurs="0"/>
                <xsd:element ref="ns2:Start_x0020_Date" minOccurs="0"/>
                <xsd:element ref="ns2:Faculty_x0020_Own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b2c8a0-2198-4088-826d-748818ba9d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f643bf9-c92d-4565-8aae-71318312e3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Status" ma:index="23" nillable="true" ma:displayName="Status" ma:format="Dropdown" ma:internalName="Status">
      <xsd:simpleType>
        <xsd:restriction base="dms:Choice">
          <xsd:enumeration value="Started"/>
          <xsd:enumeration value="Not Started"/>
          <xsd:enumeration value="Selected"/>
        </xsd:restriction>
      </xsd:simpleType>
    </xsd:element>
    <xsd:element name="Number" ma:index="24" nillable="true" ma:displayName="Number" ma:format="Dropdown" ma:internalName="Number" ma:percentage="FALSE">
      <xsd:simpleType>
        <xsd:restriction base="dms:Number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7" nillable="true" ma:displayName="Location" ma:indexed="true" ma:internalName="MediaServiceLocation" ma:readOnly="true">
      <xsd:simpleType>
        <xsd:restriction base="dms:Text"/>
      </xsd:simpleType>
    </xsd:element>
    <xsd:element name="Assigned_x0020_ID" ma:index="28" nillable="true" ma:displayName="Assigned Project Owner" ma:description="Which TLS team member is primarily assigned to this project?" ma:format="Dropdown" ma:list="UserInfo" ma:SharePointGroup="0" ma:internalName="Assigned_x0020_ID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art_x0020_Date" ma:index="29" nillable="true" ma:displayName="Start Date" ma:description="When did or will the project begin?" ma:format="DateOnly" ma:internalName="Start_x0020_Date">
      <xsd:simpleType>
        <xsd:restriction base="dms:DateTime"/>
      </xsd:simpleType>
    </xsd:element>
    <xsd:element name="Faculty_x0020_Owner" ma:index="30" nillable="true" ma:displayName="Faculty Owner" ma:default="Other" ma:description="Which faculty owns this project (FASS, FED etc)" ma:format="Dropdown" ma:internalName="Faculty_x0020_Owner">
      <xsd:simpleType>
        <xsd:restriction base="dms:Choice">
          <xsd:enumeration value="FASS"/>
          <xsd:enumeration value="FED"/>
          <xsd:enumeration value="FPGA"/>
          <xsd:enumeration value="Graduate Studies"/>
          <xsd:enumeration value="Science"/>
          <xsd:enumeration value="Sprott"/>
          <xsd:enumeration value="Oth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b1891-7fe1-49d8-b58d-92999ca6979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0810ab7-19cb-4b8e-976f-4d875aafa32a}" ma:internalName="TaxCatchAll" ma:showField="CatchAllData" ma:web="a88b1891-7fe1-49d8-b58d-92999ca697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C2CFEB-AC53-4DFF-B28C-57693C016F7E}">
  <ds:schemaRefs>
    <ds:schemaRef ds:uri="a88b1891-7fe1-49d8-b58d-92999ca6979c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3bb2c8a0-2198-4088-826d-748818ba9d1a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99EFC18-1B99-454F-A6C4-4909912274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86D9A8-CE92-4211-A8D9-F55E73C89A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b2c8a0-2198-4088-826d-748818ba9d1a"/>
    <ds:schemaRef ds:uri="a88b1891-7fe1-49d8-b58d-92999ca697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1374</TotalTime>
  <Words>1005</Words>
  <Application>Microsoft Macintosh PowerPoint</Application>
  <PresentationFormat>Widescreen</PresentationFormat>
  <Paragraphs>153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Arial,Sans-Serif</vt:lpstr>
      <vt:lpstr>Calibri</vt:lpstr>
      <vt:lpstr>Helvetica</vt:lpstr>
      <vt:lpstr>Office Theme</vt:lpstr>
      <vt:lpstr>Contract Instructor Orientation</vt:lpstr>
      <vt:lpstr>PowerPoint Presentation</vt:lpstr>
      <vt:lpstr>Introductions</vt:lpstr>
      <vt:lpstr>Agenda</vt:lpstr>
      <vt:lpstr>Teaching and Learning Services</vt:lpstr>
      <vt:lpstr>What we can offer you:</vt:lpstr>
      <vt:lpstr>Key Resources Available to You:</vt:lpstr>
      <vt:lpstr>Course Design Fundamentals Workshops</vt:lpstr>
      <vt:lpstr>PowerPoint Presentation</vt:lpstr>
      <vt:lpstr> Course Design Fundamentals Program</vt:lpstr>
      <vt:lpstr>Small Group Discussions</vt:lpstr>
      <vt:lpstr>Small Group Discussions</vt:lpstr>
      <vt:lpstr>Group Questions</vt:lpstr>
      <vt:lpstr>Group Questions</vt:lpstr>
      <vt:lpstr>Break Time!</vt:lpstr>
      <vt:lpstr>Group Questions, con’t</vt:lpstr>
      <vt:lpstr>Brightspace Training</vt:lpstr>
      <vt:lpstr>Group Questions</vt:lpstr>
      <vt:lpstr>Wrap Up</vt:lpstr>
      <vt:lpstr>Parting Tips</vt:lpstr>
      <vt:lpstr>Key Take-Away</vt:lpstr>
      <vt:lpstr>Key Take-Away</vt:lpstr>
      <vt:lpstr>Key Take-Away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Atallah</dc:creator>
  <cp:lastModifiedBy>Morgan Rooney</cp:lastModifiedBy>
  <cp:revision>308</cp:revision>
  <dcterms:created xsi:type="dcterms:W3CDTF">2018-11-07T19:35:49Z</dcterms:created>
  <dcterms:modified xsi:type="dcterms:W3CDTF">2025-04-16T00:35:45Z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0x01010029F653592FD8F0418297C3154020AAEB</vt:lpwstr>
  </property>
  <property fmtid="{D5CDD505-2E9C-101B-9397-08002B2CF9AE}" pid="3" name="MediaServiceImageTags">
    <vt:lpwstr/>
  </property>
  <property fmtid="{D5CDD505-2E9C-101B-9397-08002B2CF9AE}" pid="4" name="Order">
    <vt:r8>1945000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