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56" r:id="rId5"/>
    <p:sldId id="261" r:id="rId6"/>
    <p:sldId id="260" r:id="rId7"/>
    <p:sldId id="357" r:id="rId8"/>
    <p:sldId id="405" r:id="rId9"/>
    <p:sldId id="262" r:id="rId10"/>
    <p:sldId id="301" r:id="rId11"/>
    <p:sldId id="460" r:id="rId12"/>
    <p:sldId id="264" r:id="rId13"/>
    <p:sldId id="459" r:id="rId14"/>
    <p:sldId id="265" r:id="rId15"/>
    <p:sldId id="266" r:id="rId16"/>
    <p:sldId id="267" r:id="rId17"/>
    <p:sldId id="258" r:id="rId18"/>
    <p:sldId id="269" r:id="rId19"/>
    <p:sldId id="461" r:id="rId20"/>
    <p:sldId id="462" r:id="rId21"/>
    <p:sldId id="463" r:id="rId22"/>
    <p:sldId id="464" r:id="rId23"/>
    <p:sldId id="466" r:id="rId24"/>
    <p:sldId id="465" r:id="rId25"/>
    <p:sldId id="454" r:id="rId26"/>
    <p:sldId id="3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C24"/>
    <a:srgbClr val="FF0000"/>
    <a:srgbClr val="595959"/>
    <a:srgbClr val="5B5B5B"/>
    <a:srgbClr val="ADADAD"/>
    <a:srgbClr val="C2001C"/>
    <a:srgbClr val="878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DD8AD-9CC9-4C74-A717-DD459E41A644}" v="4" dt="2022-03-28T20:15:53.376"/>
    <p1510:client id="{11F64093-8055-415D-A794-BAAE75407484}" v="1" dt="2022-03-07T18:12:40.936"/>
    <p1510:client id="{27C173A8-66A3-41F7-9A12-5D7AEA4E4191}" v="1" dt="2022-03-03T17:49:06.421"/>
    <p1510:client id="{79226203-F374-482A-92DB-5F6089D5AAEA}" v="17" dt="2022-03-28T19:57:09.233"/>
    <p1510:client id="{C4427D5C-9834-430E-8705-F351E5C5EA3C}" v="1" dt="2022-03-03T17:54:16.864"/>
    <p1510:client id="{D41D5BE0-81F0-45A6-B98D-172D5CE84F0C}" v="64" dt="2022-03-28T20:18:52.353"/>
    <p1510:client id="{DB0FD7BA-257B-7CAD-3403-02CDA5B09820}" v="2" dt="2022-03-11T19:39:16.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1"/>
    <p:restoredTop sz="94595"/>
  </p:normalViewPr>
  <p:slideViewPr>
    <p:cSldViewPr snapToGrid="0">
      <p:cViewPr varScale="1">
        <p:scale>
          <a:sx n="167" d="100"/>
          <a:sy n="167" d="100"/>
        </p:scale>
        <p:origin x="264"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14DCB-FBC6-7C48-8C8C-3973D448C89E}" type="datetimeFigureOut">
              <a:rPr lang="en-US" smtClean="0"/>
              <a:t>7/11/22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31F21-7970-4343-8CB9-2D7594E2557C}" type="slidenum">
              <a:rPr lang="en-US" smtClean="0"/>
              <a:t>‹#›</a:t>
            </a:fld>
            <a:endParaRPr lang="en-US"/>
          </a:p>
        </p:txBody>
      </p:sp>
    </p:spTree>
    <p:extLst>
      <p:ext uri="{BB962C8B-B14F-4D97-AF65-F5344CB8AC3E}">
        <p14:creationId xmlns:p14="http://schemas.microsoft.com/office/powerpoint/2010/main" val="176320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1</a:t>
            </a:fld>
            <a:endParaRPr lang="en-US"/>
          </a:p>
        </p:txBody>
      </p:sp>
    </p:spTree>
    <p:extLst>
      <p:ext uri="{BB962C8B-B14F-4D97-AF65-F5344CB8AC3E}">
        <p14:creationId xmlns:p14="http://schemas.microsoft.com/office/powerpoint/2010/main" val="311617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DE52F-B52B-43A9-A776-2B5D9F18AD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103718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DE52F-B52B-43A9-A776-2B5D9F18AD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36102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CF039-D8E0-4A2D-B32F-5BF086191D5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579789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86D28E-4B63-4289-9D63-52D0F800065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328737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14</a:t>
            </a:fld>
            <a:endParaRPr lang="en-US"/>
          </a:p>
        </p:txBody>
      </p:sp>
    </p:spTree>
    <p:extLst>
      <p:ext uri="{BB962C8B-B14F-4D97-AF65-F5344CB8AC3E}">
        <p14:creationId xmlns:p14="http://schemas.microsoft.com/office/powerpoint/2010/main" val="62314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783822B-ED84-41D0-96C6-A39C9B5B653C}" type="slidenum">
              <a:rPr lang="en-US">
                <a:solidFill>
                  <a:prstClr val="black"/>
                </a:solidFill>
              </a:rPr>
              <a:pPr/>
              <a:t>15</a:t>
            </a:fld>
            <a:endParaRPr lang="en-US">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r>
              <a:rPr lang="en-US"/>
              <a:t>New Faculty Orientation 2015</a:t>
            </a:r>
          </a:p>
        </p:txBody>
      </p:sp>
      <p:sp>
        <p:nvSpPr>
          <p:cNvPr id="3" name="Header Placeholder 2"/>
          <p:cNvSpPr>
            <a:spLocks noGrp="1"/>
          </p:cNvSpPr>
          <p:nvPr>
            <p:ph type="hdr" sz="quarter" idx="11"/>
          </p:nvPr>
        </p:nvSpPr>
        <p:spPr/>
        <p:txBody>
          <a:bodyPr/>
          <a:lstStyle/>
          <a:p>
            <a:r>
              <a:rPr lang="en-US"/>
              <a:t>Challenges in the Classroom</a:t>
            </a:r>
          </a:p>
        </p:txBody>
      </p:sp>
      <p:sp>
        <p:nvSpPr>
          <p:cNvPr id="4" name="Date Placeholder 3"/>
          <p:cNvSpPr>
            <a:spLocks noGrp="1"/>
          </p:cNvSpPr>
          <p:nvPr>
            <p:ph type="dt" idx="12"/>
          </p:nvPr>
        </p:nvSpPr>
        <p:spPr/>
        <p:txBody>
          <a:bodyPr/>
          <a:lstStyle/>
          <a:p>
            <a:r>
              <a:rPr lang="en-US"/>
              <a:t>Wednesday, Augutst 19th, 2015</a:t>
            </a:r>
          </a:p>
        </p:txBody>
      </p:sp>
    </p:spTree>
    <p:extLst>
      <p:ext uri="{BB962C8B-B14F-4D97-AF65-F5344CB8AC3E}">
        <p14:creationId xmlns:p14="http://schemas.microsoft.com/office/powerpoint/2010/main" val="277304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16</a:t>
            </a:fld>
            <a:endParaRPr lang="en-US"/>
          </a:p>
        </p:txBody>
      </p:sp>
    </p:spTree>
    <p:extLst>
      <p:ext uri="{BB962C8B-B14F-4D97-AF65-F5344CB8AC3E}">
        <p14:creationId xmlns:p14="http://schemas.microsoft.com/office/powerpoint/2010/main" val="47774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17</a:t>
            </a:fld>
            <a:endParaRPr lang="en-US"/>
          </a:p>
        </p:txBody>
      </p:sp>
    </p:spTree>
    <p:extLst>
      <p:ext uri="{BB962C8B-B14F-4D97-AF65-F5344CB8AC3E}">
        <p14:creationId xmlns:p14="http://schemas.microsoft.com/office/powerpoint/2010/main" val="183461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18</a:t>
            </a:fld>
            <a:endParaRPr lang="en-US"/>
          </a:p>
        </p:txBody>
      </p:sp>
    </p:spTree>
    <p:extLst>
      <p:ext uri="{BB962C8B-B14F-4D97-AF65-F5344CB8AC3E}">
        <p14:creationId xmlns:p14="http://schemas.microsoft.com/office/powerpoint/2010/main" val="202341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19</a:t>
            </a:fld>
            <a:endParaRPr lang="en-US"/>
          </a:p>
        </p:txBody>
      </p:sp>
    </p:spTree>
    <p:extLst>
      <p:ext uri="{BB962C8B-B14F-4D97-AF65-F5344CB8AC3E}">
        <p14:creationId xmlns:p14="http://schemas.microsoft.com/office/powerpoint/2010/main" val="400165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a:t>
            </a:fld>
            <a:endParaRPr lang="en-US"/>
          </a:p>
        </p:txBody>
      </p:sp>
    </p:spTree>
    <p:extLst>
      <p:ext uri="{BB962C8B-B14F-4D97-AF65-F5344CB8AC3E}">
        <p14:creationId xmlns:p14="http://schemas.microsoft.com/office/powerpoint/2010/main" val="500367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20</a:t>
            </a:fld>
            <a:endParaRPr lang="en-US"/>
          </a:p>
        </p:txBody>
      </p:sp>
    </p:spTree>
    <p:extLst>
      <p:ext uri="{BB962C8B-B14F-4D97-AF65-F5344CB8AC3E}">
        <p14:creationId xmlns:p14="http://schemas.microsoft.com/office/powerpoint/2010/main" val="289918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21</a:t>
            </a:fld>
            <a:endParaRPr lang="en-US"/>
          </a:p>
        </p:txBody>
      </p:sp>
    </p:spTree>
    <p:extLst>
      <p:ext uri="{BB962C8B-B14F-4D97-AF65-F5344CB8AC3E}">
        <p14:creationId xmlns:p14="http://schemas.microsoft.com/office/powerpoint/2010/main" val="1697407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Challenges in the Classroom</a:t>
            </a:r>
          </a:p>
        </p:txBody>
      </p:sp>
      <p:sp>
        <p:nvSpPr>
          <p:cNvPr id="5" name="Footer Placeholder 4"/>
          <p:cNvSpPr>
            <a:spLocks noGrp="1"/>
          </p:cNvSpPr>
          <p:nvPr>
            <p:ph type="ftr" sz="quarter" idx="11"/>
          </p:nvPr>
        </p:nvSpPr>
        <p:spPr/>
        <p:txBody>
          <a:bodyPr/>
          <a:lstStyle/>
          <a:p>
            <a:r>
              <a:rPr lang="en-US"/>
              <a:t>New Faculty Orientation 2015</a:t>
            </a:r>
          </a:p>
        </p:txBody>
      </p:sp>
      <p:sp>
        <p:nvSpPr>
          <p:cNvPr id="6" name="Slide Number Placeholder 5"/>
          <p:cNvSpPr>
            <a:spLocks noGrp="1"/>
          </p:cNvSpPr>
          <p:nvPr>
            <p:ph type="sldNum" sz="quarter" idx="12"/>
          </p:nvPr>
        </p:nvSpPr>
        <p:spPr/>
        <p:txBody>
          <a:bodyPr/>
          <a:lstStyle/>
          <a:p>
            <a:fld id="{C2A8C722-A1AE-4933-A35E-4E6A523A1EAE}" type="slidenum">
              <a:rPr lang="en-US" smtClean="0"/>
              <a:t>22</a:t>
            </a:fld>
            <a:endParaRPr lang="en-US"/>
          </a:p>
        </p:txBody>
      </p:sp>
      <p:sp>
        <p:nvSpPr>
          <p:cNvPr id="7" name="Date Placeholder 6"/>
          <p:cNvSpPr>
            <a:spLocks noGrp="1"/>
          </p:cNvSpPr>
          <p:nvPr>
            <p:ph type="dt" idx="13"/>
          </p:nvPr>
        </p:nvSpPr>
        <p:spPr/>
        <p:txBody>
          <a:bodyPr/>
          <a:lstStyle/>
          <a:p>
            <a:r>
              <a:rPr lang="en-US"/>
              <a:t>Wednesday, Augutst 19th, 2015</a:t>
            </a:r>
          </a:p>
        </p:txBody>
      </p:sp>
    </p:spTree>
    <p:extLst>
      <p:ext uri="{BB962C8B-B14F-4D97-AF65-F5344CB8AC3E}">
        <p14:creationId xmlns:p14="http://schemas.microsoft.com/office/powerpoint/2010/main" val="4141770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23</a:t>
            </a:fld>
            <a:endParaRPr lang="en-US"/>
          </a:p>
        </p:txBody>
      </p:sp>
    </p:spTree>
    <p:extLst>
      <p:ext uri="{BB962C8B-B14F-4D97-AF65-F5344CB8AC3E}">
        <p14:creationId xmlns:p14="http://schemas.microsoft.com/office/powerpoint/2010/main" val="185550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3</a:t>
            </a:fld>
            <a:endParaRPr lang="en-US"/>
          </a:p>
        </p:txBody>
      </p:sp>
    </p:spTree>
    <p:extLst>
      <p:ext uri="{BB962C8B-B14F-4D97-AF65-F5344CB8AC3E}">
        <p14:creationId xmlns:p14="http://schemas.microsoft.com/office/powerpoint/2010/main" val="327886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4</a:t>
            </a:fld>
            <a:endParaRPr lang="en-US"/>
          </a:p>
        </p:txBody>
      </p:sp>
    </p:spTree>
    <p:extLst>
      <p:ext uri="{BB962C8B-B14F-4D97-AF65-F5344CB8AC3E}">
        <p14:creationId xmlns:p14="http://schemas.microsoft.com/office/powerpoint/2010/main" val="64070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5</a:t>
            </a:fld>
            <a:endParaRPr lang="en-US"/>
          </a:p>
        </p:txBody>
      </p:sp>
    </p:spTree>
    <p:extLst>
      <p:ext uri="{BB962C8B-B14F-4D97-AF65-F5344CB8AC3E}">
        <p14:creationId xmlns:p14="http://schemas.microsoft.com/office/powerpoint/2010/main" val="89492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D34D1-1759-4E5F-92EF-C609E1410AF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184848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D34D1-1759-4E5F-92EF-C609E1410AF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385347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8</a:t>
            </a:fld>
            <a:endParaRPr lang="en-US"/>
          </a:p>
        </p:txBody>
      </p:sp>
    </p:spTree>
    <p:extLst>
      <p:ext uri="{BB962C8B-B14F-4D97-AF65-F5344CB8AC3E}">
        <p14:creationId xmlns:p14="http://schemas.microsoft.com/office/powerpoint/2010/main" val="275096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669C-F9EF-4C66-A836-9222D52F18C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3501616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5E66DB-EBBF-49F2-882F-F68F996DB66B}"/>
              </a:ext>
            </a:extLst>
          </p:cNvPr>
          <p:cNvPicPr>
            <a:picLocks noChangeAspect="1"/>
          </p:cNvPicPr>
          <p:nvPr userDrawn="1"/>
        </p:nvPicPr>
        <p:blipFill>
          <a:blip r:embed="rId2"/>
          <a:srcRect/>
          <a:stretch/>
        </p:blipFill>
        <p:spPr>
          <a:xfrm rot="10800000">
            <a:off x="1" y="1"/>
            <a:ext cx="12191998" cy="6857999"/>
          </a:xfrm>
          <a:prstGeom prst="rect">
            <a:avLst/>
          </a:prstGeom>
        </p:spPr>
      </p:pic>
      <p:sp>
        <p:nvSpPr>
          <p:cNvPr id="15" name="TextBox 14">
            <a:extLst>
              <a:ext uri="{FF2B5EF4-FFF2-40B4-BE49-F238E27FC236}">
                <a16:creationId xmlns:a16="http://schemas.microsoft.com/office/drawing/2014/main" id="{6C9534DC-7764-9B4B-8518-D0B56137E98E}"/>
              </a:ext>
            </a:extLst>
          </p:cNvPr>
          <p:cNvSpPr txBox="1"/>
          <p:nvPr userDrawn="1"/>
        </p:nvSpPr>
        <p:spPr>
          <a:xfrm>
            <a:off x="355446" y="1153129"/>
            <a:ext cx="5576368" cy="1569660"/>
          </a:xfrm>
          <a:prstGeom prst="rect">
            <a:avLst/>
          </a:prstGeom>
          <a:noFill/>
        </p:spPr>
        <p:txBody>
          <a:bodyPr wrap="square" rtlCol="0">
            <a:spAutoFit/>
          </a:bodyPr>
          <a:lstStyle/>
          <a:p>
            <a:pPr algn="l"/>
            <a:r>
              <a:rPr lang="en-US" sz="4800" b="1">
                <a:solidFill>
                  <a:schemeClr val="tx1"/>
                </a:solidFill>
                <a:latin typeface="Arial" panose="020B0604020202020204" pitchFamily="34" charset="0"/>
                <a:cs typeface="Arial" panose="020B0604020202020204" pitchFamily="34" charset="0"/>
              </a:rPr>
              <a:t>Teaching and Learning Services</a:t>
            </a:r>
          </a:p>
        </p:txBody>
      </p:sp>
      <p:sp>
        <p:nvSpPr>
          <p:cNvPr id="18" name="Title 1">
            <a:extLst>
              <a:ext uri="{FF2B5EF4-FFF2-40B4-BE49-F238E27FC236}">
                <a16:creationId xmlns:a16="http://schemas.microsoft.com/office/drawing/2014/main" id="{4E28CC31-0FFF-461E-B46B-AE09CCA776E9}"/>
              </a:ext>
            </a:extLst>
          </p:cNvPr>
          <p:cNvSpPr>
            <a:spLocks noGrp="1"/>
          </p:cNvSpPr>
          <p:nvPr>
            <p:ph type="ctrTitle"/>
          </p:nvPr>
        </p:nvSpPr>
        <p:spPr>
          <a:xfrm>
            <a:off x="469011" y="2734362"/>
            <a:ext cx="5712714" cy="1790700"/>
          </a:xfrm>
        </p:spPr>
        <p:txBody>
          <a:bodyPr lIns="0" tIns="0" rIns="0" bIns="0" anchor="b">
            <a:normAutofit/>
          </a:bodyPr>
          <a:lstStyle>
            <a:lvl1pPr algn="l">
              <a:defRPr sz="3200" b="1"/>
            </a:lvl1pPr>
          </a:lstStyle>
          <a:p>
            <a:r>
              <a:rPr lang="en-US"/>
              <a:t>Click to edit Master title style</a:t>
            </a:r>
          </a:p>
        </p:txBody>
      </p:sp>
      <p:sp>
        <p:nvSpPr>
          <p:cNvPr id="19" name="Subtitle 2">
            <a:extLst>
              <a:ext uri="{FF2B5EF4-FFF2-40B4-BE49-F238E27FC236}">
                <a16:creationId xmlns:a16="http://schemas.microsoft.com/office/drawing/2014/main" id="{326F567B-EE7A-47A1-97B6-9CACFE1C10FE}"/>
              </a:ext>
            </a:extLst>
          </p:cNvPr>
          <p:cNvSpPr>
            <a:spLocks noGrp="1"/>
          </p:cNvSpPr>
          <p:nvPr>
            <p:ph type="subTitle" idx="1"/>
          </p:nvPr>
        </p:nvSpPr>
        <p:spPr>
          <a:xfrm>
            <a:off x="469011" y="4594118"/>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B2B9A521-2466-43AD-AF8A-4C58AF457EDA}"/>
              </a:ext>
            </a:extLst>
          </p:cNvPr>
          <p:cNvPicPr>
            <a:picLocks noChangeAspect="1"/>
          </p:cNvPicPr>
          <p:nvPr userDrawn="1"/>
        </p:nvPicPr>
        <p:blipFill>
          <a:blip r:embed="rId3"/>
          <a:srcRect/>
          <a:stretch/>
        </p:blipFill>
        <p:spPr>
          <a:xfrm>
            <a:off x="9779267" y="5998071"/>
            <a:ext cx="2306052" cy="621347"/>
          </a:xfrm>
          <a:prstGeom prst="rect">
            <a:avLst/>
          </a:prstGeom>
        </p:spPr>
      </p:pic>
    </p:spTree>
    <p:extLst>
      <p:ext uri="{BB962C8B-B14F-4D97-AF65-F5344CB8AC3E}">
        <p14:creationId xmlns:p14="http://schemas.microsoft.com/office/powerpoint/2010/main" val="289977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0191C-6E3B-F044-96A5-1A2EBAF1BD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50424" y="-1"/>
            <a:ext cx="5441577" cy="5768059"/>
          </a:xfrm>
          <a:prstGeom prst="rect">
            <a:avLst/>
          </a:prstGeom>
        </p:spPr>
      </p:pic>
      <p:sp>
        <p:nvSpPr>
          <p:cNvPr id="7" name="Rectangle 6">
            <a:extLst>
              <a:ext uri="{FF2B5EF4-FFF2-40B4-BE49-F238E27FC236}">
                <a16:creationId xmlns:a16="http://schemas.microsoft.com/office/drawing/2014/main" id="{EB8CBA17-43FB-D547-9B1E-DBCF3B229CEA}"/>
              </a:ext>
            </a:extLst>
          </p:cNvPr>
          <p:cNvSpPr/>
          <p:nvPr userDrawn="1"/>
        </p:nvSpPr>
        <p:spPr>
          <a:xfrm>
            <a:off x="0" y="0"/>
            <a:ext cx="12192000" cy="6858000"/>
          </a:xfrm>
          <a:prstGeom prst="rect">
            <a:avLst/>
          </a:prstGeom>
          <a:gradFill>
            <a:gsLst>
              <a:gs pos="61000">
                <a:schemeClr val="bg2"/>
              </a:gs>
              <a:gs pos="74000">
                <a:schemeClr val="bg2">
                  <a:alpha val="95000"/>
                </a:schemeClr>
              </a:gs>
              <a:gs pos="82000">
                <a:schemeClr val="bg2">
                  <a:alpha val="80000"/>
                </a:schemeClr>
              </a:gs>
              <a:gs pos="8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79568"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C96CFEA-4B49-7647-AAE4-218EA477A243}"/>
              </a:ext>
            </a:extLst>
          </p:cNvPr>
          <p:cNvPicPr>
            <a:picLocks noChangeAspect="1"/>
          </p:cNvPicPr>
          <p:nvPr userDrawn="1"/>
        </p:nvPicPr>
        <p:blipFill>
          <a:blip r:embed="rId3"/>
          <a:srcRect/>
          <a:stretch/>
        </p:blipFill>
        <p:spPr>
          <a:xfrm>
            <a:off x="9777528" y="5991032"/>
            <a:ext cx="2306052" cy="621347"/>
          </a:xfrm>
          <a:prstGeom prst="rect">
            <a:avLst/>
          </a:prstGeom>
        </p:spPr>
      </p:pic>
    </p:spTree>
    <p:extLst>
      <p:ext uri="{BB962C8B-B14F-4D97-AF65-F5344CB8AC3E}">
        <p14:creationId xmlns:p14="http://schemas.microsoft.com/office/powerpoint/2010/main" val="189260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ED44B-A5F1-6340-ADB6-8CE1DA8639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9695" y="0"/>
            <a:ext cx="5002306" cy="5765892"/>
          </a:xfrm>
          <a:prstGeom prst="rect">
            <a:avLst/>
          </a:prstGeom>
        </p:spPr>
      </p:pic>
      <p:sp>
        <p:nvSpPr>
          <p:cNvPr id="7" name="Rectangle 6">
            <a:extLst>
              <a:ext uri="{FF2B5EF4-FFF2-40B4-BE49-F238E27FC236}">
                <a16:creationId xmlns:a16="http://schemas.microsoft.com/office/drawing/2014/main" id="{EB8CBA17-43FB-D547-9B1E-DBCF3B229CEA}"/>
              </a:ext>
            </a:extLst>
          </p:cNvPr>
          <p:cNvSpPr/>
          <p:nvPr userDrawn="1"/>
        </p:nvSpPr>
        <p:spPr>
          <a:xfrm>
            <a:off x="0" y="0"/>
            <a:ext cx="12192000" cy="6858000"/>
          </a:xfrm>
          <a:prstGeom prst="rect">
            <a:avLst/>
          </a:prstGeom>
          <a:gradFill>
            <a:gsLst>
              <a:gs pos="64000">
                <a:schemeClr val="bg2"/>
              </a:gs>
              <a:gs pos="71000">
                <a:schemeClr val="bg2">
                  <a:alpha val="95000"/>
                </a:schemeClr>
              </a:gs>
              <a:gs pos="80000">
                <a:schemeClr val="bg2">
                  <a:alpha val="80000"/>
                </a:schemeClr>
              </a:gs>
              <a:gs pos="90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79568"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96CA2EC-3A8B-1F4C-97AE-DA1714973E81}"/>
              </a:ext>
            </a:extLst>
          </p:cNvPr>
          <p:cNvPicPr>
            <a:picLocks noChangeAspect="1"/>
          </p:cNvPicPr>
          <p:nvPr userDrawn="1"/>
        </p:nvPicPr>
        <p:blipFill>
          <a:blip r:embed="rId3"/>
          <a:srcRect/>
          <a:stretch/>
        </p:blipFill>
        <p:spPr>
          <a:xfrm>
            <a:off x="9777528" y="5991032"/>
            <a:ext cx="2306052" cy="621347"/>
          </a:xfrm>
          <a:prstGeom prst="rect">
            <a:avLst/>
          </a:prstGeom>
        </p:spPr>
      </p:pic>
    </p:spTree>
    <p:extLst>
      <p:ext uri="{BB962C8B-B14F-4D97-AF65-F5344CB8AC3E}">
        <p14:creationId xmlns:p14="http://schemas.microsoft.com/office/powerpoint/2010/main" val="3316517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gradFill>
          <a:gsLst>
            <a:gs pos="75000">
              <a:schemeClr val="bg2"/>
            </a:gs>
            <a:gs pos="82000">
              <a:schemeClr val="bg2">
                <a:alpha val="95000"/>
              </a:schemeClr>
            </a:gs>
            <a:gs pos="90000">
              <a:schemeClr val="bg2">
                <a:alpha val="80000"/>
              </a:schemeClr>
            </a:gs>
            <a:gs pos="99000">
              <a:schemeClr val="bg2">
                <a:alpha val="60000"/>
              </a:schemeClr>
            </a:gs>
          </a:gsLst>
          <a:lin ang="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630D1-5237-9A42-BFA3-0BA1BA5B6C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43250" y="0"/>
            <a:ext cx="5348750" cy="5782962"/>
          </a:xfrm>
          <a:prstGeom prst="rect">
            <a:avLst/>
          </a:prstGeom>
        </p:spPr>
      </p:pic>
      <p:sp>
        <p:nvSpPr>
          <p:cNvPr id="12" name="Rectangle 11">
            <a:extLst>
              <a:ext uri="{FF2B5EF4-FFF2-40B4-BE49-F238E27FC236}">
                <a16:creationId xmlns:a16="http://schemas.microsoft.com/office/drawing/2014/main" id="{C817D356-4BD7-0143-B8B1-4479423C9C77}"/>
              </a:ext>
            </a:extLst>
          </p:cNvPr>
          <p:cNvSpPr/>
          <p:nvPr userDrawn="1"/>
        </p:nvSpPr>
        <p:spPr>
          <a:xfrm>
            <a:off x="0" y="0"/>
            <a:ext cx="12192000" cy="6858000"/>
          </a:xfrm>
          <a:prstGeom prst="rect">
            <a:avLst/>
          </a:prstGeom>
          <a:gradFill>
            <a:gsLst>
              <a:gs pos="65000">
                <a:schemeClr val="bg2"/>
              </a:gs>
              <a:gs pos="75000">
                <a:schemeClr val="bg2">
                  <a:alpha val="95000"/>
                </a:schemeClr>
              </a:gs>
              <a:gs pos="87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0C26B21-56E6-0A45-A391-1DDE74C1719D}"/>
              </a:ext>
            </a:extLst>
          </p:cNvPr>
          <p:cNvSpPr>
            <a:spLocks noGrp="1"/>
          </p:cNvSpPr>
          <p:nvPr>
            <p:ph type="title" hasCustomPrompt="1"/>
          </p:nvPr>
        </p:nvSpPr>
        <p:spPr>
          <a:xfrm>
            <a:off x="838200" y="217714"/>
            <a:ext cx="10515600" cy="1052286"/>
          </a:xfrm>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9075821"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974F7AE-E056-3240-91FC-DFF64ABA34C5}"/>
              </a:ext>
            </a:extLst>
          </p:cNvPr>
          <p:cNvPicPr>
            <a:picLocks noChangeAspect="1"/>
          </p:cNvPicPr>
          <p:nvPr userDrawn="1"/>
        </p:nvPicPr>
        <p:blipFill>
          <a:blip r:embed="rId3"/>
          <a:srcRect/>
          <a:stretch/>
        </p:blipFill>
        <p:spPr>
          <a:xfrm>
            <a:off x="9777528" y="5991032"/>
            <a:ext cx="2306052" cy="621347"/>
          </a:xfrm>
          <a:prstGeom prst="rect">
            <a:avLst/>
          </a:prstGeom>
        </p:spPr>
      </p:pic>
    </p:spTree>
    <p:extLst>
      <p:ext uri="{BB962C8B-B14F-4D97-AF65-F5344CB8AC3E}">
        <p14:creationId xmlns:p14="http://schemas.microsoft.com/office/powerpoint/2010/main" val="263288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374A5-C739-4939-829A-022F38320620}"/>
              </a:ext>
            </a:extLst>
          </p:cNvPr>
          <p:cNvPicPr>
            <a:picLocks noChangeAspect="1"/>
          </p:cNvPicPr>
          <p:nvPr userDrawn="1"/>
        </p:nvPicPr>
        <p:blipFill>
          <a:blip r:embed="rId2"/>
          <a:srcRect/>
          <a:stretch/>
        </p:blipFill>
        <p:spPr>
          <a:xfrm rot="10800000">
            <a:off x="0" y="-48819"/>
            <a:ext cx="12192000" cy="6858000"/>
          </a:xfrm>
          <a:prstGeom prst="rect">
            <a:avLst/>
          </a:prstGeom>
        </p:spPr>
      </p:pic>
      <p:sp>
        <p:nvSpPr>
          <p:cNvPr id="10" name="Title 1">
            <a:extLst>
              <a:ext uri="{FF2B5EF4-FFF2-40B4-BE49-F238E27FC236}">
                <a16:creationId xmlns:a16="http://schemas.microsoft.com/office/drawing/2014/main" id="{1E158A9B-F062-4AA3-A30C-C7066E69D58C}"/>
              </a:ext>
            </a:extLst>
          </p:cNvPr>
          <p:cNvSpPr>
            <a:spLocks noGrp="1"/>
          </p:cNvSpPr>
          <p:nvPr>
            <p:ph type="ctrTitle"/>
          </p:nvPr>
        </p:nvSpPr>
        <p:spPr>
          <a:xfrm>
            <a:off x="383286" y="2105702"/>
            <a:ext cx="5712714" cy="740857"/>
          </a:xfrm>
        </p:spPr>
        <p:txBody>
          <a:bodyPr lIns="0" tIns="0" rIns="0" bIns="0" anchor="b">
            <a:normAutofit/>
          </a:bodyPr>
          <a:lstStyle>
            <a:lvl1pPr algn="l">
              <a:defRPr sz="3200" b="1"/>
            </a:lvl1pPr>
          </a:lstStyle>
          <a:p>
            <a:r>
              <a:rPr lang="en-US"/>
              <a:t>Click to edit Master title style</a:t>
            </a:r>
          </a:p>
        </p:txBody>
      </p:sp>
      <p:sp>
        <p:nvSpPr>
          <p:cNvPr id="11" name="Subtitle 2">
            <a:extLst>
              <a:ext uri="{FF2B5EF4-FFF2-40B4-BE49-F238E27FC236}">
                <a16:creationId xmlns:a16="http://schemas.microsoft.com/office/drawing/2014/main" id="{83750614-6749-4EE2-BD7B-AC6DBC26F325}"/>
              </a:ext>
            </a:extLst>
          </p:cNvPr>
          <p:cNvSpPr>
            <a:spLocks noGrp="1"/>
          </p:cNvSpPr>
          <p:nvPr>
            <p:ph type="subTitle" idx="1"/>
          </p:nvPr>
        </p:nvSpPr>
        <p:spPr>
          <a:xfrm>
            <a:off x="383286" y="2915615"/>
            <a:ext cx="5712714" cy="1469461"/>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3" name="Picture 12">
            <a:extLst>
              <a:ext uri="{FF2B5EF4-FFF2-40B4-BE49-F238E27FC236}">
                <a16:creationId xmlns:a16="http://schemas.microsoft.com/office/drawing/2014/main" id="{D7101D5D-62EF-49A7-910E-9DA3DCB474FC}"/>
              </a:ext>
            </a:extLst>
          </p:cNvPr>
          <p:cNvPicPr>
            <a:picLocks noChangeAspect="1"/>
          </p:cNvPicPr>
          <p:nvPr userDrawn="1"/>
        </p:nvPicPr>
        <p:blipFill>
          <a:blip r:embed="rId3"/>
          <a:srcRect/>
          <a:stretch/>
        </p:blipFill>
        <p:spPr>
          <a:xfrm>
            <a:off x="9777528" y="5991032"/>
            <a:ext cx="2306052" cy="621347"/>
          </a:xfrm>
          <a:prstGeom prst="rect">
            <a:avLst/>
          </a:prstGeom>
        </p:spPr>
      </p:pic>
    </p:spTree>
    <p:extLst>
      <p:ext uri="{BB962C8B-B14F-4D97-AF65-F5344CB8AC3E}">
        <p14:creationId xmlns:p14="http://schemas.microsoft.com/office/powerpoint/2010/main" val="3831798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sz="half" idx="1" hasCustomPrompt="1"/>
          </p:nvPr>
        </p:nvSpPr>
        <p:spPr>
          <a:xfrm>
            <a:off x="838200" y="1309817"/>
            <a:ext cx="5181600" cy="4318824"/>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309817"/>
            <a:ext cx="5181600" cy="4318823"/>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09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784053"/>
          </a:xfrm>
        </p:spPr>
        <p:txBody>
          <a:bodyPr/>
          <a:lstStyle>
            <a:lvl1pPr>
              <a:defRPr>
                <a:solidFill>
                  <a:srgbClr val="E91C24"/>
                </a:solidFill>
              </a:defRPr>
            </a:lvl1pPr>
          </a:lstStyle>
          <a:p>
            <a:r>
              <a:rPr lang="en-US"/>
              <a:t>Click to edit slide title</a:t>
            </a:r>
          </a:p>
        </p:txBody>
      </p:sp>
      <p:sp>
        <p:nvSpPr>
          <p:cNvPr id="3" name="Text Placeholder 2"/>
          <p:cNvSpPr>
            <a:spLocks noGrp="1"/>
          </p:cNvSpPr>
          <p:nvPr>
            <p:ph type="body" idx="1" hasCustomPrompt="1"/>
          </p:nvPr>
        </p:nvSpPr>
        <p:spPr>
          <a:xfrm>
            <a:off x="839788" y="1149178"/>
            <a:ext cx="5157787" cy="9267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column title</a:t>
            </a:r>
          </a:p>
        </p:txBody>
      </p:sp>
      <p:sp>
        <p:nvSpPr>
          <p:cNvPr id="4" name="Content Placeholder 3"/>
          <p:cNvSpPr>
            <a:spLocks noGrp="1"/>
          </p:cNvSpPr>
          <p:nvPr>
            <p:ph sz="half" idx="2" hasCustomPrompt="1"/>
          </p:nvPr>
        </p:nvSpPr>
        <p:spPr>
          <a:xfrm>
            <a:off x="839788" y="2075935"/>
            <a:ext cx="5157787" cy="356286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149178"/>
            <a:ext cx="5183188" cy="9267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column title</a:t>
            </a:r>
          </a:p>
        </p:txBody>
      </p:sp>
      <p:sp>
        <p:nvSpPr>
          <p:cNvPr id="6" name="Content Placeholder 5"/>
          <p:cNvSpPr>
            <a:spLocks noGrp="1"/>
          </p:cNvSpPr>
          <p:nvPr>
            <p:ph sz="quarter" idx="4" hasCustomPrompt="1"/>
          </p:nvPr>
        </p:nvSpPr>
        <p:spPr>
          <a:xfrm>
            <a:off x="6172200" y="2075935"/>
            <a:ext cx="5183188" cy="3562865"/>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0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Tree>
    <p:extLst>
      <p:ext uri="{BB962C8B-B14F-4D97-AF65-F5344CB8AC3E}">
        <p14:creationId xmlns:p14="http://schemas.microsoft.com/office/powerpoint/2010/main" val="3747489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11" name="Text Placeholder 2">
            <a:extLst>
              <a:ext uri="{FF2B5EF4-FFF2-40B4-BE49-F238E27FC236}">
                <a16:creationId xmlns:a16="http://schemas.microsoft.com/office/drawing/2014/main" id="{7F3C6735-366C-43B7-95CB-B2C89BB8C509}"/>
              </a:ext>
            </a:extLst>
          </p:cNvPr>
          <p:cNvSpPr>
            <a:spLocks noGrp="1"/>
          </p:cNvSpPr>
          <p:nvPr>
            <p:ph type="body" idx="1"/>
          </p:nvPr>
        </p:nvSpPr>
        <p:spPr>
          <a:xfrm>
            <a:off x="957405" y="1541860"/>
            <a:ext cx="3583343" cy="280988"/>
          </a:xfrm>
          <a:solidFill>
            <a:schemeClr val="bg1"/>
          </a:solidFill>
        </p:spPr>
        <p:txBody>
          <a:bodyPr lIns="0" tIns="0" rIns="0" bIns="0" anchor="t">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graphicFrame>
        <p:nvGraphicFramePr>
          <p:cNvPr id="12" name="Table 11">
            <a:extLst>
              <a:ext uri="{FF2B5EF4-FFF2-40B4-BE49-F238E27FC236}">
                <a16:creationId xmlns:a16="http://schemas.microsoft.com/office/drawing/2014/main" id="{63A16A7D-7E8A-4C69-844D-64F033C65CB3}"/>
              </a:ext>
            </a:extLst>
          </p:cNvPr>
          <p:cNvGraphicFramePr>
            <a:graphicFrameLocks noGrp="1"/>
          </p:cNvGraphicFramePr>
          <p:nvPr userDrawn="1">
            <p:extLst>
              <p:ext uri="{D42A27DB-BD31-4B8C-83A1-F6EECF244321}">
                <p14:modId xmlns:p14="http://schemas.microsoft.com/office/powerpoint/2010/main" val="504540046"/>
              </p:ext>
            </p:extLst>
          </p:nvPr>
        </p:nvGraphicFramePr>
        <p:xfrm>
          <a:off x="838200" y="2094707"/>
          <a:ext cx="10515600" cy="3495599"/>
        </p:xfrm>
        <a:graphic>
          <a:graphicData uri="http://schemas.openxmlformats.org/drawingml/2006/table">
            <a:tbl>
              <a:tblPr firstRow="1" bandRow="1">
                <a:tableStyleId>{073A0DAA-6AF3-43AB-8588-CEC1D06C72B9}</a:tableStyleId>
              </a:tblPr>
              <a:tblGrid>
                <a:gridCol w="1314450">
                  <a:extLst>
                    <a:ext uri="{9D8B030D-6E8A-4147-A177-3AD203B41FA5}">
                      <a16:colId xmlns:a16="http://schemas.microsoft.com/office/drawing/2014/main" val="4017342963"/>
                    </a:ext>
                  </a:extLst>
                </a:gridCol>
                <a:gridCol w="1314450">
                  <a:extLst>
                    <a:ext uri="{9D8B030D-6E8A-4147-A177-3AD203B41FA5}">
                      <a16:colId xmlns:a16="http://schemas.microsoft.com/office/drawing/2014/main" val="2030861674"/>
                    </a:ext>
                  </a:extLst>
                </a:gridCol>
                <a:gridCol w="1314450">
                  <a:extLst>
                    <a:ext uri="{9D8B030D-6E8A-4147-A177-3AD203B41FA5}">
                      <a16:colId xmlns:a16="http://schemas.microsoft.com/office/drawing/2014/main" val="405263058"/>
                    </a:ext>
                  </a:extLst>
                </a:gridCol>
                <a:gridCol w="1314450">
                  <a:extLst>
                    <a:ext uri="{9D8B030D-6E8A-4147-A177-3AD203B41FA5}">
                      <a16:colId xmlns:a16="http://schemas.microsoft.com/office/drawing/2014/main" val="1575130681"/>
                    </a:ext>
                  </a:extLst>
                </a:gridCol>
                <a:gridCol w="1314450">
                  <a:extLst>
                    <a:ext uri="{9D8B030D-6E8A-4147-A177-3AD203B41FA5}">
                      <a16:colId xmlns:a16="http://schemas.microsoft.com/office/drawing/2014/main" val="2444048012"/>
                    </a:ext>
                  </a:extLst>
                </a:gridCol>
                <a:gridCol w="1314450">
                  <a:extLst>
                    <a:ext uri="{9D8B030D-6E8A-4147-A177-3AD203B41FA5}">
                      <a16:colId xmlns:a16="http://schemas.microsoft.com/office/drawing/2014/main" val="1984399119"/>
                    </a:ext>
                  </a:extLst>
                </a:gridCol>
                <a:gridCol w="1314450">
                  <a:extLst>
                    <a:ext uri="{9D8B030D-6E8A-4147-A177-3AD203B41FA5}">
                      <a16:colId xmlns:a16="http://schemas.microsoft.com/office/drawing/2014/main" val="1131352089"/>
                    </a:ext>
                  </a:extLst>
                </a:gridCol>
                <a:gridCol w="1314450">
                  <a:extLst>
                    <a:ext uri="{9D8B030D-6E8A-4147-A177-3AD203B41FA5}">
                      <a16:colId xmlns:a16="http://schemas.microsoft.com/office/drawing/2014/main" val="3054117501"/>
                    </a:ext>
                  </a:extLst>
                </a:gridCol>
              </a:tblGrid>
              <a:tr h="518122">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extLst>
                  <a:ext uri="{0D108BD9-81ED-4DB2-BD59-A6C34878D82A}">
                    <a16:rowId xmlns:a16="http://schemas.microsoft.com/office/drawing/2014/main" val="2850299001"/>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491647203"/>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520310117"/>
                  </a:ext>
                </a:extLst>
              </a:tr>
              <a:tr h="386867">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146564443"/>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687107075"/>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639691946"/>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406506833"/>
                  </a:ext>
                </a:extLst>
              </a:tr>
            </a:tbl>
          </a:graphicData>
        </a:graphic>
      </p:graphicFrame>
      <p:sp>
        <p:nvSpPr>
          <p:cNvPr id="14" name="Rectangle 13">
            <a:extLst>
              <a:ext uri="{FF2B5EF4-FFF2-40B4-BE49-F238E27FC236}">
                <a16:creationId xmlns:a16="http://schemas.microsoft.com/office/drawing/2014/main" id="{8C6462A3-CC65-463F-88CC-D79A21A7A612}"/>
              </a:ext>
            </a:extLst>
          </p:cNvPr>
          <p:cNvSpPr/>
          <p:nvPr userDrawn="1"/>
        </p:nvSpPr>
        <p:spPr>
          <a:xfrm>
            <a:off x="838200" y="5677499"/>
            <a:ext cx="3236784" cy="369332"/>
          </a:xfrm>
          <a:prstGeom prst="rect">
            <a:avLst/>
          </a:prstGeom>
        </p:spPr>
        <p:txBody>
          <a:bodyPr wrap="none">
            <a:spAutoFit/>
          </a:bodyPr>
          <a:lstStyle/>
          <a:p>
            <a:pPr lvl="0"/>
            <a:r>
              <a:rPr lang="en-US"/>
              <a:t>Click to edit Master text styles</a:t>
            </a:r>
          </a:p>
        </p:txBody>
      </p:sp>
    </p:spTree>
    <p:extLst>
      <p:ext uri="{BB962C8B-B14F-4D97-AF65-F5344CB8AC3E}">
        <p14:creationId xmlns:p14="http://schemas.microsoft.com/office/powerpoint/2010/main" val="153518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802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E91C24"/>
                </a:solidFill>
              </a:defRPr>
            </a:lvl1pPr>
          </a:lstStyle>
          <a:p>
            <a:r>
              <a:rPr lang="en-US"/>
              <a:t>Click to edit slide title</a:t>
            </a:r>
          </a:p>
        </p:txBody>
      </p:sp>
      <p:sp>
        <p:nvSpPr>
          <p:cNvPr id="4" name="Text Placeholder 3"/>
          <p:cNvSpPr>
            <a:spLocks noGrp="1"/>
          </p:cNvSpPr>
          <p:nvPr>
            <p:ph type="body" sz="half" idx="2" hasCustomPrompt="1"/>
          </p:nvPr>
        </p:nvSpPr>
        <p:spPr>
          <a:xfrm>
            <a:off x="839788" y="2057400"/>
            <a:ext cx="3932237" cy="35712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subtitle</a:t>
            </a:r>
          </a:p>
        </p:txBody>
      </p:sp>
      <p:sp>
        <p:nvSpPr>
          <p:cNvPr id="3" name="Content Placeholder 2"/>
          <p:cNvSpPr>
            <a:spLocks noGrp="1"/>
          </p:cNvSpPr>
          <p:nvPr>
            <p:ph idx="1" hasCustomPrompt="1"/>
          </p:nvPr>
        </p:nvSpPr>
        <p:spPr>
          <a:xfrm>
            <a:off x="5183188" y="987425"/>
            <a:ext cx="6172200" cy="46412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58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980A5-8C79-CD48-A23F-720DC7A90A46}"/>
              </a:ext>
            </a:extLst>
          </p:cNvPr>
          <p:cNvSpPr txBox="1"/>
          <p:nvPr userDrawn="1"/>
        </p:nvSpPr>
        <p:spPr>
          <a:xfrm>
            <a:off x="1241659" y="2551837"/>
            <a:ext cx="9760017" cy="1754326"/>
          </a:xfrm>
          <a:prstGeom prst="rect">
            <a:avLst/>
          </a:prstGeom>
          <a:noFill/>
        </p:spPr>
        <p:txBody>
          <a:bodyPr wrap="square" rtlCol="0">
            <a:spAutoFit/>
          </a:bodyPr>
          <a:lstStyle/>
          <a:p>
            <a:r>
              <a:rPr lang="en-CA" sz="3600" b="0" i="0" kern="1200">
                <a:solidFill>
                  <a:schemeClr val="tx1"/>
                </a:solidFill>
                <a:effectLst/>
                <a:latin typeface="+mn-lt"/>
                <a:ea typeface="+mn-ea"/>
                <a:cs typeface="+mn-cs"/>
              </a:rPr>
              <a:t>Carleton University acknowledges the location of its campus on the traditional, </a:t>
            </a:r>
            <a:r>
              <a:rPr lang="en-CA" sz="3600" b="0" i="0" kern="1200" err="1">
                <a:solidFill>
                  <a:schemeClr val="tx1"/>
                </a:solidFill>
                <a:effectLst/>
                <a:latin typeface="+mn-lt"/>
                <a:ea typeface="+mn-ea"/>
                <a:cs typeface="+mn-cs"/>
              </a:rPr>
              <a:t>unceded</a:t>
            </a:r>
            <a:r>
              <a:rPr lang="en-CA" sz="3600" b="0" i="0" kern="1200">
                <a:solidFill>
                  <a:schemeClr val="tx1"/>
                </a:solidFill>
                <a:effectLst/>
                <a:latin typeface="+mn-lt"/>
                <a:ea typeface="+mn-ea"/>
                <a:cs typeface="+mn-cs"/>
              </a:rPr>
              <a:t> territories of the Algonquin nation.</a:t>
            </a:r>
            <a:endParaRPr lang="en-US" sz="3600" b="0" i="0"/>
          </a:p>
        </p:txBody>
      </p:sp>
    </p:spTree>
    <p:extLst>
      <p:ext uri="{BB962C8B-B14F-4D97-AF65-F5344CB8AC3E}">
        <p14:creationId xmlns:p14="http://schemas.microsoft.com/office/powerpoint/2010/main" val="3117682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E91C24"/>
                </a:solidFill>
              </a:defRPr>
            </a:lvl1pPr>
          </a:lstStyle>
          <a:p>
            <a:r>
              <a:rPr lang="en-US"/>
              <a:t>Click to edit slide title</a:t>
            </a:r>
          </a:p>
        </p:txBody>
      </p:sp>
      <p:sp>
        <p:nvSpPr>
          <p:cNvPr id="4" name="Text Placeholder 3"/>
          <p:cNvSpPr>
            <a:spLocks noGrp="1"/>
          </p:cNvSpPr>
          <p:nvPr>
            <p:ph type="body" sz="half" idx="2" hasCustomPrompt="1"/>
          </p:nvPr>
        </p:nvSpPr>
        <p:spPr>
          <a:xfrm>
            <a:off x="839788" y="2057400"/>
            <a:ext cx="3932237" cy="3550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subtitle</a:t>
            </a:r>
          </a:p>
        </p:txBody>
      </p:sp>
      <p:sp>
        <p:nvSpPr>
          <p:cNvPr id="3" name="Picture Placeholder 2"/>
          <p:cNvSpPr>
            <a:spLocks noGrp="1" noChangeAspect="1"/>
          </p:cNvSpPr>
          <p:nvPr>
            <p:ph type="pic" idx="1"/>
          </p:nvPr>
        </p:nvSpPr>
        <p:spPr>
          <a:xfrm>
            <a:off x="5183188" y="987425"/>
            <a:ext cx="6172200" cy="462089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97437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Vertical Text Placeholder 2"/>
          <p:cNvSpPr>
            <a:spLocks noGrp="1"/>
          </p:cNvSpPr>
          <p:nvPr>
            <p:ph type="body" orient="vert" idx="1" hasCustomPrompt="1"/>
          </p:nvPr>
        </p:nvSpPr>
        <p:spPr>
          <a:xfrm>
            <a:off x="838200" y="1825625"/>
            <a:ext cx="10515600" cy="3782695"/>
          </a:xfrm>
        </p:spPr>
        <p:txBody>
          <a:bodyPr vert="eaVert"/>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180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222875"/>
          </a:xfrm>
        </p:spPr>
        <p:txBody>
          <a:bodyPr vert="eaVert"/>
          <a:lstStyle>
            <a:lvl1pPr>
              <a:defRPr>
                <a:solidFill>
                  <a:srgbClr val="E91C24"/>
                </a:solidFill>
              </a:defRPr>
            </a:lvl1pPr>
          </a:lstStyle>
          <a:p>
            <a:r>
              <a:rPr lang="en-US"/>
              <a:t>Click to edit slide title</a:t>
            </a:r>
          </a:p>
        </p:txBody>
      </p:sp>
      <p:sp>
        <p:nvSpPr>
          <p:cNvPr id="3" name="Vertical Text Placeholder 2"/>
          <p:cNvSpPr>
            <a:spLocks noGrp="1"/>
          </p:cNvSpPr>
          <p:nvPr>
            <p:ph type="body" orient="vert" idx="1" hasCustomPrompt="1"/>
          </p:nvPr>
        </p:nvSpPr>
        <p:spPr>
          <a:xfrm>
            <a:off x="838200" y="365125"/>
            <a:ext cx="7734300" cy="5222875"/>
          </a:xfrm>
        </p:spPr>
        <p:txBody>
          <a:bodyPr vert="eaVert"/>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83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10515600" cy="4295599"/>
          </a:xfrm>
        </p:spPr>
        <p:txBody>
          <a:body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21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FE523C-8375-1842-B2C3-6682036C51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78168" y="1"/>
            <a:ext cx="4513831" cy="5759489"/>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1"/>
            <a:ext cx="12191999" cy="6857999"/>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62891"/>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64A56C8-0448-394D-958F-620276078E60}"/>
              </a:ext>
            </a:extLst>
          </p:cNvPr>
          <p:cNvPicPr>
            <a:picLocks noChangeAspect="1"/>
          </p:cNvPicPr>
          <p:nvPr userDrawn="1"/>
        </p:nvPicPr>
        <p:blipFill>
          <a:blip r:embed="rId3"/>
          <a:srcRect/>
          <a:stretch/>
        </p:blipFill>
        <p:spPr>
          <a:xfrm>
            <a:off x="9779267" y="5998071"/>
            <a:ext cx="2306052" cy="621347"/>
          </a:xfrm>
          <a:prstGeom prst="rect">
            <a:avLst/>
          </a:prstGeom>
        </p:spPr>
      </p:pic>
    </p:spTree>
    <p:extLst>
      <p:ext uri="{BB962C8B-B14F-4D97-AF65-F5344CB8AC3E}">
        <p14:creationId xmlns:p14="http://schemas.microsoft.com/office/powerpoint/2010/main" val="33567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25AEE-D115-5844-BD56-0F1B28FBE4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24166" y="0"/>
            <a:ext cx="4867834" cy="5770228"/>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1"/>
            <a:ext cx="12191999" cy="6857999"/>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8E71EACC-94B4-5548-AB64-4E17C37D2863}"/>
              </a:ext>
            </a:extLst>
          </p:cNvPr>
          <p:cNvPicPr>
            <a:picLocks noChangeAspect="1"/>
          </p:cNvPicPr>
          <p:nvPr userDrawn="1"/>
        </p:nvPicPr>
        <p:blipFill>
          <a:blip r:embed="rId3"/>
          <a:srcRect/>
          <a:stretch/>
        </p:blipFill>
        <p:spPr>
          <a:xfrm>
            <a:off x="9779267" y="6003440"/>
            <a:ext cx="2306052" cy="621347"/>
          </a:xfrm>
          <a:prstGeom prst="rect">
            <a:avLst/>
          </a:prstGeom>
        </p:spPr>
      </p:pic>
    </p:spTree>
    <p:extLst>
      <p:ext uri="{BB962C8B-B14F-4D97-AF65-F5344CB8AC3E}">
        <p14:creationId xmlns:p14="http://schemas.microsoft.com/office/powerpoint/2010/main" val="35633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EC03A4-31BC-0C4D-A928-E2FA747545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30354" y="1"/>
            <a:ext cx="4661646" cy="5787466"/>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0"/>
            <a:ext cx="12191999" cy="6857999"/>
          </a:xfrm>
          <a:prstGeom prst="rect">
            <a:avLst/>
          </a:prstGeom>
          <a:gradFill>
            <a:gsLst>
              <a:gs pos="64000">
                <a:schemeClr val="bg2"/>
              </a:gs>
              <a:gs pos="73000">
                <a:schemeClr val="bg2">
                  <a:alpha val="95000"/>
                </a:schemeClr>
              </a:gs>
              <a:gs pos="82000">
                <a:schemeClr val="bg2">
                  <a:alpha val="80000"/>
                </a:schemeClr>
              </a:gs>
              <a:gs pos="95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899F81F-846B-6044-86A3-39D38116EABD}"/>
              </a:ext>
            </a:extLst>
          </p:cNvPr>
          <p:cNvPicPr>
            <a:picLocks noChangeAspect="1"/>
          </p:cNvPicPr>
          <p:nvPr userDrawn="1"/>
        </p:nvPicPr>
        <p:blipFill>
          <a:blip r:embed="rId3"/>
          <a:srcRect/>
          <a:stretch/>
        </p:blipFill>
        <p:spPr>
          <a:xfrm>
            <a:off x="9779267" y="6012059"/>
            <a:ext cx="2306052" cy="621347"/>
          </a:xfrm>
          <a:prstGeom prst="rect">
            <a:avLst/>
          </a:prstGeom>
        </p:spPr>
      </p:pic>
    </p:spTree>
    <p:extLst>
      <p:ext uri="{BB962C8B-B14F-4D97-AF65-F5344CB8AC3E}">
        <p14:creationId xmlns:p14="http://schemas.microsoft.com/office/powerpoint/2010/main" val="312006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A716C-89F1-DF4B-89AE-B79644DA41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8965" y="-12357"/>
            <a:ext cx="4563035" cy="5784276"/>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1" y="0"/>
            <a:ext cx="12191999" cy="6858000"/>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2C35C69-9D10-2345-B1F2-82A6378182F3}"/>
              </a:ext>
            </a:extLst>
          </p:cNvPr>
          <p:cNvPicPr>
            <a:picLocks noChangeAspect="1"/>
          </p:cNvPicPr>
          <p:nvPr userDrawn="1"/>
        </p:nvPicPr>
        <p:blipFill>
          <a:blip r:embed="rId3"/>
          <a:srcRect/>
          <a:stretch/>
        </p:blipFill>
        <p:spPr>
          <a:xfrm>
            <a:off x="9779267" y="6004286"/>
            <a:ext cx="2306052" cy="621347"/>
          </a:xfrm>
          <a:prstGeom prst="rect">
            <a:avLst/>
          </a:prstGeom>
        </p:spPr>
      </p:pic>
    </p:spTree>
    <p:extLst>
      <p:ext uri="{BB962C8B-B14F-4D97-AF65-F5344CB8AC3E}">
        <p14:creationId xmlns:p14="http://schemas.microsoft.com/office/powerpoint/2010/main" val="109022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43E953-070A-6149-89E5-82F62AD1D5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37617" y="0"/>
            <a:ext cx="4454383" cy="5776543"/>
          </a:xfrm>
          <a:prstGeom prst="rect">
            <a:avLst/>
          </a:prstGeom>
        </p:spPr>
      </p:pic>
      <p:sp>
        <p:nvSpPr>
          <p:cNvPr id="5" name="Rectangle 4">
            <a:extLst>
              <a:ext uri="{FF2B5EF4-FFF2-40B4-BE49-F238E27FC236}">
                <a16:creationId xmlns:a16="http://schemas.microsoft.com/office/drawing/2014/main" id="{D77D41AA-0476-404B-AE03-EEE1C51906EC}"/>
              </a:ext>
            </a:extLst>
          </p:cNvPr>
          <p:cNvSpPr/>
          <p:nvPr userDrawn="1"/>
        </p:nvSpPr>
        <p:spPr>
          <a:xfrm>
            <a:off x="0" y="0"/>
            <a:ext cx="12192000" cy="6858000"/>
          </a:xfrm>
          <a:prstGeom prst="rect">
            <a:avLst/>
          </a:prstGeom>
          <a:gradFill>
            <a:gsLst>
              <a:gs pos="63000">
                <a:schemeClr val="bg2"/>
              </a:gs>
              <a:gs pos="73000">
                <a:schemeClr val="bg2">
                  <a:alpha val="95000"/>
                </a:schemeClr>
              </a:gs>
              <a:gs pos="80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9152823"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B4D9B56-EB52-974B-A859-FB9B46F831B5}"/>
              </a:ext>
            </a:extLst>
          </p:cNvPr>
          <p:cNvPicPr>
            <a:picLocks noChangeAspect="1"/>
          </p:cNvPicPr>
          <p:nvPr userDrawn="1"/>
        </p:nvPicPr>
        <p:blipFill>
          <a:blip r:embed="rId3"/>
          <a:srcRect/>
          <a:stretch/>
        </p:blipFill>
        <p:spPr>
          <a:xfrm>
            <a:off x="9777528" y="6006598"/>
            <a:ext cx="2306052" cy="621347"/>
          </a:xfrm>
          <a:prstGeom prst="rect">
            <a:avLst/>
          </a:prstGeom>
        </p:spPr>
      </p:pic>
    </p:spTree>
    <p:extLst>
      <p:ext uri="{BB962C8B-B14F-4D97-AF65-F5344CB8AC3E}">
        <p14:creationId xmlns:p14="http://schemas.microsoft.com/office/powerpoint/2010/main" val="107206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9389B2-B987-1E40-8AE7-67FE0B495F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05135" y="0"/>
            <a:ext cx="4286865" cy="5776543"/>
          </a:xfrm>
          <a:prstGeom prst="rect">
            <a:avLst/>
          </a:prstGeom>
        </p:spPr>
      </p:pic>
      <p:sp>
        <p:nvSpPr>
          <p:cNvPr id="5" name="Rectangle 4">
            <a:extLst>
              <a:ext uri="{FF2B5EF4-FFF2-40B4-BE49-F238E27FC236}">
                <a16:creationId xmlns:a16="http://schemas.microsoft.com/office/drawing/2014/main" id="{D77D41AA-0476-404B-AE03-EEE1C51906EC}"/>
              </a:ext>
            </a:extLst>
          </p:cNvPr>
          <p:cNvSpPr/>
          <p:nvPr userDrawn="1"/>
        </p:nvSpPr>
        <p:spPr>
          <a:xfrm>
            <a:off x="0" y="0"/>
            <a:ext cx="12192000" cy="6858000"/>
          </a:xfrm>
          <a:prstGeom prst="rect">
            <a:avLst/>
          </a:prstGeom>
          <a:gradFill>
            <a:gsLst>
              <a:gs pos="63000">
                <a:schemeClr val="bg2"/>
              </a:gs>
              <a:gs pos="73000">
                <a:schemeClr val="bg2">
                  <a:alpha val="95000"/>
                </a:schemeClr>
              </a:gs>
              <a:gs pos="80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9152823"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134E809-CFFA-1247-A7E6-1ACF82898916}"/>
              </a:ext>
            </a:extLst>
          </p:cNvPr>
          <p:cNvPicPr>
            <a:picLocks noChangeAspect="1"/>
          </p:cNvPicPr>
          <p:nvPr userDrawn="1"/>
        </p:nvPicPr>
        <p:blipFill>
          <a:blip r:embed="rId3"/>
          <a:srcRect/>
          <a:stretch/>
        </p:blipFill>
        <p:spPr>
          <a:xfrm>
            <a:off x="9777527" y="6006598"/>
            <a:ext cx="2306052" cy="621347"/>
          </a:xfrm>
          <a:prstGeom prst="rect">
            <a:avLst/>
          </a:prstGeom>
        </p:spPr>
      </p:pic>
    </p:spTree>
    <p:extLst>
      <p:ext uri="{BB962C8B-B14F-4D97-AF65-F5344CB8AC3E}">
        <p14:creationId xmlns:p14="http://schemas.microsoft.com/office/powerpoint/2010/main" val="179188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7714"/>
            <a:ext cx="10515600" cy="1052286"/>
          </a:xfrm>
          <a:prstGeom prst="rect">
            <a:avLst/>
          </a:prstGeom>
        </p:spPr>
        <p:txBody>
          <a:bodyPr vert="horz" lIns="91440" tIns="45720" rIns="91440" bIns="45720" rtlCol="0" anchor="b">
            <a:normAutofit/>
          </a:bodyPr>
          <a:lstStyle/>
          <a:p>
            <a:r>
              <a:rPr lang="en-US"/>
              <a:t>Click to edit slide title</a:t>
            </a:r>
          </a:p>
        </p:txBody>
      </p:sp>
      <p:sp>
        <p:nvSpPr>
          <p:cNvPr id="3" name="Text Placeholder 2"/>
          <p:cNvSpPr>
            <a:spLocks noGrp="1"/>
          </p:cNvSpPr>
          <p:nvPr>
            <p:ph type="body" idx="1"/>
          </p:nvPr>
        </p:nvSpPr>
        <p:spPr>
          <a:xfrm>
            <a:off x="838200" y="1460500"/>
            <a:ext cx="10515600" cy="4206374"/>
          </a:xfrm>
          <a:prstGeom prst="rect">
            <a:avLst/>
          </a:prstGeom>
        </p:spPr>
        <p:txBody>
          <a:bodyPr vert="horz" lIns="91440" tIns="45720" rIns="91440" bIns="45720" rtlCol="0">
            <a:normAutofit/>
          </a:body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FEBC4BD-975C-E943-A871-4A07E1ED47E7}"/>
              </a:ext>
            </a:extLst>
          </p:cNvPr>
          <p:cNvPicPr>
            <a:picLocks noChangeAspect="1"/>
          </p:cNvPicPr>
          <p:nvPr userDrawn="1"/>
        </p:nvPicPr>
        <p:blipFill>
          <a:blip r:embed="rId24"/>
          <a:srcRect/>
          <a:stretch/>
        </p:blipFill>
        <p:spPr>
          <a:xfrm>
            <a:off x="9773304" y="5997608"/>
            <a:ext cx="2311445" cy="622800"/>
          </a:xfrm>
          <a:prstGeom prst="rect">
            <a:avLst/>
          </a:prstGeom>
        </p:spPr>
      </p:pic>
    </p:spTree>
    <p:extLst>
      <p:ext uri="{BB962C8B-B14F-4D97-AF65-F5344CB8AC3E}">
        <p14:creationId xmlns:p14="http://schemas.microsoft.com/office/powerpoint/2010/main" val="534718975"/>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62" r:id="rId3"/>
    <p:sldLayoutId id="2147483675" r:id="rId4"/>
    <p:sldLayoutId id="2147483680" r:id="rId5"/>
    <p:sldLayoutId id="2147483679" r:id="rId6"/>
    <p:sldLayoutId id="2147483676" r:id="rId7"/>
    <p:sldLayoutId id="2147483674" r:id="rId8"/>
    <p:sldLayoutId id="2147483677" r:id="rId9"/>
    <p:sldLayoutId id="2147483673" r:id="rId10"/>
    <p:sldLayoutId id="2147483678" r:id="rId11"/>
    <p:sldLayoutId id="2147483672" r:id="rId12"/>
    <p:sldLayoutId id="2147483663" r:id="rId13"/>
    <p:sldLayoutId id="2147483664" r:id="rId14"/>
    <p:sldLayoutId id="2147483665" r:id="rId15"/>
    <p:sldLayoutId id="2147483666" r:id="rId16"/>
    <p:sldLayoutId id="2147483682" r:id="rId17"/>
    <p:sldLayoutId id="2147483667" r:id="rId18"/>
    <p:sldLayoutId id="2147483668" r:id="rId19"/>
    <p:sldLayoutId id="2147483669" r:id="rId20"/>
    <p:sldLayoutId id="2147483670" r:id="rId21"/>
    <p:sldLayoutId id="2147483671" r:id="rId22"/>
  </p:sldLayoutIdLst>
  <p:txStyles>
    <p:titleStyle>
      <a:lvl1pPr algn="l" defTabSz="914400" rtl="0" eaLnBrk="1" latinLnBrk="0" hangingPunct="1">
        <a:lnSpc>
          <a:spcPct val="90000"/>
        </a:lnSpc>
        <a:spcBef>
          <a:spcPct val="0"/>
        </a:spcBef>
        <a:buNone/>
        <a:defRPr sz="4800" kern="1200" baseline="0">
          <a:solidFill>
            <a:srgbClr val="E91C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91C24"/>
        </a:buClr>
        <a:buFont typeface="Arial"/>
        <a:buChar char="•"/>
        <a:defRPr sz="3600" kern="1200" baseline="0">
          <a:solidFill>
            <a:schemeClr val="tx1"/>
          </a:solidFill>
          <a:latin typeface="Arial" panose="020B0604020202020204" pitchFamily="34" charset="0"/>
          <a:ea typeface="+mn-ea"/>
          <a:cs typeface="Calibri"/>
        </a:defRPr>
      </a:lvl1pPr>
      <a:lvl2pPr marL="685800" indent="-228600" algn="l" defTabSz="914400" rtl="0" eaLnBrk="1" latinLnBrk="0" hangingPunct="1">
        <a:lnSpc>
          <a:spcPct val="90000"/>
        </a:lnSpc>
        <a:spcBef>
          <a:spcPts val="500"/>
        </a:spcBef>
        <a:buClr>
          <a:srgbClr val="E91C24"/>
        </a:buClr>
        <a:buFont typeface="Arial"/>
        <a:buChar char="•"/>
        <a:defRPr sz="3200" kern="1200" baseline="0">
          <a:solidFill>
            <a:schemeClr val="tx1"/>
          </a:solidFill>
          <a:latin typeface="Arial" panose="020B0604020202020204" pitchFamily="34" charset="0"/>
          <a:ea typeface="+mn-ea"/>
          <a:cs typeface="Calibri"/>
        </a:defRPr>
      </a:lvl2pPr>
      <a:lvl3pPr marL="1143000" indent="-228600" algn="l" defTabSz="914400" rtl="0" eaLnBrk="1" latinLnBrk="0" hangingPunct="1">
        <a:lnSpc>
          <a:spcPct val="90000"/>
        </a:lnSpc>
        <a:spcBef>
          <a:spcPts val="500"/>
        </a:spcBef>
        <a:buClr>
          <a:srgbClr val="E91C24"/>
        </a:buClr>
        <a:buFont typeface="Arial"/>
        <a:buChar char="•"/>
        <a:defRPr sz="2800" kern="1200" baseline="0">
          <a:solidFill>
            <a:schemeClr val="tx1"/>
          </a:solidFill>
          <a:latin typeface="Arial" panose="020B0604020202020204" pitchFamily="34" charset="0"/>
          <a:ea typeface="+mn-ea"/>
          <a:cs typeface="Calibri"/>
        </a:defRPr>
      </a:lvl3pPr>
      <a:lvl4pPr marL="1600200" indent="-228600" algn="l" defTabSz="914400" rtl="0" eaLnBrk="1" latinLnBrk="0" hangingPunct="1">
        <a:lnSpc>
          <a:spcPct val="90000"/>
        </a:lnSpc>
        <a:spcBef>
          <a:spcPts val="500"/>
        </a:spcBef>
        <a:buClr>
          <a:srgbClr val="E91C24"/>
        </a:buClr>
        <a:buFont typeface="Arial"/>
        <a:buChar char="•"/>
        <a:defRPr sz="2400" kern="1200" baseline="0">
          <a:solidFill>
            <a:schemeClr val="tx1"/>
          </a:solidFill>
          <a:latin typeface="Arial" panose="020B0604020202020204" pitchFamily="34" charset="0"/>
          <a:ea typeface="+mn-ea"/>
          <a:cs typeface="Calibri"/>
        </a:defRPr>
      </a:lvl4pPr>
      <a:lvl5pPr marL="2057400" indent="-228600" algn="l" defTabSz="914400" rtl="0" eaLnBrk="1" latinLnBrk="0" hangingPunct="1">
        <a:lnSpc>
          <a:spcPct val="90000"/>
        </a:lnSpc>
        <a:spcBef>
          <a:spcPts val="500"/>
        </a:spcBef>
        <a:buClr>
          <a:srgbClr val="E91C24"/>
        </a:buClr>
        <a:buFont typeface="Arial"/>
        <a:buChar char="•"/>
        <a:defRPr sz="2000" kern="1200" baseline="0">
          <a:solidFill>
            <a:schemeClr val="tx1"/>
          </a:solidFill>
          <a:latin typeface="Arial" panose="020B0604020202020204" pitchFamily="34" charset="0"/>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arleton.ca/registrar/wp-content/uploads/med_cert.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mailto:registrar@carleton.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alendar.carleton.ca/undergrad/regulations/academicregulationsoftheuniversity/grading/#grading-syste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carleton.c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arleton.ca/tls/teachingresources/getting-oriented-new-instructors/preparing-to-teach-your-first-course-at-carleto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students.carleton.ca/course-outline/#academic-accommodations-for-students-with-disabiliti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calendar.carleton.ca/academicyear/"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ventus.carleton.ca/instructor/" TargetMode="External"/><Relationship Id="rId5" Type="http://schemas.openxmlformats.org/officeDocument/2006/relationships/hyperlink" Target="https://carleton.ca/ventushelp/ventus-faculty-portal-overview/"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rlv.zcache.com/custom_template_hello_my_name_is_rectangular_sticker-rd38d275f70f645e0b7edd85049d125ac_v9wxo_8byvr_630.jpg?view_padding=%5b285,0,285,0%5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carleton.ca/secretariat/wp-content/uploads/Academic-Integrity-Policy.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carleton.ca/edc/teachingresources/administrative-pedagogy/academic-integrity-resourc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arleton.ca/registrar/cu-files/academic-integrity-policy/" TargetMode="External"/><Relationship Id="rId7" Type="http://schemas.openxmlformats.org/officeDocument/2006/relationships/hyperlink" Target="https://sprott.carleton.ca/faculty-research/faculty-servic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carleton.ca/fpa/documents/" TargetMode="External"/><Relationship Id="rId5" Type="http://schemas.openxmlformats.org/officeDocument/2006/relationships/hyperlink" Target="https://carleton.ca/fass/about/resources/" TargetMode="External"/><Relationship Id="rId4" Type="http://schemas.openxmlformats.org/officeDocument/2006/relationships/hyperlink" Target="https://carleton.ca/studentaffairs/wp-content/uploads/Academic-Integrity-Instructors-Guid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arleton.ca/tls/events-and-programs/orientation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carleton.ca/tls/course-consultation/" TargetMode="External"/><Relationship Id="rId4" Type="http://schemas.openxmlformats.org/officeDocument/2006/relationships/hyperlink" Target="http://www.tlssupport.carleton.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clipartart.com/images/agenda-clipart-transparent.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calendar.carleton.ca/academicyea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alendar.carleton.ca/academicyea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3F69E-5F49-4DE6-9D16-F979E6AFF894}"/>
              </a:ext>
            </a:extLst>
          </p:cNvPr>
          <p:cNvSpPr>
            <a:spLocks noGrp="1"/>
          </p:cNvSpPr>
          <p:nvPr>
            <p:ph type="ctrTitle"/>
          </p:nvPr>
        </p:nvSpPr>
        <p:spPr/>
        <p:txBody>
          <a:bodyPr/>
          <a:lstStyle/>
          <a:p>
            <a:r>
              <a:rPr lang="en-CA" dirty="0">
                <a:latin typeface="+mj-lt"/>
              </a:rPr>
              <a:t>Orientation to Teaching &amp; Learning at Carleton University</a:t>
            </a:r>
          </a:p>
        </p:txBody>
      </p:sp>
      <p:sp>
        <p:nvSpPr>
          <p:cNvPr id="5" name="Subtitle 4">
            <a:extLst>
              <a:ext uri="{FF2B5EF4-FFF2-40B4-BE49-F238E27FC236}">
                <a16:creationId xmlns:a16="http://schemas.microsoft.com/office/drawing/2014/main" id="{39DC4F6A-C6D6-43C9-A012-6DFCC639DE49}"/>
              </a:ext>
            </a:extLst>
          </p:cNvPr>
          <p:cNvSpPr>
            <a:spLocks noGrp="1"/>
          </p:cNvSpPr>
          <p:nvPr>
            <p:ph type="subTitle" idx="1"/>
          </p:nvPr>
        </p:nvSpPr>
        <p:spPr/>
        <p:txBody>
          <a:bodyPr/>
          <a:lstStyle/>
          <a:p>
            <a:endParaRPr lang="en-CA">
              <a:latin typeface="+mj-lt"/>
            </a:endParaRPr>
          </a:p>
        </p:txBody>
      </p:sp>
    </p:spTree>
    <p:extLst>
      <p:ext uri="{BB962C8B-B14F-4D97-AF65-F5344CB8AC3E}">
        <p14:creationId xmlns:p14="http://schemas.microsoft.com/office/powerpoint/2010/main" val="291046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Extensions &amp; Deferrals – Term Work</a:t>
            </a:r>
            <a:endParaRPr lang="en-CA" dirty="0"/>
          </a:p>
        </p:txBody>
      </p:sp>
      <p:sp>
        <p:nvSpPr>
          <p:cNvPr id="6" name="Content Placeholder 5"/>
          <p:cNvSpPr>
            <a:spLocks noGrp="1"/>
          </p:cNvSpPr>
          <p:nvPr>
            <p:ph idx="1"/>
          </p:nvPr>
        </p:nvSpPr>
        <p:spPr>
          <a:xfrm>
            <a:off x="1010356" y="1524000"/>
            <a:ext cx="9925374" cy="4800600"/>
          </a:xfrm>
        </p:spPr>
        <p:txBody>
          <a:bodyPr>
            <a:normAutofit lnSpcReduction="10000"/>
          </a:bodyPr>
          <a:lstStyle/>
          <a:p>
            <a:r>
              <a:rPr lang="en-US" dirty="0"/>
              <a:t>Extensions for term work </a:t>
            </a:r>
            <a:r>
              <a:rPr lang="en-US" b="1" dirty="0"/>
              <a:t>beyond a normal deadline and/or the Senate deadline (end of term – i.e., deferrals) </a:t>
            </a:r>
            <a:r>
              <a:rPr lang="en-US" dirty="0"/>
              <a:t>are handled by instructors at your discretion (</a:t>
            </a:r>
            <a:r>
              <a:rPr lang="en-US" dirty="0">
                <a:solidFill>
                  <a:srgbClr val="0070C0"/>
                </a:solidFill>
              </a:rPr>
              <a:t>Reg. 4.4</a:t>
            </a:r>
            <a:r>
              <a:rPr lang="en-US" dirty="0"/>
              <a:t>)</a:t>
            </a:r>
          </a:p>
          <a:p>
            <a:pPr lvl="1">
              <a:buFont typeface="Arial" charset="0"/>
              <a:buChar char="•"/>
            </a:pPr>
            <a:r>
              <a:rPr lang="en-US" dirty="0"/>
              <a:t>Before end of term whenever possible</a:t>
            </a:r>
          </a:p>
          <a:p>
            <a:pPr lvl="1">
              <a:buFont typeface="Arial" charset="0"/>
              <a:buChar char="•"/>
            </a:pPr>
            <a:r>
              <a:rPr lang="en-US" dirty="0"/>
              <a:t>For due dates past the end of term, assign a grade of 0 for assignment(s), &amp; submit grade as is to E-Grades; submit a ‘change of grade’ request afterwards</a:t>
            </a:r>
          </a:p>
          <a:p>
            <a:pPr lvl="1">
              <a:buFont typeface="Arial" charset="0"/>
              <a:buChar char="•"/>
            </a:pPr>
            <a:r>
              <a:rPr lang="en-US" dirty="0"/>
              <a:t>Registrar’s Office has no role in this process</a:t>
            </a:r>
          </a:p>
        </p:txBody>
      </p:sp>
    </p:spTree>
    <p:extLst>
      <p:ext uri="{BB962C8B-B14F-4D97-AF65-F5344CB8AC3E}">
        <p14:creationId xmlns:p14="http://schemas.microsoft.com/office/powerpoint/2010/main" val="136540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Extensions and Deferrals – Exams</a:t>
            </a:r>
            <a:endParaRPr lang="en-CA" dirty="0"/>
          </a:p>
        </p:txBody>
      </p:sp>
      <p:sp>
        <p:nvSpPr>
          <p:cNvPr id="6" name="Content Placeholder 5"/>
          <p:cNvSpPr>
            <a:spLocks noGrp="1"/>
          </p:cNvSpPr>
          <p:nvPr>
            <p:ph idx="1"/>
          </p:nvPr>
        </p:nvSpPr>
        <p:spPr>
          <a:xfrm>
            <a:off x="1010356" y="1839686"/>
            <a:ext cx="9851233" cy="4800600"/>
          </a:xfrm>
        </p:spPr>
        <p:txBody>
          <a:bodyPr>
            <a:normAutofit/>
          </a:bodyPr>
          <a:lstStyle/>
          <a:p>
            <a:r>
              <a:rPr lang="en-US" dirty="0"/>
              <a:t>Deferrals for </a:t>
            </a:r>
            <a:r>
              <a:rPr lang="en-US" b="1" dirty="0"/>
              <a:t>centrally-scheduled exams</a:t>
            </a:r>
            <a:r>
              <a:rPr lang="en-US" dirty="0"/>
              <a:t>, by contrast,</a:t>
            </a:r>
            <a:r>
              <a:rPr lang="en-US" b="1" dirty="0"/>
              <a:t> </a:t>
            </a:r>
            <a:r>
              <a:rPr lang="en-US" dirty="0"/>
              <a:t>are managed by the </a:t>
            </a:r>
            <a:r>
              <a:rPr lang="en-US" b="1" dirty="0">
                <a:solidFill>
                  <a:srgbClr val="C00000"/>
                </a:solidFill>
              </a:rPr>
              <a:t>Registrar’s Office </a:t>
            </a:r>
            <a:r>
              <a:rPr lang="en-US" dirty="0">
                <a:solidFill>
                  <a:srgbClr val="0070C0"/>
                </a:solidFill>
              </a:rPr>
              <a:t>(Reg. 4.3)</a:t>
            </a:r>
            <a:endParaRPr lang="en-US" b="1" dirty="0">
              <a:solidFill>
                <a:srgbClr val="0070C0"/>
              </a:solidFill>
            </a:endParaRPr>
          </a:p>
          <a:p>
            <a:pPr lvl="1">
              <a:buFont typeface="Arial" charset="0"/>
              <a:buChar char="•"/>
            </a:pPr>
            <a:r>
              <a:rPr lang="en-US" dirty="0"/>
              <a:t>Student initiated: </a:t>
            </a:r>
            <a:r>
              <a:rPr lang="en-US" dirty="0">
                <a:hlinkClick r:id="rId3"/>
              </a:rPr>
              <a:t>form</a:t>
            </a:r>
            <a:endParaRPr lang="en-US" dirty="0"/>
          </a:p>
          <a:p>
            <a:pPr lvl="1">
              <a:buFont typeface="Arial" charset="0"/>
              <a:buChar char="•"/>
            </a:pPr>
            <a:r>
              <a:rPr lang="en-US" dirty="0"/>
              <a:t>300 Tory Building, </a:t>
            </a:r>
            <a:r>
              <a:rPr lang="en-US" dirty="0">
                <a:hlinkClick r:id="rId4"/>
              </a:rPr>
              <a:t>registrar@carleton.ca</a:t>
            </a:r>
            <a:endParaRPr lang="en-US" dirty="0"/>
          </a:p>
          <a:p>
            <a:pPr lvl="1">
              <a:buFont typeface="Arial" charset="0"/>
              <a:buChar char="•"/>
            </a:pPr>
            <a:r>
              <a:rPr lang="en-US" dirty="0"/>
              <a:t>Instructor has no role in this process </a:t>
            </a:r>
            <a:br>
              <a:rPr lang="en-US" dirty="0"/>
            </a:br>
            <a:r>
              <a:rPr lang="en-US" dirty="0"/>
              <a:t>(beyond preparing the exam)</a:t>
            </a:r>
          </a:p>
        </p:txBody>
      </p:sp>
    </p:spTree>
    <p:extLst>
      <p:ext uri="{BB962C8B-B14F-4D97-AF65-F5344CB8AC3E}">
        <p14:creationId xmlns:p14="http://schemas.microsoft.com/office/powerpoint/2010/main" val="12954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76307" y="1524000"/>
            <a:ext cx="8662516" cy="4343400"/>
          </a:xfrm>
        </p:spPr>
        <p:txBody>
          <a:bodyPr>
            <a:normAutofit/>
          </a:bodyPr>
          <a:lstStyle/>
          <a:p>
            <a:pPr>
              <a:tabLst>
                <a:tab pos="457189" algn="l"/>
                <a:tab pos="1142971" algn="l"/>
              </a:tabLst>
            </a:pPr>
            <a:endParaRPr lang="en-US" dirty="0"/>
          </a:p>
          <a:p>
            <a:pPr>
              <a:lnSpc>
                <a:spcPct val="120000"/>
              </a:lnSpc>
              <a:spcBef>
                <a:spcPts val="0"/>
              </a:spcBef>
              <a:buNone/>
              <a:tabLst>
                <a:tab pos="457189" algn="l"/>
                <a:tab pos="1142971" algn="l"/>
              </a:tabLst>
            </a:pPr>
            <a:r>
              <a:rPr lang="en-US" dirty="0"/>
              <a:t>	</a:t>
            </a:r>
            <a:endParaRPr lang="en-US" sz="3400" dirty="0"/>
          </a:p>
          <a:p>
            <a:pPr>
              <a:lnSpc>
                <a:spcPct val="120000"/>
              </a:lnSpc>
              <a:spcBef>
                <a:spcPts val="0"/>
              </a:spcBef>
              <a:buNone/>
              <a:tabLst>
                <a:tab pos="457189" algn="l"/>
                <a:tab pos="1142971" algn="l"/>
              </a:tabLst>
            </a:pPr>
            <a:endParaRPr lang="en-US" sz="3400" dirty="0"/>
          </a:p>
          <a:p>
            <a:endParaRPr lang="en-CA" dirty="0"/>
          </a:p>
        </p:txBody>
      </p:sp>
      <p:sp>
        <p:nvSpPr>
          <p:cNvPr id="29700" name="Text Box 4"/>
          <p:cNvSpPr txBox="1">
            <a:spLocks noChangeArrowheads="1"/>
          </p:cNvSpPr>
          <p:nvPr/>
        </p:nvSpPr>
        <p:spPr bwMode="auto">
          <a:xfrm>
            <a:off x="6248400" y="1972152"/>
            <a:ext cx="3934179" cy="341632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Equivalent 100-point system</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endPar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A+	90-100	C+	67-69</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A	85-89	C	63-66</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A-	80-84	C-	60-62</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B+	77-79	D+	57-59</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B	73-76	D	53-56</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B-	70-72	D-	50-52</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		F	0-49</a:t>
            </a:r>
          </a:p>
        </p:txBody>
      </p:sp>
      <p:sp>
        <p:nvSpPr>
          <p:cNvPr id="5" name="Title 4"/>
          <p:cNvSpPr>
            <a:spLocks noGrp="1"/>
          </p:cNvSpPr>
          <p:nvPr>
            <p:ph type="title"/>
          </p:nvPr>
        </p:nvSpPr>
        <p:spPr/>
        <p:txBody>
          <a:bodyPr/>
          <a:lstStyle/>
          <a:p>
            <a:r>
              <a:rPr lang="en-US" dirty="0"/>
              <a:t>Grading: 12 Point System</a:t>
            </a:r>
            <a:endParaRPr lang="en-CA" dirty="0"/>
          </a:p>
        </p:txBody>
      </p:sp>
      <p:sp>
        <p:nvSpPr>
          <p:cNvPr id="2" name="TextBox 1">
            <a:extLst>
              <a:ext uri="{FF2B5EF4-FFF2-40B4-BE49-F238E27FC236}">
                <a16:creationId xmlns:a16="http://schemas.microsoft.com/office/drawing/2014/main" id="{EA656EE8-5276-ED4E-AE51-C4BC165E2808}"/>
              </a:ext>
            </a:extLst>
          </p:cNvPr>
          <p:cNvSpPr txBox="1"/>
          <p:nvPr/>
        </p:nvSpPr>
        <p:spPr>
          <a:xfrm>
            <a:off x="6377819" y="5467292"/>
            <a:ext cx="38047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rbel"/>
                <a:ea typeface="+mn-ea"/>
                <a:cs typeface="+mn-cs"/>
                <a:hlinkClick r:id="rId3"/>
              </a:rPr>
              <a:t>The Undergraduate Calendar, Reg. 5.4</a:t>
            </a:r>
            <a:endParaRPr kumimoji="0" lang="en-CA"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3" name="TextBox 2">
            <a:extLst>
              <a:ext uri="{FF2B5EF4-FFF2-40B4-BE49-F238E27FC236}">
                <a16:creationId xmlns:a16="http://schemas.microsoft.com/office/drawing/2014/main" id="{6D50F0FB-64A1-A44C-8963-FD4B15BF1995}"/>
              </a:ext>
            </a:extLst>
          </p:cNvPr>
          <p:cNvSpPr txBox="1"/>
          <p:nvPr/>
        </p:nvSpPr>
        <p:spPr>
          <a:xfrm>
            <a:off x="1626734" y="1425823"/>
            <a:ext cx="2647092" cy="44947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		12</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		11</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		10</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B+	  	9</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C+	  	6</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D+	 	 3</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F	  	 0</a:t>
            </a:r>
          </a:p>
        </p:txBody>
      </p:sp>
    </p:spTree>
    <p:extLst>
      <p:ext uri="{BB962C8B-B14F-4D97-AF65-F5344CB8AC3E}">
        <p14:creationId xmlns:p14="http://schemas.microsoft.com/office/powerpoint/2010/main" val="244018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Grade Submission</a:t>
            </a:r>
            <a:endParaRPr lang="en-CA" dirty="0"/>
          </a:p>
        </p:txBody>
      </p:sp>
      <p:sp>
        <p:nvSpPr>
          <p:cNvPr id="5" name="Content Placeholder 4"/>
          <p:cNvSpPr>
            <a:spLocks noGrp="1"/>
          </p:cNvSpPr>
          <p:nvPr>
            <p:ph idx="1"/>
          </p:nvPr>
        </p:nvSpPr>
        <p:spPr>
          <a:xfrm>
            <a:off x="963826" y="1546578"/>
            <a:ext cx="6414873" cy="4842932"/>
          </a:xfrm>
        </p:spPr>
        <p:txBody>
          <a:bodyPr>
            <a:normAutofit/>
          </a:bodyPr>
          <a:lstStyle/>
          <a:p>
            <a:r>
              <a:rPr lang="en-US" sz="4000" b="1" dirty="0">
                <a:solidFill>
                  <a:srgbClr val="C00000"/>
                </a:solidFill>
              </a:rPr>
              <a:t>E-grades</a:t>
            </a:r>
            <a:r>
              <a:rPr lang="en-US" sz="4000" dirty="0"/>
              <a:t> in Carleton Central</a:t>
            </a:r>
          </a:p>
          <a:p>
            <a:pPr lvl="1"/>
            <a:r>
              <a:rPr lang="en-US" b="1" dirty="0"/>
              <a:t>10 calendar (not business) days </a:t>
            </a:r>
            <a:r>
              <a:rPr lang="en-US" dirty="0"/>
              <a:t>after exam </a:t>
            </a:r>
          </a:p>
          <a:p>
            <a:pPr lvl="1"/>
            <a:r>
              <a:rPr lang="en-US" dirty="0"/>
              <a:t>Submitted by </a:t>
            </a:r>
            <a:r>
              <a:rPr lang="en-US" b="1" dirty="0"/>
              <a:t>instructor</a:t>
            </a:r>
          </a:p>
          <a:p>
            <a:pPr lvl="1"/>
            <a:r>
              <a:rPr lang="en-US" dirty="0"/>
              <a:t>Approved by </a:t>
            </a:r>
            <a:r>
              <a:rPr lang="en-US" b="1" dirty="0"/>
              <a:t>Chair and Dean </a:t>
            </a:r>
            <a:r>
              <a:rPr lang="en-US" dirty="0"/>
              <a:t>before release to students</a:t>
            </a:r>
          </a:p>
          <a:p>
            <a:pPr lvl="1"/>
            <a:r>
              <a:rPr lang="en-US" dirty="0"/>
              <a:t>‘Change of grade’ submissions made here as well</a:t>
            </a:r>
          </a:p>
          <a:p>
            <a:endParaRPr lang="en-CA" dirty="0"/>
          </a:p>
        </p:txBody>
      </p:sp>
      <p:pic>
        <p:nvPicPr>
          <p:cNvPr id="6" name="Picture 5">
            <a:extLst>
              <a:ext uri="{FF2B5EF4-FFF2-40B4-BE49-F238E27FC236}">
                <a16:creationId xmlns:a16="http://schemas.microsoft.com/office/drawing/2014/main" id="{B4AA53CD-6C65-3AFE-B860-CDDC09F9CD3A}"/>
              </a:ext>
            </a:extLst>
          </p:cNvPr>
          <p:cNvPicPr>
            <a:picLocks noChangeAspect="1"/>
          </p:cNvPicPr>
          <p:nvPr/>
        </p:nvPicPr>
        <p:blipFill>
          <a:blip r:embed="rId3"/>
          <a:stretch>
            <a:fillRect/>
          </a:stretch>
        </p:blipFill>
        <p:spPr>
          <a:xfrm>
            <a:off x="7730925" y="946873"/>
            <a:ext cx="4306340" cy="4964253"/>
          </a:xfrm>
          <a:prstGeom prst="rect">
            <a:avLst/>
          </a:prstGeom>
        </p:spPr>
      </p:pic>
    </p:spTree>
    <p:extLst>
      <p:ext uri="{BB962C8B-B14F-4D97-AF65-F5344CB8AC3E}">
        <p14:creationId xmlns:p14="http://schemas.microsoft.com/office/powerpoint/2010/main" val="43259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D0CA-2BEB-4D26-A0EB-307D3072B941}"/>
              </a:ext>
            </a:extLst>
          </p:cNvPr>
          <p:cNvSpPr>
            <a:spLocks noGrp="1"/>
          </p:cNvSpPr>
          <p:nvPr>
            <p:ph type="ctrTitle"/>
          </p:nvPr>
        </p:nvSpPr>
        <p:spPr>
          <a:xfrm>
            <a:off x="383285" y="2105702"/>
            <a:ext cx="7468943" cy="740857"/>
          </a:xfrm>
        </p:spPr>
        <p:txBody>
          <a:bodyPr>
            <a:noAutofit/>
          </a:bodyPr>
          <a:lstStyle/>
          <a:p>
            <a:r>
              <a:rPr lang="en-CA" sz="4000" dirty="0">
                <a:latin typeface="+mj-lt"/>
                <a:cs typeface="Arial"/>
              </a:rPr>
              <a:t>Policies &amp; Procedures: Part 2</a:t>
            </a:r>
            <a:endParaRPr lang="en-CA" sz="4000" dirty="0">
              <a:latin typeface="+mj-lt"/>
            </a:endParaRPr>
          </a:p>
        </p:txBody>
      </p:sp>
      <p:sp>
        <p:nvSpPr>
          <p:cNvPr id="3" name="Subtitle 2">
            <a:extLst>
              <a:ext uri="{FF2B5EF4-FFF2-40B4-BE49-F238E27FC236}">
                <a16:creationId xmlns:a16="http://schemas.microsoft.com/office/drawing/2014/main" id="{4D23C02D-41C0-4673-9C0F-3A49739DB667}"/>
              </a:ext>
            </a:extLst>
          </p:cNvPr>
          <p:cNvSpPr>
            <a:spLocks noGrp="1"/>
          </p:cNvSpPr>
          <p:nvPr>
            <p:ph type="subTitle" idx="1"/>
          </p:nvPr>
        </p:nvSpPr>
        <p:spPr>
          <a:xfrm>
            <a:off x="383286" y="3086062"/>
            <a:ext cx="6795556" cy="1299014"/>
          </a:xfrm>
        </p:spPr>
        <p:txBody>
          <a:bodyPr vert="horz" lIns="0" tIns="0" rIns="0" bIns="0" rtlCol="0" anchor="t">
            <a:normAutofit/>
          </a:bodyPr>
          <a:lstStyle/>
          <a:p>
            <a:r>
              <a:rPr lang="en-CA" sz="2400" dirty="0">
                <a:latin typeface="+mj-lt"/>
              </a:rPr>
              <a:t>FIPPA, Copyright, Course Outline</a:t>
            </a:r>
          </a:p>
        </p:txBody>
      </p:sp>
    </p:spTree>
    <p:extLst>
      <p:ext uri="{BB962C8B-B14F-4D97-AF65-F5344CB8AC3E}">
        <p14:creationId xmlns:p14="http://schemas.microsoft.com/office/powerpoint/2010/main" val="44858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Confidentiality – FIPPA</a:t>
            </a:r>
            <a:endParaRPr lang="en-CA" dirty="0"/>
          </a:p>
        </p:txBody>
      </p:sp>
      <p:sp>
        <p:nvSpPr>
          <p:cNvPr id="9" name="Content Placeholder 8"/>
          <p:cNvSpPr>
            <a:spLocks noGrp="1"/>
          </p:cNvSpPr>
          <p:nvPr>
            <p:ph idx="1"/>
          </p:nvPr>
        </p:nvSpPr>
        <p:spPr>
          <a:xfrm>
            <a:off x="926757" y="1524001"/>
            <a:ext cx="6885400" cy="4642022"/>
          </a:xfrm>
        </p:spPr>
        <p:txBody>
          <a:bodyPr>
            <a:normAutofit fontScale="92500" lnSpcReduction="20000"/>
          </a:bodyPr>
          <a:lstStyle/>
          <a:p>
            <a:r>
              <a:rPr lang="en-US" b="1" dirty="0"/>
              <a:t>Third parties (even parents!) </a:t>
            </a:r>
            <a:r>
              <a:rPr lang="en-US" dirty="0"/>
              <a:t>(</a:t>
            </a:r>
            <a:r>
              <a:rPr lang="en-US" dirty="0">
                <a:solidFill>
                  <a:srgbClr val="0070C0"/>
                </a:solidFill>
              </a:rPr>
              <a:t>Reg. 2.3</a:t>
            </a:r>
            <a:r>
              <a:rPr lang="en-US" dirty="0"/>
              <a:t>)</a:t>
            </a:r>
            <a:endParaRPr lang="en-US" b="1" dirty="0"/>
          </a:p>
          <a:p>
            <a:pPr lvl="1"/>
            <a:r>
              <a:rPr lang="en-US" b="1" dirty="0">
                <a:sym typeface="Wingdings" panose="05000000000000000000" pitchFamily="2" charset="2"/>
              </a:rPr>
              <a:t>NO</a:t>
            </a:r>
            <a:r>
              <a:rPr lang="en-US" dirty="0">
                <a:sym typeface="Wingdings" panose="05000000000000000000" pitchFamily="2" charset="2"/>
              </a:rPr>
              <a:t> </a:t>
            </a:r>
            <a:r>
              <a:rPr lang="en-US" dirty="0"/>
              <a:t>information, even if student is a minor</a:t>
            </a:r>
          </a:p>
          <a:p>
            <a:r>
              <a:rPr lang="en-US" b="1" dirty="0"/>
              <a:t>Communication</a:t>
            </a:r>
            <a:r>
              <a:rPr lang="en-US" dirty="0"/>
              <a:t> (</a:t>
            </a:r>
            <a:r>
              <a:rPr lang="en-US" dirty="0">
                <a:solidFill>
                  <a:srgbClr val="0070C0"/>
                </a:solidFill>
              </a:rPr>
              <a:t>Reg. 2.3</a:t>
            </a:r>
            <a:r>
              <a:rPr lang="en-US" dirty="0"/>
              <a:t>)</a:t>
            </a:r>
          </a:p>
          <a:p>
            <a:pPr lvl="1"/>
            <a:r>
              <a:rPr lang="en-US" b="1" dirty="0"/>
              <a:t>ONLY</a:t>
            </a:r>
            <a:r>
              <a:rPr lang="en-US" dirty="0"/>
              <a:t> through official Carleton emails (</a:t>
            </a:r>
            <a:r>
              <a:rPr lang="en-US" dirty="0">
                <a:hlinkClick r:id="rId3"/>
              </a:rPr>
              <a:t>student@carleton.ca</a:t>
            </a:r>
            <a:r>
              <a:rPr lang="en-US" dirty="0"/>
              <a:t>)</a:t>
            </a:r>
          </a:p>
          <a:p>
            <a:r>
              <a:rPr lang="en-US" b="1" dirty="0"/>
              <a:t>Grades</a:t>
            </a:r>
            <a:r>
              <a:rPr lang="en-US" dirty="0"/>
              <a:t> are confidential (</a:t>
            </a:r>
            <a:r>
              <a:rPr lang="en-US" dirty="0">
                <a:solidFill>
                  <a:srgbClr val="0070C0"/>
                </a:solidFill>
              </a:rPr>
              <a:t>Reg. 2.3</a:t>
            </a:r>
            <a:r>
              <a:rPr lang="en-US" dirty="0"/>
              <a:t>)</a:t>
            </a:r>
          </a:p>
          <a:p>
            <a:pPr lvl="1"/>
            <a:r>
              <a:rPr lang="en-US" b="1" dirty="0"/>
              <a:t>Don’t</a:t>
            </a:r>
            <a:r>
              <a:rPr lang="en-US" dirty="0"/>
              <a:t> post in public areas or give assignments to friends</a:t>
            </a:r>
          </a:p>
          <a:p>
            <a:pPr lvl="1"/>
            <a:r>
              <a:rPr lang="en-US" dirty="0"/>
              <a:t>Use </a:t>
            </a:r>
            <a:r>
              <a:rPr lang="en-US" b="1" dirty="0"/>
              <a:t>Brightspace</a:t>
            </a:r>
            <a:endParaRPr lang="en-CA" b="1" dirty="0"/>
          </a:p>
        </p:txBody>
      </p:sp>
      <p:pic>
        <p:nvPicPr>
          <p:cNvPr id="4" name="Picture 3">
            <a:extLst>
              <a:ext uri="{FF2B5EF4-FFF2-40B4-BE49-F238E27FC236}">
                <a16:creationId xmlns:a16="http://schemas.microsoft.com/office/drawing/2014/main" id="{ADDE88FF-3248-7D4C-9354-A1C90A314581}"/>
              </a:ext>
            </a:extLst>
          </p:cNvPr>
          <p:cNvPicPr>
            <a:picLocks noChangeAspect="1"/>
          </p:cNvPicPr>
          <p:nvPr/>
        </p:nvPicPr>
        <p:blipFill>
          <a:blip r:embed="rId4"/>
          <a:stretch>
            <a:fillRect/>
          </a:stretch>
        </p:blipFill>
        <p:spPr>
          <a:xfrm>
            <a:off x="8407743" y="1422400"/>
            <a:ext cx="2857500" cy="40132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939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1187-DA61-D244-AFF7-7DFAC8955017}"/>
              </a:ext>
            </a:extLst>
          </p:cNvPr>
          <p:cNvSpPr>
            <a:spLocks noGrp="1"/>
          </p:cNvSpPr>
          <p:nvPr>
            <p:ph type="title"/>
          </p:nvPr>
        </p:nvSpPr>
        <p:spPr/>
        <p:txBody>
          <a:bodyPr/>
          <a:lstStyle/>
          <a:p>
            <a:r>
              <a:rPr lang="en-US" dirty="0"/>
              <a:t>Copyright</a:t>
            </a:r>
          </a:p>
        </p:txBody>
      </p:sp>
      <p:sp>
        <p:nvSpPr>
          <p:cNvPr id="3" name="Content Placeholder 2">
            <a:extLst>
              <a:ext uri="{FF2B5EF4-FFF2-40B4-BE49-F238E27FC236}">
                <a16:creationId xmlns:a16="http://schemas.microsoft.com/office/drawing/2014/main" id="{5EBB1E5E-B791-1944-8AD1-72B98756BB79}"/>
              </a:ext>
            </a:extLst>
          </p:cNvPr>
          <p:cNvSpPr>
            <a:spLocks noGrp="1"/>
          </p:cNvSpPr>
          <p:nvPr>
            <p:ph idx="1"/>
          </p:nvPr>
        </p:nvSpPr>
        <p:spPr>
          <a:xfrm>
            <a:off x="838200" y="1359243"/>
            <a:ext cx="7639878" cy="4295599"/>
          </a:xfrm>
        </p:spPr>
        <p:txBody>
          <a:bodyPr/>
          <a:lstStyle/>
          <a:p>
            <a:r>
              <a:rPr lang="en-US" dirty="0"/>
              <a:t>Asserting copyright over your own materials: add language to syllabus</a:t>
            </a:r>
          </a:p>
          <a:p>
            <a:r>
              <a:rPr lang="en-US" dirty="0"/>
              <a:t>Respecting the copyright of others:</a:t>
            </a:r>
          </a:p>
          <a:p>
            <a:pPr lvl="1"/>
            <a:r>
              <a:rPr lang="en-US" dirty="0"/>
              <a:t>When in doubt, give credit</a:t>
            </a:r>
          </a:p>
          <a:p>
            <a:pPr lvl="1"/>
            <a:r>
              <a:rPr lang="en-US" dirty="0"/>
              <a:t>Links &gt; hosting files</a:t>
            </a:r>
          </a:p>
          <a:p>
            <a:pPr lvl="1"/>
            <a:r>
              <a:rPr lang="en-US" dirty="0"/>
              <a:t>Carleton Library, ARES system</a:t>
            </a:r>
          </a:p>
        </p:txBody>
      </p:sp>
      <p:pic>
        <p:nvPicPr>
          <p:cNvPr id="5" name="Picture 4" descr="A close up of a logo&#10;&#10;Description automatically generated">
            <a:extLst>
              <a:ext uri="{FF2B5EF4-FFF2-40B4-BE49-F238E27FC236}">
                <a16:creationId xmlns:a16="http://schemas.microsoft.com/office/drawing/2014/main" id="{E71AA7BB-914E-4D49-A10D-EE0D62B445FE}"/>
              </a:ext>
            </a:extLst>
          </p:cNvPr>
          <p:cNvPicPr>
            <a:picLocks noChangeAspect="1"/>
          </p:cNvPicPr>
          <p:nvPr/>
        </p:nvPicPr>
        <p:blipFill>
          <a:blip r:embed="rId3"/>
          <a:stretch>
            <a:fillRect/>
          </a:stretch>
        </p:blipFill>
        <p:spPr>
          <a:xfrm>
            <a:off x="2582517" y="4635157"/>
            <a:ext cx="2819400" cy="172720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8128FADA-12A9-BA44-A53D-0F4B10E8631E}"/>
              </a:ext>
            </a:extLst>
          </p:cNvPr>
          <p:cNvSpPr txBox="1"/>
          <p:nvPr/>
        </p:nvSpPr>
        <p:spPr>
          <a:xfrm>
            <a:off x="8533574" y="1270000"/>
            <a:ext cx="3252026" cy="43848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t>Sample language: </a:t>
            </a:r>
            <a:r>
              <a:rPr lang="en-US" sz="1600" dirty="0"/>
              <a:t>My lectures and course materials (including all PowerPoint presentations, handouts, videos, and similar materials) are protected by copyright. I am the exclusive owner of copyright and intellectual property of all course materials. You may take notes and make copies of course materials for your own educational use. You may not allow others to reproduce or distribute lecture notes and course materials publicly for commercial purposes without my express written consent.</a:t>
            </a:r>
            <a:endParaRPr lang="en-CA" sz="1600" dirty="0"/>
          </a:p>
        </p:txBody>
      </p:sp>
    </p:spTree>
    <p:extLst>
      <p:ext uri="{BB962C8B-B14F-4D97-AF65-F5344CB8AC3E}">
        <p14:creationId xmlns:p14="http://schemas.microsoft.com/office/powerpoint/2010/main" val="39571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2029-0E05-2047-B8B5-990C5B3B3DAD}"/>
              </a:ext>
            </a:extLst>
          </p:cNvPr>
          <p:cNvSpPr>
            <a:spLocks noGrp="1"/>
          </p:cNvSpPr>
          <p:nvPr>
            <p:ph type="title"/>
          </p:nvPr>
        </p:nvSpPr>
        <p:spPr/>
        <p:txBody>
          <a:bodyPr/>
          <a:lstStyle/>
          <a:p>
            <a:r>
              <a:rPr lang="en-US" dirty="0"/>
              <a:t>Course Syllabus</a:t>
            </a:r>
          </a:p>
        </p:txBody>
      </p:sp>
      <p:sp>
        <p:nvSpPr>
          <p:cNvPr id="3" name="Content Placeholder 2">
            <a:extLst>
              <a:ext uri="{FF2B5EF4-FFF2-40B4-BE49-F238E27FC236}">
                <a16:creationId xmlns:a16="http://schemas.microsoft.com/office/drawing/2014/main" id="{B3C44C79-9948-0C46-A1FA-A97B5BFF0476}"/>
              </a:ext>
            </a:extLst>
          </p:cNvPr>
          <p:cNvSpPr>
            <a:spLocks noGrp="1"/>
          </p:cNvSpPr>
          <p:nvPr>
            <p:ph idx="1"/>
          </p:nvPr>
        </p:nvSpPr>
        <p:spPr>
          <a:xfrm>
            <a:off x="838200" y="1359243"/>
            <a:ext cx="6607629" cy="4794814"/>
          </a:xfrm>
        </p:spPr>
        <p:txBody>
          <a:bodyPr/>
          <a:lstStyle/>
          <a:p>
            <a:r>
              <a:rPr lang="en-US" dirty="0"/>
              <a:t>Description, assessment info (%ages &amp; due dates), policies, weekly schedule, accommodations statements, any dept requirements</a:t>
            </a:r>
          </a:p>
          <a:p>
            <a:r>
              <a:rPr lang="en-US" dirty="0"/>
              <a:t>Needs to be accessible to students 1 week in advance of the start of the term (</a:t>
            </a:r>
            <a:r>
              <a:rPr lang="en-US" dirty="0">
                <a:solidFill>
                  <a:srgbClr val="0070C0"/>
                </a:solidFill>
              </a:rPr>
              <a:t>Reg. 5.2</a:t>
            </a:r>
            <a:r>
              <a:rPr lang="en-US" dirty="0"/>
              <a:t>)</a:t>
            </a:r>
          </a:p>
        </p:txBody>
      </p:sp>
      <p:sp>
        <p:nvSpPr>
          <p:cNvPr id="4" name="TextBox 3">
            <a:extLst>
              <a:ext uri="{FF2B5EF4-FFF2-40B4-BE49-F238E27FC236}">
                <a16:creationId xmlns:a16="http://schemas.microsoft.com/office/drawing/2014/main" id="{8BAA7EBB-26CC-4343-9122-B6D920D83584}"/>
              </a:ext>
            </a:extLst>
          </p:cNvPr>
          <p:cNvSpPr txBox="1"/>
          <p:nvPr/>
        </p:nvSpPr>
        <p:spPr>
          <a:xfrm>
            <a:off x="8610853" y="1872446"/>
            <a:ext cx="290336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2800" dirty="0">
                <a:hlinkClick r:id="rId3"/>
              </a:rPr>
              <a:t>Course Syllabus </a:t>
            </a:r>
          </a:p>
          <a:p>
            <a:pPr algn="ctr"/>
            <a:r>
              <a:rPr lang="en-US" sz="2800" dirty="0">
                <a:hlinkClick r:id="rId3"/>
              </a:rPr>
              <a:t>Checklist</a:t>
            </a:r>
            <a:endParaRPr lang="en-US" sz="2800" dirty="0"/>
          </a:p>
        </p:txBody>
      </p:sp>
      <p:sp>
        <p:nvSpPr>
          <p:cNvPr id="5" name="TextBox 4">
            <a:extLst>
              <a:ext uri="{FF2B5EF4-FFF2-40B4-BE49-F238E27FC236}">
                <a16:creationId xmlns:a16="http://schemas.microsoft.com/office/drawing/2014/main" id="{94B7F3CA-1836-7C40-A824-F355AD33EF59}"/>
              </a:ext>
            </a:extLst>
          </p:cNvPr>
          <p:cNvSpPr txBox="1"/>
          <p:nvPr/>
        </p:nvSpPr>
        <p:spPr>
          <a:xfrm>
            <a:off x="8610853" y="3429000"/>
            <a:ext cx="2943434"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2800" dirty="0">
                <a:hlinkClick r:id="rId4"/>
              </a:rPr>
              <a:t>Accommodations</a:t>
            </a:r>
            <a:br>
              <a:rPr lang="en-US" sz="2800" dirty="0">
                <a:hlinkClick r:id="rId4"/>
              </a:rPr>
            </a:br>
            <a:r>
              <a:rPr lang="en-US" sz="2800" dirty="0">
                <a:hlinkClick r:id="rId4"/>
              </a:rPr>
              <a:t>Statements</a:t>
            </a:r>
            <a:endParaRPr lang="en-US" sz="2800" dirty="0"/>
          </a:p>
        </p:txBody>
      </p:sp>
    </p:spTree>
    <p:extLst>
      <p:ext uri="{BB962C8B-B14F-4D97-AF65-F5344CB8AC3E}">
        <p14:creationId xmlns:p14="http://schemas.microsoft.com/office/powerpoint/2010/main" val="23824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D0CA-2BEB-4D26-A0EB-307D3072B941}"/>
              </a:ext>
            </a:extLst>
          </p:cNvPr>
          <p:cNvSpPr>
            <a:spLocks noGrp="1"/>
          </p:cNvSpPr>
          <p:nvPr>
            <p:ph type="ctrTitle"/>
          </p:nvPr>
        </p:nvSpPr>
        <p:spPr>
          <a:xfrm>
            <a:off x="383285" y="2105702"/>
            <a:ext cx="7468943" cy="740857"/>
          </a:xfrm>
        </p:spPr>
        <p:txBody>
          <a:bodyPr>
            <a:noAutofit/>
          </a:bodyPr>
          <a:lstStyle/>
          <a:p>
            <a:r>
              <a:rPr lang="en-CA" sz="4000" dirty="0">
                <a:latin typeface="+mj-lt"/>
                <a:cs typeface="Arial"/>
              </a:rPr>
              <a:t>Policies &amp; Procedures: Part 3</a:t>
            </a:r>
            <a:endParaRPr lang="en-CA" sz="4000" dirty="0">
              <a:latin typeface="+mj-lt"/>
            </a:endParaRPr>
          </a:p>
        </p:txBody>
      </p:sp>
      <p:sp>
        <p:nvSpPr>
          <p:cNvPr id="3" name="Subtitle 2">
            <a:extLst>
              <a:ext uri="{FF2B5EF4-FFF2-40B4-BE49-F238E27FC236}">
                <a16:creationId xmlns:a16="http://schemas.microsoft.com/office/drawing/2014/main" id="{4D23C02D-41C0-4673-9C0F-3A49739DB667}"/>
              </a:ext>
            </a:extLst>
          </p:cNvPr>
          <p:cNvSpPr>
            <a:spLocks noGrp="1"/>
          </p:cNvSpPr>
          <p:nvPr>
            <p:ph type="subTitle" idx="1"/>
          </p:nvPr>
        </p:nvSpPr>
        <p:spPr>
          <a:xfrm>
            <a:off x="383286" y="3086062"/>
            <a:ext cx="6795556" cy="1299014"/>
          </a:xfrm>
        </p:spPr>
        <p:txBody>
          <a:bodyPr vert="horz" lIns="0" tIns="0" rIns="0" bIns="0" rtlCol="0" anchor="t">
            <a:normAutofit/>
          </a:bodyPr>
          <a:lstStyle/>
          <a:p>
            <a:r>
              <a:rPr lang="en-CA" sz="2400" dirty="0">
                <a:latin typeface="+mj-lt"/>
              </a:rPr>
              <a:t>Accommodations, Academic Misconduct</a:t>
            </a:r>
          </a:p>
        </p:txBody>
      </p:sp>
    </p:spTree>
    <p:extLst>
      <p:ext uri="{BB962C8B-B14F-4D97-AF65-F5344CB8AC3E}">
        <p14:creationId xmlns:p14="http://schemas.microsoft.com/office/powerpoint/2010/main" val="296612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530D-23DB-F646-A178-8D41D51CCB74}"/>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598751CA-E670-4549-9AD2-B8733698F195}"/>
              </a:ext>
            </a:extLst>
          </p:cNvPr>
          <p:cNvSpPr>
            <a:spLocks noGrp="1"/>
          </p:cNvSpPr>
          <p:nvPr>
            <p:ph idx="1"/>
          </p:nvPr>
        </p:nvSpPr>
        <p:spPr>
          <a:xfrm>
            <a:off x="838200" y="1359243"/>
            <a:ext cx="6099629" cy="3170351"/>
          </a:xfrm>
        </p:spPr>
        <p:txBody>
          <a:bodyPr>
            <a:normAutofit lnSpcReduction="10000"/>
          </a:bodyPr>
          <a:lstStyle/>
          <a:p>
            <a:r>
              <a:rPr lang="en-US" dirty="0"/>
              <a:t>Letters of Accommodation (</a:t>
            </a:r>
            <a:r>
              <a:rPr lang="en-US" dirty="0" err="1"/>
              <a:t>LoAs</a:t>
            </a:r>
            <a:r>
              <a:rPr lang="en-US" dirty="0"/>
              <a:t>)</a:t>
            </a:r>
          </a:p>
          <a:p>
            <a:pPr lvl="1"/>
            <a:r>
              <a:rPr lang="en-US" dirty="0"/>
              <a:t>Start of term</a:t>
            </a:r>
          </a:p>
          <a:p>
            <a:pPr lvl="1"/>
            <a:r>
              <a:rPr lang="en-US" dirty="0"/>
              <a:t>Process</a:t>
            </a:r>
          </a:p>
          <a:p>
            <a:pPr lvl="1"/>
            <a:r>
              <a:rPr lang="en-US" dirty="0"/>
              <a:t>Considerations</a:t>
            </a:r>
          </a:p>
          <a:p>
            <a:r>
              <a:rPr lang="en-US" dirty="0"/>
              <a:t>Request deadlines</a:t>
            </a:r>
          </a:p>
        </p:txBody>
      </p:sp>
      <p:sp>
        <p:nvSpPr>
          <p:cNvPr id="5" name="TextBox 4">
            <a:extLst>
              <a:ext uri="{FF2B5EF4-FFF2-40B4-BE49-F238E27FC236}">
                <a16:creationId xmlns:a16="http://schemas.microsoft.com/office/drawing/2014/main" id="{E5F63C4F-7C5C-AA4E-94AD-C850C7DC3860}"/>
              </a:ext>
            </a:extLst>
          </p:cNvPr>
          <p:cNvSpPr txBox="1"/>
          <p:nvPr/>
        </p:nvSpPr>
        <p:spPr>
          <a:xfrm>
            <a:off x="7333129" y="1374758"/>
            <a:ext cx="4361543"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a:t>For specific dates, review the</a:t>
            </a:r>
            <a:br>
              <a:rPr lang="en-US" sz="2400" dirty="0"/>
            </a:br>
            <a:r>
              <a:rPr lang="en-US" sz="2400" dirty="0"/>
              <a:t>Academic Year webpage</a:t>
            </a:r>
            <a:br>
              <a:rPr lang="en-US" sz="2400" dirty="0"/>
            </a:br>
            <a:r>
              <a:rPr lang="en-US" sz="2400" dirty="0" err="1">
                <a:hlinkClick r:id="rId3"/>
              </a:rPr>
              <a:t>calendar.carleton.ca</a:t>
            </a:r>
            <a:r>
              <a:rPr lang="en-US" sz="2400" dirty="0">
                <a:hlinkClick r:id="rId3"/>
              </a:rPr>
              <a:t>/</a:t>
            </a:r>
            <a:r>
              <a:rPr lang="en-US" sz="2400" dirty="0" err="1">
                <a:hlinkClick r:id="rId3"/>
              </a:rPr>
              <a:t>academicyear</a:t>
            </a:r>
            <a:endParaRPr lang="en-US" sz="2400" dirty="0"/>
          </a:p>
        </p:txBody>
      </p:sp>
      <p:pic>
        <p:nvPicPr>
          <p:cNvPr id="7" name="Picture 6">
            <a:extLst>
              <a:ext uri="{FF2B5EF4-FFF2-40B4-BE49-F238E27FC236}">
                <a16:creationId xmlns:a16="http://schemas.microsoft.com/office/drawing/2014/main" id="{A1F524F4-4243-D5A1-3F4B-38615FEE1BAD}"/>
              </a:ext>
            </a:extLst>
          </p:cNvPr>
          <p:cNvPicPr>
            <a:picLocks noChangeAspect="1"/>
          </p:cNvPicPr>
          <p:nvPr/>
        </p:nvPicPr>
        <p:blipFill>
          <a:blip r:embed="rId4"/>
          <a:stretch>
            <a:fillRect/>
          </a:stretch>
        </p:blipFill>
        <p:spPr>
          <a:xfrm>
            <a:off x="1010023" y="4721485"/>
            <a:ext cx="5480424" cy="1554543"/>
          </a:xfrm>
          <a:prstGeom prst="rect">
            <a:avLst/>
          </a:prstGeom>
        </p:spPr>
        <p:style>
          <a:lnRef idx="2">
            <a:schemeClr val="dk1"/>
          </a:lnRef>
          <a:fillRef idx="1">
            <a:schemeClr val="lt1"/>
          </a:fillRef>
          <a:effectRef idx="0">
            <a:schemeClr val="dk1"/>
          </a:effectRef>
          <a:fontRef idx="minor">
            <a:schemeClr val="dk1"/>
          </a:fontRef>
        </p:style>
      </p:pic>
      <p:sp>
        <p:nvSpPr>
          <p:cNvPr id="8" name="TextBox 7">
            <a:extLst>
              <a:ext uri="{FF2B5EF4-FFF2-40B4-BE49-F238E27FC236}">
                <a16:creationId xmlns:a16="http://schemas.microsoft.com/office/drawing/2014/main" id="{4A565D94-BE7A-DB10-3049-B020B7ABEB8B}"/>
              </a:ext>
            </a:extLst>
          </p:cNvPr>
          <p:cNvSpPr txBox="1"/>
          <p:nvPr/>
        </p:nvSpPr>
        <p:spPr>
          <a:xfrm>
            <a:off x="7333129" y="3329064"/>
            <a:ext cx="4361543"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a:t>Info about </a:t>
            </a:r>
            <a:r>
              <a:rPr lang="en-US" sz="2400" dirty="0" err="1"/>
              <a:t>Ventus</a:t>
            </a:r>
            <a:r>
              <a:rPr lang="en-US" sz="2400" dirty="0"/>
              <a:t>:</a:t>
            </a:r>
            <a:br>
              <a:rPr lang="en-US" sz="2400" dirty="0"/>
            </a:br>
            <a:r>
              <a:rPr lang="en-US" sz="2400" dirty="0">
                <a:hlinkClick r:id="rId5"/>
              </a:rPr>
              <a:t>carleton.ca/ventushelp/ventus-faculty-portal-overview/</a:t>
            </a:r>
            <a:br>
              <a:rPr lang="en-US" sz="2400" dirty="0"/>
            </a:br>
            <a:r>
              <a:rPr lang="en-US" sz="2400" dirty="0"/>
              <a:t>Login portal: </a:t>
            </a:r>
            <a:br>
              <a:rPr lang="en-US" sz="2400" dirty="0"/>
            </a:br>
            <a:r>
              <a:rPr lang="en-US" sz="2400" dirty="0">
                <a:hlinkClick r:id="rId6"/>
              </a:rPr>
              <a:t>ventus.carleton.ca/instructor</a:t>
            </a:r>
            <a:endParaRPr lang="en-US" sz="2400" dirty="0"/>
          </a:p>
        </p:txBody>
      </p:sp>
    </p:spTree>
    <p:extLst>
      <p:ext uri="{BB962C8B-B14F-4D97-AF65-F5344CB8AC3E}">
        <p14:creationId xmlns:p14="http://schemas.microsoft.com/office/powerpoint/2010/main" val="205009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838200" y="1359243"/>
            <a:ext cx="7405255" cy="4295599"/>
          </a:xfrm>
        </p:spPr>
        <p:txBody>
          <a:bodyPr/>
          <a:lstStyle/>
          <a:p>
            <a:r>
              <a:rPr lang="en-CA" b="1" dirty="0"/>
              <a:t>Name</a:t>
            </a:r>
          </a:p>
          <a:p>
            <a:pPr lvl="1"/>
            <a:r>
              <a:rPr lang="en-CA" sz="3467" dirty="0"/>
              <a:t>Dr. Morgan Rooney</a:t>
            </a:r>
          </a:p>
          <a:p>
            <a:pPr lvl="1"/>
            <a:r>
              <a:rPr lang="en-CA" sz="3467" dirty="0"/>
              <a:t>Educational Development Coordinator, TLS</a:t>
            </a:r>
          </a:p>
          <a:p>
            <a:pPr lvl="1"/>
            <a:r>
              <a:rPr lang="en-CA" sz="3467" dirty="0"/>
              <a:t>Adjunct Research Professor &amp; Contract Instructor, Department of English</a:t>
            </a:r>
          </a:p>
        </p:txBody>
      </p:sp>
      <p:pic>
        <p:nvPicPr>
          <p:cNvPr id="4" name="Picture 3" descr="images.png">
            <a:extLst>
              <a:ext uri="{FF2B5EF4-FFF2-40B4-BE49-F238E27FC236}">
                <a16:creationId xmlns:a16="http://schemas.microsoft.com/office/drawing/2014/main" id="{50DF1BA3-83E3-58D0-8D97-D22CFE6A5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215" y="2660649"/>
            <a:ext cx="2292349" cy="1898651"/>
          </a:xfrm>
          <a:prstGeom prst="rect">
            <a:avLst/>
          </a:prstGeom>
        </p:spPr>
      </p:pic>
      <p:sp>
        <p:nvSpPr>
          <p:cNvPr id="5" name="TextBox 4">
            <a:extLst>
              <a:ext uri="{FF2B5EF4-FFF2-40B4-BE49-F238E27FC236}">
                <a16:creationId xmlns:a16="http://schemas.microsoft.com/office/drawing/2014/main" id="{8EEC014E-1A87-18DA-5EB4-AE8CB76A7D8C}"/>
              </a:ext>
            </a:extLst>
          </p:cNvPr>
          <p:cNvSpPr txBox="1"/>
          <p:nvPr/>
        </p:nvSpPr>
        <p:spPr>
          <a:xfrm>
            <a:off x="9614885" y="4559300"/>
            <a:ext cx="846707" cy="215444"/>
          </a:xfrm>
          <a:prstGeom prst="rect">
            <a:avLst/>
          </a:prstGeom>
          <a:noFill/>
        </p:spPr>
        <p:txBody>
          <a:bodyPr wrap="none" rtlCol="0">
            <a:spAutoFit/>
          </a:bodyPr>
          <a:lstStyle/>
          <a:p>
            <a:r>
              <a:rPr lang="en-CA" sz="800" dirty="0" err="1">
                <a:hlinkClick r:id="rId4"/>
              </a:rPr>
              <a:t>Rlv.zcache.com</a:t>
            </a:r>
            <a:endParaRPr lang="en-CA" sz="800" dirty="0"/>
          </a:p>
        </p:txBody>
      </p:sp>
    </p:spTree>
    <p:extLst>
      <p:ext uri="{BB962C8B-B14F-4D97-AF65-F5344CB8AC3E}">
        <p14:creationId xmlns:p14="http://schemas.microsoft.com/office/powerpoint/2010/main" val="229435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E7C9-0041-D8CD-D347-6F711AF3C61F}"/>
              </a:ext>
            </a:extLst>
          </p:cNvPr>
          <p:cNvSpPr>
            <a:spLocks noGrp="1"/>
          </p:cNvSpPr>
          <p:nvPr>
            <p:ph type="title"/>
          </p:nvPr>
        </p:nvSpPr>
        <p:spPr/>
        <p:txBody>
          <a:bodyPr/>
          <a:lstStyle/>
          <a:p>
            <a:r>
              <a:rPr lang="en-US" dirty="0"/>
              <a:t>Accommodations</a:t>
            </a:r>
          </a:p>
        </p:txBody>
      </p:sp>
      <p:pic>
        <p:nvPicPr>
          <p:cNvPr id="5" name="Content Placeholder 4">
            <a:extLst>
              <a:ext uri="{FF2B5EF4-FFF2-40B4-BE49-F238E27FC236}">
                <a16:creationId xmlns:a16="http://schemas.microsoft.com/office/drawing/2014/main" id="{49AEB5F0-DD4C-F758-D8AA-FC51764A96AC}"/>
              </a:ext>
            </a:extLst>
          </p:cNvPr>
          <p:cNvPicPr>
            <a:picLocks noGrp="1" noChangeAspect="1"/>
          </p:cNvPicPr>
          <p:nvPr>
            <p:ph idx="1"/>
          </p:nvPr>
        </p:nvPicPr>
        <p:blipFill>
          <a:blip r:embed="rId3"/>
          <a:stretch>
            <a:fillRect/>
          </a:stretch>
        </p:blipFill>
        <p:spPr>
          <a:xfrm>
            <a:off x="226410" y="2017986"/>
            <a:ext cx="6193324" cy="2572462"/>
          </a:xfrm>
        </p:spPr>
      </p:pic>
      <p:pic>
        <p:nvPicPr>
          <p:cNvPr id="7" name="Picture 6">
            <a:extLst>
              <a:ext uri="{FF2B5EF4-FFF2-40B4-BE49-F238E27FC236}">
                <a16:creationId xmlns:a16="http://schemas.microsoft.com/office/drawing/2014/main" id="{C7483A61-FAC2-4403-78C5-7298FD608170}"/>
              </a:ext>
            </a:extLst>
          </p:cNvPr>
          <p:cNvPicPr>
            <a:picLocks noChangeAspect="1"/>
          </p:cNvPicPr>
          <p:nvPr/>
        </p:nvPicPr>
        <p:blipFill>
          <a:blip r:embed="rId4"/>
          <a:stretch>
            <a:fillRect/>
          </a:stretch>
        </p:blipFill>
        <p:spPr>
          <a:xfrm>
            <a:off x="5570482" y="1375836"/>
            <a:ext cx="6621517" cy="5377278"/>
          </a:xfrm>
          <a:prstGeom prst="rect">
            <a:avLst/>
          </a:prstGeom>
        </p:spPr>
      </p:pic>
    </p:spTree>
    <p:extLst>
      <p:ext uri="{BB962C8B-B14F-4D97-AF65-F5344CB8AC3E}">
        <p14:creationId xmlns:p14="http://schemas.microsoft.com/office/powerpoint/2010/main" val="17641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FE21-D2C8-554C-A0DB-881DBA32B9F2}"/>
              </a:ext>
            </a:extLst>
          </p:cNvPr>
          <p:cNvSpPr>
            <a:spLocks noGrp="1"/>
          </p:cNvSpPr>
          <p:nvPr>
            <p:ph type="title"/>
          </p:nvPr>
        </p:nvSpPr>
        <p:spPr/>
        <p:txBody>
          <a:bodyPr/>
          <a:lstStyle/>
          <a:p>
            <a:r>
              <a:rPr lang="en-US" dirty="0"/>
              <a:t>Academic Misconduct</a:t>
            </a:r>
          </a:p>
        </p:txBody>
      </p:sp>
      <p:sp>
        <p:nvSpPr>
          <p:cNvPr id="3" name="Content Placeholder 2">
            <a:extLst>
              <a:ext uri="{FF2B5EF4-FFF2-40B4-BE49-F238E27FC236}">
                <a16:creationId xmlns:a16="http://schemas.microsoft.com/office/drawing/2014/main" id="{C1882038-33E0-7A4E-9B52-02CA58680F50}"/>
              </a:ext>
            </a:extLst>
          </p:cNvPr>
          <p:cNvSpPr>
            <a:spLocks noGrp="1"/>
          </p:cNvSpPr>
          <p:nvPr>
            <p:ph idx="1"/>
          </p:nvPr>
        </p:nvSpPr>
        <p:spPr>
          <a:xfrm>
            <a:off x="838200" y="1359243"/>
            <a:ext cx="6765235" cy="4295599"/>
          </a:xfrm>
        </p:spPr>
        <p:txBody>
          <a:bodyPr>
            <a:normAutofit lnSpcReduction="10000"/>
          </a:bodyPr>
          <a:lstStyle/>
          <a:p>
            <a:r>
              <a:rPr lang="en-US" dirty="0"/>
              <a:t>Promoting a culture of AI</a:t>
            </a:r>
          </a:p>
          <a:p>
            <a:r>
              <a:rPr lang="en-US" dirty="0"/>
              <a:t>Detecting</a:t>
            </a:r>
          </a:p>
          <a:p>
            <a:r>
              <a:rPr lang="en-US" dirty="0"/>
              <a:t>Reporting </a:t>
            </a:r>
            <a:r>
              <a:rPr lang="en-US" dirty="0">
                <a:sym typeface="Wingdings" pitchFamily="2" charset="2"/>
              </a:rPr>
              <a:t> Process</a:t>
            </a:r>
          </a:p>
          <a:p>
            <a:pPr lvl="1"/>
            <a:r>
              <a:rPr lang="en-US" dirty="0">
                <a:sym typeface="Wingdings" pitchFamily="2" charset="2"/>
              </a:rPr>
              <a:t>Centralized</a:t>
            </a:r>
          </a:p>
          <a:p>
            <a:pPr lvl="1"/>
            <a:r>
              <a:rPr lang="en-US" dirty="0">
                <a:sym typeface="Wingdings" pitchFamily="2" charset="2"/>
              </a:rPr>
              <a:t>Instructors do NOT assign marks or determine penalties for plagiarized work</a:t>
            </a:r>
            <a:endParaRPr lang="en-US" dirty="0"/>
          </a:p>
          <a:p>
            <a:r>
              <a:rPr lang="en-US" dirty="0"/>
              <a:t>Communicating to students</a:t>
            </a:r>
          </a:p>
        </p:txBody>
      </p:sp>
      <p:sp>
        <p:nvSpPr>
          <p:cNvPr id="4" name="TextBox 3">
            <a:extLst>
              <a:ext uri="{FF2B5EF4-FFF2-40B4-BE49-F238E27FC236}">
                <a16:creationId xmlns:a16="http://schemas.microsoft.com/office/drawing/2014/main" id="{FB192042-79C4-6C41-8AD6-8E9499484A0D}"/>
              </a:ext>
            </a:extLst>
          </p:cNvPr>
          <p:cNvSpPr txBox="1"/>
          <p:nvPr/>
        </p:nvSpPr>
        <p:spPr>
          <a:xfrm>
            <a:off x="8516383" y="1723689"/>
            <a:ext cx="2963721"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600" dirty="0">
                <a:hlinkClick r:id="rId3"/>
              </a:rPr>
              <a:t>The AI Policy</a:t>
            </a:r>
            <a:endParaRPr lang="en-US" sz="3600" dirty="0"/>
          </a:p>
        </p:txBody>
      </p:sp>
      <p:sp>
        <p:nvSpPr>
          <p:cNvPr id="5" name="TextBox 4">
            <a:extLst>
              <a:ext uri="{FF2B5EF4-FFF2-40B4-BE49-F238E27FC236}">
                <a16:creationId xmlns:a16="http://schemas.microsoft.com/office/drawing/2014/main" id="{98F9345D-B902-0642-86A0-43AA6C71491A}"/>
              </a:ext>
            </a:extLst>
          </p:cNvPr>
          <p:cNvSpPr txBox="1"/>
          <p:nvPr/>
        </p:nvSpPr>
        <p:spPr>
          <a:xfrm>
            <a:off x="8570345" y="2823709"/>
            <a:ext cx="2855799"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600" dirty="0">
                <a:hlinkClick r:id="rId4"/>
              </a:rPr>
              <a:t>AI Resources </a:t>
            </a:r>
            <a:br>
              <a:rPr lang="en-US" sz="3600" dirty="0">
                <a:hlinkClick r:id="rId4"/>
              </a:rPr>
            </a:br>
            <a:r>
              <a:rPr lang="en-US" sz="3600" dirty="0">
                <a:hlinkClick r:id="rId4"/>
              </a:rPr>
              <a:t>for Instructors</a:t>
            </a:r>
            <a:endParaRPr lang="en-US" sz="3600" dirty="0"/>
          </a:p>
        </p:txBody>
      </p:sp>
    </p:spTree>
    <p:extLst>
      <p:ext uri="{BB962C8B-B14F-4D97-AF65-F5344CB8AC3E}">
        <p14:creationId xmlns:p14="http://schemas.microsoft.com/office/powerpoint/2010/main" val="40798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Academic Misconduct</a:t>
            </a:r>
          </a:p>
        </p:txBody>
      </p:sp>
      <p:sp>
        <p:nvSpPr>
          <p:cNvPr id="3" name="Content Placeholder 2"/>
          <p:cNvSpPr>
            <a:spLocks noGrp="1"/>
          </p:cNvSpPr>
          <p:nvPr>
            <p:ph idx="1"/>
          </p:nvPr>
        </p:nvSpPr>
        <p:spPr/>
        <p:txBody>
          <a:bodyPr>
            <a:normAutofit/>
          </a:bodyPr>
          <a:lstStyle/>
          <a:p>
            <a:pPr marL="0" indent="0">
              <a:lnSpc>
                <a:spcPct val="110000"/>
              </a:lnSpc>
              <a:buNone/>
            </a:pPr>
            <a:r>
              <a:rPr lang="en-CA" b="1" dirty="0"/>
              <a:t>Related Resources:</a:t>
            </a:r>
          </a:p>
        </p:txBody>
      </p:sp>
      <p:sp>
        <p:nvSpPr>
          <p:cNvPr id="4" name="TextBox 3">
            <a:extLst>
              <a:ext uri="{FF2B5EF4-FFF2-40B4-BE49-F238E27FC236}">
                <a16:creationId xmlns:a16="http://schemas.microsoft.com/office/drawing/2014/main" id="{9640BA73-9E58-674B-AFF8-8FDA09128C24}"/>
              </a:ext>
            </a:extLst>
          </p:cNvPr>
          <p:cNvSpPr txBox="1"/>
          <p:nvPr/>
        </p:nvSpPr>
        <p:spPr>
          <a:xfrm>
            <a:off x="613388" y="2489009"/>
            <a:ext cx="5366498"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2400" b="1" dirty="0">
                <a:solidFill>
                  <a:srgbClr val="C51E2E"/>
                </a:solidFill>
              </a:rPr>
              <a:t>The Academic Integrity Policy: </a:t>
            </a:r>
            <a:r>
              <a:rPr lang="en-US" sz="2400" u="sng" dirty="0">
                <a:hlinkClick r:id="rId3"/>
              </a:rPr>
              <a:t>carleton.ca/registrar/cu-files/academic-integrity-policy/</a:t>
            </a:r>
            <a:r>
              <a:rPr lang="en-US" sz="2400" u="sng" dirty="0"/>
              <a:t> </a:t>
            </a:r>
            <a:br>
              <a:rPr lang="en-US" sz="2400" u="sng" dirty="0"/>
            </a:br>
            <a:r>
              <a:rPr lang="en-CA" sz="2400" b="1" dirty="0">
                <a:solidFill>
                  <a:srgbClr val="C51E2E"/>
                </a:solidFill>
              </a:rPr>
              <a:t>The Instructor’s Guide to Academic Integrity: </a:t>
            </a:r>
            <a:r>
              <a:rPr lang="en-US" sz="2400" u="sng" dirty="0">
                <a:hlinkClick r:id="rId4"/>
              </a:rPr>
              <a:t>carleton.ca/studentaffairs/wp-content/uploads/Academic-Integrity-Instructors-Guide.pdf</a:t>
            </a:r>
            <a:r>
              <a:rPr lang="en-CA" sz="2400" dirty="0"/>
              <a:t> </a:t>
            </a:r>
            <a:br>
              <a:rPr lang="en-CA" sz="2400" dirty="0"/>
            </a:br>
            <a:endParaRPr lang="en-CA" sz="2400" dirty="0"/>
          </a:p>
        </p:txBody>
      </p:sp>
      <p:sp>
        <p:nvSpPr>
          <p:cNvPr id="5" name="TextBox 4">
            <a:extLst>
              <a:ext uri="{FF2B5EF4-FFF2-40B4-BE49-F238E27FC236}">
                <a16:creationId xmlns:a16="http://schemas.microsoft.com/office/drawing/2014/main" id="{FD9044D7-E68C-D247-AF83-5002491DBFD1}"/>
              </a:ext>
            </a:extLst>
          </p:cNvPr>
          <p:cNvSpPr txBox="1"/>
          <p:nvPr/>
        </p:nvSpPr>
        <p:spPr>
          <a:xfrm>
            <a:off x="5979886" y="1397686"/>
            <a:ext cx="6072439"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2400" b="1" dirty="0">
                <a:solidFill>
                  <a:srgbClr val="C51E2E"/>
                </a:solidFill>
              </a:rPr>
              <a:t>Faculty Forms, Guides, Instructions:</a:t>
            </a:r>
            <a:br>
              <a:rPr lang="en-CA" sz="2400" b="1" dirty="0"/>
            </a:br>
            <a:endParaRPr lang="en-CA" sz="2400" b="1" dirty="0"/>
          </a:p>
          <a:p>
            <a:pPr marL="342900" indent="-342900">
              <a:buFont typeface="Arial" panose="020B0604020202020204" pitchFamily="34" charset="0"/>
              <a:buChar char="•"/>
            </a:pPr>
            <a:r>
              <a:rPr lang="en-CA" sz="2400" dirty="0">
                <a:solidFill>
                  <a:srgbClr val="C51E2E"/>
                </a:solidFill>
              </a:rPr>
              <a:t>FASS: </a:t>
            </a:r>
            <a:r>
              <a:rPr lang="en-CA" sz="2400" dirty="0">
                <a:solidFill>
                  <a:schemeClr val="tx1"/>
                </a:solidFill>
              </a:rPr>
              <a:t>Academic Integrity Memo Template </a:t>
            </a:r>
            <a:r>
              <a:rPr lang="en-US" sz="2400" u="sng" dirty="0">
                <a:hlinkClick r:id="rId5"/>
              </a:rPr>
              <a:t>carleton.ca/fass/about/resources/</a:t>
            </a:r>
            <a:r>
              <a:rPr lang="en-CA" sz="2400" dirty="0"/>
              <a:t> </a:t>
            </a:r>
          </a:p>
          <a:p>
            <a:pPr marL="342900" indent="-342900">
              <a:buFont typeface="Arial" panose="020B0604020202020204" pitchFamily="34" charset="0"/>
              <a:buChar char="•"/>
            </a:pPr>
            <a:r>
              <a:rPr lang="en-CA" sz="2400" dirty="0">
                <a:solidFill>
                  <a:srgbClr val="C51E2E"/>
                </a:solidFill>
              </a:rPr>
              <a:t>FPA:</a:t>
            </a:r>
            <a:r>
              <a:rPr lang="en-CA" sz="2400" dirty="0"/>
              <a:t> FPA Teaching Regulations handbook, </a:t>
            </a:r>
            <a:r>
              <a:rPr lang="en-US" sz="2400" u="sng" dirty="0">
                <a:hlinkClick r:id="rId6"/>
              </a:rPr>
              <a:t>carleton.ca/fpa/documents/</a:t>
            </a:r>
            <a:endParaRPr lang="en-US" sz="2400" u="sng" dirty="0"/>
          </a:p>
          <a:p>
            <a:pPr marL="342900" indent="-342900">
              <a:buFont typeface="Arial" panose="020B0604020202020204" pitchFamily="34" charset="0"/>
              <a:buChar char="•"/>
            </a:pPr>
            <a:r>
              <a:rPr lang="en-CA" sz="2400" dirty="0" err="1">
                <a:solidFill>
                  <a:srgbClr val="C51E2E"/>
                </a:solidFill>
              </a:rPr>
              <a:t>Sprott</a:t>
            </a:r>
            <a:r>
              <a:rPr lang="en-CA" sz="2400" dirty="0">
                <a:solidFill>
                  <a:srgbClr val="C51E2E"/>
                </a:solidFill>
              </a:rPr>
              <a:t>:</a:t>
            </a:r>
            <a:r>
              <a:rPr lang="en-CA" sz="2400" dirty="0"/>
              <a:t> consult the </a:t>
            </a:r>
            <a:r>
              <a:rPr lang="en-CA" sz="2400" dirty="0" err="1"/>
              <a:t>Sprott</a:t>
            </a:r>
            <a:r>
              <a:rPr lang="en-CA" sz="2400" dirty="0"/>
              <a:t> intranet – </a:t>
            </a:r>
            <a:r>
              <a:rPr lang="en-CA" sz="2400" dirty="0">
                <a:hlinkClick r:id="rId7"/>
              </a:rPr>
              <a:t>sprott.carleton.ca/faculty-research/faculty-services</a:t>
            </a:r>
            <a:endParaRPr lang="en-CA" sz="2400" dirty="0"/>
          </a:p>
          <a:p>
            <a:pPr marL="342900" indent="-342900">
              <a:buFont typeface="Arial" panose="020B0604020202020204" pitchFamily="34" charset="0"/>
              <a:buChar char="•"/>
            </a:pPr>
            <a:r>
              <a:rPr lang="en-CA" sz="2400" dirty="0">
                <a:solidFill>
                  <a:srgbClr val="C51E2E"/>
                </a:solidFill>
              </a:rPr>
              <a:t>Science:</a:t>
            </a:r>
            <a:r>
              <a:rPr lang="en-CA" sz="2400" dirty="0"/>
              <a:t> </a:t>
            </a:r>
            <a:r>
              <a:rPr lang="en-CA" sz="2400" dirty="0">
                <a:solidFill>
                  <a:schemeClr val="tx1"/>
                </a:solidFill>
              </a:rPr>
              <a:t>Email your Associate Dean (Undergraduate Affairs) </a:t>
            </a:r>
          </a:p>
          <a:p>
            <a:pPr marL="342900" indent="-342900">
              <a:buFont typeface="Arial" panose="020B0604020202020204" pitchFamily="34" charset="0"/>
              <a:buChar char="•"/>
            </a:pPr>
            <a:r>
              <a:rPr lang="en-CA" sz="2400" dirty="0">
                <a:solidFill>
                  <a:srgbClr val="C51E2E"/>
                </a:solidFill>
              </a:rPr>
              <a:t>FED: </a:t>
            </a:r>
            <a:r>
              <a:rPr lang="en-CA" sz="2400" dirty="0">
                <a:solidFill>
                  <a:schemeClr val="tx1"/>
                </a:solidFill>
              </a:rPr>
              <a:t>Email your Associate Dean (Student Success)</a:t>
            </a:r>
            <a:endParaRPr lang="en-CA" sz="2400" dirty="0"/>
          </a:p>
        </p:txBody>
      </p:sp>
    </p:spTree>
    <p:extLst>
      <p:ext uri="{BB962C8B-B14F-4D97-AF65-F5344CB8AC3E}">
        <p14:creationId xmlns:p14="http://schemas.microsoft.com/office/powerpoint/2010/main" val="329430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Carleton!</a:t>
            </a:r>
          </a:p>
        </p:txBody>
      </p:sp>
      <p:sp>
        <p:nvSpPr>
          <p:cNvPr id="3" name="Content Placeholder 2"/>
          <p:cNvSpPr>
            <a:spLocks noGrp="1"/>
          </p:cNvSpPr>
          <p:nvPr>
            <p:ph idx="1"/>
          </p:nvPr>
        </p:nvSpPr>
        <p:spPr/>
        <p:txBody>
          <a:bodyPr/>
          <a:lstStyle/>
          <a:p>
            <a:r>
              <a:rPr lang="en-US" dirty="0">
                <a:latin typeface="Arial (Headings)"/>
              </a:rPr>
              <a:t>Be sure to bookmark the Orientation Resources page (</a:t>
            </a:r>
            <a:r>
              <a:rPr lang="en-US" dirty="0">
                <a:latin typeface="Arial (Headings)"/>
                <a:hlinkClick r:id="rId3"/>
              </a:rPr>
              <a:t>carleton.ca/tls/orientations</a:t>
            </a:r>
            <a:r>
              <a:rPr lang="en-US" dirty="0">
                <a:latin typeface="Arial (Headings)"/>
              </a:rPr>
              <a:t>)</a:t>
            </a:r>
          </a:p>
          <a:p>
            <a:r>
              <a:rPr lang="en-US" dirty="0">
                <a:latin typeface="Arial (Headings)"/>
              </a:rPr>
              <a:t>For 1-on-1 Brightspace support: </a:t>
            </a:r>
            <a:r>
              <a:rPr lang="en-CA" dirty="0">
                <a:hlinkClick r:id="rId4"/>
              </a:rPr>
              <a:t>tlssupport.carleton.ca</a:t>
            </a:r>
            <a:r>
              <a:rPr lang="en-CA" dirty="0"/>
              <a:t> </a:t>
            </a:r>
          </a:p>
          <a:p>
            <a:r>
              <a:rPr lang="en-US" dirty="0">
                <a:latin typeface="Arial (Headings)"/>
              </a:rPr>
              <a:t>For 1-on-1 course consultations: </a:t>
            </a:r>
            <a:r>
              <a:rPr lang="en-US" dirty="0">
                <a:latin typeface="Arial (Headings)"/>
                <a:hlinkClick r:id="rId5"/>
              </a:rPr>
              <a:t>carleton.ca/tls/course-consultation/</a:t>
            </a:r>
            <a:r>
              <a:rPr lang="en-US" dirty="0">
                <a:latin typeface="Arial (Headings)"/>
              </a:rPr>
              <a:t> </a:t>
            </a:r>
          </a:p>
        </p:txBody>
      </p:sp>
    </p:spTree>
    <p:extLst>
      <p:ext uri="{BB962C8B-B14F-4D97-AF65-F5344CB8AC3E}">
        <p14:creationId xmlns:p14="http://schemas.microsoft.com/office/powerpoint/2010/main" val="57841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6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17AA-C5EE-A14B-831A-DFD54047E92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381A83B-1E2F-B149-B5C9-07FC06F3703F}"/>
              </a:ext>
            </a:extLst>
          </p:cNvPr>
          <p:cNvSpPr>
            <a:spLocks noGrp="1"/>
          </p:cNvSpPr>
          <p:nvPr>
            <p:ph idx="1"/>
          </p:nvPr>
        </p:nvSpPr>
        <p:spPr>
          <a:xfrm>
            <a:off x="838200" y="1359243"/>
            <a:ext cx="5781261" cy="4295599"/>
          </a:xfrm>
        </p:spPr>
        <p:txBody>
          <a:bodyPr>
            <a:normAutofit fontScale="92500"/>
          </a:bodyPr>
          <a:lstStyle/>
          <a:p>
            <a:r>
              <a:rPr lang="en-US" dirty="0"/>
              <a:t>Policies and Procedures—Part 1: Assessment</a:t>
            </a:r>
          </a:p>
          <a:p>
            <a:r>
              <a:rPr lang="en-US" dirty="0"/>
              <a:t>Policies and Procedures—Part 2: FIPPA, Copyright, Course Outline</a:t>
            </a:r>
          </a:p>
          <a:p>
            <a:r>
              <a:rPr lang="en-US" dirty="0"/>
              <a:t>Policies and Procedures—Part 3: Accommodations, Academic Misconduct</a:t>
            </a:r>
          </a:p>
        </p:txBody>
      </p:sp>
      <p:pic>
        <p:nvPicPr>
          <p:cNvPr id="4" name="Picture 3">
            <a:extLst>
              <a:ext uri="{FF2B5EF4-FFF2-40B4-BE49-F238E27FC236}">
                <a16:creationId xmlns:a16="http://schemas.microsoft.com/office/drawing/2014/main" id="{6270D00A-5F7D-FC4D-9DF1-8ABC52EBBC14}"/>
              </a:ext>
            </a:extLst>
          </p:cNvPr>
          <p:cNvPicPr>
            <a:picLocks noChangeAspect="1"/>
          </p:cNvPicPr>
          <p:nvPr/>
        </p:nvPicPr>
        <p:blipFill>
          <a:blip r:embed="rId3"/>
          <a:stretch>
            <a:fillRect/>
          </a:stretch>
        </p:blipFill>
        <p:spPr>
          <a:xfrm>
            <a:off x="7830579" y="1722394"/>
            <a:ext cx="2857500" cy="2844800"/>
          </a:xfrm>
          <a:prstGeom prst="rect">
            <a:avLst/>
          </a:prstGeom>
        </p:spPr>
        <p:style>
          <a:lnRef idx="2">
            <a:schemeClr val="dk1"/>
          </a:lnRef>
          <a:fillRef idx="1">
            <a:schemeClr val="lt1"/>
          </a:fillRef>
          <a:effectRef idx="0">
            <a:schemeClr val="dk1"/>
          </a:effectRef>
          <a:fontRef idx="minor">
            <a:schemeClr val="dk1"/>
          </a:fontRef>
        </p:style>
      </p:pic>
      <p:sp>
        <p:nvSpPr>
          <p:cNvPr id="5" name="TextBox 4">
            <a:extLst>
              <a:ext uri="{FF2B5EF4-FFF2-40B4-BE49-F238E27FC236}">
                <a16:creationId xmlns:a16="http://schemas.microsoft.com/office/drawing/2014/main" id="{E8A153C1-82A9-8F46-9062-333B54539D4B}"/>
              </a:ext>
            </a:extLst>
          </p:cNvPr>
          <p:cNvSpPr txBox="1"/>
          <p:nvPr/>
        </p:nvSpPr>
        <p:spPr>
          <a:xfrm>
            <a:off x="8786191" y="4567194"/>
            <a:ext cx="780983" cy="215444"/>
          </a:xfrm>
          <a:prstGeom prst="rect">
            <a:avLst/>
          </a:prstGeom>
          <a:noFill/>
        </p:spPr>
        <p:txBody>
          <a:bodyPr wrap="none" rtlCol="0">
            <a:spAutoFit/>
          </a:bodyPr>
          <a:lstStyle/>
          <a:p>
            <a:r>
              <a:rPr lang="en-US" sz="800" dirty="0" err="1">
                <a:hlinkClick r:id="rId4"/>
              </a:rPr>
              <a:t>clipartart.com</a:t>
            </a:r>
            <a:endParaRPr lang="en-US" sz="800" dirty="0"/>
          </a:p>
        </p:txBody>
      </p:sp>
    </p:spTree>
    <p:extLst>
      <p:ext uri="{BB962C8B-B14F-4D97-AF65-F5344CB8AC3E}">
        <p14:creationId xmlns:p14="http://schemas.microsoft.com/office/powerpoint/2010/main" val="110450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D0CA-2BEB-4D26-A0EB-307D3072B941}"/>
              </a:ext>
            </a:extLst>
          </p:cNvPr>
          <p:cNvSpPr>
            <a:spLocks noGrp="1"/>
          </p:cNvSpPr>
          <p:nvPr>
            <p:ph type="ctrTitle"/>
          </p:nvPr>
        </p:nvSpPr>
        <p:spPr>
          <a:xfrm>
            <a:off x="383286" y="2105702"/>
            <a:ext cx="7140258" cy="740857"/>
          </a:xfrm>
        </p:spPr>
        <p:txBody>
          <a:bodyPr>
            <a:noAutofit/>
          </a:bodyPr>
          <a:lstStyle/>
          <a:p>
            <a:r>
              <a:rPr lang="en-CA" sz="4000" dirty="0">
                <a:latin typeface="+mj-lt"/>
                <a:cs typeface="Arial"/>
              </a:rPr>
              <a:t>Policies &amp; Procedures: Part 1</a:t>
            </a:r>
            <a:endParaRPr lang="en-CA" sz="4000" dirty="0">
              <a:latin typeface="+mj-lt"/>
            </a:endParaRPr>
          </a:p>
        </p:txBody>
      </p:sp>
      <p:sp>
        <p:nvSpPr>
          <p:cNvPr id="3" name="Subtitle 2">
            <a:extLst>
              <a:ext uri="{FF2B5EF4-FFF2-40B4-BE49-F238E27FC236}">
                <a16:creationId xmlns:a16="http://schemas.microsoft.com/office/drawing/2014/main" id="{4D23C02D-41C0-4673-9C0F-3A49739DB667}"/>
              </a:ext>
            </a:extLst>
          </p:cNvPr>
          <p:cNvSpPr>
            <a:spLocks noGrp="1"/>
          </p:cNvSpPr>
          <p:nvPr>
            <p:ph type="subTitle" idx="1"/>
          </p:nvPr>
        </p:nvSpPr>
        <p:spPr>
          <a:xfrm>
            <a:off x="383286" y="3086062"/>
            <a:ext cx="6795556" cy="1299014"/>
          </a:xfrm>
        </p:spPr>
        <p:txBody>
          <a:bodyPr vert="horz" lIns="0" tIns="0" rIns="0" bIns="0" rtlCol="0" anchor="t">
            <a:normAutofit/>
          </a:bodyPr>
          <a:lstStyle/>
          <a:p>
            <a:r>
              <a:rPr lang="en-CA" sz="2400" dirty="0">
                <a:latin typeface="+mj-lt"/>
              </a:rPr>
              <a:t>Assessment</a:t>
            </a:r>
          </a:p>
        </p:txBody>
      </p:sp>
    </p:spTree>
    <p:extLst>
      <p:ext uri="{BB962C8B-B14F-4D97-AF65-F5344CB8AC3E}">
        <p14:creationId xmlns:p14="http://schemas.microsoft.com/office/powerpoint/2010/main" val="28358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Term Work</a:t>
            </a:r>
            <a:endParaRPr lang="en-CA" dirty="0"/>
          </a:p>
        </p:txBody>
      </p:sp>
      <p:sp>
        <p:nvSpPr>
          <p:cNvPr id="6" name="Content Placeholder 5"/>
          <p:cNvSpPr>
            <a:spLocks noGrp="1"/>
          </p:cNvSpPr>
          <p:nvPr>
            <p:ph idx="1"/>
          </p:nvPr>
        </p:nvSpPr>
        <p:spPr>
          <a:xfrm>
            <a:off x="976490" y="1600200"/>
            <a:ext cx="5540057" cy="4191000"/>
          </a:xfrm>
        </p:spPr>
        <p:txBody>
          <a:bodyPr>
            <a:normAutofit lnSpcReduction="10000"/>
          </a:bodyPr>
          <a:lstStyle/>
          <a:p>
            <a:r>
              <a:rPr lang="en-US" b="1" dirty="0"/>
              <a:t>Early Feedback</a:t>
            </a:r>
            <a:r>
              <a:rPr lang="en-US" dirty="0"/>
              <a:t> </a:t>
            </a:r>
            <a:r>
              <a:rPr lang="en-US" dirty="0">
                <a:solidFill>
                  <a:srgbClr val="0070C0"/>
                </a:solidFill>
              </a:rPr>
              <a:t>(Reg. 5.3)</a:t>
            </a:r>
          </a:p>
          <a:p>
            <a:pPr lvl="1"/>
            <a:r>
              <a:rPr lang="en-US" dirty="0"/>
              <a:t>First 25 teaching days; first 40 teaching days at the latest</a:t>
            </a:r>
          </a:p>
          <a:p>
            <a:r>
              <a:rPr lang="en-US" b="1" dirty="0"/>
              <a:t>No summative tests/exams (+15%) during last two weeks of term </a:t>
            </a:r>
            <a:r>
              <a:rPr lang="en-US" dirty="0">
                <a:solidFill>
                  <a:srgbClr val="0070C0"/>
                </a:solidFill>
              </a:rPr>
              <a:t>(Reg. 4.1)</a:t>
            </a:r>
          </a:p>
        </p:txBody>
      </p:sp>
      <p:sp>
        <p:nvSpPr>
          <p:cNvPr id="4" name="TextBox 3">
            <a:extLst>
              <a:ext uri="{FF2B5EF4-FFF2-40B4-BE49-F238E27FC236}">
                <a16:creationId xmlns:a16="http://schemas.microsoft.com/office/drawing/2014/main" id="{118051D5-5C28-CA43-AE6F-C35A427DE0B7}"/>
              </a:ext>
            </a:extLst>
          </p:cNvPr>
          <p:cNvSpPr txBox="1"/>
          <p:nvPr/>
        </p:nvSpPr>
        <p:spPr>
          <a:xfrm>
            <a:off x="6873608" y="2468930"/>
            <a:ext cx="5025167" cy="18158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dirty="0"/>
              <a:t>For specific dates, review the</a:t>
            </a:r>
            <a:br>
              <a:rPr lang="en-US" sz="2800" dirty="0"/>
            </a:br>
            <a:r>
              <a:rPr lang="en-US" sz="2800" dirty="0"/>
              <a:t>Academic Year webpage</a:t>
            </a:r>
            <a:br>
              <a:rPr lang="en-US" sz="2800" dirty="0"/>
            </a:br>
            <a:r>
              <a:rPr lang="en-US" sz="2800" dirty="0">
                <a:hlinkClick r:id="rId3"/>
              </a:rPr>
              <a:t>calendar.carleton.ca/academicyear</a:t>
            </a:r>
            <a:endParaRPr lang="en-US" sz="2800" dirty="0"/>
          </a:p>
        </p:txBody>
      </p:sp>
    </p:spTree>
    <p:extLst>
      <p:ext uri="{BB962C8B-B14F-4D97-AF65-F5344CB8AC3E}">
        <p14:creationId xmlns:p14="http://schemas.microsoft.com/office/powerpoint/2010/main" val="9717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Due Dates – Term Work &amp; Exams</a:t>
            </a:r>
            <a:endParaRPr lang="en-CA" dirty="0"/>
          </a:p>
        </p:txBody>
      </p:sp>
      <p:sp>
        <p:nvSpPr>
          <p:cNvPr id="6" name="Content Placeholder 5"/>
          <p:cNvSpPr>
            <a:spLocks noGrp="1"/>
          </p:cNvSpPr>
          <p:nvPr>
            <p:ph idx="1"/>
          </p:nvPr>
        </p:nvSpPr>
        <p:spPr>
          <a:xfrm>
            <a:off x="951470" y="1600200"/>
            <a:ext cx="5565077" cy="4648200"/>
          </a:xfrm>
        </p:spPr>
        <p:txBody>
          <a:bodyPr>
            <a:normAutofit lnSpcReduction="10000"/>
          </a:bodyPr>
          <a:lstStyle/>
          <a:p>
            <a:r>
              <a:rPr lang="en-US" b="1" dirty="0"/>
              <a:t>Term work due by the last class of term </a:t>
            </a:r>
            <a:r>
              <a:rPr lang="en-US" dirty="0"/>
              <a:t>(</a:t>
            </a:r>
            <a:r>
              <a:rPr lang="en-US" dirty="0">
                <a:solidFill>
                  <a:srgbClr val="0070C0"/>
                </a:solidFill>
              </a:rPr>
              <a:t>Reg. 5.2</a:t>
            </a:r>
            <a:r>
              <a:rPr lang="en-US" dirty="0"/>
              <a:t>)</a:t>
            </a:r>
            <a:endParaRPr lang="en-US" b="1" dirty="0"/>
          </a:p>
          <a:p>
            <a:r>
              <a:rPr lang="en-US" b="1" dirty="0"/>
              <a:t>All final exams held during the officially scheduled exam period</a:t>
            </a:r>
          </a:p>
          <a:p>
            <a:pPr lvl="1"/>
            <a:r>
              <a:rPr lang="en-US" dirty="0"/>
              <a:t>Not (usually) required (except in </a:t>
            </a:r>
            <a:r>
              <a:rPr lang="en-US" dirty="0">
                <a:solidFill>
                  <a:srgbClr val="C00000"/>
                </a:solidFill>
              </a:rPr>
              <a:t>Engineering</a:t>
            </a:r>
            <a:r>
              <a:rPr lang="en-US" dirty="0"/>
              <a:t>)</a:t>
            </a:r>
          </a:p>
          <a:p>
            <a:pPr lvl="1"/>
            <a:r>
              <a:rPr lang="en-US" dirty="0"/>
              <a:t>Check with your chair or undergraduate supervisor</a:t>
            </a:r>
          </a:p>
          <a:p>
            <a:pPr lvl="1"/>
            <a:endParaRPr lang="en-US" dirty="0"/>
          </a:p>
        </p:txBody>
      </p:sp>
      <p:sp>
        <p:nvSpPr>
          <p:cNvPr id="8" name="TextBox 7">
            <a:extLst>
              <a:ext uri="{FF2B5EF4-FFF2-40B4-BE49-F238E27FC236}">
                <a16:creationId xmlns:a16="http://schemas.microsoft.com/office/drawing/2014/main" id="{DBF1C157-88FA-421B-84AD-FDE2CB20C82A}"/>
              </a:ext>
            </a:extLst>
          </p:cNvPr>
          <p:cNvSpPr txBox="1"/>
          <p:nvPr/>
        </p:nvSpPr>
        <p:spPr>
          <a:xfrm>
            <a:off x="6873608" y="2468930"/>
            <a:ext cx="5025167" cy="18158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dirty="0"/>
              <a:t>For specific dates, review the</a:t>
            </a:r>
            <a:br>
              <a:rPr lang="en-US" sz="2800" dirty="0"/>
            </a:br>
            <a:r>
              <a:rPr lang="en-US" sz="2800" dirty="0"/>
              <a:t>Academic Year webpage</a:t>
            </a:r>
            <a:br>
              <a:rPr lang="en-US" sz="2800" dirty="0"/>
            </a:br>
            <a:r>
              <a:rPr lang="en-US" sz="2800" dirty="0">
                <a:hlinkClick r:id="rId3"/>
              </a:rPr>
              <a:t>calendar.carleton.ca/academicyear</a:t>
            </a:r>
            <a:endParaRPr lang="en-US" sz="2800" dirty="0"/>
          </a:p>
        </p:txBody>
      </p:sp>
    </p:spTree>
    <p:extLst>
      <p:ext uri="{BB962C8B-B14F-4D97-AF65-F5344CB8AC3E}">
        <p14:creationId xmlns:p14="http://schemas.microsoft.com/office/powerpoint/2010/main" val="303348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68E3-C0A9-ECC7-175B-B8CECE1A1A66}"/>
              </a:ext>
            </a:extLst>
          </p:cNvPr>
          <p:cNvSpPr>
            <a:spLocks noGrp="1"/>
          </p:cNvSpPr>
          <p:nvPr>
            <p:ph type="title"/>
          </p:nvPr>
        </p:nvSpPr>
        <p:spPr/>
        <p:txBody>
          <a:bodyPr/>
          <a:lstStyle/>
          <a:p>
            <a:r>
              <a:rPr lang="en-US" dirty="0"/>
              <a:t>Exam Options</a:t>
            </a:r>
          </a:p>
        </p:txBody>
      </p:sp>
      <p:sp>
        <p:nvSpPr>
          <p:cNvPr id="4" name="TextBox 3">
            <a:extLst>
              <a:ext uri="{FF2B5EF4-FFF2-40B4-BE49-F238E27FC236}">
                <a16:creationId xmlns:a16="http://schemas.microsoft.com/office/drawing/2014/main" id="{5D099549-8CAB-5727-8261-3266490529A1}"/>
              </a:ext>
            </a:extLst>
          </p:cNvPr>
          <p:cNvSpPr txBox="1"/>
          <p:nvPr/>
        </p:nvSpPr>
        <p:spPr>
          <a:xfrm>
            <a:off x="249381" y="2298910"/>
            <a:ext cx="4139275" cy="3108543"/>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sz="2800" b="1" dirty="0"/>
              <a:t>Fixed Duration</a:t>
            </a:r>
          </a:p>
          <a:p>
            <a:pPr marL="342900" indent="-342900">
              <a:buFont typeface="Arial" panose="020B0604020202020204" pitchFamily="34" charset="0"/>
              <a:buChar char="•"/>
            </a:pPr>
            <a:r>
              <a:rPr lang="en-US" sz="2400" u="sng" dirty="0"/>
              <a:t>Means</a:t>
            </a:r>
            <a:r>
              <a:rPr lang="en-US" sz="2400" dirty="0"/>
              <a:t>: fixed same-day</a:t>
            </a:r>
            <a:br>
              <a:rPr lang="en-US" sz="2400" dirty="0"/>
            </a:br>
            <a:r>
              <a:rPr lang="en-US" sz="2400" dirty="0"/>
              <a:t>start &amp; end time (max. 180</a:t>
            </a:r>
            <a:br>
              <a:rPr lang="en-US" sz="2400" dirty="0"/>
            </a:br>
            <a:r>
              <a:rPr lang="en-US" sz="2400" dirty="0"/>
              <a:t>mins), proctoring options</a:t>
            </a:r>
          </a:p>
          <a:p>
            <a:pPr marL="342900" indent="-342900">
              <a:buFont typeface="Arial" panose="020B0604020202020204" pitchFamily="34" charset="0"/>
              <a:buChar char="•"/>
            </a:pPr>
            <a:r>
              <a:rPr lang="en-US" sz="2400" u="sng" dirty="0"/>
              <a:t>Conducted</a:t>
            </a:r>
            <a:r>
              <a:rPr lang="en-US" sz="2400" dirty="0"/>
              <a:t>: F2F or online</a:t>
            </a:r>
          </a:p>
          <a:p>
            <a:pPr marL="342900" indent="-342900">
              <a:buFont typeface="Arial" panose="020B0604020202020204" pitchFamily="34" charset="0"/>
              <a:buChar char="•"/>
            </a:pPr>
            <a:r>
              <a:rPr lang="en-US" sz="2400" u="sng" dirty="0"/>
              <a:t>Eligibility</a:t>
            </a:r>
            <a:r>
              <a:rPr lang="en-US" sz="2400" dirty="0"/>
              <a:t>: all F2F &amp; online/</a:t>
            </a:r>
            <a:br>
              <a:rPr lang="en-US" sz="2400" dirty="0"/>
            </a:br>
            <a:r>
              <a:rPr lang="en-US" sz="2400" dirty="0" err="1"/>
              <a:t>hyflex</a:t>
            </a:r>
            <a:r>
              <a:rPr lang="en-US" sz="2400" dirty="0"/>
              <a:t>* courses</a:t>
            </a:r>
            <a:br>
              <a:rPr lang="en-US" sz="2400" dirty="0"/>
            </a:br>
            <a:endParaRPr lang="en-US" sz="2400" dirty="0"/>
          </a:p>
        </p:txBody>
      </p:sp>
      <p:sp>
        <p:nvSpPr>
          <p:cNvPr id="7" name="TextBox 6">
            <a:extLst>
              <a:ext uri="{FF2B5EF4-FFF2-40B4-BE49-F238E27FC236}">
                <a16:creationId xmlns:a16="http://schemas.microsoft.com/office/drawing/2014/main" id="{8F7192AD-5C1D-A759-DF89-2710607EC729}"/>
              </a:ext>
            </a:extLst>
          </p:cNvPr>
          <p:cNvSpPr txBox="1"/>
          <p:nvPr/>
        </p:nvSpPr>
        <p:spPr>
          <a:xfrm>
            <a:off x="4501889" y="1898802"/>
            <a:ext cx="3661580" cy="390876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sz="2800" b="1" dirty="0"/>
              <a:t>Fixed Duration </a:t>
            </a:r>
            <a:br>
              <a:rPr lang="en-US" sz="2800" b="1" dirty="0"/>
            </a:br>
            <a:r>
              <a:rPr lang="en-US" sz="2800" b="1" dirty="0"/>
              <a:t>within Range</a:t>
            </a:r>
          </a:p>
          <a:p>
            <a:pPr marL="342900" indent="-342900">
              <a:buFont typeface="Arial" panose="020B0604020202020204" pitchFamily="34" charset="0"/>
              <a:buChar char="•"/>
            </a:pPr>
            <a:r>
              <a:rPr lang="en-US" sz="2400" u="sng" dirty="0"/>
              <a:t>Means</a:t>
            </a:r>
            <a:r>
              <a:rPr lang="en-US" sz="2400" dirty="0"/>
              <a:t>: fixed duration</a:t>
            </a:r>
            <a:br>
              <a:rPr lang="en-US" sz="2400" dirty="0"/>
            </a:br>
            <a:r>
              <a:rPr lang="en-US" sz="2400" dirty="0"/>
              <a:t>(max. 180 mins), exam</a:t>
            </a:r>
            <a:br>
              <a:rPr lang="en-US" sz="2400" dirty="0"/>
            </a:br>
            <a:r>
              <a:rPr lang="en-US" sz="2400" dirty="0"/>
              <a:t>accessible for a range</a:t>
            </a:r>
            <a:br>
              <a:rPr lang="en-US" sz="2400" dirty="0"/>
            </a:br>
            <a:r>
              <a:rPr lang="en-US" sz="2400" dirty="0"/>
              <a:t>of hours/days</a:t>
            </a:r>
          </a:p>
          <a:p>
            <a:pPr marL="342900" indent="-342900">
              <a:buFont typeface="Arial" panose="020B0604020202020204" pitchFamily="34" charset="0"/>
              <a:buChar char="•"/>
            </a:pPr>
            <a:r>
              <a:rPr lang="en-US" sz="2400" u="sng" dirty="0"/>
              <a:t>Conducted</a:t>
            </a:r>
            <a:r>
              <a:rPr lang="en-US" sz="2400" dirty="0"/>
              <a:t>: online</a:t>
            </a:r>
            <a:br>
              <a:rPr lang="en-US" sz="2400" dirty="0"/>
            </a:br>
            <a:r>
              <a:rPr lang="en-US" sz="2400" dirty="0"/>
              <a:t>only</a:t>
            </a:r>
          </a:p>
          <a:p>
            <a:pPr marL="342900" indent="-342900">
              <a:buFont typeface="Arial" panose="020B0604020202020204" pitchFamily="34" charset="0"/>
              <a:buChar char="•"/>
            </a:pPr>
            <a:r>
              <a:rPr lang="en-US" sz="2400" u="sng" dirty="0"/>
              <a:t>Eligibility</a:t>
            </a:r>
            <a:r>
              <a:rPr lang="en-US" sz="2400" dirty="0"/>
              <a:t>: all F2F &amp; </a:t>
            </a:r>
            <a:br>
              <a:rPr lang="en-US" sz="2400" dirty="0"/>
            </a:br>
            <a:r>
              <a:rPr lang="en-US" sz="2400" dirty="0"/>
              <a:t>online/</a:t>
            </a:r>
            <a:r>
              <a:rPr lang="en-US" sz="2400" dirty="0" err="1"/>
              <a:t>hyflex</a:t>
            </a:r>
            <a:r>
              <a:rPr lang="en-US" sz="2400" dirty="0"/>
              <a:t> courses</a:t>
            </a:r>
          </a:p>
        </p:txBody>
      </p:sp>
      <p:sp>
        <p:nvSpPr>
          <p:cNvPr id="9" name="TextBox 8">
            <a:extLst>
              <a:ext uri="{FF2B5EF4-FFF2-40B4-BE49-F238E27FC236}">
                <a16:creationId xmlns:a16="http://schemas.microsoft.com/office/drawing/2014/main" id="{21892BB2-9CF9-C012-E162-85D632084D5F}"/>
              </a:ext>
            </a:extLst>
          </p:cNvPr>
          <p:cNvSpPr txBox="1"/>
          <p:nvPr/>
        </p:nvSpPr>
        <p:spPr>
          <a:xfrm>
            <a:off x="8276702" y="2114243"/>
            <a:ext cx="3575774" cy="34778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t>Range</a:t>
            </a:r>
          </a:p>
          <a:p>
            <a:pPr marL="342900" indent="-342900">
              <a:buFont typeface="Arial" panose="020B0604020202020204" pitchFamily="34" charset="0"/>
              <a:buChar char="•"/>
            </a:pPr>
            <a:r>
              <a:rPr lang="en-US" sz="2400" u="sng" dirty="0"/>
              <a:t>Means</a:t>
            </a:r>
            <a:r>
              <a:rPr lang="en-US" sz="2400" dirty="0"/>
              <a:t>: no fixed </a:t>
            </a:r>
            <a:br>
              <a:rPr lang="en-US" sz="2400" dirty="0"/>
            </a:br>
            <a:r>
              <a:rPr lang="en-US" sz="2400" dirty="0"/>
              <a:t>duration, exam</a:t>
            </a:r>
            <a:br>
              <a:rPr lang="en-US" sz="2400" dirty="0"/>
            </a:br>
            <a:r>
              <a:rPr lang="en-US" sz="2400" dirty="0"/>
              <a:t>accessible for a</a:t>
            </a:r>
            <a:br>
              <a:rPr lang="en-US" sz="2400" dirty="0"/>
            </a:br>
            <a:r>
              <a:rPr lang="en-US" sz="2400" dirty="0"/>
              <a:t>range of hours/days*</a:t>
            </a:r>
          </a:p>
          <a:p>
            <a:pPr marL="342900" indent="-342900">
              <a:buFont typeface="Arial" panose="020B0604020202020204" pitchFamily="34" charset="0"/>
              <a:buChar char="•"/>
            </a:pPr>
            <a:r>
              <a:rPr lang="en-US" sz="2400" u="sng" dirty="0"/>
              <a:t>Conducted</a:t>
            </a:r>
            <a:r>
              <a:rPr lang="en-US" sz="2400" dirty="0"/>
              <a:t>: online</a:t>
            </a:r>
            <a:br>
              <a:rPr lang="en-US" sz="2400" dirty="0"/>
            </a:br>
            <a:r>
              <a:rPr lang="en-US" sz="2400" dirty="0"/>
              <a:t>only</a:t>
            </a:r>
          </a:p>
          <a:p>
            <a:pPr marL="342900" indent="-342900">
              <a:buFont typeface="Arial" panose="020B0604020202020204" pitchFamily="34" charset="0"/>
              <a:buChar char="•"/>
            </a:pPr>
            <a:r>
              <a:rPr lang="en-US" sz="2400" u="sng" dirty="0"/>
              <a:t>Eligibility</a:t>
            </a:r>
            <a:r>
              <a:rPr lang="en-US" sz="2400" dirty="0"/>
              <a:t>: all F2F &amp; </a:t>
            </a:r>
            <a:br>
              <a:rPr lang="en-US" sz="2400" dirty="0"/>
            </a:br>
            <a:r>
              <a:rPr lang="en-US" sz="2400" dirty="0"/>
              <a:t>online/</a:t>
            </a:r>
            <a:r>
              <a:rPr lang="en-US" sz="2400" dirty="0" err="1"/>
              <a:t>hyflex</a:t>
            </a:r>
            <a:r>
              <a:rPr lang="en-US" sz="2400" dirty="0"/>
              <a:t> courses</a:t>
            </a:r>
          </a:p>
        </p:txBody>
      </p:sp>
    </p:spTree>
    <p:extLst>
      <p:ext uri="{BB962C8B-B14F-4D97-AF65-F5344CB8AC3E}">
        <p14:creationId xmlns:p14="http://schemas.microsoft.com/office/powerpoint/2010/main" val="125093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Exam Proctoring</a:t>
            </a:r>
            <a:endParaRPr lang="en-CA" dirty="0"/>
          </a:p>
        </p:txBody>
      </p:sp>
      <p:sp>
        <p:nvSpPr>
          <p:cNvPr id="6" name="Content Placeholder 5"/>
          <p:cNvSpPr>
            <a:spLocks noGrp="1"/>
          </p:cNvSpPr>
          <p:nvPr>
            <p:ph idx="1"/>
          </p:nvPr>
        </p:nvSpPr>
        <p:spPr>
          <a:xfrm>
            <a:off x="963827" y="1600200"/>
            <a:ext cx="10389973" cy="4454611"/>
          </a:xfrm>
        </p:spPr>
        <p:txBody>
          <a:bodyPr>
            <a:normAutofit fontScale="85000" lnSpcReduction="10000"/>
          </a:bodyPr>
          <a:lstStyle/>
          <a:p>
            <a:r>
              <a:rPr lang="en-US" b="1" dirty="0"/>
              <a:t>In-Person Fixed Exams: </a:t>
            </a:r>
            <a:r>
              <a:rPr lang="en-US" dirty="0"/>
              <a:t>instructor (&amp; TAs, if relevant) proctors, with support from SES (i.e., additional proctors)</a:t>
            </a:r>
            <a:endParaRPr lang="en-US" b="1" dirty="0"/>
          </a:p>
          <a:p>
            <a:r>
              <a:rPr lang="en-US" b="1" dirty="0"/>
              <a:t>Online Fixed Exams: </a:t>
            </a:r>
            <a:r>
              <a:rPr lang="en-US" dirty="0"/>
              <a:t>Carleton has online proctoring options (live – </a:t>
            </a:r>
            <a:r>
              <a:rPr lang="en-US" dirty="0" err="1"/>
              <a:t>BigBlueButton</a:t>
            </a:r>
            <a:r>
              <a:rPr lang="en-US" dirty="0"/>
              <a:t>; automated - </a:t>
            </a:r>
            <a:r>
              <a:rPr lang="en-US" dirty="0" err="1"/>
              <a:t>CoMaS</a:t>
            </a:r>
            <a:r>
              <a:rPr lang="en-US" dirty="0"/>
              <a:t>), but:</a:t>
            </a:r>
          </a:p>
          <a:p>
            <a:pPr lvl="1"/>
            <a:r>
              <a:rPr lang="en-US" dirty="0"/>
              <a:t>Requires an application &amp; a statement in the syllabus</a:t>
            </a:r>
          </a:p>
          <a:p>
            <a:pPr lvl="1"/>
            <a:r>
              <a:rPr lang="en-US" dirty="0"/>
              <a:t>Applications due very early (i.e., at the start of term)</a:t>
            </a:r>
          </a:p>
          <a:p>
            <a:pPr lvl="1"/>
            <a:r>
              <a:rPr lang="en-US" dirty="0"/>
              <a:t>So, consider implementing alternatives to timed, synchronous exams (take home exams, term projects, exams with higher-order tasks/questions)</a:t>
            </a:r>
          </a:p>
          <a:p>
            <a:r>
              <a:rPr lang="en-CA" b="1" dirty="0"/>
              <a:t>Fixed Duration within a Range &amp; Range Exams:</a:t>
            </a:r>
            <a:r>
              <a:rPr lang="en-CA" dirty="0"/>
              <a:t> no proctoring options</a:t>
            </a:r>
            <a:endParaRPr lang="en-CA" b="1" dirty="0"/>
          </a:p>
        </p:txBody>
      </p:sp>
    </p:spTree>
    <p:extLst>
      <p:ext uri="{BB962C8B-B14F-4D97-AF65-F5344CB8AC3E}">
        <p14:creationId xmlns:p14="http://schemas.microsoft.com/office/powerpoint/2010/main" val="26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rgbClr val="000000"/>
      </a:dk1>
      <a:lt1>
        <a:srgbClr val="FEFFFF"/>
      </a:lt1>
      <a:dk2>
        <a:srgbClr val="44546A"/>
      </a:dk2>
      <a:lt2>
        <a:srgbClr val="F3F3F3"/>
      </a:lt2>
      <a:accent1>
        <a:srgbClr val="E91C24"/>
      </a:accent1>
      <a:accent2>
        <a:srgbClr val="D5D5D5"/>
      </a:accent2>
      <a:accent3>
        <a:srgbClr val="A9A9A9"/>
      </a:accent3>
      <a:accent4>
        <a:srgbClr val="797979"/>
      </a:accent4>
      <a:accent5>
        <a:srgbClr val="424242"/>
      </a:accent5>
      <a:accent6>
        <a:srgbClr val="000000"/>
      </a:accent6>
      <a:hlink>
        <a:srgbClr val="E91C2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0A5569ACC087438EB84A5C7D34B3DB" ma:contentTypeVersion="13" ma:contentTypeDescription="Create a new document." ma:contentTypeScope="" ma:versionID="ba98633c2162bbd40c06b49afd97e2a6">
  <xsd:schema xmlns:xsd="http://www.w3.org/2001/XMLSchema" xmlns:xs="http://www.w3.org/2001/XMLSchema" xmlns:p="http://schemas.microsoft.com/office/2006/metadata/properties" xmlns:ns2="23a285f8-e6c9-4510-98f2-0b4c4378357f" xmlns:ns3="d0822e75-7f4b-401b-a96f-c4c855fc9d06" targetNamespace="http://schemas.microsoft.com/office/2006/metadata/properties" ma:root="true" ma:fieldsID="519b1f77b569fac142e54267c10a834e" ns2:_="" ns3:_="">
    <xsd:import namespace="23a285f8-e6c9-4510-98f2-0b4c4378357f"/>
    <xsd:import namespace="d0822e75-7f4b-401b-a96f-c4c855fc9d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285f8-e6c9-4510-98f2-0b4c437835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822e75-7f4b-401b-a96f-c4c855fc9d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C2CFEB-AC53-4DFF-B28C-57693C016F7E}">
  <ds:schemaRefs>
    <ds:schemaRef ds:uri="3bb2c8a0-2198-4088-826d-748818ba9d1a"/>
    <ds:schemaRef ds:uri="a88b1891-7fe1-49d8-b58d-92999ca697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76FACD4-A92A-4F49-93B2-9F0288063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a285f8-e6c9-4510-98f2-0b4c4378357f"/>
    <ds:schemaRef ds:uri="d0822e75-7f4b-401b-a96f-c4c855fc9d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9EFC18-1B99-454F-A6C4-4909912274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1661</TotalTime>
  <Words>1375</Words>
  <Application>Microsoft Macintosh PowerPoint</Application>
  <PresentationFormat>Widescreen</PresentationFormat>
  <Paragraphs>190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(Headings)</vt:lpstr>
      <vt:lpstr>Calibri</vt:lpstr>
      <vt:lpstr>Corbel</vt:lpstr>
      <vt:lpstr>Office Theme</vt:lpstr>
      <vt:lpstr>Orientation to Teaching &amp; Learning at Carleton University</vt:lpstr>
      <vt:lpstr>Introductions</vt:lpstr>
      <vt:lpstr>PowerPoint Presentation</vt:lpstr>
      <vt:lpstr>Overview</vt:lpstr>
      <vt:lpstr>Policies &amp; Procedures: Part 1</vt:lpstr>
      <vt:lpstr>Term Work</vt:lpstr>
      <vt:lpstr>Due Dates – Term Work &amp; Exams</vt:lpstr>
      <vt:lpstr>Exam Options</vt:lpstr>
      <vt:lpstr>Exam Proctoring</vt:lpstr>
      <vt:lpstr>Extensions &amp; Deferrals – Term Work</vt:lpstr>
      <vt:lpstr>Extensions and Deferrals – Exams</vt:lpstr>
      <vt:lpstr>Grading: 12 Point System</vt:lpstr>
      <vt:lpstr>Final Grade Submission</vt:lpstr>
      <vt:lpstr>Policies &amp; Procedures: Part 2</vt:lpstr>
      <vt:lpstr>Confidentiality – FIPPA</vt:lpstr>
      <vt:lpstr>Copyright</vt:lpstr>
      <vt:lpstr>Course Syllabus</vt:lpstr>
      <vt:lpstr>Policies &amp; Procedures: Part 3</vt:lpstr>
      <vt:lpstr>Accommodations</vt:lpstr>
      <vt:lpstr>Accommodations</vt:lpstr>
      <vt:lpstr>Academic Misconduct</vt:lpstr>
      <vt:lpstr>Academic Misconduct</vt:lpstr>
      <vt:lpstr>Welcome to Carleton!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Atallah</dc:creator>
  <cp:lastModifiedBy>Morgan Rooney</cp:lastModifiedBy>
  <cp:revision>9</cp:revision>
  <dcterms:created xsi:type="dcterms:W3CDTF">2018-11-07T19:35:49Z</dcterms:created>
  <dcterms:modified xsi:type="dcterms:W3CDTF">2022-07-11T15:09:06Z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0x0101001A0A5569ACC087438EB84A5C7D34B3DB</vt:lpwstr>
  </property>
</Properties>
</file>