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256" r:id="rId5"/>
    <p:sldId id="261" r:id="rId6"/>
    <p:sldId id="260" r:id="rId7"/>
    <p:sldId id="357" r:id="rId8"/>
    <p:sldId id="405" r:id="rId9"/>
    <p:sldId id="262" r:id="rId10"/>
    <p:sldId id="301" r:id="rId11"/>
    <p:sldId id="469" r:id="rId12"/>
    <p:sldId id="470" r:id="rId13"/>
    <p:sldId id="472" r:id="rId14"/>
    <p:sldId id="474" r:id="rId15"/>
    <p:sldId id="468" r:id="rId16"/>
    <p:sldId id="471" r:id="rId17"/>
    <p:sldId id="473" r:id="rId18"/>
    <p:sldId id="459" r:id="rId19"/>
    <p:sldId id="265" r:id="rId20"/>
    <p:sldId id="266" r:id="rId21"/>
    <p:sldId id="267" r:id="rId22"/>
    <p:sldId id="258" r:id="rId23"/>
    <p:sldId id="269" r:id="rId24"/>
    <p:sldId id="461" r:id="rId25"/>
    <p:sldId id="462" r:id="rId26"/>
    <p:sldId id="463" r:id="rId27"/>
    <p:sldId id="464" r:id="rId28"/>
    <p:sldId id="466" r:id="rId29"/>
    <p:sldId id="475" r:id="rId30"/>
    <p:sldId id="465" r:id="rId31"/>
    <p:sldId id="467" r:id="rId32"/>
    <p:sldId id="454" r:id="rId33"/>
    <p:sldId id="36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1C24"/>
    <a:srgbClr val="FF0000"/>
    <a:srgbClr val="595959"/>
    <a:srgbClr val="5B5B5B"/>
    <a:srgbClr val="ADADAD"/>
    <a:srgbClr val="C2001C"/>
    <a:srgbClr val="878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DD8AD-9CC9-4C74-A717-DD459E41A644}" v="4" dt="2022-03-28T20:15:53.376"/>
    <p1510:client id="{11F64093-8055-415D-A794-BAAE75407484}" v="1" dt="2022-03-07T18:12:40.936"/>
    <p1510:client id="{27C173A8-66A3-41F7-9A12-5D7AEA4E4191}" v="1" dt="2022-03-03T17:49:06.421"/>
    <p1510:client id="{79226203-F374-482A-92DB-5F6089D5AAEA}" v="17" dt="2022-03-28T19:57:09.233"/>
    <p1510:client id="{C4427D5C-9834-430E-8705-F351E5C5EA3C}" v="1" dt="2022-03-03T17:54:16.864"/>
    <p1510:client id="{C65DC7CC-A922-4DCA-BC26-4F7C2B2F7A83}" v="44" dt="2023-07-27T15:22:51.897"/>
    <p1510:client id="{D41D5BE0-81F0-45A6-B98D-172D5CE84F0C}" v="64" dt="2022-03-28T20:18:52.353"/>
    <p1510:client id="{DB0FD7BA-257B-7CAD-3403-02CDA5B09820}" v="2" dt="2022-03-11T19:39:16.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5"/>
    <p:restoredTop sz="94714"/>
  </p:normalViewPr>
  <p:slideViewPr>
    <p:cSldViewPr snapToGrid="0">
      <p:cViewPr varScale="1">
        <p:scale>
          <a:sx n="112" d="100"/>
          <a:sy n="112" d="100"/>
        </p:scale>
        <p:origin x="896"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 Rooney" userId="S::morganrooney@cunet.carleton.ca::12a22df7-00bb-4373-99ff-8d7b758c5c91" providerId="AD" clId="Web-{C65DC7CC-A922-4DCA-BC26-4F7C2B2F7A83}"/>
    <pc:docChg chg="modSld">
      <pc:chgData name="Morgan Rooney" userId="S::morganrooney@cunet.carleton.ca::12a22df7-00bb-4373-99ff-8d7b758c5c91" providerId="AD" clId="Web-{C65DC7CC-A922-4DCA-BC26-4F7C2B2F7A83}" dt="2023-07-27T15:22:51.897" v="23" actId="20577"/>
      <pc:docMkLst>
        <pc:docMk/>
      </pc:docMkLst>
      <pc:sldChg chg="modSp">
        <pc:chgData name="Morgan Rooney" userId="S::morganrooney@cunet.carleton.ca::12a22df7-00bb-4373-99ff-8d7b758c5c91" providerId="AD" clId="Web-{C65DC7CC-A922-4DCA-BC26-4F7C2B2F7A83}" dt="2023-07-27T15:22:51.897" v="23" actId="20577"/>
        <pc:sldMkLst>
          <pc:docMk/>
          <pc:sldMk cId="3294301672" sldId="454"/>
        </pc:sldMkLst>
        <pc:spChg chg="mod">
          <ac:chgData name="Morgan Rooney" userId="S::morganrooney@cunet.carleton.ca::12a22df7-00bb-4373-99ff-8d7b758c5c91" providerId="AD" clId="Web-{C65DC7CC-A922-4DCA-BC26-4F7C2B2F7A83}" dt="2023-07-27T15:22:51.897" v="23" actId="20577"/>
          <ac:spMkLst>
            <pc:docMk/>
            <pc:sldMk cId="3294301672" sldId="454"/>
            <ac:spMk id="5" creationId="{FD9044D7-E68C-D247-AF83-5002491DBF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14DCB-FBC6-7C48-8C8C-3973D448C89E}" type="datetimeFigureOut">
              <a:rPr lang="en-US" smtClean="0"/>
              <a:t>6/26/24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31F21-7970-4343-8CB9-2D7594E2557C}" type="slidenum">
              <a:rPr lang="en-US" smtClean="0"/>
              <a:t>‹#›</a:t>
            </a:fld>
            <a:endParaRPr lang="en-US"/>
          </a:p>
        </p:txBody>
      </p:sp>
    </p:spTree>
    <p:extLst>
      <p:ext uri="{BB962C8B-B14F-4D97-AF65-F5344CB8AC3E}">
        <p14:creationId xmlns:p14="http://schemas.microsoft.com/office/powerpoint/2010/main" val="176320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1</a:t>
            </a:fld>
            <a:endParaRPr lang="en-US"/>
          </a:p>
        </p:txBody>
      </p:sp>
    </p:spTree>
    <p:extLst>
      <p:ext uri="{BB962C8B-B14F-4D97-AF65-F5344CB8AC3E}">
        <p14:creationId xmlns:p14="http://schemas.microsoft.com/office/powerpoint/2010/main" val="311617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CF039-D8E0-4A2D-B32F-5BF086191D5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57978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86D28E-4B63-4289-9D63-52D0F800065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328737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19</a:t>
            </a:fld>
            <a:endParaRPr lang="en-US"/>
          </a:p>
        </p:txBody>
      </p:sp>
    </p:spTree>
    <p:extLst>
      <p:ext uri="{BB962C8B-B14F-4D97-AF65-F5344CB8AC3E}">
        <p14:creationId xmlns:p14="http://schemas.microsoft.com/office/powerpoint/2010/main" val="623148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A783822B-ED84-41D0-96C6-A39C9B5B653C}" type="slidenum">
              <a:rPr lang="en-US">
                <a:solidFill>
                  <a:prstClr val="black"/>
                </a:solidFill>
              </a:rPr>
              <a:pPr/>
              <a:t>20</a:t>
            </a:fld>
            <a:endParaRPr lang="en-US">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r>
              <a:rPr lang="en-US"/>
              <a:t>New Faculty Orientation 2015</a:t>
            </a:r>
          </a:p>
        </p:txBody>
      </p:sp>
      <p:sp>
        <p:nvSpPr>
          <p:cNvPr id="3" name="Header Placeholder 2"/>
          <p:cNvSpPr>
            <a:spLocks noGrp="1"/>
          </p:cNvSpPr>
          <p:nvPr>
            <p:ph type="hdr" sz="quarter" idx="11"/>
          </p:nvPr>
        </p:nvSpPr>
        <p:spPr/>
        <p:txBody>
          <a:bodyPr/>
          <a:lstStyle/>
          <a:p>
            <a:r>
              <a:rPr lang="en-US"/>
              <a:t>Challenges in the Classroom</a:t>
            </a:r>
          </a:p>
        </p:txBody>
      </p:sp>
      <p:sp>
        <p:nvSpPr>
          <p:cNvPr id="4" name="Date Placeholder 3"/>
          <p:cNvSpPr>
            <a:spLocks noGrp="1"/>
          </p:cNvSpPr>
          <p:nvPr>
            <p:ph type="dt" idx="12"/>
          </p:nvPr>
        </p:nvSpPr>
        <p:spPr/>
        <p:txBody>
          <a:bodyPr/>
          <a:lstStyle/>
          <a:p>
            <a:r>
              <a:rPr lang="en-US"/>
              <a:t>Wednesday, Augutst 19th, 2015</a:t>
            </a:r>
          </a:p>
        </p:txBody>
      </p:sp>
    </p:spTree>
    <p:extLst>
      <p:ext uri="{BB962C8B-B14F-4D97-AF65-F5344CB8AC3E}">
        <p14:creationId xmlns:p14="http://schemas.microsoft.com/office/powerpoint/2010/main" val="277304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21</a:t>
            </a:fld>
            <a:endParaRPr lang="en-US"/>
          </a:p>
        </p:txBody>
      </p:sp>
    </p:spTree>
    <p:extLst>
      <p:ext uri="{BB962C8B-B14F-4D97-AF65-F5344CB8AC3E}">
        <p14:creationId xmlns:p14="http://schemas.microsoft.com/office/powerpoint/2010/main" val="47774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22</a:t>
            </a:fld>
            <a:endParaRPr lang="en-US"/>
          </a:p>
        </p:txBody>
      </p:sp>
    </p:spTree>
    <p:extLst>
      <p:ext uri="{BB962C8B-B14F-4D97-AF65-F5344CB8AC3E}">
        <p14:creationId xmlns:p14="http://schemas.microsoft.com/office/powerpoint/2010/main" val="1834616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23</a:t>
            </a:fld>
            <a:endParaRPr lang="en-US"/>
          </a:p>
        </p:txBody>
      </p:sp>
    </p:spTree>
    <p:extLst>
      <p:ext uri="{BB962C8B-B14F-4D97-AF65-F5344CB8AC3E}">
        <p14:creationId xmlns:p14="http://schemas.microsoft.com/office/powerpoint/2010/main" val="2023414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24</a:t>
            </a:fld>
            <a:endParaRPr lang="en-US"/>
          </a:p>
        </p:txBody>
      </p:sp>
    </p:spTree>
    <p:extLst>
      <p:ext uri="{BB962C8B-B14F-4D97-AF65-F5344CB8AC3E}">
        <p14:creationId xmlns:p14="http://schemas.microsoft.com/office/powerpoint/2010/main" val="4001651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25</a:t>
            </a:fld>
            <a:endParaRPr lang="en-US"/>
          </a:p>
        </p:txBody>
      </p:sp>
    </p:spTree>
    <p:extLst>
      <p:ext uri="{BB962C8B-B14F-4D97-AF65-F5344CB8AC3E}">
        <p14:creationId xmlns:p14="http://schemas.microsoft.com/office/powerpoint/2010/main" val="2899185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27</a:t>
            </a:fld>
            <a:endParaRPr lang="en-US"/>
          </a:p>
        </p:txBody>
      </p:sp>
    </p:spTree>
    <p:extLst>
      <p:ext uri="{BB962C8B-B14F-4D97-AF65-F5344CB8AC3E}">
        <p14:creationId xmlns:p14="http://schemas.microsoft.com/office/powerpoint/2010/main" val="169740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2</a:t>
            </a:fld>
            <a:endParaRPr lang="en-US"/>
          </a:p>
        </p:txBody>
      </p:sp>
    </p:spTree>
    <p:extLst>
      <p:ext uri="{BB962C8B-B14F-4D97-AF65-F5344CB8AC3E}">
        <p14:creationId xmlns:p14="http://schemas.microsoft.com/office/powerpoint/2010/main" val="500367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Challenges in the Classroom</a:t>
            </a:r>
          </a:p>
        </p:txBody>
      </p:sp>
      <p:sp>
        <p:nvSpPr>
          <p:cNvPr id="5" name="Footer Placeholder 4"/>
          <p:cNvSpPr>
            <a:spLocks noGrp="1"/>
          </p:cNvSpPr>
          <p:nvPr>
            <p:ph type="ftr" sz="quarter" idx="11"/>
          </p:nvPr>
        </p:nvSpPr>
        <p:spPr/>
        <p:txBody>
          <a:bodyPr/>
          <a:lstStyle/>
          <a:p>
            <a:r>
              <a:rPr lang="en-US"/>
              <a:t>New Faculty Orientation 2015</a:t>
            </a:r>
          </a:p>
        </p:txBody>
      </p:sp>
      <p:sp>
        <p:nvSpPr>
          <p:cNvPr id="6" name="Slide Number Placeholder 5"/>
          <p:cNvSpPr>
            <a:spLocks noGrp="1"/>
          </p:cNvSpPr>
          <p:nvPr>
            <p:ph type="sldNum" sz="quarter" idx="12"/>
          </p:nvPr>
        </p:nvSpPr>
        <p:spPr/>
        <p:txBody>
          <a:bodyPr/>
          <a:lstStyle/>
          <a:p>
            <a:fld id="{C2A8C722-A1AE-4933-A35E-4E6A523A1EAE}" type="slidenum">
              <a:rPr lang="en-US" smtClean="0"/>
              <a:t>29</a:t>
            </a:fld>
            <a:endParaRPr lang="en-US"/>
          </a:p>
        </p:txBody>
      </p:sp>
      <p:sp>
        <p:nvSpPr>
          <p:cNvPr id="7" name="Date Placeholder 6"/>
          <p:cNvSpPr>
            <a:spLocks noGrp="1"/>
          </p:cNvSpPr>
          <p:nvPr>
            <p:ph type="dt" idx="13"/>
          </p:nvPr>
        </p:nvSpPr>
        <p:spPr/>
        <p:txBody>
          <a:bodyPr/>
          <a:lstStyle/>
          <a:p>
            <a:r>
              <a:rPr lang="en-US"/>
              <a:t>Wednesday, Augutst 19th, 2015</a:t>
            </a:r>
          </a:p>
        </p:txBody>
      </p:sp>
    </p:spTree>
    <p:extLst>
      <p:ext uri="{BB962C8B-B14F-4D97-AF65-F5344CB8AC3E}">
        <p14:creationId xmlns:p14="http://schemas.microsoft.com/office/powerpoint/2010/main" val="4141770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30</a:t>
            </a:fld>
            <a:endParaRPr lang="en-US"/>
          </a:p>
        </p:txBody>
      </p:sp>
    </p:spTree>
    <p:extLst>
      <p:ext uri="{BB962C8B-B14F-4D97-AF65-F5344CB8AC3E}">
        <p14:creationId xmlns:p14="http://schemas.microsoft.com/office/powerpoint/2010/main" val="185550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3</a:t>
            </a:fld>
            <a:endParaRPr lang="en-US"/>
          </a:p>
        </p:txBody>
      </p:sp>
    </p:spTree>
    <p:extLst>
      <p:ext uri="{BB962C8B-B14F-4D97-AF65-F5344CB8AC3E}">
        <p14:creationId xmlns:p14="http://schemas.microsoft.com/office/powerpoint/2010/main" val="327886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4</a:t>
            </a:fld>
            <a:endParaRPr lang="en-US"/>
          </a:p>
        </p:txBody>
      </p:sp>
    </p:spTree>
    <p:extLst>
      <p:ext uri="{BB962C8B-B14F-4D97-AF65-F5344CB8AC3E}">
        <p14:creationId xmlns:p14="http://schemas.microsoft.com/office/powerpoint/2010/main" val="64070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31F21-7970-4343-8CB9-2D7594E2557C}" type="slidenum">
              <a:rPr lang="en-US" smtClean="0"/>
              <a:t>5</a:t>
            </a:fld>
            <a:endParaRPr lang="en-US"/>
          </a:p>
        </p:txBody>
      </p:sp>
    </p:spTree>
    <p:extLst>
      <p:ext uri="{BB962C8B-B14F-4D97-AF65-F5344CB8AC3E}">
        <p14:creationId xmlns:p14="http://schemas.microsoft.com/office/powerpoint/2010/main" val="89492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D34D1-1759-4E5F-92EF-C609E1410AF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184848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5D34D1-1759-4E5F-92EF-C609E1410AF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385347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DE52F-B52B-43A9-A776-2B5D9F18AD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103718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DE52F-B52B-43A9-A776-2B5D9F18AD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New Faculty Orientation 2015</a:t>
            </a:r>
          </a:p>
        </p:txBody>
      </p:sp>
      <p:sp>
        <p:nvSpPr>
          <p:cNvPr id="3" name="Header Placeholder 2"/>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Challenges in the Classroom</a:t>
            </a:r>
          </a:p>
        </p:txBody>
      </p:sp>
      <p:sp>
        <p:nvSpPr>
          <p:cNvPr id="4" name="Date Placeholder 3"/>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Wednesday, Augutst 19th, 2015</a:t>
            </a:r>
          </a:p>
        </p:txBody>
      </p:sp>
    </p:spTree>
    <p:extLst>
      <p:ext uri="{BB962C8B-B14F-4D97-AF65-F5344CB8AC3E}">
        <p14:creationId xmlns:p14="http://schemas.microsoft.com/office/powerpoint/2010/main" val="361023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5E66DB-EBBF-49F2-882F-F68F996DB66B}"/>
              </a:ext>
            </a:extLst>
          </p:cNvPr>
          <p:cNvPicPr>
            <a:picLocks noChangeAspect="1"/>
          </p:cNvPicPr>
          <p:nvPr userDrawn="1"/>
        </p:nvPicPr>
        <p:blipFill>
          <a:blip r:embed="rId2"/>
          <a:srcRect/>
          <a:stretch/>
        </p:blipFill>
        <p:spPr>
          <a:xfrm rot="10800000">
            <a:off x="1" y="1"/>
            <a:ext cx="12191998" cy="6857999"/>
          </a:xfrm>
          <a:prstGeom prst="rect">
            <a:avLst/>
          </a:prstGeom>
        </p:spPr>
      </p:pic>
      <p:sp>
        <p:nvSpPr>
          <p:cNvPr id="15" name="TextBox 14">
            <a:extLst>
              <a:ext uri="{FF2B5EF4-FFF2-40B4-BE49-F238E27FC236}">
                <a16:creationId xmlns:a16="http://schemas.microsoft.com/office/drawing/2014/main" id="{6C9534DC-7764-9B4B-8518-D0B56137E98E}"/>
              </a:ext>
            </a:extLst>
          </p:cNvPr>
          <p:cNvSpPr txBox="1"/>
          <p:nvPr userDrawn="1"/>
        </p:nvSpPr>
        <p:spPr>
          <a:xfrm>
            <a:off x="355446" y="1153129"/>
            <a:ext cx="5576368" cy="1569660"/>
          </a:xfrm>
          <a:prstGeom prst="rect">
            <a:avLst/>
          </a:prstGeom>
          <a:noFill/>
        </p:spPr>
        <p:txBody>
          <a:bodyPr wrap="square" rtlCol="0">
            <a:spAutoFit/>
          </a:bodyPr>
          <a:lstStyle/>
          <a:p>
            <a:pPr algn="l"/>
            <a:r>
              <a:rPr lang="en-US" sz="4800" b="1">
                <a:solidFill>
                  <a:schemeClr val="tx1"/>
                </a:solidFill>
                <a:latin typeface="Arial" panose="020B0604020202020204" pitchFamily="34" charset="0"/>
                <a:cs typeface="Arial" panose="020B0604020202020204" pitchFamily="34" charset="0"/>
              </a:rPr>
              <a:t>Teaching and Learning Services</a:t>
            </a:r>
          </a:p>
        </p:txBody>
      </p:sp>
      <p:sp>
        <p:nvSpPr>
          <p:cNvPr id="18" name="Title 1">
            <a:extLst>
              <a:ext uri="{FF2B5EF4-FFF2-40B4-BE49-F238E27FC236}">
                <a16:creationId xmlns:a16="http://schemas.microsoft.com/office/drawing/2014/main" id="{4E28CC31-0FFF-461E-B46B-AE09CCA776E9}"/>
              </a:ext>
            </a:extLst>
          </p:cNvPr>
          <p:cNvSpPr>
            <a:spLocks noGrp="1"/>
          </p:cNvSpPr>
          <p:nvPr>
            <p:ph type="ctrTitle"/>
          </p:nvPr>
        </p:nvSpPr>
        <p:spPr>
          <a:xfrm>
            <a:off x="469011" y="2734362"/>
            <a:ext cx="5712714" cy="1790700"/>
          </a:xfrm>
        </p:spPr>
        <p:txBody>
          <a:bodyPr lIns="0" tIns="0" rIns="0" bIns="0" anchor="b">
            <a:normAutofit/>
          </a:bodyPr>
          <a:lstStyle>
            <a:lvl1pPr algn="l">
              <a:defRPr sz="3200" b="1"/>
            </a:lvl1pPr>
          </a:lstStyle>
          <a:p>
            <a:r>
              <a:rPr lang="en-US"/>
              <a:t>Click to edit Master title style</a:t>
            </a:r>
          </a:p>
        </p:txBody>
      </p:sp>
      <p:sp>
        <p:nvSpPr>
          <p:cNvPr id="19" name="Subtitle 2">
            <a:extLst>
              <a:ext uri="{FF2B5EF4-FFF2-40B4-BE49-F238E27FC236}">
                <a16:creationId xmlns:a16="http://schemas.microsoft.com/office/drawing/2014/main" id="{326F567B-EE7A-47A1-97B6-9CACFE1C10FE}"/>
              </a:ext>
            </a:extLst>
          </p:cNvPr>
          <p:cNvSpPr>
            <a:spLocks noGrp="1"/>
          </p:cNvSpPr>
          <p:nvPr>
            <p:ph type="subTitle" idx="1"/>
          </p:nvPr>
        </p:nvSpPr>
        <p:spPr>
          <a:xfrm>
            <a:off x="469011" y="4594118"/>
            <a:ext cx="5712714" cy="1241822"/>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B2B9A521-2466-43AD-AF8A-4C58AF457EDA}"/>
              </a:ext>
            </a:extLst>
          </p:cNvPr>
          <p:cNvPicPr>
            <a:picLocks noChangeAspect="1"/>
          </p:cNvPicPr>
          <p:nvPr userDrawn="1"/>
        </p:nvPicPr>
        <p:blipFill>
          <a:blip r:embed="rId3"/>
          <a:srcRect/>
          <a:stretch/>
        </p:blipFill>
        <p:spPr>
          <a:xfrm>
            <a:off x="9779267" y="5998071"/>
            <a:ext cx="2306052" cy="621347"/>
          </a:xfrm>
          <a:prstGeom prst="rect">
            <a:avLst/>
          </a:prstGeom>
        </p:spPr>
      </p:pic>
    </p:spTree>
    <p:extLst>
      <p:ext uri="{BB962C8B-B14F-4D97-AF65-F5344CB8AC3E}">
        <p14:creationId xmlns:p14="http://schemas.microsoft.com/office/powerpoint/2010/main" val="289977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00191C-6E3B-F044-96A5-1A2EBAF1BD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50424" y="-1"/>
            <a:ext cx="5441577" cy="5768059"/>
          </a:xfrm>
          <a:prstGeom prst="rect">
            <a:avLst/>
          </a:prstGeom>
        </p:spPr>
      </p:pic>
      <p:sp>
        <p:nvSpPr>
          <p:cNvPr id="7" name="Rectangle 6">
            <a:extLst>
              <a:ext uri="{FF2B5EF4-FFF2-40B4-BE49-F238E27FC236}">
                <a16:creationId xmlns:a16="http://schemas.microsoft.com/office/drawing/2014/main" id="{EB8CBA17-43FB-D547-9B1E-DBCF3B229CEA}"/>
              </a:ext>
            </a:extLst>
          </p:cNvPr>
          <p:cNvSpPr/>
          <p:nvPr userDrawn="1"/>
        </p:nvSpPr>
        <p:spPr>
          <a:xfrm>
            <a:off x="0" y="0"/>
            <a:ext cx="12192000" cy="6858000"/>
          </a:xfrm>
          <a:prstGeom prst="rect">
            <a:avLst/>
          </a:prstGeom>
          <a:gradFill>
            <a:gsLst>
              <a:gs pos="61000">
                <a:schemeClr val="bg2"/>
              </a:gs>
              <a:gs pos="74000">
                <a:schemeClr val="bg2">
                  <a:alpha val="95000"/>
                </a:schemeClr>
              </a:gs>
              <a:gs pos="82000">
                <a:schemeClr val="bg2">
                  <a:alpha val="80000"/>
                </a:schemeClr>
              </a:gs>
              <a:gs pos="8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8979568"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3C96CFEA-4B49-7647-AAE4-218EA477A243}"/>
              </a:ext>
            </a:extLst>
          </p:cNvPr>
          <p:cNvPicPr>
            <a:picLocks noChangeAspect="1"/>
          </p:cNvPicPr>
          <p:nvPr userDrawn="1"/>
        </p:nvPicPr>
        <p:blipFill>
          <a:blip r:embed="rId3"/>
          <a:srcRect/>
          <a:stretch/>
        </p:blipFill>
        <p:spPr>
          <a:xfrm>
            <a:off x="9777528" y="5991032"/>
            <a:ext cx="2306052" cy="621347"/>
          </a:xfrm>
          <a:prstGeom prst="rect">
            <a:avLst/>
          </a:prstGeom>
        </p:spPr>
      </p:pic>
    </p:spTree>
    <p:extLst>
      <p:ext uri="{BB962C8B-B14F-4D97-AF65-F5344CB8AC3E}">
        <p14:creationId xmlns:p14="http://schemas.microsoft.com/office/powerpoint/2010/main" val="189260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EED44B-A5F1-6340-ADB6-8CE1DA8639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9695" y="0"/>
            <a:ext cx="5002306" cy="5765892"/>
          </a:xfrm>
          <a:prstGeom prst="rect">
            <a:avLst/>
          </a:prstGeom>
        </p:spPr>
      </p:pic>
      <p:sp>
        <p:nvSpPr>
          <p:cNvPr id="7" name="Rectangle 6">
            <a:extLst>
              <a:ext uri="{FF2B5EF4-FFF2-40B4-BE49-F238E27FC236}">
                <a16:creationId xmlns:a16="http://schemas.microsoft.com/office/drawing/2014/main" id="{EB8CBA17-43FB-D547-9B1E-DBCF3B229CEA}"/>
              </a:ext>
            </a:extLst>
          </p:cNvPr>
          <p:cNvSpPr/>
          <p:nvPr userDrawn="1"/>
        </p:nvSpPr>
        <p:spPr>
          <a:xfrm>
            <a:off x="0" y="0"/>
            <a:ext cx="12192000" cy="6858000"/>
          </a:xfrm>
          <a:prstGeom prst="rect">
            <a:avLst/>
          </a:prstGeom>
          <a:gradFill>
            <a:gsLst>
              <a:gs pos="64000">
                <a:schemeClr val="bg2"/>
              </a:gs>
              <a:gs pos="71000">
                <a:schemeClr val="bg2">
                  <a:alpha val="95000"/>
                </a:schemeClr>
              </a:gs>
              <a:gs pos="80000">
                <a:schemeClr val="bg2">
                  <a:alpha val="80000"/>
                </a:schemeClr>
              </a:gs>
              <a:gs pos="90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8979568"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96CA2EC-3A8B-1F4C-97AE-DA1714973E81}"/>
              </a:ext>
            </a:extLst>
          </p:cNvPr>
          <p:cNvPicPr>
            <a:picLocks noChangeAspect="1"/>
          </p:cNvPicPr>
          <p:nvPr userDrawn="1"/>
        </p:nvPicPr>
        <p:blipFill>
          <a:blip r:embed="rId3"/>
          <a:srcRect/>
          <a:stretch/>
        </p:blipFill>
        <p:spPr>
          <a:xfrm>
            <a:off x="9777528" y="5991032"/>
            <a:ext cx="2306052" cy="621347"/>
          </a:xfrm>
          <a:prstGeom prst="rect">
            <a:avLst/>
          </a:prstGeom>
        </p:spPr>
      </p:pic>
    </p:spTree>
    <p:extLst>
      <p:ext uri="{BB962C8B-B14F-4D97-AF65-F5344CB8AC3E}">
        <p14:creationId xmlns:p14="http://schemas.microsoft.com/office/powerpoint/2010/main" val="3316517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gradFill>
          <a:gsLst>
            <a:gs pos="75000">
              <a:schemeClr val="bg2"/>
            </a:gs>
            <a:gs pos="82000">
              <a:schemeClr val="bg2">
                <a:alpha val="95000"/>
              </a:schemeClr>
            </a:gs>
            <a:gs pos="90000">
              <a:schemeClr val="bg2">
                <a:alpha val="80000"/>
              </a:schemeClr>
            </a:gs>
            <a:gs pos="99000">
              <a:schemeClr val="bg2">
                <a:alpha val="60000"/>
              </a:schemeClr>
            </a:gs>
          </a:gsLst>
          <a:lin ang="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630D1-5237-9A42-BFA3-0BA1BA5B6C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43250" y="0"/>
            <a:ext cx="5348750" cy="5782962"/>
          </a:xfrm>
          <a:prstGeom prst="rect">
            <a:avLst/>
          </a:prstGeom>
        </p:spPr>
      </p:pic>
      <p:sp>
        <p:nvSpPr>
          <p:cNvPr id="12" name="Rectangle 11">
            <a:extLst>
              <a:ext uri="{FF2B5EF4-FFF2-40B4-BE49-F238E27FC236}">
                <a16:creationId xmlns:a16="http://schemas.microsoft.com/office/drawing/2014/main" id="{C817D356-4BD7-0143-B8B1-4479423C9C77}"/>
              </a:ext>
            </a:extLst>
          </p:cNvPr>
          <p:cNvSpPr/>
          <p:nvPr userDrawn="1"/>
        </p:nvSpPr>
        <p:spPr>
          <a:xfrm>
            <a:off x="0" y="0"/>
            <a:ext cx="12192000" cy="6858000"/>
          </a:xfrm>
          <a:prstGeom prst="rect">
            <a:avLst/>
          </a:prstGeom>
          <a:gradFill>
            <a:gsLst>
              <a:gs pos="65000">
                <a:schemeClr val="bg2"/>
              </a:gs>
              <a:gs pos="75000">
                <a:schemeClr val="bg2">
                  <a:alpha val="95000"/>
                </a:schemeClr>
              </a:gs>
              <a:gs pos="87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0C26B21-56E6-0A45-A391-1DDE74C1719D}"/>
              </a:ext>
            </a:extLst>
          </p:cNvPr>
          <p:cNvSpPr>
            <a:spLocks noGrp="1"/>
          </p:cNvSpPr>
          <p:nvPr>
            <p:ph type="title" hasCustomPrompt="1"/>
          </p:nvPr>
        </p:nvSpPr>
        <p:spPr>
          <a:xfrm>
            <a:off x="838200" y="217714"/>
            <a:ext cx="10515600" cy="1052286"/>
          </a:xfrm>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9075821"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974F7AE-E056-3240-91FC-DFF64ABA34C5}"/>
              </a:ext>
            </a:extLst>
          </p:cNvPr>
          <p:cNvPicPr>
            <a:picLocks noChangeAspect="1"/>
          </p:cNvPicPr>
          <p:nvPr userDrawn="1"/>
        </p:nvPicPr>
        <p:blipFill>
          <a:blip r:embed="rId3"/>
          <a:srcRect/>
          <a:stretch/>
        </p:blipFill>
        <p:spPr>
          <a:xfrm>
            <a:off x="9777528" y="5991032"/>
            <a:ext cx="2306052" cy="621347"/>
          </a:xfrm>
          <a:prstGeom prst="rect">
            <a:avLst/>
          </a:prstGeom>
        </p:spPr>
      </p:pic>
    </p:spTree>
    <p:extLst>
      <p:ext uri="{BB962C8B-B14F-4D97-AF65-F5344CB8AC3E}">
        <p14:creationId xmlns:p14="http://schemas.microsoft.com/office/powerpoint/2010/main" val="2632881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F374A5-C739-4939-829A-022F38320620}"/>
              </a:ext>
            </a:extLst>
          </p:cNvPr>
          <p:cNvPicPr>
            <a:picLocks noChangeAspect="1"/>
          </p:cNvPicPr>
          <p:nvPr userDrawn="1"/>
        </p:nvPicPr>
        <p:blipFill>
          <a:blip r:embed="rId2"/>
          <a:srcRect/>
          <a:stretch/>
        </p:blipFill>
        <p:spPr>
          <a:xfrm rot="10800000">
            <a:off x="0" y="-48819"/>
            <a:ext cx="12192000" cy="6858000"/>
          </a:xfrm>
          <a:prstGeom prst="rect">
            <a:avLst/>
          </a:prstGeom>
        </p:spPr>
      </p:pic>
      <p:sp>
        <p:nvSpPr>
          <p:cNvPr id="10" name="Title 1">
            <a:extLst>
              <a:ext uri="{FF2B5EF4-FFF2-40B4-BE49-F238E27FC236}">
                <a16:creationId xmlns:a16="http://schemas.microsoft.com/office/drawing/2014/main" id="{1E158A9B-F062-4AA3-A30C-C7066E69D58C}"/>
              </a:ext>
            </a:extLst>
          </p:cNvPr>
          <p:cNvSpPr>
            <a:spLocks noGrp="1"/>
          </p:cNvSpPr>
          <p:nvPr>
            <p:ph type="ctrTitle"/>
          </p:nvPr>
        </p:nvSpPr>
        <p:spPr>
          <a:xfrm>
            <a:off x="383286" y="2105702"/>
            <a:ext cx="5712714" cy="740857"/>
          </a:xfrm>
        </p:spPr>
        <p:txBody>
          <a:bodyPr lIns="0" tIns="0" rIns="0" bIns="0" anchor="b">
            <a:normAutofit/>
          </a:bodyPr>
          <a:lstStyle>
            <a:lvl1pPr algn="l">
              <a:defRPr sz="3200" b="1"/>
            </a:lvl1pPr>
          </a:lstStyle>
          <a:p>
            <a:r>
              <a:rPr lang="en-US"/>
              <a:t>Click to edit Master title style</a:t>
            </a:r>
          </a:p>
        </p:txBody>
      </p:sp>
      <p:sp>
        <p:nvSpPr>
          <p:cNvPr id="11" name="Subtitle 2">
            <a:extLst>
              <a:ext uri="{FF2B5EF4-FFF2-40B4-BE49-F238E27FC236}">
                <a16:creationId xmlns:a16="http://schemas.microsoft.com/office/drawing/2014/main" id="{83750614-6749-4EE2-BD7B-AC6DBC26F325}"/>
              </a:ext>
            </a:extLst>
          </p:cNvPr>
          <p:cNvSpPr>
            <a:spLocks noGrp="1"/>
          </p:cNvSpPr>
          <p:nvPr>
            <p:ph type="subTitle" idx="1"/>
          </p:nvPr>
        </p:nvSpPr>
        <p:spPr>
          <a:xfrm>
            <a:off x="383286" y="2915615"/>
            <a:ext cx="5712714" cy="1469461"/>
          </a:xfrm>
        </p:spPr>
        <p:txBody>
          <a:bodyPr lIns="0" tIns="0" rIns="0" bIns="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3" name="Picture 12">
            <a:extLst>
              <a:ext uri="{FF2B5EF4-FFF2-40B4-BE49-F238E27FC236}">
                <a16:creationId xmlns:a16="http://schemas.microsoft.com/office/drawing/2014/main" id="{D7101D5D-62EF-49A7-910E-9DA3DCB474FC}"/>
              </a:ext>
            </a:extLst>
          </p:cNvPr>
          <p:cNvPicPr>
            <a:picLocks noChangeAspect="1"/>
          </p:cNvPicPr>
          <p:nvPr userDrawn="1"/>
        </p:nvPicPr>
        <p:blipFill>
          <a:blip r:embed="rId3"/>
          <a:srcRect/>
          <a:stretch/>
        </p:blipFill>
        <p:spPr>
          <a:xfrm>
            <a:off x="9777528" y="5991032"/>
            <a:ext cx="2306052" cy="621347"/>
          </a:xfrm>
          <a:prstGeom prst="rect">
            <a:avLst/>
          </a:prstGeom>
        </p:spPr>
      </p:pic>
    </p:spTree>
    <p:extLst>
      <p:ext uri="{BB962C8B-B14F-4D97-AF65-F5344CB8AC3E}">
        <p14:creationId xmlns:p14="http://schemas.microsoft.com/office/powerpoint/2010/main" val="3831798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sz="half" idx="1" hasCustomPrompt="1"/>
          </p:nvPr>
        </p:nvSpPr>
        <p:spPr>
          <a:xfrm>
            <a:off x="838200" y="1309817"/>
            <a:ext cx="5181600" cy="4318824"/>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309817"/>
            <a:ext cx="5181600" cy="4318823"/>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4094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784053"/>
          </a:xfrm>
        </p:spPr>
        <p:txBody>
          <a:bodyPr/>
          <a:lstStyle>
            <a:lvl1pPr>
              <a:defRPr>
                <a:solidFill>
                  <a:srgbClr val="E91C24"/>
                </a:solidFill>
              </a:defRPr>
            </a:lvl1pPr>
          </a:lstStyle>
          <a:p>
            <a:r>
              <a:rPr lang="en-US"/>
              <a:t>Click to edit slide title</a:t>
            </a:r>
          </a:p>
        </p:txBody>
      </p:sp>
      <p:sp>
        <p:nvSpPr>
          <p:cNvPr id="3" name="Text Placeholder 2"/>
          <p:cNvSpPr>
            <a:spLocks noGrp="1"/>
          </p:cNvSpPr>
          <p:nvPr>
            <p:ph type="body" idx="1" hasCustomPrompt="1"/>
          </p:nvPr>
        </p:nvSpPr>
        <p:spPr>
          <a:xfrm>
            <a:off x="839788" y="1149178"/>
            <a:ext cx="5157787" cy="9267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column title</a:t>
            </a:r>
          </a:p>
        </p:txBody>
      </p:sp>
      <p:sp>
        <p:nvSpPr>
          <p:cNvPr id="4" name="Content Placeholder 3"/>
          <p:cNvSpPr>
            <a:spLocks noGrp="1"/>
          </p:cNvSpPr>
          <p:nvPr>
            <p:ph sz="half" idx="2" hasCustomPrompt="1"/>
          </p:nvPr>
        </p:nvSpPr>
        <p:spPr>
          <a:xfrm>
            <a:off x="839788" y="2075935"/>
            <a:ext cx="5157787" cy="356286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0" y="1149178"/>
            <a:ext cx="5183188" cy="92675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column title</a:t>
            </a:r>
          </a:p>
        </p:txBody>
      </p:sp>
      <p:sp>
        <p:nvSpPr>
          <p:cNvPr id="6" name="Content Placeholder 5"/>
          <p:cNvSpPr>
            <a:spLocks noGrp="1"/>
          </p:cNvSpPr>
          <p:nvPr>
            <p:ph sz="quarter" idx="4" hasCustomPrompt="1"/>
          </p:nvPr>
        </p:nvSpPr>
        <p:spPr>
          <a:xfrm>
            <a:off x="6172200" y="2075935"/>
            <a:ext cx="5183188" cy="3562865"/>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50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Tree>
    <p:extLst>
      <p:ext uri="{BB962C8B-B14F-4D97-AF65-F5344CB8AC3E}">
        <p14:creationId xmlns:p14="http://schemas.microsoft.com/office/powerpoint/2010/main" val="3747489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11" name="Text Placeholder 2">
            <a:extLst>
              <a:ext uri="{FF2B5EF4-FFF2-40B4-BE49-F238E27FC236}">
                <a16:creationId xmlns:a16="http://schemas.microsoft.com/office/drawing/2014/main" id="{7F3C6735-366C-43B7-95CB-B2C89BB8C509}"/>
              </a:ext>
            </a:extLst>
          </p:cNvPr>
          <p:cNvSpPr>
            <a:spLocks noGrp="1"/>
          </p:cNvSpPr>
          <p:nvPr>
            <p:ph type="body" idx="1"/>
          </p:nvPr>
        </p:nvSpPr>
        <p:spPr>
          <a:xfrm>
            <a:off x="957405" y="1541860"/>
            <a:ext cx="3583343" cy="280988"/>
          </a:xfrm>
          <a:solidFill>
            <a:schemeClr val="bg1"/>
          </a:solidFill>
        </p:spPr>
        <p:txBody>
          <a:bodyPr lIns="0" tIns="0" rIns="0" bIns="0" anchor="t">
            <a:noAutofit/>
          </a:bodyPr>
          <a:lstStyle>
            <a:lvl1pPr marL="0" indent="0">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graphicFrame>
        <p:nvGraphicFramePr>
          <p:cNvPr id="12" name="Table 11">
            <a:extLst>
              <a:ext uri="{FF2B5EF4-FFF2-40B4-BE49-F238E27FC236}">
                <a16:creationId xmlns:a16="http://schemas.microsoft.com/office/drawing/2014/main" id="{63A16A7D-7E8A-4C69-844D-64F033C65CB3}"/>
              </a:ext>
            </a:extLst>
          </p:cNvPr>
          <p:cNvGraphicFramePr>
            <a:graphicFrameLocks noGrp="1"/>
          </p:cNvGraphicFramePr>
          <p:nvPr userDrawn="1">
            <p:extLst>
              <p:ext uri="{D42A27DB-BD31-4B8C-83A1-F6EECF244321}">
                <p14:modId xmlns:p14="http://schemas.microsoft.com/office/powerpoint/2010/main" val="504540046"/>
              </p:ext>
            </p:extLst>
          </p:nvPr>
        </p:nvGraphicFramePr>
        <p:xfrm>
          <a:off x="838200" y="2094707"/>
          <a:ext cx="10515600" cy="3495599"/>
        </p:xfrm>
        <a:graphic>
          <a:graphicData uri="http://schemas.openxmlformats.org/drawingml/2006/table">
            <a:tbl>
              <a:tblPr firstRow="1" bandRow="1">
                <a:tableStyleId>{073A0DAA-6AF3-43AB-8588-CEC1D06C72B9}</a:tableStyleId>
              </a:tblPr>
              <a:tblGrid>
                <a:gridCol w="1314450">
                  <a:extLst>
                    <a:ext uri="{9D8B030D-6E8A-4147-A177-3AD203B41FA5}">
                      <a16:colId xmlns:a16="http://schemas.microsoft.com/office/drawing/2014/main" val="4017342963"/>
                    </a:ext>
                  </a:extLst>
                </a:gridCol>
                <a:gridCol w="1314450">
                  <a:extLst>
                    <a:ext uri="{9D8B030D-6E8A-4147-A177-3AD203B41FA5}">
                      <a16:colId xmlns:a16="http://schemas.microsoft.com/office/drawing/2014/main" val="2030861674"/>
                    </a:ext>
                  </a:extLst>
                </a:gridCol>
                <a:gridCol w="1314450">
                  <a:extLst>
                    <a:ext uri="{9D8B030D-6E8A-4147-A177-3AD203B41FA5}">
                      <a16:colId xmlns:a16="http://schemas.microsoft.com/office/drawing/2014/main" val="405263058"/>
                    </a:ext>
                  </a:extLst>
                </a:gridCol>
                <a:gridCol w="1314450">
                  <a:extLst>
                    <a:ext uri="{9D8B030D-6E8A-4147-A177-3AD203B41FA5}">
                      <a16:colId xmlns:a16="http://schemas.microsoft.com/office/drawing/2014/main" val="1575130681"/>
                    </a:ext>
                  </a:extLst>
                </a:gridCol>
                <a:gridCol w="1314450">
                  <a:extLst>
                    <a:ext uri="{9D8B030D-6E8A-4147-A177-3AD203B41FA5}">
                      <a16:colId xmlns:a16="http://schemas.microsoft.com/office/drawing/2014/main" val="2444048012"/>
                    </a:ext>
                  </a:extLst>
                </a:gridCol>
                <a:gridCol w="1314450">
                  <a:extLst>
                    <a:ext uri="{9D8B030D-6E8A-4147-A177-3AD203B41FA5}">
                      <a16:colId xmlns:a16="http://schemas.microsoft.com/office/drawing/2014/main" val="1984399119"/>
                    </a:ext>
                  </a:extLst>
                </a:gridCol>
                <a:gridCol w="1314450">
                  <a:extLst>
                    <a:ext uri="{9D8B030D-6E8A-4147-A177-3AD203B41FA5}">
                      <a16:colId xmlns:a16="http://schemas.microsoft.com/office/drawing/2014/main" val="1131352089"/>
                    </a:ext>
                  </a:extLst>
                </a:gridCol>
                <a:gridCol w="1314450">
                  <a:extLst>
                    <a:ext uri="{9D8B030D-6E8A-4147-A177-3AD203B41FA5}">
                      <a16:colId xmlns:a16="http://schemas.microsoft.com/office/drawing/2014/main" val="3054117501"/>
                    </a:ext>
                  </a:extLst>
                </a:gridCol>
              </a:tblGrid>
              <a:tr h="518122">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tc>
                  <a:txBody>
                    <a:bodyPr/>
                    <a:lstStyle/>
                    <a:p>
                      <a:endParaRPr lang="en-CA"/>
                    </a:p>
                  </a:txBody>
                  <a:tcPr>
                    <a:solidFill>
                      <a:srgbClr val="E91C24"/>
                    </a:solidFill>
                  </a:tcPr>
                </a:tc>
                <a:extLst>
                  <a:ext uri="{0D108BD9-81ED-4DB2-BD59-A6C34878D82A}">
                    <a16:rowId xmlns:a16="http://schemas.microsoft.com/office/drawing/2014/main" val="2850299001"/>
                  </a:ext>
                </a:extLst>
              </a:tr>
              <a:tr h="518122">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491647203"/>
                  </a:ext>
                </a:extLst>
              </a:tr>
              <a:tr h="518122">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520310117"/>
                  </a:ext>
                </a:extLst>
              </a:tr>
              <a:tr h="386867">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146564443"/>
                  </a:ext>
                </a:extLst>
              </a:tr>
              <a:tr h="518122">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687107075"/>
                  </a:ext>
                </a:extLst>
              </a:tr>
              <a:tr h="518122">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3639691946"/>
                  </a:ext>
                </a:extLst>
              </a:tr>
              <a:tr h="518122">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a16="http://schemas.microsoft.com/office/drawing/2014/main" val="1406506833"/>
                  </a:ext>
                </a:extLst>
              </a:tr>
            </a:tbl>
          </a:graphicData>
        </a:graphic>
      </p:graphicFrame>
      <p:sp>
        <p:nvSpPr>
          <p:cNvPr id="14" name="Rectangle 13">
            <a:extLst>
              <a:ext uri="{FF2B5EF4-FFF2-40B4-BE49-F238E27FC236}">
                <a16:creationId xmlns:a16="http://schemas.microsoft.com/office/drawing/2014/main" id="{8C6462A3-CC65-463F-88CC-D79A21A7A612}"/>
              </a:ext>
            </a:extLst>
          </p:cNvPr>
          <p:cNvSpPr/>
          <p:nvPr userDrawn="1"/>
        </p:nvSpPr>
        <p:spPr>
          <a:xfrm>
            <a:off x="838200" y="5677499"/>
            <a:ext cx="3236784" cy="369332"/>
          </a:xfrm>
          <a:prstGeom prst="rect">
            <a:avLst/>
          </a:prstGeom>
        </p:spPr>
        <p:txBody>
          <a:bodyPr wrap="none">
            <a:spAutoFit/>
          </a:bodyPr>
          <a:lstStyle/>
          <a:p>
            <a:pPr lvl="0"/>
            <a:r>
              <a:rPr lang="en-US"/>
              <a:t>Click to edit Master text styles</a:t>
            </a:r>
          </a:p>
        </p:txBody>
      </p:sp>
    </p:spTree>
    <p:extLst>
      <p:ext uri="{BB962C8B-B14F-4D97-AF65-F5344CB8AC3E}">
        <p14:creationId xmlns:p14="http://schemas.microsoft.com/office/powerpoint/2010/main" val="1535188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802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E91C24"/>
                </a:solidFill>
              </a:defRPr>
            </a:lvl1pPr>
          </a:lstStyle>
          <a:p>
            <a:r>
              <a:rPr lang="en-US"/>
              <a:t>Click to edit slide title</a:t>
            </a:r>
          </a:p>
        </p:txBody>
      </p:sp>
      <p:sp>
        <p:nvSpPr>
          <p:cNvPr id="4" name="Text Placeholder 3"/>
          <p:cNvSpPr>
            <a:spLocks noGrp="1"/>
          </p:cNvSpPr>
          <p:nvPr>
            <p:ph type="body" sz="half" idx="2" hasCustomPrompt="1"/>
          </p:nvPr>
        </p:nvSpPr>
        <p:spPr>
          <a:xfrm>
            <a:off x="839788" y="2057400"/>
            <a:ext cx="3932237" cy="35712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subtitle</a:t>
            </a:r>
          </a:p>
        </p:txBody>
      </p:sp>
      <p:sp>
        <p:nvSpPr>
          <p:cNvPr id="3" name="Content Placeholder 2"/>
          <p:cNvSpPr>
            <a:spLocks noGrp="1"/>
          </p:cNvSpPr>
          <p:nvPr>
            <p:ph idx="1" hasCustomPrompt="1"/>
          </p:nvPr>
        </p:nvSpPr>
        <p:spPr>
          <a:xfrm>
            <a:off x="5183188" y="987425"/>
            <a:ext cx="6172200" cy="46412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58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B980A5-8C79-CD48-A23F-720DC7A90A46}"/>
              </a:ext>
            </a:extLst>
          </p:cNvPr>
          <p:cNvSpPr txBox="1"/>
          <p:nvPr userDrawn="1"/>
        </p:nvSpPr>
        <p:spPr>
          <a:xfrm>
            <a:off x="1241659" y="2551837"/>
            <a:ext cx="9760017" cy="1754326"/>
          </a:xfrm>
          <a:prstGeom prst="rect">
            <a:avLst/>
          </a:prstGeom>
          <a:noFill/>
        </p:spPr>
        <p:txBody>
          <a:bodyPr wrap="square" rtlCol="0">
            <a:spAutoFit/>
          </a:bodyPr>
          <a:lstStyle/>
          <a:p>
            <a:r>
              <a:rPr lang="en-CA" sz="3600" b="0" i="0" kern="1200">
                <a:solidFill>
                  <a:schemeClr val="tx1"/>
                </a:solidFill>
                <a:effectLst/>
                <a:latin typeface="+mn-lt"/>
                <a:ea typeface="+mn-ea"/>
                <a:cs typeface="+mn-cs"/>
              </a:rPr>
              <a:t>Carleton University acknowledges the location of its campus on the traditional, </a:t>
            </a:r>
            <a:r>
              <a:rPr lang="en-CA" sz="3600" b="0" i="0" kern="1200" err="1">
                <a:solidFill>
                  <a:schemeClr val="tx1"/>
                </a:solidFill>
                <a:effectLst/>
                <a:latin typeface="+mn-lt"/>
                <a:ea typeface="+mn-ea"/>
                <a:cs typeface="+mn-cs"/>
              </a:rPr>
              <a:t>unceded</a:t>
            </a:r>
            <a:r>
              <a:rPr lang="en-CA" sz="3600" b="0" i="0" kern="1200">
                <a:solidFill>
                  <a:schemeClr val="tx1"/>
                </a:solidFill>
                <a:effectLst/>
                <a:latin typeface="+mn-lt"/>
                <a:ea typeface="+mn-ea"/>
                <a:cs typeface="+mn-cs"/>
              </a:rPr>
              <a:t> territories of the Algonquin nation.</a:t>
            </a:r>
            <a:endParaRPr lang="en-US" sz="3600" b="0" i="0"/>
          </a:p>
        </p:txBody>
      </p:sp>
    </p:spTree>
    <p:extLst>
      <p:ext uri="{BB962C8B-B14F-4D97-AF65-F5344CB8AC3E}">
        <p14:creationId xmlns:p14="http://schemas.microsoft.com/office/powerpoint/2010/main" val="3117682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solidFill>
                  <a:srgbClr val="E91C24"/>
                </a:solidFill>
              </a:defRPr>
            </a:lvl1pPr>
          </a:lstStyle>
          <a:p>
            <a:r>
              <a:rPr lang="en-US"/>
              <a:t>Click to edit slide title</a:t>
            </a:r>
          </a:p>
        </p:txBody>
      </p:sp>
      <p:sp>
        <p:nvSpPr>
          <p:cNvPr id="4" name="Text Placeholder 3"/>
          <p:cNvSpPr>
            <a:spLocks noGrp="1"/>
          </p:cNvSpPr>
          <p:nvPr>
            <p:ph type="body" sz="half" idx="2" hasCustomPrompt="1"/>
          </p:nvPr>
        </p:nvSpPr>
        <p:spPr>
          <a:xfrm>
            <a:off x="839788" y="2057400"/>
            <a:ext cx="3932237" cy="3550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subtitle</a:t>
            </a:r>
          </a:p>
        </p:txBody>
      </p:sp>
      <p:sp>
        <p:nvSpPr>
          <p:cNvPr id="3" name="Picture Placeholder 2"/>
          <p:cNvSpPr>
            <a:spLocks noGrp="1" noChangeAspect="1"/>
          </p:cNvSpPr>
          <p:nvPr>
            <p:ph type="pic" idx="1"/>
          </p:nvPr>
        </p:nvSpPr>
        <p:spPr>
          <a:xfrm>
            <a:off x="5183188" y="987425"/>
            <a:ext cx="6172200" cy="462089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797437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Vertical Text Placeholder 2"/>
          <p:cNvSpPr>
            <a:spLocks noGrp="1"/>
          </p:cNvSpPr>
          <p:nvPr>
            <p:ph type="body" orient="vert" idx="1" hasCustomPrompt="1"/>
          </p:nvPr>
        </p:nvSpPr>
        <p:spPr>
          <a:xfrm>
            <a:off x="838200" y="1825625"/>
            <a:ext cx="10515600" cy="3782695"/>
          </a:xfrm>
        </p:spPr>
        <p:txBody>
          <a:bodyPr vert="eaVert"/>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180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222875"/>
          </a:xfrm>
        </p:spPr>
        <p:txBody>
          <a:bodyPr vert="eaVert"/>
          <a:lstStyle>
            <a:lvl1pPr>
              <a:defRPr>
                <a:solidFill>
                  <a:srgbClr val="E91C24"/>
                </a:solidFill>
              </a:defRPr>
            </a:lvl1pPr>
          </a:lstStyle>
          <a:p>
            <a:r>
              <a:rPr lang="en-US"/>
              <a:t>Click to edit slide title</a:t>
            </a:r>
          </a:p>
        </p:txBody>
      </p:sp>
      <p:sp>
        <p:nvSpPr>
          <p:cNvPr id="3" name="Vertical Text Placeholder 2"/>
          <p:cNvSpPr>
            <a:spLocks noGrp="1"/>
          </p:cNvSpPr>
          <p:nvPr>
            <p:ph type="body" orient="vert" idx="1" hasCustomPrompt="1"/>
          </p:nvPr>
        </p:nvSpPr>
        <p:spPr>
          <a:xfrm>
            <a:off x="838200" y="365125"/>
            <a:ext cx="7734300" cy="5222875"/>
          </a:xfrm>
        </p:spPr>
        <p:txBody>
          <a:bodyPr vert="eaVert"/>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83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10515600" cy="4295599"/>
          </a:xfrm>
        </p:spPr>
        <p:txBody>
          <a:body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21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FE523C-8375-1842-B2C3-6682036C51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78168" y="1"/>
            <a:ext cx="4513831" cy="5759489"/>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1"/>
            <a:ext cx="12191999" cy="6857999"/>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62891"/>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64A56C8-0448-394D-958F-620276078E60}"/>
              </a:ext>
            </a:extLst>
          </p:cNvPr>
          <p:cNvPicPr>
            <a:picLocks noChangeAspect="1"/>
          </p:cNvPicPr>
          <p:nvPr userDrawn="1"/>
        </p:nvPicPr>
        <p:blipFill>
          <a:blip r:embed="rId3"/>
          <a:srcRect/>
          <a:stretch/>
        </p:blipFill>
        <p:spPr>
          <a:xfrm>
            <a:off x="9779267" y="5998071"/>
            <a:ext cx="2306052" cy="621347"/>
          </a:xfrm>
          <a:prstGeom prst="rect">
            <a:avLst/>
          </a:prstGeom>
        </p:spPr>
      </p:pic>
    </p:spTree>
    <p:extLst>
      <p:ext uri="{BB962C8B-B14F-4D97-AF65-F5344CB8AC3E}">
        <p14:creationId xmlns:p14="http://schemas.microsoft.com/office/powerpoint/2010/main" val="33567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9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F25AEE-D115-5844-BD56-0F1B28FBE4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24166" y="0"/>
            <a:ext cx="4867834" cy="5770228"/>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1"/>
            <a:ext cx="12191999" cy="6857999"/>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8E71EACC-94B4-5548-AB64-4E17C37D2863}"/>
              </a:ext>
            </a:extLst>
          </p:cNvPr>
          <p:cNvPicPr>
            <a:picLocks noChangeAspect="1"/>
          </p:cNvPicPr>
          <p:nvPr userDrawn="1"/>
        </p:nvPicPr>
        <p:blipFill>
          <a:blip r:embed="rId3"/>
          <a:srcRect/>
          <a:stretch/>
        </p:blipFill>
        <p:spPr>
          <a:xfrm>
            <a:off x="9779267" y="6003440"/>
            <a:ext cx="2306052" cy="621347"/>
          </a:xfrm>
          <a:prstGeom prst="rect">
            <a:avLst/>
          </a:prstGeom>
        </p:spPr>
      </p:pic>
    </p:spTree>
    <p:extLst>
      <p:ext uri="{BB962C8B-B14F-4D97-AF65-F5344CB8AC3E}">
        <p14:creationId xmlns:p14="http://schemas.microsoft.com/office/powerpoint/2010/main" val="35633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EC03A4-31BC-0C4D-A928-E2FA747545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30354" y="1"/>
            <a:ext cx="4661646" cy="5787466"/>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0" y="0"/>
            <a:ext cx="12191999" cy="6857999"/>
          </a:xfrm>
          <a:prstGeom prst="rect">
            <a:avLst/>
          </a:prstGeom>
          <a:gradFill>
            <a:gsLst>
              <a:gs pos="64000">
                <a:schemeClr val="bg2"/>
              </a:gs>
              <a:gs pos="73000">
                <a:schemeClr val="bg2">
                  <a:alpha val="95000"/>
                </a:schemeClr>
              </a:gs>
              <a:gs pos="82000">
                <a:schemeClr val="bg2">
                  <a:alpha val="80000"/>
                </a:schemeClr>
              </a:gs>
              <a:gs pos="95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3899F81F-846B-6044-86A3-39D38116EABD}"/>
              </a:ext>
            </a:extLst>
          </p:cNvPr>
          <p:cNvPicPr>
            <a:picLocks noChangeAspect="1"/>
          </p:cNvPicPr>
          <p:nvPr userDrawn="1"/>
        </p:nvPicPr>
        <p:blipFill>
          <a:blip r:embed="rId3"/>
          <a:srcRect/>
          <a:stretch/>
        </p:blipFill>
        <p:spPr>
          <a:xfrm>
            <a:off x="9779267" y="6012059"/>
            <a:ext cx="2306052" cy="621347"/>
          </a:xfrm>
          <a:prstGeom prst="rect">
            <a:avLst/>
          </a:prstGeom>
        </p:spPr>
      </p:pic>
    </p:spTree>
    <p:extLst>
      <p:ext uri="{BB962C8B-B14F-4D97-AF65-F5344CB8AC3E}">
        <p14:creationId xmlns:p14="http://schemas.microsoft.com/office/powerpoint/2010/main" val="312006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A716C-89F1-DF4B-89AE-B79644DA41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28965" y="-12357"/>
            <a:ext cx="4563035" cy="5784276"/>
          </a:xfrm>
          <a:prstGeom prst="rect">
            <a:avLst/>
          </a:prstGeom>
        </p:spPr>
      </p:pic>
      <p:sp>
        <p:nvSpPr>
          <p:cNvPr id="5" name="Rectangle 4">
            <a:extLst>
              <a:ext uri="{FF2B5EF4-FFF2-40B4-BE49-F238E27FC236}">
                <a16:creationId xmlns:a16="http://schemas.microsoft.com/office/drawing/2014/main" id="{831C7DCF-A926-2240-991C-1FA6859FDE6F}"/>
              </a:ext>
            </a:extLst>
          </p:cNvPr>
          <p:cNvSpPr/>
          <p:nvPr userDrawn="1"/>
        </p:nvSpPr>
        <p:spPr>
          <a:xfrm>
            <a:off x="1" y="0"/>
            <a:ext cx="12191999" cy="6858000"/>
          </a:xfrm>
          <a:prstGeom prst="rect">
            <a:avLst/>
          </a:prstGeom>
          <a:gradFill>
            <a:gsLst>
              <a:gs pos="64000">
                <a:schemeClr val="bg2"/>
              </a:gs>
              <a:gs pos="71000">
                <a:schemeClr val="bg2">
                  <a:alpha val="95000"/>
                </a:schemeClr>
              </a:gs>
              <a:gs pos="77000">
                <a:schemeClr val="bg2">
                  <a:alpha val="80000"/>
                </a:schemeClr>
              </a:gs>
              <a:gs pos="82000">
                <a:schemeClr val="bg2">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8941067"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2C35C69-9D10-2345-B1F2-82A6378182F3}"/>
              </a:ext>
            </a:extLst>
          </p:cNvPr>
          <p:cNvPicPr>
            <a:picLocks noChangeAspect="1"/>
          </p:cNvPicPr>
          <p:nvPr userDrawn="1"/>
        </p:nvPicPr>
        <p:blipFill>
          <a:blip r:embed="rId3"/>
          <a:srcRect/>
          <a:stretch/>
        </p:blipFill>
        <p:spPr>
          <a:xfrm>
            <a:off x="9779267" y="6004286"/>
            <a:ext cx="2306052" cy="621347"/>
          </a:xfrm>
          <a:prstGeom prst="rect">
            <a:avLst/>
          </a:prstGeom>
        </p:spPr>
      </p:pic>
    </p:spTree>
    <p:extLst>
      <p:ext uri="{BB962C8B-B14F-4D97-AF65-F5344CB8AC3E}">
        <p14:creationId xmlns:p14="http://schemas.microsoft.com/office/powerpoint/2010/main" val="109022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43E953-070A-6149-89E5-82F62AD1D5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37617" y="0"/>
            <a:ext cx="4454383" cy="5776543"/>
          </a:xfrm>
          <a:prstGeom prst="rect">
            <a:avLst/>
          </a:prstGeom>
        </p:spPr>
      </p:pic>
      <p:sp>
        <p:nvSpPr>
          <p:cNvPr id="5" name="Rectangle 4">
            <a:extLst>
              <a:ext uri="{FF2B5EF4-FFF2-40B4-BE49-F238E27FC236}">
                <a16:creationId xmlns:a16="http://schemas.microsoft.com/office/drawing/2014/main" id="{D77D41AA-0476-404B-AE03-EEE1C51906EC}"/>
              </a:ext>
            </a:extLst>
          </p:cNvPr>
          <p:cNvSpPr/>
          <p:nvPr userDrawn="1"/>
        </p:nvSpPr>
        <p:spPr>
          <a:xfrm>
            <a:off x="0" y="0"/>
            <a:ext cx="12192000" cy="6858000"/>
          </a:xfrm>
          <a:prstGeom prst="rect">
            <a:avLst/>
          </a:prstGeom>
          <a:gradFill>
            <a:gsLst>
              <a:gs pos="63000">
                <a:schemeClr val="bg2"/>
              </a:gs>
              <a:gs pos="73000">
                <a:schemeClr val="bg2">
                  <a:alpha val="95000"/>
                </a:schemeClr>
              </a:gs>
              <a:gs pos="80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9152823"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B4D9B56-EB52-974B-A859-FB9B46F831B5}"/>
              </a:ext>
            </a:extLst>
          </p:cNvPr>
          <p:cNvPicPr>
            <a:picLocks noChangeAspect="1"/>
          </p:cNvPicPr>
          <p:nvPr userDrawn="1"/>
        </p:nvPicPr>
        <p:blipFill>
          <a:blip r:embed="rId3"/>
          <a:srcRect/>
          <a:stretch/>
        </p:blipFill>
        <p:spPr>
          <a:xfrm>
            <a:off x="9777528" y="6006598"/>
            <a:ext cx="2306052" cy="621347"/>
          </a:xfrm>
          <a:prstGeom prst="rect">
            <a:avLst/>
          </a:prstGeom>
        </p:spPr>
      </p:pic>
    </p:spTree>
    <p:extLst>
      <p:ext uri="{BB962C8B-B14F-4D97-AF65-F5344CB8AC3E}">
        <p14:creationId xmlns:p14="http://schemas.microsoft.com/office/powerpoint/2010/main" val="107206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6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9389B2-B987-1E40-8AE7-67FE0B495F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05135" y="0"/>
            <a:ext cx="4286865" cy="5776543"/>
          </a:xfrm>
          <a:prstGeom prst="rect">
            <a:avLst/>
          </a:prstGeom>
        </p:spPr>
      </p:pic>
      <p:sp>
        <p:nvSpPr>
          <p:cNvPr id="5" name="Rectangle 4">
            <a:extLst>
              <a:ext uri="{FF2B5EF4-FFF2-40B4-BE49-F238E27FC236}">
                <a16:creationId xmlns:a16="http://schemas.microsoft.com/office/drawing/2014/main" id="{D77D41AA-0476-404B-AE03-EEE1C51906EC}"/>
              </a:ext>
            </a:extLst>
          </p:cNvPr>
          <p:cNvSpPr/>
          <p:nvPr userDrawn="1"/>
        </p:nvSpPr>
        <p:spPr>
          <a:xfrm>
            <a:off x="0" y="0"/>
            <a:ext cx="12192000" cy="6858000"/>
          </a:xfrm>
          <a:prstGeom prst="rect">
            <a:avLst/>
          </a:prstGeom>
          <a:gradFill>
            <a:gsLst>
              <a:gs pos="63000">
                <a:schemeClr val="bg2"/>
              </a:gs>
              <a:gs pos="73000">
                <a:schemeClr val="bg2">
                  <a:alpha val="95000"/>
                </a:schemeClr>
              </a:gs>
              <a:gs pos="80000">
                <a:schemeClr val="bg2">
                  <a:alpha val="80000"/>
                </a:schemeClr>
              </a:gs>
              <a:gs pos="99000">
                <a:schemeClr val="bg2">
                  <a:alpha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rgbClr val="E91C24"/>
                </a:solidFill>
              </a:defRPr>
            </a:lvl1pPr>
          </a:lstStyle>
          <a:p>
            <a:r>
              <a:rPr lang="en-US"/>
              <a:t>Click to edit slide title</a:t>
            </a:r>
          </a:p>
        </p:txBody>
      </p:sp>
      <p:sp>
        <p:nvSpPr>
          <p:cNvPr id="3" name="Content Placeholder 2"/>
          <p:cNvSpPr>
            <a:spLocks noGrp="1"/>
          </p:cNvSpPr>
          <p:nvPr>
            <p:ph idx="1" hasCustomPrompt="1"/>
          </p:nvPr>
        </p:nvSpPr>
        <p:spPr>
          <a:xfrm>
            <a:off x="838200" y="1359243"/>
            <a:ext cx="9152823" cy="4249077"/>
          </a:xfrm>
        </p:spPr>
        <p:txBody>
          <a:bodyPr/>
          <a:lstStyle>
            <a:lvl1pPr>
              <a:defRPr/>
            </a:lvl1p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134E809-CFFA-1247-A7E6-1ACF82898916}"/>
              </a:ext>
            </a:extLst>
          </p:cNvPr>
          <p:cNvPicPr>
            <a:picLocks noChangeAspect="1"/>
          </p:cNvPicPr>
          <p:nvPr userDrawn="1"/>
        </p:nvPicPr>
        <p:blipFill>
          <a:blip r:embed="rId3"/>
          <a:srcRect/>
          <a:stretch/>
        </p:blipFill>
        <p:spPr>
          <a:xfrm>
            <a:off x="9777527" y="6006598"/>
            <a:ext cx="2306052" cy="621347"/>
          </a:xfrm>
          <a:prstGeom prst="rect">
            <a:avLst/>
          </a:prstGeom>
        </p:spPr>
      </p:pic>
    </p:spTree>
    <p:extLst>
      <p:ext uri="{BB962C8B-B14F-4D97-AF65-F5344CB8AC3E}">
        <p14:creationId xmlns:p14="http://schemas.microsoft.com/office/powerpoint/2010/main" val="179188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17714"/>
            <a:ext cx="10515600" cy="1052286"/>
          </a:xfrm>
          <a:prstGeom prst="rect">
            <a:avLst/>
          </a:prstGeom>
        </p:spPr>
        <p:txBody>
          <a:bodyPr vert="horz" lIns="91440" tIns="45720" rIns="91440" bIns="45720" rtlCol="0" anchor="b">
            <a:normAutofit/>
          </a:bodyPr>
          <a:lstStyle/>
          <a:p>
            <a:r>
              <a:rPr lang="en-US"/>
              <a:t>Click to edit slide title</a:t>
            </a:r>
          </a:p>
        </p:txBody>
      </p:sp>
      <p:sp>
        <p:nvSpPr>
          <p:cNvPr id="3" name="Text Placeholder 2"/>
          <p:cNvSpPr>
            <a:spLocks noGrp="1"/>
          </p:cNvSpPr>
          <p:nvPr>
            <p:ph type="body" idx="1"/>
          </p:nvPr>
        </p:nvSpPr>
        <p:spPr>
          <a:xfrm>
            <a:off x="838200" y="1460500"/>
            <a:ext cx="10515600" cy="4206374"/>
          </a:xfrm>
          <a:prstGeom prst="rect">
            <a:avLst/>
          </a:prstGeom>
        </p:spPr>
        <p:txBody>
          <a:bodyPr vert="horz" lIns="91440" tIns="45720" rIns="91440" bIns="45720" rtlCol="0">
            <a:normAutofit/>
          </a:bodyPr>
          <a:lstStyle/>
          <a:p>
            <a:pPr lvl="0"/>
            <a:r>
              <a:rPr lang="en-US"/>
              <a:t>Edit slide text</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FEBC4BD-975C-E943-A871-4A07E1ED47E7}"/>
              </a:ext>
            </a:extLst>
          </p:cNvPr>
          <p:cNvPicPr>
            <a:picLocks noChangeAspect="1"/>
          </p:cNvPicPr>
          <p:nvPr userDrawn="1"/>
        </p:nvPicPr>
        <p:blipFill>
          <a:blip r:embed="rId24"/>
          <a:srcRect/>
          <a:stretch/>
        </p:blipFill>
        <p:spPr>
          <a:xfrm>
            <a:off x="9773304" y="5997608"/>
            <a:ext cx="2311445" cy="622800"/>
          </a:xfrm>
          <a:prstGeom prst="rect">
            <a:avLst/>
          </a:prstGeom>
        </p:spPr>
      </p:pic>
    </p:spTree>
    <p:extLst>
      <p:ext uri="{BB962C8B-B14F-4D97-AF65-F5344CB8AC3E}">
        <p14:creationId xmlns:p14="http://schemas.microsoft.com/office/powerpoint/2010/main" val="534718975"/>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62" r:id="rId3"/>
    <p:sldLayoutId id="2147483675" r:id="rId4"/>
    <p:sldLayoutId id="2147483680" r:id="rId5"/>
    <p:sldLayoutId id="2147483679" r:id="rId6"/>
    <p:sldLayoutId id="2147483676" r:id="rId7"/>
    <p:sldLayoutId id="2147483674" r:id="rId8"/>
    <p:sldLayoutId id="2147483677" r:id="rId9"/>
    <p:sldLayoutId id="2147483673" r:id="rId10"/>
    <p:sldLayoutId id="2147483678" r:id="rId11"/>
    <p:sldLayoutId id="2147483672" r:id="rId12"/>
    <p:sldLayoutId id="2147483663" r:id="rId13"/>
    <p:sldLayoutId id="2147483664" r:id="rId14"/>
    <p:sldLayoutId id="2147483665" r:id="rId15"/>
    <p:sldLayoutId id="2147483666" r:id="rId16"/>
    <p:sldLayoutId id="2147483682" r:id="rId17"/>
    <p:sldLayoutId id="2147483667" r:id="rId18"/>
    <p:sldLayoutId id="2147483668" r:id="rId19"/>
    <p:sldLayoutId id="2147483669" r:id="rId20"/>
    <p:sldLayoutId id="2147483670" r:id="rId21"/>
    <p:sldLayoutId id="2147483671" r:id="rId22"/>
  </p:sldLayoutIdLst>
  <p:txStyles>
    <p:titleStyle>
      <a:lvl1pPr algn="l" defTabSz="914400" rtl="0" eaLnBrk="1" latinLnBrk="0" hangingPunct="1">
        <a:lnSpc>
          <a:spcPct val="90000"/>
        </a:lnSpc>
        <a:spcBef>
          <a:spcPct val="0"/>
        </a:spcBef>
        <a:buNone/>
        <a:defRPr sz="4800" kern="1200" baseline="0">
          <a:solidFill>
            <a:srgbClr val="E91C2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91C24"/>
        </a:buClr>
        <a:buFont typeface="Arial"/>
        <a:buChar char="•"/>
        <a:defRPr sz="3600" kern="1200" baseline="0">
          <a:solidFill>
            <a:schemeClr val="tx1"/>
          </a:solidFill>
          <a:latin typeface="Arial" panose="020B0604020202020204" pitchFamily="34" charset="0"/>
          <a:ea typeface="+mn-ea"/>
          <a:cs typeface="Calibri"/>
        </a:defRPr>
      </a:lvl1pPr>
      <a:lvl2pPr marL="685800" indent="-228600" algn="l" defTabSz="914400" rtl="0" eaLnBrk="1" latinLnBrk="0" hangingPunct="1">
        <a:lnSpc>
          <a:spcPct val="90000"/>
        </a:lnSpc>
        <a:spcBef>
          <a:spcPts val="500"/>
        </a:spcBef>
        <a:buClr>
          <a:srgbClr val="E91C24"/>
        </a:buClr>
        <a:buFont typeface="Arial"/>
        <a:buChar char="•"/>
        <a:defRPr sz="3200" kern="1200" baseline="0">
          <a:solidFill>
            <a:schemeClr val="tx1"/>
          </a:solidFill>
          <a:latin typeface="Arial" panose="020B0604020202020204" pitchFamily="34" charset="0"/>
          <a:ea typeface="+mn-ea"/>
          <a:cs typeface="Calibri"/>
        </a:defRPr>
      </a:lvl2pPr>
      <a:lvl3pPr marL="1143000" indent="-228600" algn="l" defTabSz="914400" rtl="0" eaLnBrk="1" latinLnBrk="0" hangingPunct="1">
        <a:lnSpc>
          <a:spcPct val="90000"/>
        </a:lnSpc>
        <a:spcBef>
          <a:spcPts val="500"/>
        </a:spcBef>
        <a:buClr>
          <a:srgbClr val="E91C24"/>
        </a:buClr>
        <a:buFont typeface="Arial"/>
        <a:buChar char="•"/>
        <a:defRPr sz="2800" kern="1200" baseline="0">
          <a:solidFill>
            <a:schemeClr val="tx1"/>
          </a:solidFill>
          <a:latin typeface="Arial" panose="020B0604020202020204" pitchFamily="34" charset="0"/>
          <a:ea typeface="+mn-ea"/>
          <a:cs typeface="Calibri"/>
        </a:defRPr>
      </a:lvl3pPr>
      <a:lvl4pPr marL="1600200" indent="-228600" algn="l" defTabSz="914400" rtl="0" eaLnBrk="1" latinLnBrk="0" hangingPunct="1">
        <a:lnSpc>
          <a:spcPct val="90000"/>
        </a:lnSpc>
        <a:spcBef>
          <a:spcPts val="500"/>
        </a:spcBef>
        <a:buClr>
          <a:srgbClr val="E91C24"/>
        </a:buClr>
        <a:buFont typeface="Arial"/>
        <a:buChar char="•"/>
        <a:defRPr sz="2400" kern="1200" baseline="0">
          <a:solidFill>
            <a:schemeClr val="tx1"/>
          </a:solidFill>
          <a:latin typeface="Arial" panose="020B0604020202020204" pitchFamily="34" charset="0"/>
          <a:ea typeface="+mn-ea"/>
          <a:cs typeface="Calibri"/>
        </a:defRPr>
      </a:lvl4pPr>
      <a:lvl5pPr marL="2057400" indent="-228600" algn="l" defTabSz="914400" rtl="0" eaLnBrk="1" latinLnBrk="0" hangingPunct="1">
        <a:lnSpc>
          <a:spcPct val="90000"/>
        </a:lnSpc>
        <a:spcBef>
          <a:spcPts val="500"/>
        </a:spcBef>
        <a:buClr>
          <a:srgbClr val="E91C24"/>
        </a:buClr>
        <a:buFont typeface="Arial"/>
        <a:buChar char="•"/>
        <a:defRPr sz="2000" kern="1200" baseline="0">
          <a:solidFill>
            <a:schemeClr val="tx1"/>
          </a:solidFill>
          <a:latin typeface="Arial" panose="020B0604020202020204" pitchFamily="34" charset="0"/>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examinations@carleton.ca" TargetMode="External"/><Relationship Id="rId2" Type="http://schemas.openxmlformats.org/officeDocument/2006/relationships/hyperlink" Target="https://i.carleton.ca/mec/exam-services-services-and-late-fee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carleton.ca/ses/help/" TargetMode="External"/><Relationship Id="rId2" Type="http://schemas.openxmlformats.org/officeDocument/2006/relationships/hyperlink" Target="https://can01.safelinks.protection.outlook.com/?url=https%3A%2F%2Fcarleton.ca%2Fses%2Fexam-support%2F&amp;data=05%7C01%7CTylerDinardo%40cunet.carleton.ca%7Ce666b249af2a440ecad108db320c7da1%7C6ad91895de06485ebc51fce126cc8530%7C0%7C0%7C638158801441695081%7CUnknown%7CTWFpbGZsb3d8eyJWIjoiMC4wLjAwMDAiLCJQIjoiV2luMzIiLCJBTiI6Ik1haWwiLCJXVCI6Mn0%3D%7C3000%7C%7C%7C&amp;sdata=Dv%2FFG3qzDL8VxfLc%2B0b96WnjE8IGIErAoX71IboT3yU%3D&amp;reserved=0"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carleton.ca/ses/e-proctoring/e-proctoring-course-outline-template/" TargetMode="External"/><Relationship Id="rId2" Type="http://schemas.openxmlformats.org/officeDocument/2006/relationships/hyperlink" Target="https://i.carleton.ca/mec/e-proctoring/e-proctoring-application-form/" TargetMode="External"/><Relationship Id="rId1" Type="http://schemas.openxmlformats.org/officeDocument/2006/relationships/slideLayout" Target="../slideLayouts/slideLayout3.xml"/><Relationship Id="rId4" Type="http://schemas.openxmlformats.org/officeDocument/2006/relationships/hyperlink" Target="https://carleton.ca/ses/distance-exam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carleton.ca/registrar/wp-content/uploads/med_cert.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mailto:registrar@carleton.c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alendar.carleton.ca/undergrad/regulations/academicregulationsoftheuniversity/grading/#grading-syste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rlv.zcache.com/custom_template_hello_my_name_is_rectangular_sticker-rd38d275f70f645e0b7edd85049d125ac_v9wxo_8byvr_630.jpg?view_padding=%5b285,0,285,0%5d"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tudent@cmail.carleton.c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carleton.ca/tls/teachingresources/getting-oriented-new-instructors/preparing-to-teach-your-first-course-at-carleto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students.carleton.ca/course-outline/#academic-accommodations-for-students-with-disabilitie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calendar.carleton.ca/academicyear/"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ventus.carleton.ca/instructor/" TargetMode="External"/><Relationship Id="rId5" Type="http://schemas.openxmlformats.org/officeDocument/2006/relationships/hyperlink" Target="https://carleton.ca/ventushelp/ventus-faculty-portal-overview/" TargetMode="Externa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s://carleton.ca/registrar/academic-consideration-coursework/" TargetMode="External"/><Relationship Id="rId2" Type="http://schemas.openxmlformats.org/officeDocument/2006/relationships/hyperlink" Target="https://carleton.ca/registrar/academic-consideration-coursework-form/" TargetMode="External"/><Relationship Id="rId1" Type="http://schemas.openxmlformats.org/officeDocument/2006/relationships/slideLayout" Target="../slideLayouts/slideLayout3.xml"/><Relationship Id="rId4" Type="http://schemas.openxmlformats.org/officeDocument/2006/relationships/hyperlink" Target="https://i.carleton.ca/registrar/academic-consideration-polic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arleton.ca/secretariat/wp-content/uploads/Academic-Integrity-Policy.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carleton.ca/edc/teachingresources/administrative-pedagogy/academic-integrity-resourc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science.carleton.ca/faculty-staff/academicintegrity/" TargetMode="External"/><Relationship Id="rId3" Type="http://schemas.openxmlformats.org/officeDocument/2006/relationships/hyperlink" Target="https://carleton.ca/studentaffairs/wp-content/uploads/Academic-Integrity-Instructors-Guide.pdf" TargetMode="External"/><Relationship Id="rId7" Type="http://schemas.openxmlformats.org/officeDocument/2006/relationships/hyperlink" Target="mailto:ODSIntegrity@carleton.ca"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i.carleton.ca/sprott/teaching-resources-forms/" TargetMode="External"/><Relationship Id="rId5" Type="http://schemas.openxmlformats.org/officeDocument/2006/relationships/hyperlink" Target="https://carleton.ca/FASS-FPA-teaching-regulations/" TargetMode="External"/><Relationship Id="rId4" Type="http://schemas.openxmlformats.org/officeDocument/2006/relationships/hyperlink" Target="https://carleton.ca/fass/faculty-resources/#teaching_resou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arleton.ca/tls/events-and-programs/orientation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modoyoga.com/brant/wp-content/uploads/sites/99/2020/02/WELCOME-ST-IVES.jpg" TargetMode="External"/><Relationship Id="rId5" Type="http://schemas.openxmlformats.org/officeDocument/2006/relationships/image" Target="../media/image21.png"/><Relationship Id="rId4" Type="http://schemas.openxmlformats.org/officeDocument/2006/relationships/hyperlink" Target="http://www.tlssupport.carleton.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clipartart.com/images/agenda-clipart-transparent.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calendar.carleton.ca/academicyea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alendar.carleton.ca/academicyea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ventus.carleton.ca/instructor/" TargetMode="External"/><Relationship Id="rId2" Type="http://schemas.openxmlformats.org/officeDocument/2006/relationships/hyperlink" Target="https://i.carleton.ca/mec/exam-data-collection/" TargetMode="External"/><Relationship Id="rId1" Type="http://schemas.openxmlformats.org/officeDocument/2006/relationships/slideLayout" Target="../slideLayouts/slideLayout3.xml"/><Relationship Id="rId4" Type="http://schemas.openxmlformats.org/officeDocument/2006/relationships/hyperlink" Target="https://calendar.carleton.ca/academicyea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entus.carleton.ca/instructor/" TargetMode="External"/><Relationship Id="rId2" Type="http://schemas.openxmlformats.org/officeDocument/2006/relationships/hyperlink" Target="https://i.carleton.ca/mec/exam-data-collectio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23F69E-5F49-4DE6-9D16-F979E6AFF894}"/>
              </a:ext>
            </a:extLst>
          </p:cNvPr>
          <p:cNvSpPr>
            <a:spLocks noGrp="1"/>
          </p:cNvSpPr>
          <p:nvPr>
            <p:ph type="ctrTitle"/>
          </p:nvPr>
        </p:nvSpPr>
        <p:spPr/>
        <p:txBody>
          <a:bodyPr/>
          <a:lstStyle/>
          <a:p>
            <a:r>
              <a:rPr lang="en-CA" dirty="0">
                <a:latin typeface="+mj-lt"/>
              </a:rPr>
              <a:t>Orientation to Teaching &amp; Learning at Carleton University</a:t>
            </a:r>
          </a:p>
        </p:txBody>
      </p:sp>
      <p:sp>
        <p:nvSpPr>
          <p:cNvPr id="5" name="Subtitle 4">
            <a:extLst>
              <a:ext uri="{FF2B5EF4-FFF2-40B4-BE49-F238E27FC236}">
                <a16:creationId xmlns:a16="http://schemas.microsoft.com/office/drawing/2014/main" id="{39DC4F6A-C6D6-43C9-A012-6DFCC639DE49}"/>
              </a:ext>
            </a:extLst>
          </p:cNvPr>
          <p:cNvSpPr>
            <a:spLocks noGrp="1"/>
          </p:cNvSpPr>
          <p:nvPr>
            <p:ph type="subTitle" idx="1"/>
          </p:nvPr>
        </p:nvSpPr>
        <p:spPr/>
        <p:txBody>
          <a:bodyPr/>
          <a:lstStyle/>
          <a:p>
            <a:endParaRPr lang="en-CA">
              <a:latin typeface="+mj-lt"/>
            </a:endParaRPr>
          </a:p>
        </p:txBody>
      </p:sp>
    </p:spTree>
    <p:extLst>
      <p:ext uri="{BB962C8B-B14F-4D97-AF65-F5344CB8AC3E}">
        <p14:creationId xmlns:p14="http://schemas.microsoft.com/office/powerpoint/2010/main" val="2910465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9491-527B-94E4-E7EE-3506A563B452}"/>
              </a:ext>
            </a:extLst>
          </p:cNvPr>
          <p:cNvSpPr>
            <a:spLocks noGrp="1"/>
          </p:cNvSpPr>
          <p:nvPr>
            <p:ph type="title"/>
          </p:nvPr>
        </p:nvSpPr>
        <p:spPr/>
        <p:txBody>
          <a:bodyPr/>
          <a:lstStyle/>
          <a:p>
            <a:r>
              <a:rPr lang="en-US" dirty="0"/>
              <a:t>Tests &amp; Exams – Deliverables/Types</a:t>
            </a:r>
          </a:p>
        </p:txBody>
      </p:sp>
      <p:sp>
        <p:nvSpPr>
          <p:cNvPr id="3" name="Content Placeholder 2">
            <a:extLst>
              <a:ext uri="{FF2B5EF4-FFF2-40B4-BE49-F238E27FC236}">
                <a16:creationId xmlns:a16="http://schemas.microsoft.com/office/drawing/2014/main" id="{A3398CDD-8222-04BB-1A1C-675CD02606EE}"/>
              </a:ext>
            </a:extLst>
          </p:cNvPr>
          <p:cNvSpPr>
            <a:spLocks noGrp="1"/>
          </p:cNvSpPr>
          <p:nvPr>
            <p:ph idx="1"/>
          </p:nvPr>
        </p:nvSpPr>
        <p:spPr>
          <a:xfrm>
            <a:off x="838200" y="1608880"/>
            <a:ext cx="10515600" cy="4173283"/>
          </a:xfrm>
        </p:spPr>
        <p:txBody>
          <a:bodyPr>
            <a:normAutofit lnSpcReduction="10000"/>
          </a:bodyPr>
          <a:lstStyle/>
          <a:p>
            <a:r>
              <a:rPr lang="en-US" b="1" dirty="0"/>
              <a:t>End-Term Exams: </a:t>
            </a:r>
          </a:p>
          <a:p>
            <a:pPr lvl="1"/>
            <a:r>
              <a:rPr lang="en-US" dirty="0"/>
              <a:t>SES provides paper copies for in-person exams, including for PMC students. Instructors collect for marking at the designated site. SES delivers exams completed by PMC students to the instructor’s department the next business day.</a:t>
            </a:r>
          </a:p>
          <a:p>
            <a:pPr lvl="1"/>
            <a:r>
              <a:rPr lang="en-US" dirty="0"/>
              <a:t>For in-person digital exams or online exams, instructors can opt in for any of the following services offered by SES: exam build on Brightspace, exam setting review, and/or PMC accommodations set up.</a:t>
            </a:r>
          </a:p>
        </p:txBody>
      </p:sp>
    </p:spTree>
    <p:extLst>
      <p:ext uri="{BB962C8B-B14F-4D97-AF65-F5344CB8AC3E}">
        <p14:creationId xmlns:p14="http://schemas.microsoft.com/office/powerpoint/2010/main" val="165752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8AB8-3759-C0C1-8177-48A255C5FF67}"/>
              </a:ext>
            </a:extLst>
          </p:cNvPr>
          <p:cNvSpPr>
            <a:spLocks noGrp="1"/>
          </p:cNvSpPr>
          <p:nvPr>
            <p:ph type="title"/>
          </p:nvPr>
        </p:nvSpPr>
        <p:spPr/>
        <p:txBody>
          <a:bodyPr>
            <a:normAutofit fontScale="90000"/>
          </a:bodyPr>
          <a:lstStyle/>
          <a:p>
            <a:r>
              <a:rPr lang="en-US" sz="4000" dirty="0"/>
              <a:t>End-Term Exams – Services, Deadlines, Fees</a:t>
            </a:r>
          </a:p>
        </p:txBody>
      </p:sp>
      <p:sp>
        <p:nvSpPr>
          <p:cNvPr id="3" name="Content Placeholder 2">
            <a:extLst>
              <a:ext uri="{FF2B5EF4-FFF2-40B4-BE49-F238E27FC236}">
                <a16:creationId xmlns:a16="http://schemas.microsoft.com/office/drawing/2014/main" id="{FB9396CA-7525-2FD2-0C56-72490E6BEEB7}"/>
              </a:ext>
            </a:extLst>
          </p:cNvPr>
          <p:cNvSpPr>
            <a:spLocks noGrp="1"/>
          </p:cNvSpPr>
          <p:nvPr>
            <p:ph idx="1"/>
          </p:nvPr>
        </p:nvSpPr>
        <p:spPr/>
        <p:txBody>
          <a:bodyPr>
            <a:normAutofit lnSpcReduction="10000"/>
          </a:bodyPr>
          <a:lstStyle/>
          <a:p>
            <a:r>
              <a:rPr lang="en-US" dirty="0"/>
              <a:t>SES sends an exam memo 1~ month before course outlines are due, outlining all of the services, deadline to request, and associated fees</a:t>
            </a:r>
          </a:p>
          <a:p>
            <a:r>
              <a:rPr lang="en-US" dirty="0"/>
              <a:t>Information about fees can be found here: </a:t>
            </a:r>
            <a:r>
              <a:rPr lang="en-US" dirty="0">
                <a:hlinkClick r:id="rId2"/>
              </a:rPr>
              <a:t>i.carleton.ca/mec/exam-services-services-and-late-fees/</a:t>
            </a:r>
            <a:endParaRPr lang="en-US" dirty="0"/>
          </a:p>
          <a:p>
            <a:r>
              <a:rPr lang="en-US" dirty="0"/>
              <a:t>Questions? Email </a:t>
            </a:r>
            <a:r>
              <a:rPr lang="en-US" dirty="0">
                <a:hlinkClick r:id="rId3"/>
              </a:rPr>
              <a:t>examinations@carleton.ca</a:t>
            </a:r>
            <a:r>
              <a:rPr lang="en-US" dirty="0"/>
              <a:t> </a:t>
            </a:r>
          </a:p>
          <a:p>
            <a:endParaRPr lang="en-US" dirty="0"/>
          </a:p>
        </p:txBody>
      </p:sp>
    </p:spTree>
    <p:extLst>
      <p:ext uri="{BB962C8B-B14F-4D97-AF65-F5344CB8AC3E}">
        <p14:creationId xmlns:p14="http://schemas.microsoft.com/office/powerpoint/2010/main" val="76734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A7F7-D667-335A-E11A-4E38022C1D3C}"/>
              </a:ext>
            </a:extLst>
          </p:cNvPr>
          <p:cNvSpPr>
            <a:spLocks noGrp="1"/>
          </p:cNvSpPr>
          <p:nvPr>
            <p:ph type="title"/>
          </p:nvPr>
        </p:nvSpPr>
        <p:spPr/>
        <p:txBody>
          <a:bodyPr/>
          <a:lstStyle/>
          <a:p>
            <a:r>
              <a:rPr lang="en-US" dirty="0"/>
              <a:t>Exam Duration Types</a:t>
            </a:r>
          </a:p>
        </p:txBody>
      </p:sp>
      <p:graphicFrame>
        <p:nvGraphicFramePr>
          <p:cNvPr id="4" name="Table 4">
            <a:extLst>
              <a:ext uri="{FF2B5EF4-FFF2-40B4-BE49-F238E27FC236}">
                <a16:creationId xmlns:a16="http://schemas.microsoft.com/office/drawing/2014/main" id="{CDC23FFA-1AF9-6454-761C-6DA58A3A81C5}"/>
              </a:ext>
            </a:extLst>
          </p:cNvPr>
          <p:cNvGraphicFramePr>
            <a:graphicFrameLocks noGrp="1"/>
          </p:cNvGraphicFramePr>
          <p:nvPr>
            <p:ph idx="1"/>
            <p:extLst>
              <p:ext uri="{D42A27DB-BD31-4B8C-83A1-F6EECF244321}">
                <p14:modId xmlns:p14="http://schemas.microsoft.com/office/powerpoint/2010/main" val="3922180819"/>
              </p:ext>
            </p:extLst>
          </p:nvPr>
        </p:nvGraphicFramePr>
        <p:xfrm>
          <a:off x="799012" y="1803037"/>
          <a:ext cx="10709366" cy="3413760"/>
        </p:xfrm>
        <a:graphic>
          <a:graphicData uri="http://schemas.openxmlformats.org/drawingml/2006/table">
            <a:tbl>
              <a:tblPr firstRow="1" bandRow="1">
                <a:tableStyleId>{5C22544A-7EE6-4342-B048-85BDC9FD1C3A}</a:tableStyleId>
              </a:tblPr>
              <a:tblGrid>
                <a:gridCol w="3435228">
                  <a:extLst>
                    <a:ext uri="{9D8B030D-6E8A-4147-A177-3AD203B41FA5}">
                      <a16:colId xmlns:a16="http://schemas.microsoft.com/office/drawing/2014/main" val="559845501"/>
                    </a:ext>
                  </a:extLst>
                </a:gridCol>
                <a:gridCol w="4096743">
                  <a:extLst>
                    <a:ext uri="{9D8B030D-6E8A-4147-A177-3AD203B41FA5}">
                      <a16:colId xmlns:a16="http://schemas.microsoft.com/office/drawing/2014/main" val="1880111017"/>
                    </a:ext>
                  </a:extLst>
                </a:gridCol>
                <a:gridCol w="3177395">
                  <a:extLst>
                    <a:ext uri="{9D8B030D-6E8A-4147-A177-3AD203B41FA5}">
                      <a16:colId xmlns:a16="http://schemas.microsoft.com/office/drawing/2014/main" val="1617364312"/>
                    </a:ext>
                  </a:extLst>
                </a:gridCol>
              </a:tblGrid>
              <a:tr h="370840">
                <a:tc>
                  <a:txBody>
                    <a:bodyPr/>
                    <a:lstStyle/>
                    <a:p>
                      <a:r>
                        <a:rPr lang="en-US" sz="2000" dirty="0"/>
                        <a:t>Duration Type</a:t>
                      </a:r>
                    </a:p>
                  </a:txBody>
                  <a:tcPr/>
                </a:tc>
                <a:tc>
                  <a:txBody>
                    <a:bodyPr/>
                    <a:lstStyle/>
                    <a:p>
                      <a:r>
                        <a:rPr lang="en-US" sz="2000" dirty="0"/>
                        <a:t>Definition</a:t>
                      </a:r>
                    </a:p>
                  </a:txBody>
                  <a:tcPr/>
                </a:tc>
                <a:tc>
                  <a:txBody>
                    <a:bodyPr/>
                    <a:lstStyle/>
                    <a:p>
                      <a:r>
                        <a:rPr lang="en-US" sz="2000" dirty="0"/>
                        <a:t>Eligible Exam Type</a:t>
                      </a:r>
                    </a:p>
                  </a:txBody>
                  <a:tcPr/>
                </a:tc>
                <a:extLst>
                  <a:ext uri="{0D108BD9-81ED-4DB2-BD59-A6C34878D82A}">
                    <a16:rowId xmlns:a16="http://schemas.microsoft.com/office/drawing/2014/main" val="1216057454"/>
                  </a:ext>
                </a:extLst>
              </a:tr>
              <a:tr h="370840">
                <a:tc>
                  <a:txBody>
                    <a:bodyPr/>
                    <a:lstStyle/>
                    <a:p>
                      <a:r>
                        <a:rPr lang="en-US" sz="2000" b="1" dirty="0"/>
                        <a:t>Fixed Duration</a:t>
                      </a:r>
                    </a:p>
                  </a:txBody>
                  <a:tcPr/>
                </a:tc>
                <a:tc>
                  <a:txBody>
                    <a:bodyPr/>
                    <a:lstStyle/>
                    <a:p>
                      <a:r>
                        <a:rPr lang="en-US" sz="2000" dirty="0"/>
                        <a:t>Fixed same-day start &amp; end times (max. 180 mins)</a:t>
                      </a:r>
                    </a:p>
                  </a:txBody>
                  <a:tcPr/>
                </a:tc>
                <a:tc>
                  <a:txBody>
                    <a:bodyPr/>
                    <a:lstStyle/>
                    <a:p>
                      <a:r>
                        <a:rPr lang="en-US" sz="2000" dirty="0"/>
                        <a:t>In-person Paper*, In-person Digital*, and Online</a:t>
                      </a:r>
                    </a:p>
                  </a:txBody>
                  <a:tcPr/>
                </a:tc>
                <a:extLst>
                  <a:ext uri="{0D108BD9-81ED-4DB2-BD59-A6C34878D82A}">
                    <a16:rowId xmlns:a16="http://schemas.microsoft.com/office/drawing/2014/main" val="3459863138"/>
                  </a:ext>
                </a:extLst>
              </a:tr>
              <a:tr h="370840">
                <a:tc>
                  <a:txBody>
                    <a:bodyPr/>
                    <a:lstStyle/>
                    <a:p>
                      <a:r>
                        <a:rPr lang="en-US" sz="2000" b="1" dirty="0"/>
                        <a:t>Range</a:t>
                      </a:r>
                    </a:p>
                  </a:txBody>
                  <a:tcPr/>
                </a:tc>
                <a:tc>
                  <a:txBody>
                    <a:bodyPr/>
                    <a:lstStyle/>
                    <a:p>
                      <a:r>
                        <a:rPr lang="en-US" sz="2000" dirty="0"/>
                        <a:t>No fixed duration, exam accessible for a range of hours/days</a:t>
                      </a:r>
                    </a:p>
                  </a:txBody>
                  <a:tcPr/>
                </a:tc>
                <a:tc>
                  <a:txBody>
                    <a:bodyPr/>
                    <a:lstStyle/>
                    <a:p>
                      <a:r>
                        <a:rPr lang="en-US" sz="2000" dirty="0"/>
                        <a:t>Online</a:t>
                      </a:r>
                    </a:p>
                  </a:txBody>
                  <a:tcPr/>
                </a:tc>
                <a:extLst>
                  <a:ext uri="{0D108BD9-81ED-4DB2-BD59-A6C34878D82A}">
                    <a16:rowId xmlns:a16="http://schemas.microsoft.com/office/drawing/2014/main" val="2055327531"/>
                  </a:ext>
                </a:extLst>
              </a:tr>
              <a:tr h="370840">
                <a:tc>
                  <a:txBody>
                    <a:bodyPr/>
                    <a:lstStyle/>
                    <a:p>
                      <a:r>
                        <a:rPr lang="en-US" sz="2000" b="1" dirty="0"/>
                        <a:t>Fixed Duration within Range</a:t>
                      </a:r>
                    </a:p>
                  </a:txBody>
                  <a:tcPr/>
                </a:tc>
                <a:tc>
                  <a:txBody>
                    <a:bodyPr/>
                    <a:lstStyle/>
                    <a:p>
                      <a:r>
                        <a:rPr lang="en-US" sz="2000" dirty="0"/>
                        <a:t>Fixed duration (max. 180 hours), exam accessible for a range of hours/days</a:t>
                      </a:r>
                    </a:p>
                  </a:txBody>
                  <a:tcPr/>
                </a:tc>
                <a:tc>
                  <a:txBody>
                    <a:bodyPr/>
                    <a:lstStyle/>
                    <a:p>
                      <a:r>
                        <a:rPr lang="en-US" sz="2000" dirty="0"/>
                        <a:t>Online</a:t>
                      </a:r>
                    </a:p>
                  </a:txBody>
                  <a:tcPr/>
                </a:tc>
                <a:extLst>
                  <a:ext uri="{0D108BD9-81ED-4DB2-BD59-A6C34878D82A}">
                    <a16:rowId xmlns:a16="http://schemas.microsoft.com/office/drawing/2014/main" val="3620123928"/>
                  </a:ext>
                </a:extLst>
              </a:tr>
            </a:tbl>
          </a:graphicData>
        </a:graphic>
      </p:graphicFrame>
      <p:sp>
        <p:nvSpPr>
          <p:cNvPr id="5" name="TextBox 4">
            <a:extLst>
              <a:ext uri="{FF2B5EF4-FFF2-40B4-BE49-F238E27FC236}">
                <a16:creationId xmlns:a16="http://schemas.microsoft.com/office/drawing/2014/main" id="{1F92013F-D7C3-FFCC-5CA3-9EABD86081C9}"/>
              </a:ext>
            </a:extLst>
          </p:cNvPr>
          <p:cNvSpPr txBox="1"/>
          <p:nvPr/>
        </p:nvSpPr>
        <p:spPr>
          <a:xfrm>
            <a:off x="2461550" y="5334335"/>
            <a:ext cx="7268900" cy="8309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400" dirty="0"/>
              <a:t>*Note: online/</a:t>
            </a:r>
            <a:r>
              <a:rPr lang="en-US" sz="2400" dirty="0" err="1"/>
              <a:t>hyflex</a:t>
            </a:r>
            <a:r>
              <a:rPr lang="en-US" sz="2400" dirty="0"/>
              <a:t> courses must indicate on the course outline if an in-person exam will be required</a:t>
            </a:r>
          </a:p>
        </p:txBody>
      </p:sp>
    </p:spTree>
    <p:extLst>
      <p:ext uri="{BB962C8B-B14F-4D97-AF65-F5344CB8AC3E}">
        <p14:creationId xmlns:p14="http://schemas.microsoft.com/office/powerpoint/2010/main" val="267250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FB38-4B93-B4B4-934C-55E21FBD3EB6}"/>
              </a:ext>
            </a:extLst>
          </p:cNvPr>
          <p:cNvSpPr>
            <a:spLocks noGrp="1"/>
          </p:cNvSpPr>
          <p:nvPr>
            <p:ph type="title"/>
          </p:nvPr>
        </p:nvSpPr>
        <p:spPr/>
        <p:txBody>
          <a:bodyPr/>
          <a:lstStyle/>
          <a:p>
            <a:r>
              <a:rPr lang="en-US" dirty="0"/>
              <a:t>Exams – Day-Of Supports</a:t>
            </a:r>
          </a:p>
        </p:txBody>
      </p:sp>
      <p:sp>
        <p:nvSpPr>
          <p:cNvPr id="3" name="Content Placeholder 2">
            <a:extLst>
              <a:ext uri="{FF2B5EF4-FFF2-40B4-BE49-F238E27FC236}">
                <a16:creationId xmlns:a16="http://schemas.microsoft.com/office/drawing/2014/main" id="{A07564F5-6A34-79C0-0DEF-FBE4DB1E796B}"/>
              </a:ext>
            </a:extLst>
          </p:cNvPr>
          <p:cNvSpPr>
            <a:spLocks noGrp="1"/>
          </p:cNvSpPr>
          <p:nvPr>
            <p:ph idx="1"/>
          </p:nvPr>
        </p:nvSpPr>
        <p:spPr/>
        <p:txBody>
          <a:bodyPr>
            <a:normAutofit fontScale="92500" lnSpcReduction="20000"/>
          </a:bodyPr>
          <a:lstStyle/>
          <a:p>
            <a:r>
              <a:rPr lang="en-US" b="1" dirty="0"/>
              <a:t>Site Office </a:t>
            </a:r>
            <a:r>
              <a:rPr lang="en-US" dirty="0"/>
              <a:t>(for in-person fixed exams)</a:t>
            </a:r>
          </a:p>
          <a:p>
            <a:r>
              <a:rPr lang="en-US" b="1" dirty="0"/>
              <a:t>Virtual Site Office </a:t>
            </a:r>
            <a:r>
              <a:rPr lang="en-US" dirty="0"/>
              <a:t>(upon request for online fixed exams)</a:t>
            </a:r>
          </a:p>
          <a:p>
            <a:r>
              <a:rPr lang="en-US" b="1" dirty="0"/>
              <a:t>SES Exam Support Network</a:t>
            </a:r>
            <a:r>
              <a:rPr lang="en-US" dirty="0"/>
              <a:t>* (for all exam options during business hours)</a:t>
            </a:r>
          </a:p>
          <a:p>
            <a:pPr lvl="1"/>
            <a:r>
              <a:rPr lang="en-CA" dirty="0">
                <a:hlinkClick r:id="rId2"/>
              </a:rPr>
              <a:t>carleton.ca/ses/exam-support/</a:t>
            </a:r>
            <a:endParaRPr lang="en-CA" dirty="0"/>
          </a:p>
          <a:p>
            <a:pPr lvl="1"/>
            <a:r>
              <a:rPr lang="en-CA" dirty="0"/>
              <a:t>Live chat support or submit a service ticket: </a:t>
            </a:r>
            <a:r>
              <a:rPr lang="en-CA" dirty="0">
                <a:hlinkClick r:id="rId3"/>
              </a:rPr>
              <a:t>carleton.ca/ses/help/</a:t>
            </a:r>
            <a:r>
              <a:rPr lang="en-CA" dirty="0"/>
              <a:t> </a:t>
            </a:r>
          </a:p>
          <a:p>
            <a:pPr lvl="1"/>
            <a:r>
              <a:rPr lang="en-CA" dirty="0"/>
              <a:t>Toll-free call lines:</a:t>
            </a:r>
          </a:p>
          <a:p>
            <a:pPr lvl="2"/>
            <a:r>
              <a:rPr lang="en-CA" dirty="0"/>
              <a:t>1-877-557-2930 (Canada – USA)</a:t>
            </a:r>
          </a:p>
          <a:p>
            <a:pPr lvl="2"/>
            <a:r>
              <a:rPr lang="en-CA" dirty="0"/>
              <a:t>1-613-518-2601 (Outside Canada/USA)</a:t>
            </a:r>
          </a:p>
          <a:p>
            <a:pPr lvl="1"/>
            <a:endParaRPr lang="en-US" dirty="0"/>
          </a:p>
        </p:txBody>
      </p:sp>
      <p:sp>
        <p:nvSpPr>
          <p:cNvPr id="4" name="TextBox 3">
            <a:extLst>
              <a:ext uri="{FF2B5EF4-FFF2-40B4-BE49-F238E27FC236}">
                <a16:creationId xmlns:a16="http://schemas.microsoft.com/office/drawing/2014/main" id="{D560D35E-01EE-56DE-5075-B3FFE77767B0}"/>
              </a:ext>
            </a:extLst>
          </p:cNvPr>
          <p:cNvSpPr txBox="1"/>
          <p:nvPr/>
        </p:nvSpPr>
        <p:spPr>
          <a:xfrm>
            <a:off x="1528550" y="5744085"/>
            <a:ext cx="6578220" cy="76944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200" dirty="0"/>
              <a:t>*Note: SES provides extended support during peak midterm season &amp; all formal exam periods</a:t>
            </a:r>
          </a:p>
        </p:txBody>
      </p:sp>
    </p:spTree>
    <p:extLst>
      <p:ext uri="{BB962C8B-B14F-4D97-AF65-F5344CB8AC3E}">
        <p14:creationId xmlns:p14="http://schemas.microsoft.com/office/powerpoint/2010/main" val="415349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FB38-4B93-B4B4-934C-55E21FBD3EB6}"/>
              </a:ext>
            </a:extLst>
          </p:cNvPr>
          <p:cNvSpPr>
            <a:spLocks noGrp="1"/>
          </p:cNvSpPr>
          <p:nvPr>
            <p:ph type="title"/>
          </p:nvPr>
        </p:nvSpPr>
        <p:spPr/>
        <p:txBody>
          <a:bodyPr/>
          <a:lstStyle/>
          <a:p>
            <a:r>
              <a:rPr lang="en-US" dirty="0"/>
              <a:t>Exams – Day-Of Supports</a:t>
            </a:r>
          </a:p>
        </p:txBody>
      </p:sp>
      <p:sp>
        <p:nvSpPr>
          <p:cNvPr id="3" name="Content Placeholder 2">
            <a:extLst>
              <a:ext uri="{FF2B5EF4-FFF2-40B4-BE49-F238E27FC236}">
                <a16:creationId xmlns:a16="http://schemas.microsoft.com/office/drawing/2014/main" id="{A07564F5-6A34-79C0-0DEF-FBE4DB1E796B}"/>
              </a:ext>
            </a:extLst>
          </p:cNvPr>
          <p:cNvSpPr>
            <a:spLocks noGrp="1"/>
          </p:cNvSpPr>
          <p:nvPr>
            <p:ph idx="1"/>
          </p:nvPr>
        </p:nvSpPr>
        <p:spPr/>
        <p:txBody>
          <a:bodyPr>
            <a:normAutofit lnSpcReduction="10000"/>
          </a:bodyPr>
          <a:lstStyle/>
          <a:p>
            <a:r>
              <a:rPr lang="en-US" sz="2600" b="1" dirty="0"/>
              <a:t>E-Proctoring</a:t>
            </a:r>
            <a:r>
              <a:rPr lang="en-US" sz="2600" dirty="0"/>
              <a:t> (for in-person digital and online exams): request e-proctoring (</a:t>
            </a:r>
            <a:r>
              <a:rPr lang="en-US" sz="2600" dirty="0">
                <a:hlinkClick r:id="rId2"/>
              </a:rPr>
              <a:t>i.carleton.ca/mec/e-proctoring/e-proctoring-application-form/</a:t>
            </a:r>
            <a:r>
              <a:rPr lang="en-US" sz="2600" dirty="0"/>
              <a:t>) for a fee. Ensure that the e-proctoring statement (</a:t>
            </a:r>
            <a:r>
              <a:rPr lang="en-US" sz="2600" dirty="0">
                <a:hlinkClick r:id="rId3"/>
              </a:rPr>
              <a:t>carleton.ca/ses/e-proctoring/e-proctoring-course-outline-template/</a:t>
            </a:r>
            <a:r>
              <a:rPr lang="en-US" sz="2600" dirty="0"/>
              <a:t>) is included in your course outline.</a:t>
            </a:r>
          </a:p>
          <a:p>
            <a:r>
              <a:rPr lang="en-US" sz="2600" b="1" dirty="0"/>
              <a:t>Distance Exam Service</a:t>
            </a:r>
            <a:r>
              <a:rPr lang="en-US" sz="2600" dirty="0"/>
              <a:t>: a service for students who can’t write their exam on-campus (i.e., those enrolled in online courses with an in-person test requirement, varsity athletes with travel schedules, or anyone with an extenuating circumstance). If students are +160 km away from Carleton on exam day, they can find more information here (</a:t>
            </a:r>
            <a:r>
              <a:rPr lang="en-US" sz="2600" dirty="0">
                <a:hlinkClick r:id="rId4"/>
              </a:rPr>
              <a:t>carleton.ca/ses/distance-exams/</a:t>
            </a:r>
            <a:r>
              <a:rPr lang="en-US" sz="2600" dirty="0"/>
              <a:t>). This can be included in your course outline if it meets your course requirements.</a:t>
            </a:r>
          </a:p>
        </p:txBody>
      </p:sp>
    </p:spTree>
    <p:extLst>
      <p:ext uri="{BB962C8B-B14F-4D97-AF65-F5344CB8AC3E}">
        <p14:creationId xmlns:p14="http://schemas.microsoft.com/office/powerpoint/2010/main" val="22426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Term Work – Deferrals</a:t>
            </a:r>
            <a:endParaRPr lang="en-CA" dirty="0"/>
          </a:p>
        </p:txBody>
      </p:sp>
      <p:sp>
        <p:nvSpPr>
          <p:cNvPr id="6" name="Content Placeholder 5"/>
          <p:cNvSpPr>
            <a:spLocks noGrp="1"/>
          </p:cNvSpPr>
          <p:nvPr>
            <p:ph idx="1"/>
          </p:nvPr>
        </p:nvSpPr>
        <p:spPr>
          <a:xfrm>
            <a:off x="1010356" y="1524000"/>
            <a:ext cx="9925374" cy="4800600"/>
          </a:xfrm>
        </p:spPr>
        <p:txBody>
          <a:bodyPr>
            <a:normAutofit lnSpcReduction="10000"/>
          </a:bodyPr>
          <a:lstStyle/>
          <a:p>
            <a:r>
              <a:rPr lang="en-US" dirty="0"/>
              <a:t>Extensions for term work </a:t>
            </a:r>
            <a:r>
              <a:rPr lang="en-US" b="1" dirty="0"/>
              <a:t>beyond a normal deadline and/or the Senate deadline (end of term – i.e., deferrals) </a:t>
            </a:r>
            <a:r>
              <a:rPr lang="en-US" dirty="0"/>
              <a:t>are handled by instructors at your discretion (</a:t>
            </a:r>
            <a:r>
              <a:rPr lang="en-US" dirty="0">
                <a:solidFill>
                  <a:srgbClr val="0070C0"/>
                </a:solidFill>
              </a:rPr>
              <a:t>Reg. 4.4</a:t>
            </a:r>
            <a:r>
              <a:rPr lang="en-US" dirty="0"/>
              <a:t>)</a:t>
            </a:r>
          </a:p>
          <a:p>
            <a:pPr lvl="1">
              <a:buFont typeface="Arial" charset="0"/>
              <a:buChar char="•"/>
            </a:pPr>
            <a:r>
              <a:rPr lang="en-US" dirty="0"/>
              <a:t>Before end of term whenever possible</a:t>
            </a:r>
          </a:p>
          <a:p>
            <a:pPr lvl="1">
              <a:buFont typeface="Arial" charset="0"/>
              <a:buChar char="•"/>
            </a:pPr>
            <a:r>
              <a:rPr lang="en-US" dirty="0"/>
              <a:t>For due dates past the end of term, assign a grade of 0 for assignment(s), &amp; submit grade as is to E-Grades; submit a ‘change of grade’ request afterwards</a:t>
            </a:r>
          </a:p>
          <a:p>
            <a:pPr lvl="1">
              <a:buFont typeface="Arial" charset="0"/>
              <a:buChar char="•"/>
            </a:pPr>
            <a:r>
              <a:rPr lang="en-US" dirty="0"/>
              <a:t>Registrar’s Office has no role in this process</a:t>
            </a:r>
          </a:p>
        </p:txBody>
      </p:sp>
    </p:spTree>
    <p:extLst>
      <p:ext uri="{BB962C8B-B14F-4D97-AF65-F5344CB8AC3E}">
        <p14:creationId xmlns:p14="http://schemas.microsoft.com/office/powerpoint/2010/main" val="136540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Exams – Deferrals</a:t>
            </a:r>
            <a:endParaRPr lang="en-CA" dirty="0"/>
          </a:p>
        </p:txBody>
      </p:sp>
      <p:sp>
        <p:nvSpPr>
          <p:cNvPr id="6" name="Content Placeholder 5"/>
          <p:cNvSpPr>
            <a:spLocks noGrp="1"/>
          </p:cNvSpPr>
          <p:nvPr>
            <p:ph idx="1"/>
          </p:nvPr>
        </p:nvSpPr>
        <p:spPr>
          <a:xfrm>
            <a:off x="1010356" y="1839686"/>
            <a:ext cx="9851233" cy="4800600"/>
          </a:xfrm>
        </p:spPr>
        <p:txBody>
          <a:bodyPr>
            <a:normAutofit/>
          </a:bodyPr>
          <a:lstStyle/>
          <a:p>
            <a:r>
              <a:rPr lang="en-US" dirty="0"/>
              <a:t>Deferrals for </a:t>
            </a:r>
            <a:r>
              <a:rPr lang="en-US" b="1" dirty="0"/>
              <a:t>centrally-scheduled exams</a:t>
            </a:r>
            <a:r>
              <a:rPr lang="en-US" dirty="0"/>
              <a:t>, by contrast,</a:t>
            </a:r>
            <a:r>
              <a:rPr lang="en-US" b="1" dirty="0"/>
              <a:t> </a:t>
            </a:r>
            <a:r>
              <a:rPr lang="en-US" dirty="0"/>
              <a:t>are managed by the </a:t>
            </a:r>
            <a:r>
              <a:rPr lang="en-US" b="1" dirty="0">
                <a:solidFill>
                  <a:srgbClr val="C00000"/>
                </a:solidFill>
              </a:rPr>
              <a:t>Registrar’s Office </a:t>
            </a:r>
            <a:r>
              <a:rPr lang="en-US" dirty="0">
                <a:solidFill>
                  <a:srgbClr val="0070C0"/>
                </a:solidFill>
              </a:rPr>
              <a:t>(Reg. 4.3)</a:t>
            </a:r>
            <a:endParaRPr lang="en-US" b="1" dirty="0">
              <a:solidFill>
                <a:srgbClr val="0070C0"/>
              </a:solidFill>
            </a:endParaRPr>
          </a:p>
          <a:p>
            <a:pPr lvl="1">
              <a:buFont typeface="Arial" charset="0"/>
              <a:buChar char="•"/>
            </a:pPr>
            <a:r>
              <a:rPr lang="en-US" dirty="0"/>
              <a:t>Student initiated: </a:t>
            </a:r>
            <a:r>
              <a:rPr lang="en-US" dirty="0">
                <a:hlinkClick r:id="rId3"/>
              </a:rPr>
              <a:t>form</a:t>
            </a:r>
            <a:endParaRPr lang="en-US" dirty="0"/>
          </a:p>
          <a:p>
            <a:pPr lvl="1">
              <a:buFont typeface="Arial" charset="0"/>
              <a:buChar char="•"/>
            </a:pPr>
            <a:r>
              <a:rPr lang="en-US" dirty="0"/>
              <a:t>300 Tory Building, </a:t>
            </a:r>
            <a:r>
              <a:rPr lang="en-US" dirty="0">
                <a:hlinkClick r:id="rId4"/>
              </a:rPr>
              <a:t>registrar@carleton.ca</a:t>
            </a:r>
            <a:endParaRPr lang="en-US" dirty="0"/>
          </a:p>
          <a:p>
            <a:pPr lvl="1">
              <a:buFont typeface="Arial" charset="0"/>
              <a:buChar char="•"/>
            </a:pPr>
            <a:r>
              <a:rPr lang="en-US" dirty="0"/>
              <a:t>Instructor has no role in this process </a:t>
            </a:r>
            <a:br>
              <a:rPr lang="en-US" dirty="0"/>
            </a:br>
            <a:r>
              <a:rPr lang="en-US" dirty="0"/>
              <a:t>(beyond preparing the exam)</a:t>
            </a:r>
          </a:p>
        </p:txBody>
      </p:sp>
    </p:spTree>
    <p:extLst>
      <p:ext uri="{BB962C8B-B14F-4D97-AF65-F5344CB8AC3E}">
        <p14:creationId xmlns:p14="http://schemas.microsoft.com/office/powerpoint/2010/main" val="12954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76307" y="1524000"/>
            <a:ext cx="8662516" cy="4343400"/>
          </a:xfrm>
        </p:spPr>
        <p:txBody>
          <a:bodyPr>
            <a:normAutofit/>
          </a:bodyPr>
          <a:lstStyle/>
          <a:p>
            <a:pPr>
              <a:tabLst>
                <a:tab pos="457189" algn="l"/>
                <a:tab pos="1142971" algn="l"/>
              </a:tabLst>
            </a:pPr>
            <a:endParaRPr lang="en-US" dirty="0"/>
          </a:p>
          <a:p>
            <a:pPr>
              <a:lnSpc>
                <a:spcPct val="120000"/>
              </a:lnSpc>
              <a:spcBef>
                <a:spcPts val="0"/>
              </a:spcBef>
              <a:buNone/>
              <a:tabLst>
                <a:tab pos="457189" algn="l"/>
                <a:tab pos="1142971" algn="l"/>
              </a:tabLst>
            </a:pPr>
            <a:r>
              <a:rPr lang="en-US" dirty="0"/>
              <a:t>	</a:t>
            </a:r>
            <a:endParaRPr lang="en-US" sz="3400" dirty="0"/>
          </a:p>
          <a:p>
            <a:pPr>
              <a:lnSpc>
                <a:spcPct val="120000"/>
              </a:lnSpc>
              <a:spcBef>
                <a:spcPts val="0"/>
              </a:spcBef>
              <a:buNone/>
              <a:tabLst>
                <a:tab pos="457189" algn="l"/>
                <a:tab pos="1142971" algn="l"/>
              </a:tabLst>
            </a:pPr>
            <a:endParaRPr lang="en-US" sz="3400" dirty="0"/>
          </a:p>
          <a:p>
            <a:endParaRPr lang="en-CA" dirty="0"/>
          </a:p>
        </p:txBody>
      </p:sp>
      <p:sp>
        <p:nvSpPr>
          <p:cNvPr id="29700" name="Text Box 4"/>
          <p:cNvSpPr txBox="1">
            <a:spLocks noChangeArrowheads="1"/>
          </p:cNvSpPr>
          <p:nvPr/>
        </p:nvSpPr>
        <p:spPr bwMode="auto">
          <a:xfrm>
            <a:off x="6248400" y="1972152"/>
            <a:ext cx="3934179" cy="341632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Equivalent 100-point system</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endPar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A+	90-100	C+	67-69</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A	85-89	C	63-66</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A-	80-84	C-	60-62</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B+	77-79	D+	57-59</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B	73-76	D	53-56</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B-	70-72	D-	50-52</a:t>
            </a:r>
          </a:p>
          <a:p>
            <a:pPr marL="0" marR="0" lvl="0" indent="0" algn="l" defTabSz="914400" rtl="0" eaLnBrk="0" fontAlgn="base" latinLnBrk="0" hangingPunct="0">
              <a:lnSpc>
                <a:spcPct val="100000"/>
              </a:lnSpc>
              <a:spcBef>
                <a:spcPct val="0"/>
              </a:spcBef>
              <a:spcAft>
                <a:spcPct val="0"/>
              </a:spcAft>
              <a:buClrTx/>
              <a:buSzTx/>
              <a:buFontTx/>
              <a:buNone/>
              <a:tabLst>
                <a:tab pos="685783" algn="l"/>
                <a:tab pos="2057349" algn="l"/>
              </a:tabLst>
              <a:defRPr/>
            </a:pPr>
            <a:r>
              <a:rPr kumimoji="0" lang="en-US" sz="2400" b="0" i="0" u="none" strike="noStrike" kern="1200" cap="none" spc="0" normalizeH="0" baseline="0" noProof="0" dirty="0">
                <a:ln>
                  <a:noFill/>
                </a:ln>
                <a:solidFill>
                  <a:prstClr val="black"/>
                </a:solidFill>
                <a:effectLst/>
                <a:uLnTx/>
                <a:uFillTx/>
                <a:latin typeface="Corbel"/>
                <a:ea typeface="ＭＳ Ｐゴシック" pitchFamily="-107" charset="-128"/>
                <a:cs typeface="+mn-cs"/>
              </a:rPr>
              <a:t>		F	0-49</a:t>
            </a:r>
          </a:p>
        </p:txBody>
      </p:sp>
      <p:sp>
        <p:nvSpPr>
          <p:cNvPr id="5" name="Title 4"/>
          <p:cNvSpPr>
            <a:spLocks noGrp="1"/>
          </p:cNvSpPr>
          <p:nvPr>
            <p:ph type="title"/>
          </p:nvPr>
        </p:nvSpPr>
        <p:spPr/>
        <p:txBody>
          <a:bodyPr/>
          <a:lstStyle/>
          <a:p>
            <a:r>
              <a:rPr lang="en-US" dirty="0"/>
              <a:t>Carleton’s Grading Scheme</a:t>
            </a:r>
            <a:endParaRPr lang="en-CA" dirty="0"/>
          </a:p>
        </p:txBody>
      </p:sp>
      <p:sp>
        <p:nvSpPr>
          <p:cNvPr id="2" name="TextBox 1">
            <a:extLst>
              <a:ext uri="{FF2B5EF4-FFF2-40B4-BE49-F238E27FC236}">
                <a16:creationId xmlns:a16="http://schemas.microsoft.com/office/drawing/2014/main" id="{EA656EE8-5276-ED4E-AE51-C4BC165E2808}"/>
              </a:ext>
            </a:extLst>
          </p:cNvPr>
          <p:cNvSpPr txBox="1"/>
          <p:nvPr/>
        </p:nvSpPr>
        <p:spPr>
          <a:xfrm>
            <a:off x="6377819" y="5467292"/>
            <a:ext cx="38047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0000"/>
                </a:solidFill>
                <a:effectLst/>
                <a:uLnTx/>
                <a:uFillTx/>
                <a:latin typeface="Corbel"/>
                <a:ea typeface="+mn-ea"/>
                <a:cs typeface="+mn-cs"/>
                <a:hlinkClick r:id="rId3"/>
              </a:rPr>
              <a:t>The Undergraduate Calendar, Reg. 5.4</a:t>
            </a:r>
            <a:endParaRPr kumimoji="0" lang="en-CA"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3" name="TextBox 2">
            <a:extLst>
              <a:ext uri="{FF2B5EF4-FFF2-40B4-BE49-F238E27FC236}">
                <a16:creationId xmlns:a16="http://schemas.microsoft.com/office/drawing/2014/main" id="{6D50F0FB-64A1-A44C-8963-FD4B15BF1995}"/>
              </a:ext>
            </a:extLst>
          </p:cNvPr>
          <p:cNvSpPr txBox="1"/>
          <p:nvPr/>
        </p:nvSpPr>
        <p:spPr>
          <a:xfrm>
            <a:off x="1626734" y="1425823"/>
            <a:ext cx="2647092" cy="44947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		12</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		11</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		10</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B+	  	9</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C+	  	6</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D+	 	 3</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a:t>
            </a:r>
          </a:p>
          <a:p>
            <a:pPr marL="0" marR="0" lvl="0" indent="0" algn="l" defTabSz="914400" rtl="0" eaLnBrk="1" fontAlgn="auto" latinLnBrk="0" hangingPunct="1">
              <a:lnSpc>
                <a:spcPct val="120000"/>
              </a:lnSpc>
              <a:spcBef>
                <a:spcPts val="0"/>
              </a:spcBef>
              <a:spcAft>
                <a:spcPts val="0"/>
              </a:spcAft>
              <a:buClrTx/>
              <a:buSzTx/>
              <a:buFontTx/>
              <a:buNone/>
              <a:tabLst>
                <a:tab pos="457189" algn="l"/>
                <a:tab pos="1142971" algn="l"/>
              </a:tabLst>
              <a:defRPr/>
            </a:pPr>
            <a:r>
              <a:rPr kumimoji="0" lang="en-US" sz="2400" b="0" i="0" u="none" strike="noStrike" kern="1200" cap="none" spc="0" normalizeH="0" baseline="0" noProof="0" dirty="0">
                <a:ln>
                  <a:noFill/>
                </a:ln>
                <a:solidFill>
                  <a:srgbClr val="000000"/>
                </a:solidFill>
                <a:effectLst/>
                <a:uLnTx/>
                <a:uFillTx/>
                <a:latin typeface="Corbel"/>
                <a:ea typeface="+mn-ea"/>
                <a:cs typeface="+mn-cs"/>
              </a:rPr>
              <a:t>	F	  	 0</a:t>
            </a:r>
          </a:p>
        </p:txBody>
      </p:sp>
    </p:spTree>
    <p:extLst>
      <p:ext uri="{BB962C8B-B14F-4D97-AF65-F5344CB8AC3E}">
        <p14:creationId xmlns:p14="http://schemas.microsoft.com/office/powerpoint/2010/main" val="244018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Grade Submission</a:t>
            </a:r>
            <a:endParaRPr lang="en-CA" dirty="0"/>
          </a:p>
        </p:txBody>
      </p:sp>
      <p:sp>
        <p:nvSpPr>
          <p:cNvPr id="5" name="Content Placeholder 4"/>
          <p:cNvSpPr>
            <a:spLocks noGrp="1"/>
          </p:cNvSpPr>
          <p:nvPr>
            <p:ph idx="1"/>
          </p:nvPr>
        </p:nvSpPr>
        <p:spPr>
          <a:xfrm>
            <a:off x="963826" y="1546578"/>
            <a:ext cx="5754995" cy="4842932"/>
          </a:xfrm>
        </p:spPr>
        <p:txBody>
          <a:bodyPr>
            <a:normAutofit fontScale="92500"/>
          </a:bodyPr>
          <a:lstStyle/>
          <a:p>
            <a:r>
              <a:rPr lang="en-US" sz="4000" b="1" dirty="0">
                <a:solidFill>
                  <a:srgbClr val="C00000"/>
                </a:solidFill>
              </a:rPr>
              <a:t>E-grades</a:t>
            </a:r>
            <a:r>
              <a:rPr lang="en-US" sz="4000" dirty="0"/>
              <a:t> in Carleton Central</a:t>
            </a:r>
          </a:p>
          <a:p>
            <a:pPr lvl="1"/>
            <a:r>
              <a:rPr lang="en-US" b="1" dirty="0"/>
              <a:t>10 calendar (not business) days </a:t>
            </a:r>
            <a:r>
              <a:rPr lang="en-US" dirty="0"/>
              <a:t>after exam </a:t>
            </a:r>
          </a:p>
          <a:p>
            <a:pPr lvl="1"/>
            <a:r>
              <a:rPr lang="en-US" dirty="0"/>
              <a:t>Submitted by </a:t>
            </a:r>
            <a:r>
              <a:rPr lang="en-US" b="1" dirty="0"/>
              <a:t>instructor</a:t>
            </a:r>
          </a:p>
          <a:p>
            <a:pPr lvl="1"/>
            <a:r>
              <a:rPr lang="en-US" dirty="0"/>
              <a:t>Approved by </a:t>
            </a:r>
            <a:r>
              <a:rPr lang="en-US" b="1" dirty="0"/>
              <a:t>Chair &amp; Dean </a:t>
            </a:r>
            <a:r>
              <a:rPr lang="en-US" dirty="0"/>
              <a:t>before release to students</a:t>
            </a:r>
          </a:p>
          <a:p>
            <a:pPr lvl="1"/>
            <a:r>
              <a:rPr lang="en-US" dirty="0"/>
              <a:t>“Change of grade” submissions made here as well</a:t>
            </a:r>
          </a:p>
          <a:p>
            <a:endParaRPr lang="en-CA" dirty="0"/>
          </a:p>
        </p:txBody>
      </p:sp>
      <p:pic>
        <p:nvPicPr>
          <p:cNvPr id="6" name="Picture 5">
            <a:extLst>
              <a:ext uri="{FF2B5EF4-FFF2-40B4-BE49-F238E27FC236}">
                <a16:creationId xmlns:a16="http://schemas.microsoft.com/office/drawing/2014/main" id="{E1B990FA-EF07-9E08-49AE-8AA991128737}"/>
              </a:ext>
            </a:extLst>
          </p:cNvPr>
          <p:cNvPicPr>
            <a:picLocks noChangeAspect="1"/>
          </p:cNvPicPr>
          <p:nvPr/>
        </p:nvPicPr>
        <p:blipFill>
          <a:blip r:embed="rId3"/>
          <a:stretch>
            <a:fillRect/>
          </a:stretch>
        </p:blipFill>
        <p:spPr>
          <a:xfrm>
            <a:off x="6856665" y="1782501"/>
            <a:ext cx="4856955" cy="3837263"/>
          </a:xfrm>
          <a:prstGeom prst="rect">
            <a:avLst/>
          </a:prstGeom>
        </p:spPr>
      </p:pic>
    </p:spTree>
    <p:extLst>
      <p:ext uri="{BB962C8B-B14F-4D97-AF65-F5344CB8AC3E}">
        <p14:creationId xmlns:p14="http://schemas.microsoft.com/office/powerpoint/2010/main" val="43259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D0CA-2BEB-4D26-A0EB-307D3072B941}"/>
              </a:ext>
            </a:extLst>
          </p:cNvPr>
          <p:cNvSpPr>
            <a:spLocks noGrp="1"/>
          </p:cNvSpPr>
          <p:nvPr>
            <p:ph type="ctrTitle"/>
          </p:nvPr>
        </p:nvSpPr>
        <p:spPr>
          <a:xfrm>
            <a:off x="383285" y="2105702"/>
            <a:ext cx="7468943" cy="740857"/>
          </a:xfrm>
        </p:spPr>
        <p:txBody>
          <a:bodyPr>
            <a:noAutofit/>
          </a:bodyPr>
          <a:lstStyle/>
          <a:p>
            <a:r>
              <a:rPr lang="en-CA" sz="4000" dirty="0">
                <a:latin typeface="+mj-lt"/>
                <a:cs typeface="Arial"/>
              </a:rPr>
              <a:t>Policies &amp; Procedures: Part 2</a:t>
            </a:r>
            <a:endParaRPr lang="en-CA" sz="4000" dirty="0">
              <a:latin typeface="+mj-lt"/>
            </a:endParaRPr>
          </a:p>
        </p:txBody>
      </p:sp>
      <p:sp>
        <p:nvSpPr>
          <p:cNvPr id="3" name="Subtitle 2">
            <a:extLst>
              <a:ext uri="{FF2B5EF4-FFF2-40B4-BE49-F238E27FC236}">
                <a16:creationId xmlns:a16="http://schemas.microsoft.com/office/drawing/2014/main" id="{4D23C02D-41C0-4673-9C0F-3A49739DB667}"/>
              </a:ext>
            </a:extLst>
          </p:cNvPr>
          <p:cNvSpPr>
            <a:spLocks noGrp="1"/>
          </p:cNvSpPr>
          <p:nvPr>
            <p:ph type="subTitle" idx="1"/>
          </p:nvPr>
        </p:nvSpPr>
        <p:spPr>
          <a:xfrm>
            <a:off x="383286" y="3086062"/>
            <a:ext cx="6795556" cy="1299014"/>
          </a:xfrm>
        </p:spPr>
        <p:txBody>
          <a:bodyPr vert="horz" lIns="0" tIns="0" rIns="0" bIns="0" rtlCol="0" anchor="t">
            <a:normAutofit/>
          </a:bodyPr>
          <a:lstStyle/>
          <a:p>
            <a:r>
              <a:rPr lang="en-CA" sz="2400" dirty="0">
                <a:latin typeface="+mj-lt"/>
              </a:rPr>
              <a:t>FIPPA, Copyright, Course Outline</a:t>
            </a:r>
          </a:p>
        </p:txBody>
      </p:sp>
    </p:spTree>
    <p:extLst>
      <p:ext uri="{BB962C8B-B14F-4D97-AF65-F5344CB8AC3E}">
        <p14:creationId xmlns:p14="http://schemas.microsoft.com/office/powerpoint/2010/main" val="44858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a:xfrm>
            <a:off x="838200" y="1886673"/>
            <a:ext cx="7405255" cy="3768169"/>
          </a:xfrm>
        </p:spPr>
        <p:txBody>
          <a:bodyPr/>
          <a:lstStyle/>
          <a:p>
            <a:r>
              <a:rPr lang="en-CA" b="1" dirty="0"/>
              <a:t>Name</a:t>
            </a:r>
          </a:p>
          <a:p>
            <a:pPr lvl="1"/>
            <a:r>
              <a:rPr lang="en-CA" sz="3467" dirty="0"/>
              <a:t>Dr. Morgan Rooney</a:t>
            </a:r>
          </a:p>
          <a:p>
            <a:pPr lvl="1"/>
            <a:r>
              <a:rPr lang="en-CA" sz="3467" dirty="0"/>
              <a:t>Educational Development Coordinator, TLS</a:t>
            </a:r>
          </a:p>
          <a:p>
            <a:pPr lvl="1"/>
            <a:r>
              <a:rPr lang="en-CA" sz="3467" dirty="0"/>
              <a:t>Adjunct Research Professor &amp; Contract Instructor, Department of English</a:t>
            </a:r>
          </a:p>
        </p:txBody>
      </p:sp>
      <p:pic>
        <p:nvPicPr>
          <p:cNvPr id="4" name="Picture 3" descr="images.png">
            <a:extLst>
              <a:ext uri="{FF2B5EF4-FFF2-40B4-BE49-F238E27FC236}">
                <a16:creationId xmlns:a16="http://schemas.microsoft.com/office/drawing/2014/main" id="{50DF1BA3-83E3-58D0-8D97-D22CFE6A5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9215" y="2660649"/>
            <a:ext cx="2292349" cy="1898651"/>
          </a:xfrm>
          <a:prstGeom prst="rect">
            <a:avLst/>
          </a:prstGeom>
        </p:spPr>
      </p:pic>
      <p:sp>
        <p:nvSpPr>
          <p:cNvPr id="5" name="TextBox 4">
            <a:extLst>
              <a:ext uri="{FF2B5EF4-FFF2-40B4-BE49-F238E27FC236}">
                <a16:creationId xmlns:a16="http://schemas.microsoft.com/office/drawing/2014/main" id="{8EEC014E-1A87-18DA-5EB4-AE8CB76A7D8C}"/>
              </a:ext>
            </a:extLst>
          </p:cNvPr>
          <p:cNvSpPr txBox="1"/>
          <p:nvPr/>
        </p:nvSpPr>
        <p:spPr>
          <a:xfrm>
            <a:off x="9614885" y="4559300"/>
            <a:ext cx="846707" cy="215444"/>
          </a:xfrm>
          <a:prstGeom prst="rect">
            <a:avLst/>
          </a:prstGeom>
          <a:noFill/>
        </p:spPr>
        <p:txBody>
          <a:bodyPr wrap="none" rtlCol="0">
            <a:spAutoFit/>
          </a:bodyPr>
          <a:lstStyle/>
          <a:p>
            <a:r>
              <a:rPr lang="en-CA" sz="800" dirty="0" err="1">
                <a:hlinkClick r:id="rId4"/>
              </a:rPr>
              <a:t>Rlv.zcache.com</a:t>
            </a:r>
            <a:endParaRPr lang="en-CA" sz="800" dirty="0"/>
          </a:p>
        </p:txBody>
      </p:sp>
    </p:spTree>
    <p:extLst>
      <p:ext uri="{BB962C8B-B14F-4D97-AF65-F5344CB8AC3E}">
        <p14:creationId xmlns:p14="http://schemas.microsoft.com/office/powerpoint/2010/main" val="229435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Confidentiality – FIPPA</a:t>
            </a:r>
            <a:endParaRPr lang="en-CA" dirty="0"/>
          </a:p>
        </p:txBody>
      </p:sp>
      <p:sp>
        <p:nvSpPr>
          <p:cNvPr id="9" name="Content Placeholder 8"/>
          <p:cNvSpPr>
            <a:spLocks noGrp="1"/>
          </p:cNvSpPr>
          <p:nvPr>
            <p:ph idx="1"/>
          </p:nvPr>
        </p:nvSpPr>
        <p:spPr>
          <a:xfrm>
            <a:off x="926757" y="1524001"/>
            <a:ext cx="6885400" cy="4642022"/>
          </a:xfrm>
        </p:spPr>
        <p:txBody>
          <a:bodyPr>
            <a:normAutofit fontScale="92500" lnSpcReduction="20000"/>
          </a:bodyPr>
          <a:lstStyle/>
          <a:p>
            <a:r>
              <a:rPr lang="en-US" b="1" dirty="0"/>
              <a:t>Third parties </a:t>
            </a:r>
            <a:r>
              <a:rPr lang="en-US" dirty="0"/>
              <a:t>(even parents!) (</a:t>
            </a:r>
            <a:r>
              <a:rPr lang="en-US" dirty="0">
                <a:solidFill>
                  <a:srgbClr val="0070C0"/>
                </a:solidFill>
              </a:rPr>
              <a:t>Reg. 2.3</a:t>
            </a:r>
            <a:r>
              <a:rPr lang="en-US" dirty="0"/>
              <a:t>)</a:t>
            </a:r>
            <a:endParaRPr lang="en-US" b="1" dirty="0"/>
          </a:p>
          <a:p>
            <a:pPr lvl="1"/>
            <a:r>
              <a:rPr lang="en-US" b="1" dirty="0">
                <a:sym typeface="Wingdings" panose="05000000000000000000" pitchFamily="2" charset="2"/>
              </a:rPr>
              <a:t>NO</a:t>
            </a:r>
            <a:r>
              <a:rPr lang="en-US" dirty="0">
                <a:sym typeface="Wingdings" panose="05000000000000000000" pitchFamily="2" charset="2"/>
              </a:rPr>
              <a:t> </a:t>
            </a:r>
            <a:r>
              <a:rPr lang="en-US" dirty="0"/>
              <a:t>information, even if student is a minor</a:t>
            </a:r>
          </a:p>
          <a:p>
            <a:r>
              <a:rPr lang="en-US" b="1" dirty="0"/>
              <a:t>Communication</a:t>
            </a:r>
            <a:r>
              <a:rPr lang="en-US" dirty="0"/>
              <a:t> (</a:t>
            </a:r>
            <a:r>
              <a:rPr lang="en-US" dirty="0">
                <a:solidFill>
                  <a:srgbClr val="0070C0"/>
                </a:solidFill>
              </a:rPr>
              <a:t>Reg. 2.3</a:t>
            </a:r>
            <a:r>
              <a:rPr lang="en-US" dirty="0"/>
              <a:t>)</a:t>
            </a:r>
          </a:p>
          <a:p>
            <a:pPr lvl="1"/>
            <a:r>
              <a:rPr lang="en-US" b="1" dirty="0"/>
              <a:t>ONLY</a:t>
            </a:r>
            <a:r>
              <a:rPr lang="en-US" dirty="0"/>
              <a:t> through official Carleton emails (</a:t>
            </a:r>
            <a:r>
              <a:rPr lang="en-US" dirty="0">
                <a:hlinkClick r:id="rId3"/>
              </a:rPr>
              <a:t>student@cmail.carleton.ca</a:t>
            </a:r>
            <a:r>
              <a:rPr lang="en-US" dirty="0"/>
              <a:t>)</a:t>
            </a:r>
          </a:p>
          <a:p>
            <a:r>
              <a:rPr lang="en-US" b="1" dirty="0"/>
              <a:t>Grades</a:t>
            </a:r>
            <a:r>
              <a:rPr lang="en-US" dirty="0"/>
              <a:t> are confidential (</a:t>
            </a:r>
            <a:r>
              <a:rPr lang="en-US" dirty="0">
                <a:solidFill>
                  <a:srgbClr val="0070C0"/>
                </a:solidFill>
              </a:rPr>
              <a:t>Reg. 2.3</a:t>
            </a:r>
            <a:r>
              <a:rPr lang="en-US" dirty="0"/>
              <a:t>)</a:t>
            </a:r>
          </a:p>
          <a:p>
            <a:pPr lvl="1"/>
            <a:r>
              <a:rPr lang="en-US" b="1" dirty="0"/>
              <a:t>Don’t</a:t>
            </a:r>
            <a:r>
              <a:rPr lang="en-US" dirty="0"/>
              <a:t> post in public areas or give assignments to friends</a:t>
            </a:r>
          </a:p>
          <a:p>
            <a:pPr lvl="1"/>
            <a:r>
              <a:rPr lang="en-US" dirty="0"/>
              <a:t>Use </a:t>
            </a:r>
            <a:r>
              <a:rPr lang="en-US" b="1" dirty="0"/>
              <a:t>Brightspace</a:t>
            </a:r>
            <a:endParaRPr lang="en-CA" b="1" dirty="0"/>
          </a:p>
        </p:txBody>
      </p:sp>
      <p:pic>
        <p:nvPicPr>
          <p:cNvPr id="4" name="Picture 3">
            <a:extLst>
              <a:ext uri="{FF2B5EF4-FFF2-40B4-BE49-F238E27FC236}">
                <a16:creationId xmlns:a16="http://schemas.microsoft.com/office/drawing/2014/main" id="{32A8DADF-3BB3-1B5B-F502-53D09050D0C2}"/>
              </a:ext>
            </a:extLst>
          </p:cNvPr>
          <p:cNvPicPr>
            <a:picLocks noChangeAspect="1"/>
          </p:cNvPicPr>
          <p:nvPr/>
        </p:nvPicPr>
        <p:blipFill>
          <a:blip r:embed="rId4"/>
          <a:stretch>
            <a:fillRect/>
          </a:stretch>
        </p:blipFill>
        <p:spPr>
          <a:xfrm>
            <a:off x="8579814" y="1524000"/>
            <a:ext cx="2662384" cy="3927675"/>
          </a:xfrm>
          <a:prstGeom prst="rect">
            <a:avLst/>
          </a:prstGeom>
        </p:spPr>
      </p:pic>
    </p:spTree>
    <p:extLst>
      <p:ext uri="{BB962C8B-B14F-4D97-AF65-F5344CB8AC3E}">
        <p14:creationId xmlns:p14="http://schemas.microsoft.com/office/powerpoint/2010/main" val="17939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1187-DA61-D244-AFF7-7DFAC8955017}"/>
              </a:ext>
            </a:extLst>
          </p:cNvPr>
          <p:cNvSpPr>
            <a:spLocks noGrp="1"/>
          </p:cNvSpPr>
          <p:nvPr>
            <p:ph type="title"/>
          </p:nvPr>
        </p:nvSpPr>
        <p:spPr/>
        <p:txBody>
          <a:bodyPr/>
          <a:lstStyle/>
          <a:p>
            <a:r>
              <a:rPr lang="en-US" dirty="0"/>
              <a:t>Copyright</a:t>
            </a:r>
          </a:p>
        </p:txBody>
      </p:sp>
      <p:sp>
        <p:nvSpPr>
          <p:cNvPr id="3" name="Content Placeholder 2">
            <a:extLst>
              <a:ext uri="{FF2B5EF4-FFF2-40B4-BE49-F238E27FC236}">
                <a16:creationId xmlns:a16="http://schemas.microsoft.com/office/drawing/2014/main" id="{5EBB1E5E-B791-1944-8AD1-72B98756BB79}"/>
              </a:ext>
            </a:extLst>
          </p:cNvPr>
          <p:cNvSpPr>
            <a:spLocks noGrp="1"/>
          </p:cNvSpPr>
          <p:nvPr>
            <p:ph idx="1"/>
          </p:nvPr>
        </p:nvSpPr>
        <p:spPr>
          <a:xfrm>
            <a:off x="838200" y="1359243"/>
            <a:ext cx="7639878" cy="4295599"/>
          </a:xfrm>
        </p:spPr>
        <p:txBody>
          <a:bodyPr/>
          <a:lstStyle/>
          <a:p>
            <a:r>
              <a:rPr lang="en-US" dirty="0"/>
              <a:t>Asserting copyright over your own materials: add language to syllabus</a:t>
            </a:r>
          </a:p>
          <a:p>
            <a:r>
              <a:rPr lang="en-US" dirty="0"/>
              <a:t>Respecting the copyright of others:</a:t>
            </a:r>
          </a:p>
          <a:p>
            <a:pPr lvl="1"/>
            <a:r>
              <a:rPr lang="en-US" dirty="0"/>
              <a:t>When in doubt, give credit</a:t>
            </a:r>
          </a:p>
          <a:p>
            <a:pPr lvl="1"/>
            <a:r>
              <a:rPr lang="en-US" dirty="0"/>
              <a:t>Links &gt; hosting files</a:t>
            </a:r>
          </a:p>
          <a:p>
            <a:pPr lvl="1"/>
            <a:r>
              <a:rPr lang="en-US" dirty="0"/>
              <a:t>Carleton Library, ARES system</a:t>
            </a:r>
          </a:p>
        </p:txBody>
      </p:sp>
      <p:pic>
        <p:nvPicPr>
          <p:cNvPr id="5" name="Picture 4" descr="A close up of a logo&#10;&#10;Description automatically generated">
            <a:extLst>
              <a:ext uri="{FF2B5EF4-FFF2-40B4-BE49-F238E27FC236}">
                <a16:creationId xmlns:a16="http://schemas.microsoft.com/office/drawing/2014/main" id="{E71AA7BB-914E-4D49-A10D-EE0D62B445FE}"/>
              </a:ext>
            </a:extLst>
          </p:cNvPr>
          <p:cNvPicPr>
            <a:picLocks noChangeAspect="1"/>
          </p:cNvPicPr>
          <p:nvPr/>
        </p:nvPicPr>
        <p:blipFill>
          <a:blip r:embed="rId3"/>
          <a:stretch>
            <a:fillRect/>
          </a:stretch>
        </p:blipFill>
        <p:spPr>
          <a:xfrm>
            <a:off x="2582517" y="4635157"/>
            <a:ext cx="2819400" cy="1727200"/>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8128FADA-12A9-BA44-A53D-0F4B10E8631E}"/>
              </a:ext>
            </a:extLst>
          </p:cNvPr>
          <p:cNvSpPr txBox="1"/>
          <p:nvPr/>
        </p:nvSpPr>
        <p:spPr>
          <a:xfrm>
            <a:off x="8533574" y="1270000"/>
            <a:ext cx="3252026" cy="43848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a:t>Sample language: </a:t>
            </a:r>
            <a:r>
              <a:rPr lang="en-US" sz="1600" dirty="0"/>
              <a:t>My lectures and course materials (including all PowerPoint presentations, handouts, videos, and similar materials) are protected by copyright. I am the exclusive owner of copyright and intellectual property of all course materials. You may take notes and make copies of course materials for your own educational use. You may not allow others to reproduce or distribute lecture notes and course materials publicly for commercial purposes without my express written consent.</a:t>
            </a:r>
            <a:endParaRPr lang="en-CA" sz="1600" dirty="0"/>
          </a:p>
        </p:txBody>
      </p:sp>
    </p:spTree>
    <p:extLst>
      <p:ext uri="{BB962C8B-B14F-4D97-AF65-F5344CB8AC3E}">
        <p14:creationId xmlns:p14="http://schemas.microsoft.com/office/powerpoint/2010/main" val="395719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2029-0E05-2047-B8B5-990C5B3B3DAD}"/>
              </a:ext>
            </a:extLst>
          </p:cNvPr>
          <p:cNvSpPr>
            <a:spLocks noGrp="1"/>
          </p:cNvSpPr>
          <p:nvPr>
            <p:ph type="title"/>
          </p:nvPr>
        </p:nvSpPr>
        <p:spPr/>
        <p:txBody>
          <a:bodyPr/>
          <a:lstStyle/>
          <a:p>
            <a:r>
              <a:rPr lang="en-US" dirty="0"/>
              <a:t>Course Syllabus</a:t>
            </a:r>
          </a:p>
        </p:txBody>
      </p:sp>
      <p:sp>
        <p:nvSpPr>
          <p:cNvPr id="3" name="Content Placeholder 2">
            <a:extLst>
              <a:ext uri="{FF2B5EF4-FFF2-40B4-BE49-F238E27FC236}">
                <a16:creationId xmlns:a16="http://schemas.microsoft.com/office/drawing/2014/main" id="{B3C44C79-9948-0C46-A1FA-A97B5BFF0476}"/>
              </a:ext>
            </a:extLst>
          </p:cNvPr>
          <p:cNvSpPr>
            <a:spLocks noGrp="1"/>
          </p:cNvSpPr>
          <p:nvPr>
            <p:ph idx="1"/>
          </p:nvPr>
        </p:nvSpPr>
        <p:spPr>
          <a:xfrm>
            <a:off x="838200" y="1359243"/>
            <a:ext cx="6607629" cy="4794814"/>
          </a:xfrm>
        </p:spPr>
        <p:txBody>
          <a:bodyPr/>
          <a:lstStyle/>
          <a:p>
            <a:r>
              <a:rPr lang="en-US" dirty="0"/>
              <a:t>Description, assessment info (%ages &amp; due dates), policies, weekly schedule, accommodations statements, any dept requirements</a:t>
            </a:r>
          </a:p>
          <a:p>
            <a:r>
              <a:rPr lang="en-US" dirty="0"/>
              <a:t>Needs to be accessible to students 1 week in advance of the start of the term (</a:t>
            </a:r>
            <a:r>
              <a:rPr lang="en-US" dirty="0">
                <a:solidFill>
                  <a:srgbClr val="0070C0"/>
                </a:solidFill>
              </a:rPr>
              <a:t>Reg. 5.2</a:t>
            </a:r>
            <a:r>
              <a:rPr lang="en-US" dirty="0"/>
              <a:t>)</a:t>
            </a:r>
          </a:p>
        </p:txBody>
      </p:sp>
      <p:sp>
        <p:nvSpPr>
          <p:cNvPr id="4" name="TextBox 3">
            <a:extLst>
              <a:ext uri="{FF2B5EF4-FFF2-40B4-BE49-F238E27FC236}">
                <a16:creationId xmlns:a16="http://schemas.microsoft.com/office/drawing/2014/main" id="{8BAA7EBB-26CC-4343-9122-B6D920D83584}"/>
              </a:ext>
            </a:extLst>
          </p:cNvPr>
          <p:cNvSpPr txBox="1"/>
          <p:nvPr/>
        </p:nvSpPr>
        <p:spPr>
          <a:xfrm>
            <a:off x="8610853" y="1872446"/>
            <a:ext cx="290336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2800" dirty="0">
                <a:hlinkClick r:id="rId3"/>
              </a:rPr>
              <a:t>Course Syllabus </a:t>
            </a:r>
          </a:p>
          <a:p>
            <a:pPr algn="ctr"/>
            <a:r>
              <a:rPr lang="en-US" sz="2800" dirty="0">
                <a:hlinkClick r:id="rId3"/>
              </a:rPr>
              <a:t>Checklist</a:t>
            </a:r>
            <a:endParaRPr lang="en-US" sz="2800" dirty="0"/>
          </a:p>
        </p:txBody>
      </p:sp>
      <p:sp>
        <p:nvSpPr>
          <p:cNvPr id="5" name="TextBox 4">
            <a:extLst>
              <a:ext uri="{FF2B5EF4-FFF2-40B4-BE49-F238E27FC236}">
                <a16:creationId xmlns:a16="http://schemas.microsoft.com/office/drawing/2014/main" id="{94B7F3CA-1836-7C40-A824-F355AD33EF59}"/>
              </a:ext>
            </a:extLst>
          </p:cNvPr>
          <p:cNvSpPr txBox="1"/>
          <p:nvPr/>
        </p:nvSpPr>
        <p:spPr>
          <a:xfrm>
            <a:off x="8610853" y="3429000"/>
            <a:ext cx="2943434"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sz="2800" dirty="0">
                <a:hlinkClick r:id="rId4"/>
              </a:rPr>
              <a:t>Accommodations</a:t>
            </a:r>
            <a:br>
              <a:rPr lang="en-US" sz="2800" dirty="0">
                <a:hlinkClick r:id="rId4"/>
              </a:rPr>
            </a:br>
            <a:r>
              <a:rPr lang="en-US" sz="2800" dirty="0">
                <a:hlinkClick r:id="rId4"/>
              </a:rPr>
              <a:t>Statements</a:t>
            </a:r>
            <a:endParaRPr lang="en-US" sz="2800" dirty="0"/>
          </a:p>
        </p:txBody>
      </p:sp>
    </p:spTree>
    <p:extLst>
      <p:ext uri="{BB962C8B-B14F-4D97-AF65-F5344CB8AC3E}">
        <p14:creationId xmlns:p14="http://schemas.microsoft.com/office/powerpoint/2010/main" val="238244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D0CA-2BEB-4D26-A0EB-307D3072B941}"/>
              </a:ext>
            </a:extLst>
          </p:cNvPr>
          <p:cNvSpPr>
            <a:spLocks noGrp="1"/>
          </p:cNvSpPr>
          <p:nvPr>
            <p:ph type="ctrTitle"/>
          </p:nvPr>
        </p:nvSpPr>
        <p:spPr>
          <a:xfrm>
            <a:off x="383285" y="2105702"/>
            <a:ext cx="7468943" cy="740857"/>
          </a:xfrm>
        </p:spPr>
        <p:txBody>
          <a:bodyPr>
            <a:noAutofit/>
          </a:bodyPr>
          <a:lstStyle/>
          <a:p>
            <a:r>
              <a:rPr lang="en-CA" sz="4000" dirty="0">
                <a:latin typeface="+mj-lt"/>
                <a:cs typeface="Arial"/>
              </a:rPr>
              <a:t>Policies &amp; Procedures: Part 3</a:t>
            </a:r>
            <a:endParaRPr lang="en-CA" sz="4000" dirty="0">
              <a:latin typeface="+mj-lt"/>
            </a:endParaRPr>
          </a:p>
        </p:txBody>
      </p:sp>
      <p:sp>
        <p:nvSpPr>
          <p:cNvPr id="3" name="Subtitle 2">
            <a:extLst>
              <a:ext uri="{FF2B5EF4-FFF2-40B4-BE49-F238E27FC236}">
                <a16:creationId xmlns:a16="http://schemas.microsoft.com/office/drawing/2014/main" id="{4D23C02D-41C0-4673-9C0F-3A49739DB667}"/>
              </a:ext>
            </a:extLst>
          </p:cNvPr>
          <p:cNvSpPr>
            <a:spLocks noGrp="1"/>
          </p:cNvSpPr>
          <p:nvPr>
            <p:ph type="subTitle" idx="1"/>
          </p:nvPr>
        </p:nvSpPr>
        <p:spPr>
          <a:xfrm>
            <a:off x="383286" y="3086062"/>
            <a:ext cx="6795556" cy="1299014"/>
          </a:xfrm>
        </p:spPr>
        <p:txBody>
          <a:bodyPr vert="horz" lIns="0" tIns="0" rIns="0" bIns="0" rtlCol="0" anchor="t">
            <a:normAutofit/>
          </a:bodyPr>
          <a:lstStyle/>
          <a:p>
            <a:r>
              <a:rPr lang="en-CA" sz="2400" dirty="0">
                <a:latin typeface="+mj-lt"/>
              </a:rPr>
              <a:t>Accommodations, Academic Misconduct</a:t>
            </a:r>
          </a:p>
        </p:txBody>
      </p:sp>
    </p:spTree>
    <p:extLst>
      <p:ext uri="{BB962C8B-B14F-4D97-AF65-F5344CB8AC3E}">
        <p14:creationId xmlns:p14="http://schemas.microsoft.com/office/powerpoint/2010/main" val="2966124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530D-23DB-F646-A178-8D41D51CCB74}"/>
              </a:ext>
            </a:extLst>
          </p:cNvPr>
          <p:cNvSpPr>
            <a:spLocks noGrp="1"/>
          </p:cNvSpPr>
          <p:nvPr>
            <p:ph type="title"/>
          </p:nvPr>
        </p:nvSpPr>
        <p:spPr/>
        <p:txBody>
          <a:bodyPr/>
          <a:lstStyle/>
          <a:p>
            <a:r>
              <a:rPr lang="en-US" dirty="0"/>
              <a:t>Accommodations</a:t>
            </a:r>
          </a:p>
        </p:txBody>
      </p:sp>
      <p:sp>
        <p:nvSpPr>
          <p:cNvPr id="3" name="Content Placeholder 2">
            <a:extLst>
              <a:ext uri="{FF2B5EF4-FFF2-40B4-BE49-F238E27FC236}">
                <a16:creationId xmlns:a16="http://schemas.microsoft.com/office/drawing/2014/main" id="{598751CA-E670-4549-9AD2-B8733698F195}"/>
              </a:ext>
            </a:extLst>
          </p:cNvPr>
          <p:cNvSpPr>
            <a:spLocks noGrp="1"/>
          </p:cNvSpPr>
          <p:nvPr>
            <p:ph idx="1"/>
          </p:nvPr>
        </p:nvSpPr>
        <p:spPr>
          <a:xfrm>
            <a:off x="838200" y="1359243"/>
            <a:ext cx="6099629" cy="3170351"/>
          </a:xfrm>
        </p:spPr>
        <p:txBody>
          <a:bodyPr>
            <a:normAutofit lnSpcReduction="10000"/>
          </a:bodyPr>
          <a:lstStyle/>
          <a:p>
            <a:r>
              <a:rPr lang="en-US" dirty="0"/>
              <a:t>Letters of Accommodation (</a:t>
            </a:r>
            <a:r>
              <a:rPr lang="en-US" dirty="0" err="1"/>
              <a:t>LoAs</a:t>
            </a:r>
            <a:r>
              <a:rPr lang="en-US" dirty="0"/>
              <a:t>)</a:t>
            </a:r>
          </a:p>
          <a:p>
            <a:pPr lvl="1"/>
            <a:r>
              <a:rPr lang="en-US" dirty="0"/>
              <a:t>Start of term</a:t>
            </a:r>
          </a:p>
          <a:p>
            <a:pPr lvl="1"/>
            <a:r>
              <a:rPr lang="en-US" dirty="0"/>
              <a:t>Process</a:t>
            </a:r>
          </a:p>
          <a:p>
            <a:pPr lvl="1"/>
            <a:r>
              <a:rPr lang="en-US" dirty="0"/>
              <a:t>Considerations</a:t>
            </a:r>
          </a:p>
          <a:p>
            <a:r>
              <a:rPr lang="en-US" dirty="0"/>
              <a:t>Request deadlines</a:t>
            </a:r>
          </a:p>
        </p:txBody>
      </p:sp>
      <p:sp>
        <p:nvSpPr>
          <p:cNvPr id="5" name="TextBox 4">
            <a:extLst>
              <a:ext uri="{FF2B5EF4-FFF2-40B4-BE49-F238E27FC236}">
                <a16:creationId xmlns:a16="http://schemas.microsoft.com/office/drawing/2014/main" id="{E5F63C4F-7C5C-AA4E-94AD-C850C7DC3860}"/>
              </a:ext>
            </a:extLst>
          </p:cNvPr>
          <p:cNvSpPr txBox="1"/>
          <p:nvPr/>
        </p:nvSpPr>
        <p:spPr>
          <a:xfrm>
            <a:off x="7333129" y="1374758"/>
            <a:ext cx="4361543"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a:t>For specific dates, review the</a:t>
            </a:r>
            <a:br>
              <a:rPr lang="en-US" sz="2400" dirty="0"/>
            </a:br>
            <a:r>
              <a:rPr lang="en-US" sz="2400" dirty="0"/>
              <a:t>Academic Year webpage</a:t>
            </a:r>
            <a:br>
              <a:rPr lang="en-US" sz="2400" dirty="0"/>
            </a:br>
            <a:r>
              <a:rPr lang="en-US" sz="2400" dirty="0" err="1">
                <a:hlinkClick r:id="rId3"/>
              </a:rPr>
              <a:t>calendar.carleton.ca</a:t>
            </a:r>
            <a:r>
              <a:rPr lang="en-US" sz="2400" dirty="0">
                <a:hlinkClick r:id="rId3"/>
              </a:rPr>
              <a:t>/</a:t>
            </a:r>
            <a:r>
              <a:rPr lang="en-US" sz="2400" dirty="0" err="1">
                <a:hlinkClick r:id="rId3"/>
              </a:rPr>
              <a:t>academicyear</a:t>
            </a:r>
            <a:endParaRPr lang="en-US" sz="2400" dirty="0"/>
          </a:p>
        </p:txBody>
      </p:sp>
      <p:pic>
        <p:nvPicPr>
          <p:cNvPr id="7" name="Picture 6">
            <a:extLst>
              <a:ext uri="{FF2B5EF4-FFF2-40B4-BE49-F238E27FC236}">
                <a16:creationId xmlns:a16="http://schemas.microsoft.com/office/drawing/2014/main" id="{A1F524F4-4243-D5A1-3F4B-38615FEE1BAD}"/>
              </a:ext>
            </a:extLst>
          </p:cNvPr>
          <p:cNvPicPr>
            <a:picLocks noChangeAspect="1"/>
          </p:cNvPicPr>
          <p:nvPr/>
        </p:nvPicPr>
        <p:blipFill>
          <a:blip r:embed="rId4"/>
          <a:stretch>
            <a:fillRect/>
          </a:stretch>
        </p:blipFill>
        <p:spPr>
          <a:xfrm>
            <a:off x="1010023" y="4721485"/>
            <a:ext cx="5480424" cy="1554543"/>
          </a:xfrm>
          <a:prstGeom prst="rect">
            <a:avLst/>
          </a:prstGeom>
        </p:spPr>
        <p:style>
          <a:lnRef idx="2">
            <a:schemeClr val="dk1"/>
          </a:lnRef>
          <a:fillRef idx="1">
            <a:schemeClr val="lt1"/>
          </a:fillRef>
          <a:effectRef idx="0">
            <a:schemeClr val="dk1"/>
          </a:effectRef>
          <a:fontRef idx="minor">
            <a:schemeClr val="dk1"/>
          </a:fontRef>
        </p:style>
      </p:pic>
      <p:sp>
        <p:nvSpPr>
          <p:cNvPr id="8" name="TextBox 7">
            <a:extLst>
              <a:ext uri="{FF2B5EF4-FFF2-40B4-BE49-F238E27FC236}">
                <a16:creationId xmlns:a16="http://schemas.microsoft.com/office/drawing/2014/main" id="{4A565D94-BE7A-DB10-3049-B020B7ABEB8B}"/>
              </a:ext>
            </a:extLst>
          </p:cNvPr>
          <p:cNvSpPr txBox="1"/>
          <p:nvPr/>
        </p:nvSpPr>
        <p:spPr>
          <a:xfrm>
            <a:off x="7333129" y="3329064"/>
            <a:ext cx="4361543" cy="193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a:t>Info about </a:t>
            </a:r>
            <a:r>
              <a:rPr lang="en-US" sz="2400" dirty="0" err="1"/>
              <a:t>Ventus</a:t>
            </a:r>
            <a:r>
              <a:rPr lang="en-US" sz="2400" dirty="0"/>
              <a:t>:</a:t>
            </a:r>
            <a:br>
              <a:rPr lang="en-US" sz="2400" dirty="0"/>
            </a:br>
            <a:r>
              <a:rPr lang="en-US" sz="2400" dirty="0">
                <a:hlinkClick r:id="rId5"/>
              </a:rPr>
              <a:t>carleton.ca/ventushelp/ventus-faculty-portal-overview/</a:t>
            </a:r>
            <a:br>
              <a:rPr lang="en-US" sz="2400" dirty="0"/>
            </a:br>
            <a:r>
              <a:rPr lang="en-US" sz="2400" dirty="0"/>
              <a:t>Login portal: </a:t>
            </a:r>
            <a:br>
              <a:rPr lang="en-US" sz="2400" dirty="0"/>
            </a:br>
            <a:r>
              <a:rPr lang="en-US" sz="2400" dirty="0">
                <a:hlinkClick r:id="rId6"/>
              </a:rPr>
              <a:t>ventus.carleton.ca/instructor</a:t>
            </a:r>
            <a:endParaRPr lang="en-US" sz="2400" dirty="0"/>
          </a:p>
        </p:txBody>
      </p:sp>
    </p:spTree>
    <p:extLst>
      <p:ext uri="{BB962C8B-B14F-4D97-AF65-F5344CB8AC3E}">
        <p14:creationId xmlns:p14="http://schemas.microsoft.com/office/powerpoint/2010/main" val="2050092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E7C9-0041-D8CD-D347-6F711AF3C61F}"/>
              </a:ext>
            </a:extLst>
          </p:cNvPr>
          <p:cNvSpPr>
            <a:spLocks noGrp="1"/>
          </p:cNvSpPr>
          <p:nvPr>
            <p:ph type="title"/>
          </p:nvPr>
        </p:nvSpPr>
        <p:spPr/>
        <p:txBody>
          <a:bodyPr/>
          <a:lstStyle/>
          <a:p>
            <a:r>
              <a:rPr lang="en-US" dirty="0"/>
              <a:t>Accommodations</a:t>
            </a:r>
          </a:p>
        </p:txBody>
      </p:sp>
      <p:pic>
        <p:nvPicPr>
          <p:cNvPr id="7" name="Content Placeholder 6">
            <a:extLst>
              <a:ext uri="{FF2B5EF4-FFF2-40B4-BE49-F238E27FC236}">
                <a16:creationId xmlns:a16="http://schemas.microsoft.com/office/drawing/2014/main" id="{D3F4B262-0CD3-3F33-3A73-C54BF1972F9C}"/>
              </a:ext>
            </a:extLst>
          </p:cNvPr>
          <p:cNvPicPr>
            <a:picLocks noGrp="1" noChangeAspect="1"/>
          </p:cNvPicPr>
          <p:nvPr>
            <p:ph idx="1"/>
          </p:nvPr>
        </p:nvPicPr>
        <p:blipFill>
          <a:blip r:embed="rId3"/>
          <a:stretch>
            <a:fillRect/>
          </a:stretch>
        </p:blipFill>
        <p:spPr>
          <a:xfrm>
            <a:off x="977097" y="1899914"/>
            <a:ext cx="4752372" cy="4429211"/>
          </a:xfrm>
        </p:spPr>
      </p:pic>
      <p:pic>
        <p:nvPicPr>
          <p:cNvPr id="10" name="Picture 9">
            <a:extLst>
              <a:ext uri="{FF2B5EF4-FFF2-40B4-BE49-F238E27FC236}">
                <a16:creationId xmlns:a16="http://schemas.microsoft.com/office/drawing/2014/main" id="{4C25C527-3A1D-DACA-2A33-E27B890F36A8}"/>
              </a:ext>
            </a:extLst>
          </p:cNvPr>
          <p:cNvPicPr>
            <a:picLocks noChangeAspect="1"/>
          </p:cNvPicPr>
          <p:nvPr/>
        </p:nvPicPr>
        <p:blipFill>
          <a:blip r:embed="rId4"/>
          <a:stretch>
            <a:fillRect/>
          </a:stretch>
        </p:blipFill>
        <p:spPr>
          <a:xfrm>
            <a:off x="4340827" y="1511019"/>
            <a:ext cx="7747000" cy="5207000"/>
          </a:xfrm>
          <a:prstGeom prst="rect">
            <a:avLst/>
          </a:prstGeom>
        </p:spPr>
      </p:pic>
    </p:spTree>
    <p:extLst>
      <p:ext uri="{BB962C8B-B14F-4D97-AF65-F5344CB8AC3E}">
        <p14:creationId xmlns:p14="http://schemas.microsoft.com/office/powerpoint/2010/main" val="176416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A5C2-F78F-89FB-2346-3AB1AA3D1DAF}"/>
              </a:ext>
            </a:extLst>
          </p:cNvPr>
          <p:cNvSpPr>
            <a:spLocks noGrp="1"/>
          </p:cNvSpPr>
          <p:nvPr>
            <p:ph type="title"/>
          </p:nvPr>
        </p:nvSpPr>
        <p:spPr/>
        <p:txBody>
          <a:bodyPr/>
          <a:lstStyle/>
          <a:p>
            <a:r>
              <a:rPr lang="en-US" dirty="0"/>
              <a:t>Academic Consideration Policy</a:t>
            </a:r>
          </a:p>
        </p:txBody>
      </p:sp>
      <p:sp>
        <p:nvSpPr>
          <p:cNvPr id="3" name="Content Placeholder 2">
            <a:extLst>
              <a:ext uri="{FF2B5EF4-FFF2-40B4-BE49-F238E27FC236}">
                <a16:creationId xmlns:a16="http://schemas.microsoft.com/office/drawing/2014/main" id="{554F85A1-C3B9-2C7B-7FD4-AD185A429286}"/>
              </a:ext>
            </a:extLst>
          </p:cNvPr>
          <p:cNvSpPr>
            <a:spLocks noGrp="1"/>
          </p:cNvSpPr>
          <p:nvPr>
            <p:ph idx="1"/>
          </p:nvPr>
        </p:nvSpPr>
        <p:spPr>
          <a:xfrm>
            <a:off x="838200" y="1359243"/>
            <a:ext cx="6934200" cy="4295599"/>
          </a:xfrm>
        </p:spPr>
        <p:txBody>
          <a:bodyPr>
            <a:normAutofit lnSpcReduction="10000"/>
          </a:bodyPr>
          <a:lstStyle/>
          <a:p>
            <a:r>
              <a:rPr lang="en-US" sz="2900" dirty="0"/>
              <a:t>Students can request ‘academic consideration’ (informal accommodations for short-term issues) via a </a:t>
            </a:r>
            <a:r>
              <a:rPr lang="en-US" sz="2900" dirty="0">
                <a:hlinkClick r:id="rId2"/>
              </a:rPr>
              <a:t>form</a:t>
            </a:r>
            <a:endParaRPr lang="en-US" sz="2900" dirty="0"/>
          </a:p>
          <a:p>
            <a:r>
              <a:rPr lang="en-US" sz="2900" dirty="0"/>
              <a:t>Extenuating circumstances = beyond the student’s control, impact their ability to attend to academic obligations, and could not have been prevented</a:t>
            </a:r>
          </a:p>
          <a:p>
            <a:r>
              <a:rPr lang="en-US" sz="2900" dirty="0"/>
              <a:t>Consider adding parameters around students’ access to such consideration, in consultation with your Chair/Dean</a:t>
            </a:r>
          </a:p>
        </p:txBody>
      </p:sp>
      <p:sp>
        <p:nvSpPr>
          <p:cNvPr id="4" name="TextBox 3">
            <a:extLst>
              <a:ext uri="{FF2B5EF4-FFF2-40B4-BE49-F238E27FC236}">
                <a16:creationId xmlns:a16="http://schemas.microsoft.com/office/drawing/2014/main" id="{F3CDBEDC-D134-BBAA-10B3-CA3426638833}"/>
              </a:ext>
            </a:extLst>
          </p:cNvPr>
          <p:cNvSpPr txBox="1"/>
          <p:nvPr/>
        </p:nvSpPr>
        <p:spPr>
          <a:xfrm>
            <a:off x="8183880" y="1462754"/>
            <a:ext cx="3360420" cy="178510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2200" dirty="0"/>
              <a:t>Read about the Policy:</a:t>
            </a:r>
            <a:br>
              <a:rPr lang="en-US" sz="2200" dirty="0"/>
            </a:br>
            <a:br>
              <a:rPr lang="en-US" sz="2200" dirty="0"/>
            </a:br>
            <a:r>
              <a:rPr lang="en-US" sz="2200" dirty="0">
                <a:hlinkClick r:id="rId3"/>
              </a:rPr>
              <a:t>carleton.ca/registrar/academic-consideration-coursework/</a:t>
            </a:r>
            <a:r>
              <a:rPr lang="en-US" sz="2200" dirty="0"/>
              <a:t>   </a:t>
            </a:r>
          </a:p>
        </p:txBody>
      </p:sp>
      <p:sp>
        <p:nvSpPr>
          <p:cNvPr id="5" name="TextBox 4">
            <a:extLst>
              <a:ext uri="{FF2B5EF4-FFF2-40B4-BE49-F238E27FC236}">
                <a16:creationId xmlns:a16="http://schemas.microsoft.com/office/drawing/2014/main" id="{3F79E315-685E-ED74-8D24-8C413F0A9267}"/>
              </a:ext>
            </a:extLst>
          </p:cNvPr>
          <p:cNvSpPr txBox="1"/>
          <p:nvPr/>
        </p:nvSpPr>
        <p:spPr>
          <a:xfrm>
            <a:off x="8098155" y="3610143"/>
            <a:ext cx="3531870" cy="144655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2200" dirty="0"/>
              <a:t>Info for Faculty:</a:t>
            </a:r>
            <a:br>
              <a:rPr lang="en-US" sz="2200" dirty="0"/>
            </a:br>
            <a:br>
              <a:rPr lang="en-US" sz="2200" dirty="0"/>
            </a:br>
            <a:r>
              <a:rPr lang="en-US" sz="2200" dirty="0">
                <a:hlinkClick r:id="rId4"/>
              </a:rPr>
              <a:t>i.carleton.ca/registrar/academic-consideration-policy/</a:t>
            </a:r>
            <a:r>
              <a:rPr lang="en-US" sz="2200" dirty="0"/>
              <a:t> </a:t>
            </a:r>
          </a:p>
        </p:txBody>
      </p:sp>
    </p:spTree>
    <p:extLst>
      <p:ext uri="{BB962C8B-B14F-4D97-AF65-F5344CB8AC3E}">
        <p14:creationId xmlns:p14="http://schemas.microsoft.com/office/powerpoint/2010/main" val="224610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6FE21-D2C8-554C-A0DB-881DBA32B9F2}"/>
              </a:ext>
            </a:extLst>
          </p:cNvPr>
          <p:cNvSpPr>
            <a:spLocks noGrp="1"/>
          </p:cNvSpPr>
          <p:nvPr>
            <p:ph type="title"/>
          </p:nvPr>
        </p:nvSpPr>
        <p:spPr/>
        <p:txBody>
          <a:bodyPr/>
          <a:lstStyle/>
          <a:p>
            <a:r>
              <a:rPr lang="en-US" dirty="0"/>
              <a:t>Academic Misconduct</a:t>
            </a:r>
          </a:p>
        </p:txBody>
      </p:sp>
      <p:sp>
        <p:nvSpPr>
          <p:cNvPr id="3" name="Content Placeholder 2">
            <a:extLst>
              <a:ext uri="{FF2B5EF4-FFF2-40B4-BE49-F238E27FC236}">
                <a16:creationId xmlns:a16="http://schemas.microsoft.com/office/drawing/2014/main" id="{C1882038-33E0-7A4E-9B52-02CA58680F50}"/>
              </a:ext>
            </a:extLst>
          </p:cNvPr>
          <p:cNvSpPr>
            <a:spLocks noGrp="1"/>
          </p:cNvSpPr>
          <p:nvPr>
            <p:ph idx="1"/>
          </p:nvPr>
        </p:nvSpPr>
        <p:spPr>
          <a:xfrm>
            <a:off x="838200" y="1359243"/>
            <a:ext cx="6765235" cy="4295599"/>
          </a:xfrm>
        </p:spPr>
        <p:txBody>
          <a:bodyPr>
            <a:normAutofit fontScale="92500" lnSpcReduction="10000"/>
          </a:bodyPr>
          <a:lstStyle/>
          <a:p>
            <a:r>
              <a:rPr lang="en-US" dirty="0"/>
              <a:t>Promoting a culture of Academic Integrity</a:t>
            </a:r>
          </a:p>
          <a:p>
            <a:r>
              <a:rPr lang="en-US" dirty="0"/>
              <a:t>Detecting</a:t>
            </a:r>
          </a:p>
          <a:p>
            <a:r>
              <a:rPr lang="en-US" dirty="0"/>
              <a:t>Reporting </a:t>
            </a:r>
            <a:r>
              <a:rPr lang="en-US" dirty="0">
                <a:sym typeface="Wingdings" pitchFamily="2" charset="2"/>
              </a:rPr>
              <a:t> Process</a:t>
            </a:r>
          </a:p>
          <a:p>
            <a:pPr lvl="1"/>
            <a:r>
              <a:rPr lang="en-US" dirty="0">
                <a:sym typeface="Wingdings" pitchFamily="2" charset="2"/>
              </a:rPr>
              <a:t>Centralized</a:t>
            </a:r>
          </a:p>
          <a:p>
            <a:pPr lvl="1"/>
            <a:r>
              <a:rPr lang="en-US" dirty="0">
                <a:sym typeface="Wingdings" pitchFamily="2" charset="2"/>
              </a:rPr>
              <a:t>Instructors do NOT assign marks or determine penalties for plagiarized work</a:t>
            </a:r>
            <a:endParaRPr lang="en-US" dirty="0"/>
          </a:p>
          <a:p>
            <a:r>
              <a:rPr lang="en-US" dirty="0"/>
              <a:t>Communicating to students</a:t>
            </a:r>
          </a:p>
        </p:txBody>
      </p:sp>
      <p:sp>
        <p:nvSpPr>
          <p:cNvPr id="4" name="TextBox 3">
            <a:extLst>
              <a:ext uri="{FF2B5EF4-FFF2-40B4-BE49-F238E27FC236}">
                <a16:creationId xmlns:a16="http://schemas.microsoft.com/office/drawing/2014/main" id="{FB192042-79C4-6C41-8AD6-8E9499484A0D}"/>
              </a:ext>
            </a:extLst>
          </p:cNvPr>
          <p:cNvSpPr txBox="1"/>
          <p:nvPr/>
        </p:nvSpPr>
        <p:spPr>
          <a:xfrm>
            <a:off x="8277065" y="1314094"/>
            <a:ext cx="3361174"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600" dirty="0">
                <a:hlinkClick r:id="rId3"/>
              </a:rPr>
              <a:t>The Academic Integrity Policy</a:t>
            </a:r>
            <a:endParaRPr lang="en-US" sz="3600" dirty="0"/>
          </a:p>
        </p:txBody>
      </p:sp>
      <p:sp>
        <p:nvSpPr>
          <p:cNvPr id="5" name="TextBox 4">
            <a:extLst>
              <a:ext uri="{FF2B5EF4-FFF2-40B4-BE49-F238E27FC236}">
                <a16:creationId xmlns:a16="http://schemas.microsoft.com/office/drawing/2014/main" id="{98F9345D-B902-0642-86A0-43AA6C71491A}"/>
              </a:ext>
            </a:extLst>
          </p:cNvPr>
          <p:cNvSpPr txBox="1"/>
          <p:nvPr/>
        </p:nvSpPr>
        <p:spPr>
          <a:xfrm>
            <a:off x="8356132" y="2815542"/>
            <a:ext cx="3203039"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3600" dirty="0">
                <a:hlinkClick r:id="rId4"/>
              </a:rPr>
              <a:t>Academic Integrity Resources </a:t>
            </a:r>
            <a:br>
              <a:rPr lang="en-US" sz="3600" dirty="0">
                <a:hlinkClick r:id="rId4"/>
              </a:rPr>
            </a:br>
            <a:r>
              <a:rPr lang="en-US" sz="3600" dirty="0">
                <a:hlinkClick r:id="rId4"/>
              </a:rPr>
              <a:t>for Instructors</a:t>
            </a:r>
            <a:endParaRPr lang="en-US" sz="3600" dirty="0"/>
          </a:p>
        </p:txBody>
      </p:sp>
    </p:spTree>
    <p:extLst>
      <p:ext uri="{BB962C8B-B14F-4D97-AF65-F5344CB8AC3E}">
        <p14:creationId xmlns:p14="http://schemas.microsoft.com/office/powerpoint/2010/main" val="40798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6F19-4D91-1D95-7338-A1E89586539D}"/>
              </a:ext>
            </a:extLst>
          </p:cNvPr>
          <p:cNvSpPr>
            <a:spLocks noGrp="1"/>
          </p:cNvSpPr>
          <p:nvPr>
            <p:ph type="title"/>
          </p:nvPr>
        </p:nvSpPr>
        <p:spPr/>
        <p:txBody>
          <a:bodyPr/>
          <a:lstStyle/>
          <a:p>
            <a:r>
              <a:rPr lang="en-US" dirty="0"/>
              <a:t>Academic Misconduct</a:t>
            </a:r>
          </a:p>
        </p:txBody>
      </p:sp>
      <p:sp>
        <p:nvSpPr>
          <p:cNvPr id="3" name="Content Placeholder 2">
            <a:extLst>
              <a:ext uri="{FF2B5EF4-FFF2-40B4-BE49-F238E27FC236}">
                <a16:creationId xmlns:a16="http://schemas.microsoft.com/office/drawing/2014/main" id="{1089293E-C293-C924-D383-B2F84877A2CA}"/>
              </a:ext>
            </a:extLst>
          </p:cNvPr>
          <p:cNvSpPr>
            <a:spLocks noGrp="1"/>
          </p:cNvSpPr>
          <p:nvPr>
            <p:ph idx="1"/>
          </p:nvPr>
        </p:nvSpPr>
        <p:spPr/>
        <p:txBody>
          <a:bodyPr>
            <a:normAutofit fontScale="92500"/>
          </a:bodyPr>
          <a:lstStyle/>
          <a:p>
            <a:r>
              <a:rPr lang="en-US" b="1" dirty="0" err="1"/>
              <a:t>ChatGPT</a:t>
            </a:r>
            <a:r>
              <a:rPr lang="en-US" b="1" dirty="0"/>
              <a:t> / AI Tools</a:t>
            </a:r>
          </a:p>
          <a:p>
            <a:r>
              <a:rPr lang="en-US" dirty="0"/>
              <a:t>Instructors have latitude to authorize or disallow use of </a:t>
            </a:r>
            <a:r>
              <a:rPr lang="en-US" dirty="0" err="1"/>
              <a:t>ChatGPT</a:t>
            </a:r>
            <a:r>
              <a:rPr lang="en-US" dirty="0"/>
              <a:t> / AI Tools</a:t>
            </a:r>
          </a:p>
          <a:p>
            <a:r>
              <a:rPr lang="en-US" dirty="0"/>
              <a:t>Instructors should not rely on AI detection tools as the sole source for any Academic Integrity allegation</a:t>
            </a:r>
          </a:p>
          <a:p>
            <a:r>
              <a:rPr lang="en-US" dirty="0"/>
              <a:t>For more ideas &amp; strategies, consult the Working Group Report </a:t>
            </a:r>
            <a:r>
              <a:rPr lang="en-US" dirty="0">
                <a:sym typeface="Wingdings" pitchFamily="2" charset="2"/>
              </a:rPr>
              <a:t></a:t>
            </a:r>
            <a:r>
              <a:rPr lang="en-US" dirty="0"/>
              <a:t> </a:t>
            </a:r>
            <a:r>
              <a:rPr lang="en-US" i="1" dirty="0"/>
              <a:t>AI in Teaching at Carleton: Opportunities and Challenges</a:t>
            </a:r>
          </a:p>
        </p:txBody>
      </p:sp>
    </p:spTree>
    <p:extLst>
      <p:ext uri="{BB962C8B-B14F-4D97-AF65-F5344CB8AC3E}">
        <p14:creationId xmlns:p14="http://schemas.microsoft.com/office/powerpoint/2010/main" val="90755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4"/>
            <a:ext cx="5141686" cy="1052286"/>
          </a:xfrm>
        </p:spPr>
        <p:txBody>
          <a:bodyPr>
            <a:normAutofit/>
          </a:bodyPr>
          <a:lstStyle/>
          <a:p>
            <a:r>
              <a:rPr lang="en-CA" sz="4000" dirty="0"/>
              <a:t>Academic Misconduct</a:t>
            </a:r>
          </a:p>
        </p:txBody>
      </p:sp>
      <p:sp>
        <p:nvSpPr>
          <p:cNvPr id="3" name="Content Placeholder 2"/>
          <p:cNvSpPr>
            <a:spLocks noGrp="1"/>
          </p:cNvSpPr>
          <p:nvPr>
            <p:ph idx="1"/>
          </p:nvPr>
        </p:nvSpPr>
        <p:spPr/>
        <p:txBody>
          <a:bodyPr>
            <a:normAutofit/>
          </a:bodyPr>
          <a:lstStyle/>
          <a:p>
            <a:pPr marL="0" indent="0">
              <a:lnSpc>
                <a:spcPct val="110000"/>
              </a:lnSpc>
              <a:buNone/>
            </a:pPr>
            <a:r>
              <a:rPr lang="en-CA" b="1" dirty="0"/>
              <a:t>Related Resources:</a:t>
            </a:r>
          </a:p>
        </p:txBody>
      </p:sp>
      <p:sp>
        <p:nvSpPr>
          <p:cNvPr id="4" name="TextBox 3">
            <a:extLst>
              <a:ext uri="{FF2B5EF4-FFF2-40B4-BE49-F238E27FC236}">
                <a16:creationId xmlns:a16="http://schemas.microsoft.com/office/drawing/2014/main" id="{9640BA73-9E58-674B-AFF8-8FDA09128C24}"/>
              </a:ext>
            </a:extLst>
          </p:cNvPr>
          <p:cNvSpPr txBox="1"/>
          <p:nvPr/>
        </p:nvSpPr>
        <p:spPr>
          <a:xfrm>
            <a:off x="613388" y="2489009"/>
            <a:ext cx="5366498"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2400" b="1" dirty="0">
                <a:solidFill>
                  <a:srgbClr val="C51E2E"/>
                </a:solidFill>
              </a:rPr>
              <a:t>The Academic Integrity Policy: </a:t>
            </a:r>
            <a:r>
              <a:rPr lang="en-US" sz="2400" u="sng" dirty="0" err="1"/>
              <a:t>carleton.ca</a:t>
            </a:r>
            <a:r>
              <a:rPr lang="en-US" sz="2400" u="sng" dirty="0"/>
              <a:t>/secretariat/wp-content/uploads/Academic-Integrity-Policy-2021.pdf </a:t>
            </a:r>
            <a:br>
              <a:rPr lang="en-US" sz="2400" u="sng" dirty="0"/>
            </a:br>
            <a:r>
              <a:rPr lang="en-CA" sz="2400" b="1" dirty="0">
                <a:solidFill>
                  <a:srgbClr val="C51E2E"/>
                </a:solidFill>
              </a:rPr>
              <a:t>The Instructor’s Guide to Academic Integrity: </a:t>
            </a:r>
            <a:r>
              <a:rPr lang="en-US" sz="2400" u="sng" dirty="0">
                <a:hlinkClick r:id="rId3"/>
              </a:rPr>
              <a:t>carleton.ca/studentaffairs/wp-content/uploads/Academic-Integrity-Instructors-Guide.pdf</a:t>
            </a:r>
            <a:r>
              <a:rPr lang="en-CA" sz="2400" dirty="0"/>
              <a:t> </a:t>
            </a:r>
            <a:br>
              <a:rPr lang="en-CA" sz="2400" dirty="0"/>
            </a:br>
            <a:endParaRPr lang="en-CA" sz="2400" dirty="0"/>
          </a:p>
        </p:txBody>
      </p:sp>
      <p:sp>
        <p:nvSpPr>
          <p:cNvPr id="5" name="TextBox 4">
            <a:extLst>
              <a:ext uri="{FF2B5EF4-FFF2-40B4-BE49-F238E27FC236}">
                <a16:creationId xmlns:a16="http://schemas.microsoft.com/office/drawing/2014/main" id="{FD9044D7-E68C-D247-AF83-5002491DBFD1}"/>
              </a:ext>
            </a:extLst>
          </p:cNvPr>
          <p:cNvSpPr txBox="1"/>
          <p:nvPr/>
        </p:nvSpPr>
        <p:spPr>
          <a:xfrm>
            <a:off x="6046719" y="321554"/>
            <a:ext cx="6072439" cy="637097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CA" sz="2400" b="1" dirty="0">
                <a:solidFill>
                  <a:srgbClr val="C51E2E"/>
                </a:solidFill>
              </a:rPr>
              <a:t>Faculty Forms, Guides, Instructions:</a:t>
            </a:r>
            <a:br>
              <a:rPr lang="en-CA" sz="2400" b="1" dirty="0"/>
            </a:br>
            <a:endParaRPr lang="en-CA" sz="2400" b="1" dirty="0"/>
          </a:p>
          <a:p>
            <a:pPr marL="342900" indent="-342900">
              <a:buFont typeface="Arial" panose="020B0604020202020204" pitchFamily="34" charset="0"/>
              <a:buChar char="•"/>
            </a:pPr>
            <a:r>
              <a:rPr lang="en-CA" sz="2400" dirty="0">
                <a:solidFill>
                  <a:srgbClr val="C51E2E"/>
                </a:solidFill>
              </a:rPr>
              <a:t>FASS: </a:t>
            </a:r>
            <a:r>
              <a:rPr lang="en-CA" sz="2400" dirty="0">
                <a:solidFill>
                  <a:schemeClr val="tx1"/>
                </a:solidFill>
              </a:rPr>
              <a:t>Academic Integrity Memo Template, </a:t>
            </a:r>
            <a:r>
              <a:rPr lang="en-US" sz="2400" u="sng" dirty="0">
                <a:hlinkClick r:id="rId4"/>
              </a:rPr>
              <a:t>carleton.ca/fass/faculty-resources/#teaching_resources</a:t>
            </a:r>
            <a:endParaRPr lang="en-US" sz="2400" u="sng" dirty="0"/>
          </a:p>
          <a:p>
            <a:pPr marL="342900" indent="-342900">
              <a:buFont typeface="Arial" panose="020B0604020202020204" pitchFamily="34" charset="0"/>
              <a:buChar char="•"/>
            </a:pPr>
            <a:r>
              <a:rPr lang="en-CA" sz="2400" dirty="0">
                <a:solidFill>
                  <a:srgbClr val="C51E2E"/>
                </a:solidFill>
              </a:rPr>
              <a:t>FPA:</a:t>
            </a:r>
            <a:r>
              <a:rPr lang="en-CA" sz="2400" dirty="0"/>
              <a:t> FPA Teaching Regulations, </a:t>
            </a:r>
            <a:r>
              <a:rPr lang="en-US" sz="2400" u="sng" dirty="0">
                <a:hlinkClick r:id="rId5"/>
              </a:rPr>
              <a:t>carleton.ca/FASS-FPA-teaching-regulations</a:t>
            </a:r>
            <a:endParaRPr lang="en-US" sz="2400" u="sng" dirty="0"/>
          </a:p>
          <a:p>
            <a:pPr marL="342900" indent="-342900">
              <a:buFont typeface="Arial" panose="020B0604020202020204" pitchFamily="34" charset="0"/>
              <a:buChar char="•"/>
            </a:pPr>
            <a:r>
              <a:rPr lang="en-CA" sz="2400" dirty="0" err="1">
                <a:solidFill>
                  <a:srgbClr val="C51E2E"/>
                </a:solidFill>
              </a:rPr>
              <a:t>Sprott</a:t>
            </a:r>
            <a:r>
              <a:rPr lang="en-CA" sz="2400" dirty="0">
                <a:solidFill>
                  <a:srgbClr val="C51E2E"/>
                </a:solidFill>
              </a:rPr>
              <a:t>:</a:t>
            </a:r>
            <a:r>
              <a:rPr lang="en-CA" sz="2400" dirty="0"/>
              <a:t> consult the </a:t>
            </a:r>
            <a:r>
              <a:rPr lang="en-CA" sz="2400" dirty="0" err="1"/>
              <a:t>Sprott</a:t>
            </a:r>
            <a:r>
              <a:rPr lang="en-CA" sz="2400" dirty="0"/>
              <a:t> intranet –</a:t>
            </a:r>
            <a:r>
              <a:rPr lang="en-CA" sz="2400" dirty="0">
                <a:hlinkClick r:id="rId6"/>
              </a:rPr>
              <a:t>i.carleton.ca/sprott/teaching-resources-forms/</a:t>
            </a:r>
            <a:endParaRPr lang="en-CA" sz="2400" dirty="0"/>
          </a:p>
          <a:p>
            <a:pPr marL="342900" indent="-342900">
              <a:buFont typeface="Arial" panose="020B0604020202020204" pitchFamily="34" charset="0"/>
              <a:buChar char="•"/>
            </a:pPr>
            <a:r>
              <a:rPr lang="en-CA" sz="2400" dirty="0">
                <a:solidFill>
                  <a:srgbClr val="C51E2E"/>
                </a:solidFill>
              </a:rPr>
              <a:t>Science:</a:t>
            </a:r>
            <a:r>
              <a:rPr lang="en-CA" sz="2400" dirty="0"/>
              <a:t> </a:t>
            </a:r>
            <a:r>
              <a:rPr lang="en-CA" sz="2400" dirty="0">
                <a:solidFill>
                  <a:srgbClr val="C00000"/>
                </a:solidFill>
                <a:hlinkClick r:id="rId7">
                  <a:extLst>
                    <a:ext uri="{A12FA001-AC4F-418D-AE19-62706E023703}">
                      <ahyp:hlinkClr xmlns:ahyp="http://schemas.microsoft.com/office/drawing/2018/hyperlinkcolor" val="tx"/>
                    </a:ext>
                  </a:extLst>
                </a:hlinkClick>
              </a:rPr>
              <a:t>ODSIntegrity@carleton.ca</a:t>
            </a:r>
            <a:r>
              <a:rPr lang="en-CA" sz="2400" dirty="0">
                <a:solidFill>
                  <a:schemeClr val="tx1"/>
                </a:solidFill>
              </a:rPr>
              <a:t>, Detecting &amp; Reporting Academic Misconduct, </a:t>
            </a:r>
            <a:r>
              <a:rPr lang="en-CA" sz="2400" dirty="0">
                <a:solidFill>
                  <a:srgbClr val="C00000"/>
                </a:solidFill>
                <a:hlinkClick r:id="rId8">
                  <a:extLst>
                    <a:ext uri="{A12FA001-AC4F-418D-AE19-62706E023703}">
                      <ahyp:hlinkClr xmlns:ahyp="http://schemas.microsoft.com/office/drawing/2018/hyperlinkcolor" val="tx"/>
                    </a:ext>
                  </a:extLst>
                </a:hlinkClick>
              </a:rPr>
              <a:t>science.carleton.ca/faculty-staff/academicintegrity/</a:t>
            </a:r>
            <a:r>
              <a:rPr lang="en-CA" sz="2400" dirty="0">
                <a:solidFill>
                  <a:schemeClr val="tx1"/>
                </a:solidFill>
              </a:rPr>
              <a:t> </a:t>
            </a:r>
            <a:endParaRPr lang="en-CA" sz="2400" dirty="0">
              <a:solidFill>
                <a:schemeClr val="tx1"/>
              </a:solidFill>
              <a:cs typeface="Arial"/>
            </a:endParaRPr>
          </a:p>
          <a:p>
            <a:pPr marL="342900" indent="-342900">
              <a:buFont typeface="Arial" panose="020B0604020202020204" pitchFamily="34" charset="0"/>
              <a:buChar char="•"/>
            </a:pPr>
            <a:r>
              <a:rPr lang="en-CA" sz="2400" dirty="0">
                <a:solidFill>
                  <a:srgbClr val="C51E2E"/>
                </a:solidFill>
              </a:rPr>
              <a:t>FED: </a:t>
            </a:r>
            <a:r>
              <a:rPr lang="en-CA" sz="2400" dirty="0">
                <a:solidFill>
                  <a:schemeClr val="tx1"/>
                </a:solidFill>
              </a:rPr>
              <a:t>Email your Associate Dean (Student Success)</a:t>
            </a:r>
            <a:endParaRPr lang="en-CA" sz="2400" dirty="0"/>
          </a:p>
        </p:txBody>
      </p:sp>
    </p:spTree>
    <p:extLst>
      <p:ext uri="{BB962C8B-B14F-4D97-AF65-F5344CB8AC3E}">
        <p14:creationId xmlns:p14="http://schemas.microsoft.com/office/powerpoint/2010/main" val="329430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61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Carleton!</a:t>
            </a:r>
          </a:p>
        </p:txBody>
      </p:sp>
      <p:sp>
        <p:nvSpPr>
          <p:cNvPr id="3" name="Content Placeholder 2"/>
          <p:cNvSpPr>
            <a:spLocks noGrp="1"/>
          </p:cNvSpPr>
          <p:nvPr>
            <p:ph idx="1"/>
          </p:nvPr>
        </p:nvSpPr>
        <p:spPr>
          <a:xfrm>
            <a:off x="838200" y="1359243"/>
            <a:ext cx="7418696" cy="4295599"/>
          </a:xfrm>
        </p:spPr>
        <p:txBody>
          <a:bodyPr>
            <a:normAutofit/>
          </a:bodyPr>
          <a:lstStyle/>
          <a:p>
            <a:r>
              <a:rPr lang="en-US" dirty="0">
                <a:latin typeface="Arial (Headings)"/>
              </a:rPr>
              <a:t>Be sure to bookmark the Orientation Resources page (</a:t>
            </a:r>
            <a:r>
              <a:rPr lang="en-US" dirty="0">
                <a:latin typeface="Arial (Headings)"/>
                <a:hlinkClick r:id="rId3"/>
              </a:rPr>
              <a:t>carleton.ca/tls/orientations</a:t>
            </a:r>
            <a:r>
              <a:rPr lang="en-US" dirty="0">
                <a:latin typeface="Arial (Headings)"/>
              </a:rPr>
              <a:t>)</a:t>
            </a:r>
          </a:p>
          <a:p>
            <a:r>
              <a:rPr lang="en-US" dirty="0">
                <a:latin typeface="Arial (Headings)"/>
              </a:rPr>
              <a:t>For 1-on-1 Brightspace support: </a:t>
            </a:r>
            <a:r>
              <a:rPr lang="en-CA" dirty="0">
                <a:hlinkClick r:id="rId4"/>
              </a:rPr>
              <a:t>tlssupport.carleton.ca</a:t>
            </a:r>
            <a:r>
              <a:rPr lang="en-CA" dirty="0"/>
              <a:t> </a:t>
            </a:r>
          </a:p>
          <a:p>
            <a:r>
              <a:rPr lang="en-US" dirty="0">
                <a:latin typeface="Arial (Headings)"/>
              </a:rPr>
              <a:t>For 1-on-1 course consultations: </a:t>
            </a:r>
            <a:r>
              <a:rPr lang="en-CA" dirty="0">
                <a:hlinkClick r:id="rId4"/>
              </a:rPr>
              <a:t>tlssupport.carleton.ca</a:t>
            </a:r>
            <a:r>
              <a:rPr lang="en-CA" dirty="0"/>
              <a:t> </a:t>
            </a:r>
            <a:endParaRPr lang="en-US" dirty="0">
              <a:latin typeface="Arial (Headings)"/>
            </a:endParaRPr>
          </a:p>
        </p:txBody>
      </p:sp>
      <p:pic>
        <p:nvPicPr>
          <p:cNvPr id="4" name="Picture 3">
            <a:extLst>
              <a:ext uri="{FF2B5EF4-FFF2-40B4-BE49-F238E27FC236}">
                <a16:creationId xmlns:a16="http://schemas.microsoft.com/office/drawing/2014/main" id="{2AE854D7-20B1-BAD9-03A4-C4632F958928}"/>
              </a:ext>
            </a:extLst>
          </p:cNvPr>
          <p:cNvPicPr>
            <a:picLocks noChangeAspect="1"/>
          </p:cNvPicPr>
          <p:nvPr/>
        </p:nvPicPr>
        <p:blipFill>
          <a:blip r:embed="rId5"/>
          <a:stretch>
            <a:fillRect/>
          </a:stretch>
        </p:blipFill>
        <p:spPr>
          <a:xfrm>
            <a:off x="8038531" y="2020544"/>
            <a:ext cx="3617371" cy="2241751"/>
          </a:xfrm>
          <a:prstGeom prst="rect">
            <a:avLst/>
          </a:prstGeom>
        </p:spPr>
      </p:pic>
      <p:sp>
        <p:nvSpPr>
          <p:cNvPr id="5" name="TextBox 4">
            <a:extLst>
              <a:ext uri="{FF2B5EF4-FFF2-40B4-BE49-F238E27FC236}">
                <a16:creationId xmlns:a16="http://schemas.microsoft.com/office/drawing/2014/main" id="{DA6F64AD-3207-76A6-6D15-EE667922E525}"/>
              </a:ext>
            </a:extLst>
          </p:cNvPr>
          <p:cNvSpPr txBox="1"/>
          <p:nvPr/>
        </p:nvSpPr>
        <p:spPr>
          <a:xfrm>
            <a:off x="9294126" y="4262295"/>
            <a:ext cx="889987" cy="215444"/>
          </a:xfrm>
          <a:prstGeom prst="rect">
            <a:avLst/>
          </a:prstGeom>
          <a:noFill/>
        </p:spPr>
        <p:txBody>
          <a:bodyPr wrap="none" rtlCol="0">
            <a:spAutoFit/>
          </a:bodyPr>
          <a:lstStyle/>
          <a:p>
            <a:r>
              <a:rPr lang="en-US" sz="800" dirty="0" err="1">
                <a:hlinkClick r:id="rId6"/>
              </a:rPr>
              <a:t>modoyoga.com</a:t>
            </a:r>
            <a:endParaRPr lang="en-US" sz="800" dirty="0"/>
          </a:p>
        </p:txBody>
      </p:sp>
    </p:spTree>
    <p:extLst>
      <p:ext uri="{BB962C8B-B14F-4D97-AF65-F5344CB8AC3E}">
        <p14:creationId xmlns:p14="http://schemas.microsoft.com/office/powerpoint/2010/main" val="578411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917AA-C5EE-A14B-831A-DFD54047E92C}"/>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381A83B-1E2F-B149-B5C9-07FC06F3703F}"/>
              </a:ext>
            </a:extLst>
          </p:cNvPr>
          <p:cNvSpPr>
            <a:spLocks noGrp="1"/>
          </p:cNvSpPr>
          <p:nvPr>
            <p:ph idx="1"/>
          </p:nvPr>
        </p:nvSpPr>
        <p:spPr>
          <a:xfrm>
            <a:off x="838200" y="1597306"/>
            <a:ext cx="5781261" cy="4057536"/>
          </a:xfrm>
        </p:spPr>
        <p:txBody>
          <a:bodyPr>
            <a:normAutofit fontScale="92500"/>
          </a:bodyPr>
          <a:lstStyle/>
          <a:p>
            <a:r>
              <a:rPr lang="en-US" dirty="0"/>
              <a:t>Policies and Procedures—Part 1: Assessment</a:t>
            </a:r>
          </a:p>
          <a:p>
            <a:r>
              <a:rPr lang="en-US" dirty="0"/>
              <a:t>Policies and Procedures—Part 2: FIPPA, Copyright, Course Outline</a:t>
            </a:r>
          </a:p>
          <a:p>
            <a:r>
              <a:rPr lang="en-US" dirty="0"/>
              <a:t>Policies and Procedures—Part 3: Accommodations, Academic Misconduct</a:t>
            </a:r>
          </a:p>
        </p:txBody>
      </p:sp>
      <p:pic>
        <p:nvPicPr>
          <p:cNvPr id="4" name="Picture 3">
            <a:extLst>
              <a:ext uri="{FF2B5EF4-FFF2-40B4-BE49-F238E27FC236}">
                <a16:creationId xmlns:a16="http://schemas.microsoft.com/office/drawing/2014/main" id="{6270D00A-5F7D-FC4D-9DF1-8ABC52EBBC14}"/>
              </a:ext>
            </a:extLst>
          </p:cNvPr>
          <p:cNvPicPr>
            <a:picLocks noChangeAspect="1"/>
          </p:cNvPicPr>
          <p:nvPr/>
        </p:nvPicPr>
        <p:blipFill>
          <a:blip r:embed="rId3"/>
          <a:stretch>
            <a:fillRect/>
          </a:stretch>
        </p:blipFill>
        <p:spPr>
          <a:xfrm>
            <a:off x="7830579" y="1722394"/>
            <a:ext cx="2857500" cy="2844800"/>
          </a:xfrm>
          <a:prstGeom prst="rect">
            <a:avLst/>
          </a:prstGeom>
        </p:spPr>
        <p:style>
          <a:lnRef idx="2">
            <a:schemeClr val="dk1"/>
          </a:lnRef>
          <a:fillRef idx="1">
            <a:schemeClr val="lt1"/>
          </a:fillRef>
          <a:effectRef idx="0">
            <a:schemeClr val="dk1"/>
          </a:effectRef>
          <a:fontRef idx="minor">
            <a:schemeClr val="dk1"/>
          </a:fontRef>
        </p:style>
      </p:pic>
      <p:sp>
        <p:nvSpPr>
          <p:cNvPr id="5" name="TextBox 4">
            <a:extLst>
              <a:ext uri="{FF2B5EF4-FFF2-40B4-BE49-F238E27FC236}">
                <a16:creationId xmlns:a16="http://schemas.microsoft.com/office/drawing/2014/main" id="{E8A153C1-82A9-8F46-9062-333B54539D4B}"/>
              </a:ext>
            </a:extLst>
          </p:cNvPr>
          <p:cNvSpPr txBox="1"/>
          <p:nvPr/>
        </p:nvSpPr>
        <p:spPr>
          <a:xfrm>
            <a:off x="8786191" y="4567194"/>
            <a:ext cx="780983" cy="215444"/>
          </a:xfrm>
          <a:prstGeom prst="rect">
            <a:avLst/>
          </a:prstGeom>
          <a:noFill/>
        </p:spPr>
        <p:txBody>
          <a:bodyPr wrap="none" rtlCol="0">
            <a:spAutoFit/>
          </a:bodyPr>
          <a:lstStyle/>
          <a:p>
            <a:r>
              <a:rPr lang="en-US" sz="800" dirty="0" err="1">
                <a:hlinkClick r:id="rId4"/>
              </a:rPr>
              <a:t>clipartart.com</a:t>
            </a:r>
            <a:endParaRPr lang="en-US" sz="800" dirty="0"/>
          </a:p>
        </p:txBody>
      </p:sp>
    </p:spTree>
    <p:extLst>
      <p:ext uri="{BB962C8B-B14F-4D97-AF65-F5344CB8AC3E}">
        <p14:creationId xmlns:p14="http://schemas.microsoft.com/office/powerpoint/2010/main" val="110450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D0CA-2BEB-4D26-A0EB-307D3072B941}"/>
              </a:ext>
            </a:extLst>
          </p:cNvPr>
          <p:cNvSpPr>
            <a:spLocks noGrp="1"/>
          </p:cNvSpPr>
          <p:nvPr>
            <p:ph type="ctrTitle"/>
          </p:nvPr>
        </p:nvSpPr>
        <p:spPr>
          <a:xfrm>
            <a:off x="383286" y="2105702"/>
            <a:ext cx="7140258" cy="740857"/>
          </a:xfrm>
        </p:spPr>
        <p:txBody>
          <a:bodyPr>
            <a:noAutofit/>
          </a:bodyPr>
          <a:lstStyle/>
          <a:p>
            <a:r>
              <a:rPr lang="en-CA" sz="4000" dirty="0">
                <a:latin typeface="+mj-lt"/>
                <a:cs typeface="Arial"/>
              </a:rPr>
              <a:t>Policies &amp; Procedures: Part 1</a:t>
            </a:r>
            <a:endParaRPr lang="en-CA" sz="4000" dirty="0">
              <a:latin typeface="+mj-lt"/>
            </a:endParaRPr>
          </a:p>
        </p:txBody>
      </p:sp>
      <p:sp>
        <p:nvSpPr>
          <p:cNvPr id="3" name="Subtitle 2">
            <a:extLst>
              <a:ext uri="{FF2B5EF4-FFF2-40B4-BE49-F238E27FC236}">
                <a16:creationId xmlns:a16="http://schemas.microsoft.com/office/drawing/2014/main" id="{4D23C02D-41C0-4673-9C0F-3A49739DB667}"/>
              </a:ext>
            </a:extLst>
          </p:cNvPr>
          <p:cNvSpPr>
            <a:spLocks noGrp="1"/>
          </p:cNvSpPr>
          <p:nvPr>
            <p:ph type="subTitle" idx="1"/>
          </p:nvPr>
        </p:nvSpPr>
        <p:spPr>
          <a:xfrm>
            <a:off x="383286" y="3086062"/>
            <a:ext cx="6795556" cy="1299014"/>
          </a:xfrm>
        </p:spPr>
        <p:txBody>
          <a:bodyPr vert="horz" lIns="0" tIns="0" rIns="0" bIns="0" rtlCol="0" anchor="t">
            <a:normAutofit/>
          </a:bodyPr>
          <a:lstStyle/>
          <a:p>
            <a:r>
              <a:rPr lang="en-CA" sz="2400" dirty="0">
                <a:latin typeface="+mj-lt"/>
              </a:rPr>
              <a:t>Assessment</a:t>
            </a:r>
          </a:p>
        </p:txBody>
      </p:sp>
    </p:spTree>
    <p:extLst>
      <p:ext uri="{BB962C8B-B14F-4D97-AF65-F5344CB8AC3E}">
        <p14:creationId xmlns:p14="http://schemas.microsoft.com/office/powerpoint/2010/main" val="283584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Term Work – Regulations</a:t>
            </a:r>
            <a:endParaRPr lang="en-CA" dirty="0"/>
          </a:p>
        </p:txBody>
      </p:sp>
      <p:sp>
        <p:nvSpPr>
          <p:cNvPr id="6" name="Content Placeholder 5"/>
          <p:cNvSpPr>
            <a:spLocks noGrp="1"/>
          </p:cNvSpPr>
          <p:nvPr>
            <p:ph idx="1"/>
          </p:nvPr>
        </p:nvSpPr>
        <p:spPr>
          <a:xfrm>
            <a:off x="976490" y="1600200"/>
            <a:ext cx="5540057" cy="4191000"/>
          </a:xfrm>
        </p:spPr>
        <p:txBody>
          <a:bodyPr>
            <a:normAutofit lnSpcReduction="10000"/>
          </a:bodyPr>
          <a:lstStyle/>
          <a:p>
            <a:r>
              <a:rPr lang="en-US" b="1" dirty="0"/>
              <a:t>Early Feedback</a:t>
            </a:r>
            <a:r>
              <a:rPr lang="en-US" dirty="0"/>
              <a:t> </a:t>
            </a:r>
            <a:r>
              <a:rPr lang="en-US" dirty="0">
                <a:solidFill>
                  <a:srgbClr val="0070C0"/>
                </a:solidFill>
              </a:rPr>
              <a:t>(Reg. 5.3)</a:t>
            </a:r>
          </a:p>
          <a:p>
            <a:pPr lvl="1"/>
            <a:r>
              <a:rPr lang="en-US" dirty="0"/>
              <a:t>First 25 teaching days; first 40 teaching days at the latest</a:t>
            </a:r>
          </a:p>
          <a:p>
            <a:r>
              <a:rPr lang="en-US" b="1" dirty="0"/>
              <a:t>No summative tests/exams (+15%) during last two weeks of term </a:t>
            </a:r>
            <a:r>
              <a:rPr lang="en-US" dirty="0">
                <a:solidFill>
                  <a:srgbClr val="0070C0"/>
                </a:solidFill>
              </a:rPr>
              <a:t>(Reg. 4.1)</a:t>
            </a:r>
          </a:p>
        </p:txBody>
      </p:sp>
      <p:sp>
        <p:nvSpPr>
          <p:cNvPr id="4" name="TextBox 3">
            <a:extLst>
              <a:ext uri="{FF2B5EF4-FFF2-40B4-BE49-F238E27FC236}">
                <a16:creationId xmlns:a16="http://schemas.microsoft.com/office/drawing/2014/main" id="{118051D5-5C28-CA43-AE6F-C35A427DE0B7}"/>
              </a:ext>
            </a:extLst>
          </p:cNvPr>
          <p:cNvSpPr txBox="1"/>
          <p:nvPr/>
        </p:nvSpPr>
        <p:spPr>
          <a:xfrm>
            <a:off x="6873608" y="2468930"/>
            <a:ext cx="5025167" cy="18158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dirty="0"/>
              <a:t>For specific dates, review the</a:t>
            </a:r>
            <a:br>
              <a:rPr lang="en-US" sz="2800" dirty="0"/>
            </a:br>
            <a:r>
              <a:rPr lang="en-US" sz="2800" dirty="0"/>
              <a:t>Academic Year webpage</a:t>
            </a:r>
            <a:br>
              <a:rPr lang="en-US" sz="2800" dirty="0"/>
            </a:br>
            <a:r>
              <a:rPr lang="en-US" sz="2800" dirty="0">
                <a:hlinkClick r:id="rId3"/>
              </a:rPr>
              <a:t>calendar.carleton.ca/academicyear</a:t>
            </a:r>
            <a:endParaRPr lang="en-US" sz="2800" dirty="0"/>
          </a:p>
        </p:txBody>
      </p:sp>
    </p:spTree>
    <p:extLst>
      <p:ext uri="{BB962C8B-B14F-4D97-AF65-F5344CB8AC3E}">
        <p14:creationId xmlns:p14="http://schemas.microsoft.com/office/powerpoint/2010/main" val="97171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Term Work &amp; Exams – Due Dates</a:t>
            </a:r>
            <a:endParaRPr lang="en-CA" dirty="0"/>
          </a:p>
        </p:txBody>
      </p:sp>
      <p:sp>
        <p:nvSpPr>
          <p:cNvPr id="6" name="Content Placeholder 5"/>
          <p:cNvSpPr>
            <a:spLocks noGrp="1"/>
          </p:cNvSpPr>
          <p:nvPr>
            <p:ph idx="1"/>
          </p:nvPr>
        </p:nvSpPr>
        <p:spPr>
          <a:xfrm>
            <a:off x="951470" y="1600200"/>
            <a:ext cx="5565077" cy="4648200"/>
          </a:xfrm>
        </p:spPr>
        <p:txBody>
          <a:bodyPr>
            <a:normAutofit lnSpcReduction="10000"/>
          </a:bodyPr>
          <a:lstStyle/>
          <a:p>
            <a:r>
              <a:rPr lang="en-US" b="1" dirty="0"/>
              <a:t>Term work due by the last class of term </a:t>
            </a:r>
            <a:r>
              <a:rPr lang="en-US" dirty="0"/>
              <a:t>(</a:t>
            </a:r>
            <a:r>
              <a:rPr lang="en-US" dirty="0">
                <a:solidFill>
                  <a:srgbClr val="0070C0"/>
                </a:solidFill>
              </a:rPr>
              <a:t>Reg. 5.2</a:t>
            </a:r>
            <a:r>
              <a:rPr lang="en-US" dirty="0"/>
              <a:t>)</a:t>
            </a:r>
            <a:endParaRPr lang="en-US" b="1" dirty="0"/>
          </a:p>
          <a:p>
            <a:r>
              <a:rPr lang="en-US" b="1" dirty="0"/>
              <a:t>All final exams held during the officially scheduled exam period</a:t>
            </a:r>
          </a:p>
          <a:p>
            <a:pPr lvl="1"/>
            <a:r>
              <a:rPr lang="en-US" dirty="0"/>
              <a:t>Not (usually) required (except in </a:t>
            </a:r>
            <a:r>
              <a:rPr lang="en-US" dirty="0">
                <a:solidFill>
                  <a:srgbClr val="C00000"/>
                </a:solidFill>
              </a:rPr>
              <a:t>Engineering</a:t>
            </a:r>
            <a:r>
              <a:rPr lang="en-US" dirty="0"/>
              <a:t>)</a:t>
            </a:r>
          </a:p>
          <a:p>
            <a:pPr lvl="1"/>
            <a:r>
              <a:rPr lang="en-US" dirty="0"/>
              <a:t>Check with your chair or undergraduate supervisor</a:t>
            </a:r>
          </a:p>
          <a:p>
            <a:pPr lvl="1"/>
            <a:endParaRPr lang="en-US" dirty="0"/>
          </a:p>
        </p:txBody>
      </p:sp>
      <p:sp>
        <p:nvSpPr>
          <p:cNvPr id="8" name="TextBox 7">
            <a:extLst>
              <a:ext uri="{FF2B5EF4-FFF2-40B4-BE49-F238E27FC236}">
                <a16:creationId xmlns:a16="http://schemas.microsoft.com/office/drawing/2014/main" id="{DBF1C157-88FA-421B-84AD-FDE2CB20C82A}"/>
              </a:ext>
            </a:extLst>
          </p:cNvPr>
          <p:cNvSpPr txBox="1"/>
          <p:nvPr/>
        </p:nvSpPr>
        <p:spPr>
          <a:xfrm>
            <a:off x="6873608" y="2468930"/>
            <a:ext cx="5025167" cy="18158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800" dirty="0"/>
              <a:t>For specific dates, review the</a:t>
            </a:r>
            <a:br>
              <a:rPr lang="en-US" sz="2800" dirty="0"/>
            </a:br>
            <a:r>
              <a:rPr lang="en-US" sz="2800" dirty="0"/>
              <a:t>Academic Year webpage</a:t>
            </a:r>
            <a:br>
              <a:rPr lang="en-US" sz="2800" dirty="0"/>
            </a:br>
            <a:r>
              <a:rPr lang="en-US" sz="2800" dirty="0">
                <a:hlinkClick r:id="rId3"/>
              </a:rPr>
              <a:t>calendar.carleton.ca/academicyear</a:t>
            </a:r>
            <a:endParaRPr lang="en-US" sz="2800" dirty="0"/>
          </a:p>
        </p:txBody>
      </p:sp>
    </p:spTree>
    <p:extLst>
      <p:ext uri="{BB962C8B-B14F-4D97-AF65-F5344CB8AC3E}">
        <p14:creationId xmlns:p14="http://schemas.microsoft.com/office/powerpoint/2010/main" val="303348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D0B5-F2F1-63CA-FB92-D55E1D942ECC}"/>
              </a:ext>
            </a:extLst>
          </p:cNvPr>
          <p:cNvSpPr>
            <a:spLocks noGrp="1"/>
          </p:cNvSpPr>
          <p:nvPr>
            <p:ph type="title"/>
          </p:nvPr>
        </p:nvSpPr>
        <p:spPr/>
        <p:txBody>
          <a:bodyPr/>
          <a:lstStyle/>
          <a:p>
            <a:r>
              <a:rPr lang="en-US" dirty="0"/>
              <a:t>Tests &amp; Exams – Scheduling</a:t>
            </a:r>
          </a:p>
        </p:txBody>
      </p:sp>
      <p:sp>
        <p:nvSpPr>
          <p:cNvPr id="3" name="Content Placeholder 2">
            <a:extLst>
              <a:ext uri="{FF2B5EF4-FFF2-40B4-BE49-F238E27FC236}">
                <a16:creationId xmlns:a16="http://schemas.microsoft.com/office/drawing/2014/main" id="{92AA509D-C27B-2657-A2C8-F2221052218F}"/>
              </a:ext>
            </a:extLst>
          </p:cNvPr>
          <p:cNvSpPr>
            <a:spLocks noGrp="1"/>
          </p:cNvSpPr>
          <p:nvPr>
            <p:ph idx="1"/>
          </p:nvPr>
        </p:nvSpPr>
        <p:spPr>
          <a:xfrm>
            <a:off x="838200" y="1498139"/>
            <a:ext cx="10515600" cy="4295599"/>
          </a:xfrm>
        </p:spPr>
        <p:txBody>
          <a:bodyPr>
            <a:normAutofit lnSpcReduction="10000"/>
          </a:bodyPr>
          <a:lstStyle/>
          <a:p>
            <a:r>
              <a:rPr lang="en-US" b="1" dirty="0"/>
              <a:t>In-person Tests: </a:t>
            </a:r>
          </a:p>
          <a:p>
            <a:pPr lvl="1"/>
            <a:r>
              <a:rPr lang="en-US" dirty="0"/>
              <a:t>Requests for in-term tests scheduled outside of class time: </a:t>
            </a:r>
            <a:r>
              <a:rPr lang="en-US" sz="3200" dirty="0">
                <a:hlinkClick r:id="rId2"/>
              </a:rPr>
              <a:t>i.carleton.ca/mec/exam-data-collection/</a:t>
            </a:r>
            <a:r>
              <a:rPr lang="en-US" sz="3200" dirty="0"/>
              <a:t> </a:t>
            </a:r>
          </a:p>
          <a:p>
            <a:pPr lvl="1"/>
            <a:r>
              <a:rPr lang="en-US" dirty="0"/>
              <a:t>Requests for in-term tests scheduled during class time for PMC students: </a:t>
            </a:r>
            <a:r>
              <a:rPr lang="en-US" sz="3200" dirty="0">
                <a:hlinkClick r:id="rId3"/>
              </a:rPr>
              <a:t>ventus.carleton.ca/instructor/</a:t>
            </a:r>
            <a:r>
              <a:rPr lang="en-US" sz="3200" dirty="0"/>
              <a:t> </a:t>
            </a:r>
            <a:endParaRPr lang="en-US" dirty="0"/>
          </a:p>
          <a:p>
            <a:r>
              <a:rPr lang="en-US" b="1" dirty="0"/>
              <a:t>Exams (in-person or online):</a:t>
            </a:r>
          </a:p>
          <a:p>
            <a:pPr lvl="1"/>
            <a:r>
              <a:rPr lang="en-US" dirty="0"/>
              <a:t>Request through your department for formal exam periods (December, April, June, August) – see The Academic Year (</a:t>
            </a:r>
            <a:r>
              <a:rPr lang="en-US" dirty="0">
                <a:hlinkClick r:id="rId4"/>
              </a:rPr>
              <a:t>calendar.carleton.ca/academicyear/</a:t>
            </a:r>
            <a:r>
              <a:rPr lang="en-US" dirty="0"/>
              <a:t>)</a:t>
            </a:r>
          </a:p>
        </p:txBody>
      </p:sp>
    </p:spTree>
    <p:extLst>
      <p:ext uri="{BB962C8B-B14F-4D97-AF65-F5344CB8AC3E}">
        <p14:creationId xmlns:p14="http://schemas.microsoft.com/office/powerpoint/2010/main" val="417314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99491-527B-94E4-E7EE-3506A563B452}"/>
              </a:ext>
            </a:extLst>
          </p:cNvPr>
          <p:cNvSpPr>
            <a:spLocks noGrp="1"/>
          </p:cNvSpPr>
          <p:nvPr>
            <p:ph type="title"/>
          </p:nvPr>
        </p:nvSpPr>
        <p:spPr/>
        <p:txBody>
          <a:bodyPr/>
          <a:lstStyle/>
          <a:p>
            <a:r>
              <a:rPr lang="en-US" dirty="0"/>
              <a:t>Tests &amp; Exams – Deliverables/Types</a:t>
            </a:r>
          </a:p>
        </p:txBody>
      </p:sp>
      <p:sp>
        <p:nvSpPr>
          <p:cNvPr id="3" name="Content Placeholder 2">
            <a:extLst>
              <a:ext uri="{FF2B5EF4-FFF2-40B4-BE49-F238E27FC236}">
                <a16:creationId xmlns:a16="http://schemas.microsoft.com/office/drawing/2014/main" id="{A3398CDD-8222-04BB-1A1C-675CD02606EE}"/>
              </a:ext>
            </a:extLst>
          </p:cNvPr>
          <p:cNvSpPr>
            <a:spLocks noGrp="1"/>
          </p:cNvSpPr>
          <p:nvPr>
            <p:ph idx="1"/>
          </p:nvPr>
        </p:nvSpPr>
        <p:spPr>
          <a:xfrm>
            <a:off x="838200" y="1608880"/>
            <a:ext cx="10515600" cy="4173283"/>
          </a:xfrm>
        </p:spPr>
        <p:txBody>
          <a:bodyPr>
            <a:normAutofit fontScale="62500" lnSpcReduction="20000"/>
          </a:bodyPr>
          <a:lstStyle/>
          <a:p>
            <a:r>
              <a:rPr lang="en-US" sz="4500" b="1" dirty="0"/>
              <a:t>In-Term Exams (Midterm, Quiz, Test, etc.): </a:t>
            </a:r>
          </a:p>
          <a:p>
            <a:pPr lvl="1"/>
            <a:r>
              <a:rPr lang="en-US" sz="3700" b="1" dirty="0"/>
              <a:t>In-Person Paper Exams</a:t>
            </a:r>
            <a:r>
              <a:rPr lang="en-US" sz="3700" dirty="0"/>
              <a:t>: instructor supplies paper copies; can be printed in-house within your department and brought to the exam site directly, or reproduced and delivered by SES for a fee. Go to </a:t>
            </a:r>
            <a:r>
              <a:rPr lang="en-US" sz="3700" dirty="0">
                <a:hlinkClick r:id="rId2"/>
              </a:rPr>
              <a:t>i.carleton.ca/mec/exam-data-collection/</a:t>
            </a:r>
            <a:r>
              <a:rPr lang="en-US" sz="3700" dirty="0"/>
              <a:t> to submit your exam details or notify them if you will handle printing independently. For in-person digital exams, use the link to inform SES and select the service applicable to you.</a:t>
            </a:r>
          </a:p>
          <a:p>
            <a:pPr lvl="1"/>
            <a:r>
              <a:rPr lang="en-US" sz="3700" b="1" dirty="0"/>
              <a:t>Online Exams</a:t>
            </a:r>
            <a:r>
              <a:rPr lang="en-US" sz="3700" dirty="0"/>
              <a:t>: Submit your exam (</a:t>
            </a:r>
            <a:r>
              <a:rPr lang="en-US" sz="3700" dirty="0">
                <a:hlinkClick r:id="rId2"/>
              </a:rPr>
              <a:t>i.carleton.ca/mec/exam-data-collection/</a:t>
            </a:r>
            <a:r>
              <a:rPr lang="en-US" sz="3700" dirty="0"/>
              <a:t>) for SES to set up in Brightspace, conduct a review of the settings, and/or apply PMC accommodations (</a:t>
            </a:r>
            <a:r>
              <a:rPr lang="en-US" sz="3700" dirty="0">
                <a:hlinkClick r:id="rId3"/>
              </a:rPr>
              <a:t>ventus.carleton.ca/instructor/</a:t>
            </a:r>
            <a:r>
              <a:rPr lang="en-US" sz="3700" dirty="0"/>
              <a:t>). </a:t>
            </a:r>
          </a:p>
          <a:p>
            <a:pPr lvl="1"/>
            <a:r>
              <a:rPr lang="en-US" sz="3700" b="1" dirty="0"/>
              <a:t>Hybrid Exams (include both paper and online elements)</a:t>
            </a:r>
            <a:r>
              <a:rPr lang="en-US" sz="3700" dirty="0"/>
              <a:t>: e.g., a paper exam for some questions + the use of Brightspace for multiple-choice questions</a:t>
            </a:r>
          </a:p>
        </p:txBody>
      </p:sp>
    </p:spTree>
    <p:extLst>
      <p:ext uri="{BB962C8B-B14F-4D97-AF65-F5344CB8AC3E}">
        <p14:creationId xmlns:p14="http://schemas.microsoft.com/office/powerpoint/2010/main" val="139974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rgbClr val="000000"/>
      </a:dk1>
      <a:lt1>
        <a:srgbClr val="FEFFFF"/>
      </a:lt1>
      <a:dk2>
        <a:srgbClr val="44546A"/>
      </a:dk2>
      <a:lt2>
        <a:srgbClr val="F3F3F3"/>
      </a:lt2>
      <a:accent1>
        <a:srgbClr val="E91C24"/>
      </a:accent1>
      <a:accent2>
        <a:srgbClr val="D5D5D5"/>
      </a:accent2>
      <a:accent3>
        <a:srgbClr val="A9A9A9"/>
      </a:accent3>
      <a:accent4>
        <a:srgbClr val="797979"/>
      </a:accent4>
      <a:accent5>
        <a:srgbClr val="424242"/>
      </a:accent5>
      <a:accent6>
        <a:srgbClr val="000000"/>
      </a:accent6>
      <a:hlink>
        <a:srgbClr val="E91C2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A5569ACC087438EB84A5C7D34B3DB" ma:contentTypeVersion="18" ma:contentTypeDescription="Create a new document." ma:contentTypeScope="" ma:versionID="d79ce986c9e948392a667192748328c5">
  <xsd:schema xmlns:xsd="http://www.w3.org/2001/XMLSchema" xmlns:xs="http://www.w3.org/2001/XMLSchema" xmlns:p="http://schemas.microsoft.com/office/2006/metadata/properties" xmlns:ns2="23a285f8-e6c9-4510-98f2-0b4c4378357f" xmlns:ns3="d0822e75-7f4b-401b-a96f-c4c855fc9d06" targetNamespace="http://schemas.microsoft.com/office/2006/metadata/properties" ma:root="true" ma:fieldsID="8e085b6e92d0eb7d39feb7ad690739b2" ns2:_="" ns3:_="">
    <xsd:import namespace="23a285f8-e6c9-4510-98f2-0b4c4378357f"/>
    <xsd:import namespace="d0822e75-7f4b-401b-a96f-c4c855fc9d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a285f8-e6c9-4510-98f2-0b4c437835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867e9f5-3de3-4dc2-b3ad-d96751f4aa63}" ma:internalName="TaxCatchAll" ma:showField="CatchAllData" ma:web="23a285f8-e6c9-4510-98f2-0b4c4378357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822e75-7f4b-401b-a96f-c4c855fc9d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f643bf9-c92d-4565-8aae-71318312e3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a285f8-e6c9-4510-98f2-0b4c4378357f" xsi:nil="true"/>
    <lcf76f155ced4ddcb4097134ff3c332f xmlns="d0822e75-7f4b-401b-a96f-c4c855fc9d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1B9C27-B4A7-4381-B695-35B73AC2E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a285f8-e6c9-4510-98f2-0b4c4378357f"/>
    <ds:schemaRef ds:uri="d0822e75-7f4b-401b-a96f-c4c855fc9d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9EFC18-1B99-454F-A6C4-490991227439}">
  <ds:schemaRefs>
    <ds:schemaRef ds:uri="http://schemas.microsoft.com/sharepoint/v3/contenttype/forms"/>
  </ds:schemaRefs>
</ds:datastoreItem>
</file>

<file path=customXml/itemProps3.xml><?xml version="1.0" encoding="utf-8"?>
<ds:datastoreItem xmlns:ds="http://schemas.openxmlformats.org/officeDocument/2006/customXml" ds:itemID="{DEC2CFEB-AC53-4DFF-B28C-57693C016F7E}">
  <ds:schemaRefs>
    <ds:schemaRef ds:uri="3bb2c8a0-2198-4088-826d-748818ba9d1a"/>
    <ds:schemaRef ds:uri="a88b1891-7fe1-49d8-b58d-92999ca697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3a285f8-e6c9-4510-98f2-0b4c4378357f"/>
    <ds:schemaRef ds:uri="d0822e75-7f4b-401b-a96f-c4c855fc9d06"/>
  </ds:schemaRefs>
</ds:datastoreItem>
</file>

<file path=docProps/app.xml><?xml version="1.0" encoding="utf-8"?>
<Properties xmlns="http://schemas.openxmlformats.org/officeDocument/2006/extended-properties" xmlns:vt="http://schemas.openxmlformats.org/officeDocument/2006/docPropsVTypes">
  <Template/>
  <TotalTime>3487</TotalTime>
  <Words>2031</Words>
  <Application>Microsoft Macintosh PowerPoint</Application>
  <PresentationFormat>Widescreen</PresentationFormat>
  <Paragraphs>223</Paragraphs>
  <Slides>30</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(Headings)</vt:lpstr>
      <vt:lpstr>Calibri</vt:lpstr>
      <vt:lpstr>Corbel</vt:lpstr>
      <vt:lpstr>Office Theme</vt:lpstr>
      <vt:lpstr>Orientation to Teaching &amp; Learning at Carleton University</vt:lpstr>
      <vt:lpstr>Introductions</vt:lpstr>
      <vt:lpstr>PowerPoint Presentation</vt:lpstr>
      <vt:lpstr>Overview</vt:lpstr>
      <vt:lpstr>Policies &amp; Procedures: Part 1</vt:lpstr>
      <vt:lpstr>Term Work – Regulations</vt:lpstr>
      <vt:lpstr>Term Work &amp; Exams – Due Dates</vt:lpstr>
      <vt:lpstr>Tests &amp; Exams – Scheduling</vt:lpstr>
      <vt:lpstr>Tests &amp; Exams – Deliverables/Types</vt:lpstr>
      <vt:lpstr>Tests &amp; Exams – Deliverables/Types</vt:lpstr>
      <vt:lpstr>End-Term Exams – Services, Deadlines, Fees</vt:lpstr>
      <vt:lpstr>Exam Duration Types</vt:lpstr>
      <vt:lpstr>Exams – Day-Of Supports</vt:lpstr>
      <vt:lpstr>Exams – Day-Of Supports</vt:lpstr>
      <vt:lpstr>Term Work – Deferrals</vt:lpstr>
      <vt:lpstr>Exams – Deferrals</vt:lpstr>
      <vt:lpstr>Carleton’s Grading Scheme</vt:lpstr>
      <vt:lpstr>Final Grade Submission</vt:lpstr>
      <vt:lpstr>Policies &amp; Procedures: Part 2</vt:lpstr>
      <vt:lpstr>Confidentiality – FIPPA</vt:lpstr>
      <vt:lpstr>Copyright</vt:lpstr>
      <vt:lpstr>Course Syllabus</vt:lpstr>
      <vt:lpstr>Policies &amp; Procedures: Part 3</vt:lpstr>
      <vt:lpstr>Accommodations</vt:lpstr>
      <vt:lpstr>Accommodations</vt:lpstr>
      <vt:lpstr>Academic Consideration Policy</vt:lpstr>
      <vt:lpstr>Academic Misconduct</vt:lpstr>
      <vt:lpstr>Academic Misconduct</vt:lpstr>
      <vt:lpstr>Academic Misconduct</vt:lpstr>
      <vt:lpstr>Welcome to Carleton!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Atallah</dc:creator>
  <cp:lastModifiedBy>Morgan Rooney</cp:lastModifiedBy>
  <cp:revision>37</cp:revision>
  <dcterms:created xsi:type="dcterms:W3CDTF">2018-11-07T19:35:49Z</dcterms:created>
  <dcterms:modified xsi:type="dcterms:W3CDTF">2024-06-26T16:13:14Z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0x0101001A0A5569ACC087438EB84A5C7D34B3DB</vt:lpwstr>
  </property>
  <property fmtid="{D5CDD505-2E9C-101B-9397-08002B2CF9AE}" pid="3" name="MediaServiceImageTags">
    <vt:lpwstr/>
  </property>
</Properties>
</file>