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257" r:id="rId3"/>
    <p:sldId id="261" r:id="rId4"/>
    <p:sldId id="281" r:id="rId5"/>
    <p:sldId id="266" r:id="rId6"/>
    <p:sldId id="268" r:id="rId7"/>
    <p:sldId id="269" r:id="rId8"/>
    <p:sldId id="270" r:id="rId9"/>
    <p:sldId id="273" r:id="rId10"/>
    <p:sldId id="274" r:id="rId11"/>
    <p:sldId id="279" r:id="rId12"/>
    <p:sldId id="275" r:id="rId13"/>
    <p:sldId id="276" r:id="rId14"/>
    <p:sldId id="278" r:id="rId15"/>
    <p:sldId id="282" r:id="rId16"/>
    <p:sldId id="258" r:id="rId17"/>
    <p:sldId id="259" r:id="rId18"/>
    <p:sldId id="260" r:id="rId19"/>
    <p:sldId id="262" r:id="rId20"/>
    <p:sldId id="271" r:id="rId21"/>
    <p:sldId id="263" r:id="rId22"/>
    <p:sldId id="265" r:id="rId23"/>
    <p:sldId id="264" r:id="rId24"/>
    <p:sldId id="280"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53" autoAdjust="0"/>
    <p:restoredTop sz="94660"/>
  </p:normalViewPr>
  <p:slideViewPr>
    <p:cSldViewPr snapToGrid="0">
      <p:cViewPr>
        <p:scale>
          <a:sx n="120" d="100"/>
          <a:sy n="120" d="100"/>
        </p:scale>
        <p:origin x="84"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ara nardon" userId="33946492_tp_dropbox" providerId="OAuth2" clId="{A134654F-A3BF-3B48-9432-5F8226359CF7}"/>
    <pc:docChg chg="modSld">
      <pc:chgData name="luciara nardon" userId="33946492_tp_dropbox" providerId="OAuth2" clId="{A134654F-A3BF-3B48-9432-5F8226359CF7}" dt="2020-04-18T21:34:42.553" v="1" actId="20577"/>
      <pc:docMkLst>
        <pc:docMk/>
      </pc:docMkLst>
      <pc:sldChg chg="modSp">
        <pc:chgData name="luciara nardon" userId="33946492_tp_dropbox" providerId="OAuth2" clId="{A134654F-A3BF-3B48-9432-5F8226359CF7}" dt="2020-04-18T21:34:42.553" v="1" actId="20577"/>
        <pc:sldMkLst>
          <pc:docMk/>
          <pc:sldMk cId="3314402807" sldId="257"/>
        </pc:sldMkLst>
        <pc:spChg chg="mod">
          <ac:chgData name="luciara nardon" userId="33946492_tp_dropbox" providerId="OAuth2" clId="{A134654F-A3BF-3B48-9432-5F8226359CF7}" dt="2020-04-18T21:34:42.553" v="1" actId="20577"/>
          <ac:spMkLst>
            <pc:docMk/>
            <pc:sldMk cId="3314402807" sldId="257"/>
            <ac:spMk id="3" creationId="{ECFF57C6-CA9F-4C91-8820-FD6116FF6D3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4/19/2020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352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4/19/2020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85208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4/19/2020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6379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4/19/2020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2178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4/19/2020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33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4/19/2020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22977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4/19/2020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4432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4/19/2020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9406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4/19/2020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7717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4/19/2020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0764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4/19/2020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0099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4/19/2020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88714971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698" r:id="rId6"/>
    <p:sldLayoutId id="2147483694" r:id="rId7"/>
    <p:sldLayoutId id="2147483695" r:id="rId8"/>
    <p:sldLayoutId id="2147483696" r:id="rId9"/>
    <p:sldLayoutId id="2147483697"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arleton.ca/edc/2016/blog-slide-presentation-tip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hyperlink" Target="https://canvas.ucdavis.edu/courses/34528/pages/developing-an-online-course" TargetMode="External"/><Relationship Id="rId2" Type="http://schemas.openxmlformats.org/officeDocument/2006/relationships/hyperlink" Target="https://citl.illinois.edu/citl-101/online-strategy-development/develop-or-revise-an-online-course/online-course-in-a-bo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E91A20-0C83-45A0-9708-6E38DCD63559}"/>
              </a:ext>
            </a:extLst>
          </p:cNvPr>
          <p:cNvSpPr>
            <a:spLocks noGrp="1"/>
          </p:cNvSpPr>
          <p:nvPr>
            <p:ph type="ctrTitle"/>
          </p:nvPr>
        </p:nvSpPr>
        <p:spPr>
          <a:xfrm>
            <a:off x="477981" y="1122363"/>
            <a:ext cx="3992297" cy="3204134"/>
          </a:xfrm>
        </p:spPr>
        <p:txBody>
          <a:bodyPr anchor="b">
            <a:normAutofit/>
          </a:bodyPr>
          <a:lstStyle/>
          <a:p>
            <a:r>
              <a:rPr lang="en-CA" sz="4800" b="1" dirty="0"/>
              <a:t>Education in Pyjamas:</a:t>
            </a:r>
            <a:br>
              <a:rPr lang="en-CA" sz="4800" dirty="0"/>
            </a:br>
            <a:r>
              <a:rPr lang="en-CA" sz="3100" dirty="0"/>
              <a:t>How I learn to design, use, and love online courses</a:t>
            </a:r>
          </a:p>
        </p:txBody>
      </p:sp>
      <p:sp>
        <p:nvSpPr>
          <p:cNvPr id="3" name="Subtitle 2">
            <a:extLst>
              <a:ext uri="{FF2B5EF4-FFF2-40B4-BE49-F238E27FC236}">
                <a16:creationId xmlns:a16="http://schemas.microsoft.com/office/drawing/2014/main" id="{45D0F30A-18E4-4D3D-9B57-DA5A18A96AAA}"/>
              </a:ext>
            </a:extLst>
          </p:cNvPr>
          <p:cNvSpPr>
            <a:spLocks noGrp="1"/>
          </p:cNvSpPr>
          <p:nvPr>
            <p:ph type="subTitle" idx="1"/>
          </p:nvPr>
        </p:nvSpPr>
        <p:spPr>
          <a:xfrm>
            <a:off x="477981" y="4872922"/>
            <a:ext cx="3933306" cy="1208141"/>
          </a:xfrm>
        </p:spPr>
        <p:txBody>
          <a:bodyPr>
            <a:normAutofit/>
          </a:bodyPr>
          <a:lstStyle/>
          <a:p>
            <a:pPr>
              <a:lnSpc>
                <a:spcPct val="100000"/>
              </a:lnSpc>
            </a:pPr>
            <a:r>
              <a:rPr lang="en-CA" sz="1700" b="1" dirty="0"/>
              <a:t>Ali Arya</a:t>
            </a:r>
          </a:p>
          <a:p>
            <a:pPr>
              <a:lnSpc>
                <a:spcPct val="100000"/>
              </a:lnSpc>
            </a:pPr>
            <a:r>
              <a:rPr lang="en-CA" sz="1700" dirty="0"/>
              <a:t>School of Information Technology</a:t>
            </a:r>
          </a:p>
          <a:p>
            <a:pPr>
              <a:lnSpc>
                <a:spcPct val="100000"/>
              </a:lnSpc>
            </a:pPr>
            <a:r>
              <a:rPr lang="en-CA" sz="1700" dirty="0"/>
              <a:t>Carleton University</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E4CD366-B8A2-324D-AAD4-FC5AFE60A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613" y="928155"/>
            <a:ext cx="7113803" cy="4981032"/>
          </a:xfrm>
          <a:prstGeom prst="rect">
            <a:avLst/>
          </a:prstGeom>
        </p:spPr>
      </p:pic>
    </p:spTree>
    <p:extLst>
      <p:ext uri="{BB962C8B-B14F-4D97-AF65-F5344CB8AC3E}">
        <p14:creationId xmlns:p14="http://schemas.microsoft.com/office/powerpoint/2010/main" val="2474281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081AC-C7A7-4A72-AEF1-E9351927D0EC}"/>
              </a:ext>
            </a:extLst>
          </p:cNvPr>
          <p:cNvSpPr>
            <a:spLocks noGrp="1"/>
          </p:cNvSpPr>
          <p:nvPr>
            <p:ph type="title"/>
          </p:nvPr>
        </p:nvSpPr>
        <p:spPr/>
        <p:txBody>
          <a:bodyPr/>
          <a:lstStyle/>
          <a:p>
            <a:r>
              <a:rPr lang="en-CA" dirty="0"/>
              <a:t>Communication</a:t>
            </a:r>
          </a:p>
        </p:txBody>
      </p:sp>
      <p:sp>
        <p:nvSpPr>
          <p:cNvPr id="3" name="Content Placeholder 2">
            <a:extLst>
              <a:ext uri="{FF2B5EF4-FFF2-40B4-BE49-F238E27FC236}">
                <a16:creationId xmlns:a16="http://schemas.microsoft.com/office/drawing/2014/main" id="{19DC63DA-B432-4919-9812-D488A14E5259}"/>
              </a:ext>
            </a:extLst>
          </p:cNvPr>
          <p:cNvSpPr>
            <a:spLocks noGrp="1"/>
          </p:cNvSpPr>
          <p:nvPr>
            <p:ph idx="1"/>
          </p:nvPr>
        </p:nvSpPr>
        <p:spPr/>
        <p:txBody>
          <a:bodyPr>
            <a:normAutofit/>
          </a:bodyPr>
          <a:lstStyle/>
          <a:p>
            <a:r>
              <a:rPr lang="en-CA" dirty="0"/>
              <a:t>Regular (at least weekly) course announcements</a:t>
            </a:r>
          </a:p>
          <a:p>
            <a:pPr lvl="1"/>
            <a:r>
              <a:rPr lang="en-CA" dirty="0"/>
              <a:t>Reflect on the past week; review the current/upcoming ones</a:t>
            </a:r>
          </a:p>
          <a:p>
            <a:r>
              <a:rPr lang="en-CA" dirty="0"/>
              <a:t>Discussion board (quick responses and participation marks)</a:t>
            </a:r>
          </a:p>
          <a:p>
            <a:r>
              <a:rPr lang="en-CA" dirty="0"/>
              <a:t>Online office hours</a:t>
            </a:r>
          </a:p>
          <a:p>
            <a:r>
              <a:rPr lang="en-CA" dirty="0"/>
              <a:t>Timely feedback on assignment and response to emails</a:t>
            </a:r>
          </a:p>
          <a:p>
            <a:r>
              <a:rPr lang="en-CA" dirty="0"/>
              <a:t>Anonymous midterm survey</a:t>
            </a:r>
          </a:p>
        </p:txBody>
      </p:sp>
    </p:spTree>
    <p:extLst>
      <p:ext uri="{BB962C8B-B14F-4D97-AF65-F5344CB8AC3E}">
        <p14:creationId xmlns:p14="http://schemas.microsoft.com/office/powerpoint/2010/main" val="2511677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EFDD-F8E2-8A44-A85C-6B8880DBBCA0}"/>
              </a:ext>
            </a:extLst>
          </p:cNvPr>
          <p:cNvSpPr>
            <a:spLocks noGrp="1"/>
          </p:cNvSpPr>
          <p:nvPr>
            <p:ph type="title"/>
          </p:nvPr>
        </p:nvSpPr>
        <p:spPr/>
        <p:txBody>
          <a:bodyPr/>
          <a:lstStyle/>
          <a:p>
            <a:r>
              <a:rPr lang="en-US" dirty="0"/>
              <a:t>What I learned</a:t>
            </a:r>
          </a:p>
        </p:txBody>
      </p:sp>
      <p:sp>
        <p:nvSpPr>
          <p:cNvPr id="3" name="Content Placeholder 2">
            <a:extLst>
              <a:ext uri="{FF2B5EF4-FFF2-40B4-BE49-F238E27FC236}">
                <a16:creationId xmlns:a16="http://schemas.microsoft.com/office/drawing/2014/main" id="{E1F6AEAF-58A6-A64B-8304-1D14D9224D7C}"/>
              </a:ext>
            </a:extLst>
          </p:cNvPr>
          <p:cNvSpPr>
            <a:spLocks noGrp="1"/>
          </p:cNvSpPr>
          <p:nvPr>
            <p:ph idx="1"/>
          </p:nvPr>
        </p:nvSpPr>
        <p:spPr/>
        <p:txBody>
          <a:bodyPr/>
          <a:lstStyle/>
          <a:p>
            <a:r>
              <a:rPr lang="en-US" dirty="0"/>
              <a:t>Online course is not a face-to-face course uploaded to a website.</a:t>
            </a:r>
          </a:p>
          <a:p>
            <a:pPr lvl="1"/>
            <a:r>
              <a:rPr lang="en-US" dirty="0"/>
              <a:t>Digital design vs. digitized design</a:t>
            </a:r>
          </a:p>
          <a:p>
            <a:r>
              <a:rPr lang="en-US" dirty="0"/>
              <a:t>You need to rethink (1) learning outcomes (and priorities), (2) how to assess, (3) what content to use, and (4) how to deliver. </a:t>
            </a:r>
          </a:p>
        </p:txBody>
      </p:sp>
    </p:spTree>
    <p:extLst>
      <p:ext uri="{BB962C8B-B14F-4D97-AF65-F5344CB8AC3E}">
        <p14:creationId xmlns:p14="http://schemas.microsoft.com/office/powerpoint/2010/main" val="2531063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D7F1E-76C4-C04B-B7A7-B3B1C8972724}"/>
              </a:ext>
            </a:extLst>
          </p:cNvPr>
          <p:cNvSpPr>
            <a:spLocks noGrp="1"/>
          </p:cNvSpPr>
          <p:nvPr>
            <p:ph type="title"/>
          </p:nvPr>
        </p:nvSpPr>
        <p:spPr/>
        <p:txBody>
          <a:bodyPr/>
          <a:lstStyle/>
          <a:p>
            <a:r>
              <a:rPr lang="en-US" dirty="0"/>
              <a:t>What I learned</a:t>
            </a:r>
          </a:p>
        </p:txBody>
      </p:sp>
      <p:sp>
        <p:nvSpPr>
          <p:cNvPr id="3" name="Content Placeholder 2">
            <a:extLst>
              <a:ext uri="{FF2B5EF4-FFF2-40B4-BE49-F238E27FC236}">
                <a16:creationId xmlns:a16="http://schemas.microsoft.com/office/drawing/2014/main" id="{36EFCB77-C2A1-454A-8F62-EB134AB19A75}"/>
              </a:ext>
            </a:extLst>
          </p:cNvPr>
          <p:cNvSpPr>
            <a:spLocks noGrp="1"/>
          </p:cNvSpPr>
          <p:nvPr>
            <p:ph idx="1"/>
          </p:nvPr>
        </p:nvSpPr>
        <p:spPr/>
        <p:txBody>
          <a:bodyPr>
            <a:normAutofit fontScale="92500" lnSpcReduction="10000"/>
          </a:bodyPr>
          <a:lstStyle/>
          <a:p>
            <a:r>
              <a:rPr lang="en-US" dirty="0"/>
              <a:t>Murphy’s Law: </a:t>
            </a:r>
            <a:r>
              <a:rPr lang="en-US" i="1" dirty="0"/>
              <a:t>Anything that can go wrong, will go wrong.</a:t>
            </a:r>
          </a:p>
          <a:p>
            <a:pPr lvl="1"/>
            <a:r>
              <a:rPr lang="en-US" dirty="0"/>
              <a:t>Prepare for problems instead of trying to avoid them.</a:t>
            </a:r>
          </a:p>
          <a:p>
            <a:pPr lvl="1"/>
            <a:r>
              <a:rPr lang="en-US" dirty="0"/>
              <a:t>Involve students in your design and test process.</a:t>
            </a:r>
          </a:p>
          <a:p>
            <a:r>
              <a:rPr lang="en-US" dirty="0"/>
              <a:t>Technical support is more than two lines in the course outline.</a:t>
            </a:r>
          </a:p>
          <a:p>
            <a:r>
              <a:rPr lang="en-US" dirty="0"/>
              <a:t>If you thought it was hard to engage students in the class …</a:t>
            </a:r>
          </a:p>
          <a:p>
            <a:pPr lvl="1"/>
            <a:r>
              <a:rPr lang="en-US" dirty="0"/>
              <a:t>Be proactive and innovative. Use different methods of interaction.</a:t>
            </a:r>
          </a:p>
          <a:p>
            <a:r>
              <a:rPr lang="en-US" dirty="0"/>
              <a:t>Define your (and students’) priorities and what needs to be done for them.</a:t>
            </a:r>
          </a:p>
        </p:txBody>
      </p:sp>
    </p:spTree>
    <p:extLst>
      <p:ext uri="{BB962C8B-B14F-4D97-AF65-F5344CB8AC3E}">
        <p14:creationId xmlns:p14="http://schemas.microsoft.com/office/powerpoint/2010/main" val="1324032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69D2-E72D-8542-9DA1-519B27741235}"/>
              </a:ext>
            </a:extLst>
          </p:cNvPr>
          <p:cNvSpPr>
            <a:spLocks noGrp="1"/>
          </p:cNvSpPr>
          <p:nvPr>
            <p:ph type="title"/>
          </p:nvPr>
        </p:nvSpPr>
        <p:spPr/>
        <p:txBody>
          <a:bodyPr/>
          <a:lstStyle/>
          <a:p>
            <a:r>
              <a:rPr lang="en-US" dirty="0"/>
              <a:t>What I learned</a:t>
            </a:r>
          </a:p>
        </p:txBody>
      </p:sp>
      <p:sp>
        <p:nvSpPr>
          <p:cNvPr id="3" name="Content Placeholder 2">
            <a:extLst>
              <a:ext uri="{FF2B5EF4-FFF2-40B4-BE49-F238E27FC236}">
                <a16:creationId xmlns:a16="http://schemas.microsoft.com/office/drawing/2014/main" id="{0CD73941-8251-5F49-B861-2E08F25FD159}"/>
              </a:ext>
            </a:extLst>
          </p:cNvPr>
          <p:cNvSpPr>
            <a:spLocks noGrp="1"/>
          </p:cNvSpPr>
          <p:nvPr>
            <p:ph idx="1"/>
          </p:nvPr>
        </p:nvSpPr>
        <p:spPr/>
        <p:txBody>
          <a:bodyPr>
            <a:normAutofit fontScale="92500" lnSpcReduction="20000"/>
          </a:bodyPr>
          <a:lstStyle/>
          <a:p>
            <a:r>
              <a:rPr lang="en-US" dirty="0"/>
              <a:t>Education needs to be personalized. </a:t>
            </a:r>
            <a:r>
              <a:rPr lang="en-US" b="1" dirty="0"/>
              <a:t>Flexibility (format and tasks)</a:t>
            </a:r>
          </a:p>
          <a:p>
            <a:r>
              <a:rPr lang="en-US" dirty="0"/>
              <a:t>You are not there to explain. </a:t>
            </a:r>
            <a:r>
              <a:rPr lang="en-US" b="1" dirty="0"/>
              <a:t>Clarity (content)</a:t>
            </a:r>
          </a:p>
          <a:p>
            <a:r>
              <a:rPr lang="en-US" dirty="0"/>
              <a:t>Students need to think about material, not the website </a:t>
            </a:r>
            <a:r>
              <a:rPr lang="en-US" b="1" dirty="0"/>
              <a:t>Usability (navigation)</a:t>
            </a:r>
          </a:p>
          <a:p>
            <a:r>
              <a:rPr lang="en-US" dirty="0"/>
              <a:t>Don’t bore students with too much synchronous work.</a:t>
            </a:r>
          </a:p>
          <a:p>
            <a:pPr lvl="1"/>
            <a:r>
              <a:rPr lang="en-US" dirty="0"/>
              <a:t>It is supposed to be self-paced.</a:t>
            </a:r>
          </a:p>
          <a:p>
            <a:r>
              <a:rPr lang="en-US" dirty="0"/>
              <a:t>Some key decisions: </a:t>
            </a:r>
            <a:r>
              <a:rPr lang="en-US" b="1" dirty="0"/>
              <a:t>interaction</a:t>
            </a:r>
            <a:r>
              <a:rPr lang="en-US" dirty="0"/>
              <a:t> and </a:t>
            </a:r>
            <a:r>
              <a:rPr lang="en-US" b="1" dirty="0"/>
              <a:t>evaluation</a:t>
            </a:r>
          </a:p>
        </p:txBody>
      </p:sp>
    </p:spTree>
    <p:extLst>
      <p:ext uri="{BB962C8B-B14F-4D97-AF65-F5344CB8AC3E}">
        <p14:creationId xmlns:p14="http://schemas.microsoft.com/office/powerpoint/2010/main" val="1976348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886BB-82E4-1846-8C1D-C3BF8A5454AD}"/>
              </a:ext>
            </a:extLst>
          </p:cNvPr>
          <p:cNvSpPr>
            <a:spLocks noGrp="1"/>
          </p:cNvSpPr>
          <p:nvPr>
            <p:ph type="title"/>
          </p:nvPr>
        </p:nvSpPr>
        <p:spPr/>
        <p:txBody>
          <a:bodyPr/>
          <a:lstStyle/>
          <a:p>
            <a:r>
              <a:rPr lang="en-US" dirty="0"/>
              <a:t>During the Pandemic</a:t>
            </a:r>
          </a:p>
        </p:txBody>
      </p:sp>
      <p:sp>
        <p:nvSpPr>
          <p:cNvPr id="3" name="Content Placeholder 2">
            <a:extLst>
              <a:ext uri="{FF2B5EF4-FFF2-40B4-BE49-F238E27FC236}">
                <a16:creationId xmlns:a16="http://schemas.microsoft.com/office/drawing/2014/main" id="{32D5B0F1-8C71-CD4E-9C9E-E8D6D27BA6F1}"/>
              </a:ext>
            </a:extLst>
          </p:cNvPr>
          <p:cNvSpPr>
            <a:spLocks noGrp="1"/>
          </p:cNvSpPr>
          <p:nvPr>
            <p:ph idx="1"/>
          </p:nvPr>
        </p:nvSpPr>
        <p:spPr/>
        <p:txBody>
          <a:bodyPr>
            <a:normAutofit/>
          </a:bodyPr>
          <a:lstStyle/>
          <a:p>
            <a:r>
              <a:rPr lang="en-US" dirty="0"/>
              <a:t>Accommodation and compassion above academic goals</a:t>
            </a:r>
          </a:p>
          <a:p>
            <a:r>
              <a:rPr lang="en-US" dirty="0"/>
              <a:t>Lower the expectations and consider what is essential.</a:t>
            </a:r>
          </a:p>
          <a:p>
            <a:pPr lvl="1"/>
            <a:r>
              <a:rPr lang="en-US" dirty="0"/>
              <a:t>For yourself and students.</a:t>
            </a:r>
          </a:p>
          <a:p>
            <a:r>
              <a:rPr lang="en-US" dirty="0"/>
              <a:t>Don’t assume students are mentally and physically available.</a:t>
            </a:r>
          </a:p>
          <a:p>
            <a:r>
              <a:rPr lang="en-US" dirty="0"/>
              <a:t>Make the course extra flexible.</a:t>
            </a:r>
          </a:p>
          <a:p>
            <a:r>
              <a:rPr lang="en-US" dirty="0"/>
              <a:t>For interactions, asynchronous is ok; limited synchronous.</a:t>
            </a:r>
          </a:p>
        </p:txBody>
      </p:sp>
    </p:spTree>
    <p:extLst>
      <p:ext uri="{BB962C8B-B14F-4D97-AF65-F5344CB8AC3E}">
        <p14:creationId xmlns:p14="http://schemas.microsoft.com/office/powerpoint/2010/main" val="1486831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957F-4D83-4B24-82D9-9DCAB981A255}"/>
              </a:ext>
            </a:extLst>
          </p:cNvPr>
          <p:cNvSpPr>
            <a:spLocks noGrp="1"/>
          </p:cNvSpPr>
          <p:nvPr>
            <p:ph type="title"/>
          </p:nvPr>
        </p:nvSpPr>
        <p:spPr/>
        <p:txBody>
          <a:bodyPr>
            <a:normAutofit/>
          </a:bodyPr>
          <a:lstStyle/>
          <a:p>
            <a:r>
              <a:rPr lang="en-CA" dirty="0"/>
              <a:t>Some things to avoid </a:t>
            </a:r>
            <a:r>
              <a:rPr lang="en-CA" sz="2400" dirty="0"/>
              <a:t>(especially during the pandemic)</a:t>
            </a:r>
            <a:endParaRPr lang="en-CA" dirty="0"/>
          </a:p>
        </p:txBody>
      </p:sp>
      <p:sp>
        <p:nvSpPr>
          <p:cNvPr id="3" name="Content Placeholder 2">
            <a:extLst>
              <a:ext uri="{FF2B5EF4-FFF2-40B4-BE49-F238E27FC236}">
                <a16:creationId xmlns:a16="http://schemas.microsoft.com/office/drawing/2014/main" id="{18B12B5D-AB74-4B4E-A7CB-F78D04BF0401}"/>
              </a:ext>
            </a:extLst>
          </p:cNvPr>
          <p:cNvSpPr>
            <a:spLocks noGrp="1"/>
          </p:cNvSpPr>
          <p:nvPr>
            <p:ph idx="1"/>
          </p:nvPr>
        </p:nvSpPr>
        <p:spPr/>
        <p:txBody>
          <a:bodyPr>
            <a:normAutofit fontScale="85000" lnSpcReduction="20000"/>
          </a:bodyPr>
          <a:lstStyle/>
          <a:p>
            <a:r>
              <a:rPr lang="en-CA" dirty="0"/>
              <a:t>Making an online copy of your offline course</a:t>
            </a:r>
          </a:p>
          <a:p>
            <a:r>
              <a:rPr lang="en-CA" dirty="0"/>
              <a:t>Having long synchronous sessions or videos</a:t>
            </a:r>
          </a:p>
          <a:p>
            <a:r>
              <a:rPr lang="en-CA" dirty="0"/>
              <a:t>Setting fixed schedules</a:t>
            </a:r>
          </a:p>
          <a:p>
            <a:r>
              <a:rPr lang="en-CA" dirty="0"/>
              <a:t>Assuming video replaces interaction </a:t>
            </a:r>
          </a:p>
          <a:p>
            <a:r>
              <a:rPr lang="en-CA" dirty="0"/>
              <a:t>Assuming interaction means video conferencing</a:t>
            </a:r>
          </a:p>
          <a:p>
            <a:r>
              <a:rPr lang="en-CA" dirty="0"/>
              <a:t>Expecting students to be always available</a:t>
            </a:r>
          </a:p>
          <a:p>
            <a:r>
              <a:rPr lang="en-CA" dirty="0"/>
              <a:t>Forgetting that students are people with social and emotional needs</a:t>
            </a:r>
          </a:p>
          <a:p>
            <a:pPr lvl="1"/>
            <a:r>
              <a:rPr lang="en-CA" dirty="0"/>
              <a:t>More likely to happen when you don’t see them</a:t>
            </a:r>
          </a:p>
        </p:txBody>
      </p:sp>
    </p:spTree>
    <p:extLst>
      <p:ext uri="{BB962C8B-B14F-4D97-AF65-F5344CB8AC3E}">
        <p14:creationId xmlns:p14="http://schemas.microsoft.com/office/powerpoint/2010/main" val="286823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46535-28B3-4AFE-BBF8-E2018AE0A089}"/>
              </a:ext>
            </a:extLst>
          </p:cNvPr>
          <p:cNvSpPr>
            <a:spLocks noGrp="1"/>
          </p:cNvSpPr>
          <p:nvPr>
            <p:ph type="title"/>
          </p:nvPr>
        </p:nvSpPr>
        <p:spPr/>
        <p:txBody>
          <a:bodyPr/>
          <a:lstStyle/>
          <a:p>
            <a:r>
              <a:rPr lang="en-CA" dirty="0"/>
              <a:t>Flexibility</a:t>
            </a:r>
          </a:p>
        </p:txBody>
      </p:sp>
      <p:sp>
        <p:nvSpPr>
          <p:cNvPr id="3" name="Content Placeholder 2">
            <a:extLst>
              <a:ext uri="{FF2B5EF4-FFF2-40B4-BE49-F238E27FC236}">
                <a16:creationId xmlns:a16="http://schemas.microsoft.com/office/drawing/2014/main" id="{81C90914-0842-46FC-880A-0BA8E559831B}"/>
              </a:ext>
            </a:extLst>
          </p:cNvPr>
          <p:cNvSpPr>
            <a:spLocks noGrp="1"/>
          </p:cNvSpPr>
          <p:nvPr>
            <p:ph idx="1"/>
          </p:nvPr>
        </p:nvSpPr>
        <p:spPr/>
        <p:txBody>
          <a:bodyPr>
            <a:normAutofit fontScale="92500" lnSpcReduction="10000"/>
          </a:bodyPr>
          <a:lstStyle/>
          <a:p>
            <a:r>
              <a:rPr lang="en-CA" dirty="0">
                <a:sym typeface="Wingdings" panose="05000000000000000000" pitchFamily="2" charset="2"/>
              </a:rPr>
              <a:t>Material content and format</a:t>
            </a:r>
          </a:p>
          <a:p>
            <a:pPr lvl="1"/>
            <a:r>
              <a:rPr lang="en-CA" dirty="0">
                <a:sym typeface="Wingdings" panose="05000000000000000000" pitchFamily="2" charset="2"/>
              </a:rPr>
              <a:t>Offer a variety of available formats</a:t>
            </a:r>
          </a:p>
          <a:p>
            <a:r>
              <a:rPr lang="en-CA" dirty="0">
                <a:sym typeface="Wingdings" panose="05000000000000000000" pitchFamily="2" charset="2"/>
              </a:rPr>
              <a:t>Learning objectives and priorities</a:t>
            </a:r>
          </a:p>
          <a:p>
            <a:pPr lvl="1"/>
            <a:r>
              <a:rPr lang="en-CA" dirty="0">
                <a:sym typeface="Wingdings" panose="05000000000000000000" pitchFamily="2" charset="2"/>
              </a:rPr>
              <a:t>Required vs optional; what to do to get by</a:t>
            </a:r>
          </a:p>
          <a:p>
            <a:r>
              <a:rPr lang="en-CA" dirty="0">
                <a:sym typeface="Wingdings" panose="05000000000000000000" pitchFamily="2" charset="2"/>
              </a:rPr>
              <a:t>Tasks and assignments</a:t>
            </a:r>
          </a:p>
          <a:p>
            <a:pPr lvl="1"/>
            <a:r>
              <a:rPr lang="en-CA" dirty="0">
                <a:sym typeface="Wingdings" panose="05000000000000000000" pitchFamily="2" charset="2"/>
              </a:rPr>
              <a:t>Options; extensions</a:t>
            </a:r>
          </a:p>
          <a:p>
            <a:r>
              <a:rPr lang="en-CA" dirty="0">
                <a:sym typeface="Wingdings" panose="05000000000000000000" pitchFamily="2" charset="2"/>
              </a:rPr>
              <a:t>Communication and presentation methods</a:t>
            </a:r>
          </a:p>
          <a:p>
            <a:pPr lvl="1"/>
            <a:r>
              <a:rPr lang="en-CA" dirty="0">
                <a:sym typeface="Wingdings" panose="05000000000000000000" pitchFamily="2" charset="2"/>
              </a:rPr>
              <a:t>Synchronous vs. asynchronous; short elements to choose at own pace </a:t>
            </a:r>
          </a:p>
          <a:p>
            <a:endParaRPr lang="en-CA" dirty="0"/>
          </a:p>
          <a:p>
            <a:endParaRPr lang="en-CA" dirty="0"/>
          </a:p>
        </p:txBody>
      </p:sp>
    </p:spTree>
    <p:extLst>
      <p:ext uri="{BB962C8B-B14F-4D97-AF65-F5344CB8AC3E}">
        <p14:creationId xmlns:p14="http://schemas.microsoft.com/office/powerpoint/2010/main" val="4213870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8D3E4-D711-4FB2-969C-22796B771774}"/>
              </a:ext>
            </a:extLst>
          </p:cNvPr>
          <p:cNvSpPr>
            <a:spLocks noGrp="1"/>
          </p:cNvSpPr>
          <p:nvPr>
            <p:ph type="title"/>
          </p:nvPr>
        </p:nvSpPr>
        <p:spPr/>
        <p:txBody>
          <a:bodyPr/>
          <a:lstStyle/>
          <a:p>
            <a:r>
              <a:rPr lang="en-CA" dirty="0"/>
              <a:t>Clarity</a:t>
            </a:r>
          </a:p>
        </p:txBody>
      </p:sp>
      <p:sp>
        <p:nvSpPr>
          <p:cNvPr id="3" name="Content Placeholder 2">
            <a:extLst>
              <a:ext uri="{FF2B5EF4-FFF2-40B4-BE49-F238E27FC236}">
                <a16:creationId xmlns:a16="http://schemas.microsoft.com/office/drawing/2014/main" id="{731B78ED-B8AC-4884-BB24-E4D404380ABF}"/>
              </a:ext>
            </a:extLst>
          </p:cNvPr>
          <p:cNvSpPr>
            <a:spLocks noGrp="1"/>
          </p:cNvSpPr>
          <p:nvPr>
            <p:ph sz="half" idx="1"/>
          </p:nvPr>
        </p:nvSpPr>
        <p:spPr>
          <a:xfrm>
            <a:off x="1115568" y="2478024"/>
            <a:ext cx="3562758" cy="3694176"/>
          </a:xfrm>
        </p:spPr>
        <p:txBody>
          <a:bodyPr>
            <a:normAutofit fontScale="77500" lnSpcReduction="20000"/>
          </a:bodyPr>
          <a:lstStyle/>
          <a:p>
            <a:pPr fontAlgn="base"/>
            <a:r>
              <a:rPr lang="en-CA" dirty="0"/>
              <a:t>Home page</a:t>
            </a:r>
          </a:p>
          <a:p>
            <a:pPr lvl="1" fontAlgn="base"/>
            <a:endParaRPr lang="en-CA" dirty="0"/>
          </a:p>
          <a:p>
            <a:pPr lvl="1" fontAlgn="base"/>
            <a:r>
              <a:rPr lang="en-CA" dirty="0"/>
              <a:t>Netiquette</a:t>
            </a:r>
          </a:p>
          <a:p>
            <a:pPr lvl="1" fontAlgn="base"/>
            <a:r>
              <a:rPr lang="en-CA" dirty="0"/>
              <a:t>Course structure</a:t>
            </a:r>
          </a:p>
          <a:p>
            <a:pPr lvl="1" fontAlgn="base"/>
            <a:r>
              <a:rPr lang="en-CA" dirty="0"/>
              <a:t>Expectations</a:t>
            </a:r>
          </a:p>
          <a:p>
            <a:pPr lvl="1" fontAlgn="base"/>
            <a:r>
              <a:rPr lang="en-CA" dirty="0"/>
              <a:t>How to get help</a:t>
            </a:r>
          </a:p>
          <a:p>
            <a:endParaRPr lang="en-CA" dirty="0"/>
          </a:p>
        </p:txBody>
      </p:sp>
      <p:sp>
        <p:nvSpPr>
          <p:cNvPr id="4" name="Content Placeholder 3">
            <a:extLst>
              <a:ext uri="{FF2B5EF4-FFF2-40B4-BE49-F238E27FC236}">
                <a16:creationId xmlns:a16="http://schemas.microsoft.com/office/drawing/2014/main" id="{F41A19EF-684C-4DA8-90EF-C7F932122841}"/>
              </a:ext>
            </a:extLst>
          </p:cNvPr>
          <p:cNvSpPr>
            <a:spLocks noGrp="1"/>
          </p:cNvSpPr>
          <p:nvPr>
            <p:ph sz="half" idx="2"/>
          </p:nvPr>
        </p:nvSpPr>
        <p:spPr>
          <a:xfrm>
            <a:off x="4837814" y="2478024"/>
            <a:ext cx="6445882" cy="3694176"/>
          </a:xfrm>
        </p:spPr>
        <p:txBody>
          <a:bodyPr>
            <a:normAutofit fontScale="77500" lnSpcReduction="20000"/>
          </a:bodyPr>
          <a:lstStyle/>
          <a:p>
            <a:pPr fontAlgn="base"/>
            <a:r>
              <a:rPr lang="en-CA" dirty="0"/>
              <a:t>Clear syllabus</a:t>
            </a:r>
          </a:p>
          <a:p>
            <a:pPr lvl="1" fontAlgn="base"/>
            <a:r>
              <a:rPr lang="en-CA" dirty="0"/>
              <a:t>Typical instructor, textbook, grading, policies, </a:t>
            </a:r>
            <a:r>
              <a:rPr lang="en-CA" dirty="0" err="1"/>
              <a:t>etc</a:t>
            </a:r>
            <a:endParaRPr lang="en-CA" dirty="0"/>
          </a:p>
          <a:p>
            <a:pPr lvl="1" fontAlgn="base"/>
            <a:r>
              <a:rPr lang="en-CA" dirty="0"/>
              <a:t>Learning outcomes and expected work</a:t>
            </a:r>
          </a:p>
          <a:p>
            <a:pPr lvl="1" fontAlgn="base"/>
            <a:r>
              <a:rPr lang="en-CA" dirty="0"/>
              <a:t>Prioritization</a:t>
            </a:r>
          </a:p>
          <a:p>
            <a:pPr lvl="1" fontAlgn="base"/>
            <a:r>
              <a:rPr lang="en-CA" dirty="0"/>
              <a:t>Module description</a:t>
            </a:r>
          </a:p>
          <a:p>
            <a:pPr lvl="1" fontAlgn="base"/>
            <a:r>
              <a:rPr lang="en-CA" dirty="0"/>
              <a:t>Tech needs</a:t>
            </a:r>
          </a:p>
          <a:p>
            <a:pPr lvl="1" fontAlgn="base"/>
            <a:r>
              <a:rPr lang="en-CA" dirty="0"/>
              <a:t>Academic misconduct</a:t>
            </a:r>
          </a:p>
          <a:p>
            <a:pPr lvl="1" fontAlgn="base"/>
            <a:r>
              <a:rPr lang="en-CA" dirty="0"/>
              <a:t>Office hours and other support</a:t>
            </a:r>
          </a:p>
          <a:p>
            <a:pPr lvl="1" fontAlgn="base"/>
            <a:r>
              <a:rPr lang="en-CA" dirty="0"/>
              <a:t>Time zone</a:t>
            </a:r>
          </a:p>
          <a:p>
            <a:pPr lvl="1" fontAlgn="base"/>
            <a:r>
              <a:rPr lang="en-CA" dirty="0"/>
              <a:t>Accommodations</a:t>
            </a:r>
          </a:p>
          <a:p>
            <a:pPr lvl="1" fontAlgn="base"/>
            <a:r>
              <a:rPr lang="en-CA" dirty="0"/>
              <a:t>Support services</a:t>
            </a:r>
          </a:p>
          <a:p>
            <a:endParaRPr lang="en-CA" dirty="0"/>
          </a:p>
        </p:txBody>
      </p:sp>
    </p:spTree>
    <p:extLst>
      <p:ext uri="{BB962C8B-B14F-4D97-AF65-F5344CB8AC3E}">
        <p14:creationId xmlns:p14="http://schemas.microsoft.com/office/powerpoint/2010/main" val="2782577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FD8B-B499-48D9-914E-214DECFF4957}"/>
              </a:ext>
            </a:extLst>
          </p:cNvPr>
          <p:cNvSpPr>
            <a:spLocks noGrp="1"/>
          </p:cNvSpPr>
          <p:nvPr>
            <p:ph type="title"/>
          </p:nvPr>
        </p:nvSpPr>
        <p:spPr/>
        <p:txBody>
          <a:bodyPr/>
          <a:lstStyle/>
          <a:p>
            <a:r>
              <a:rPr lang="en-CA" dirty="0"/>
              <a:t>Usability (Don’t Make Me think!)</a:t>
            </a:r>
          </a:p>
        </p:txBody>
      </p:sp>
      <p:sp>
        <p:nvSpPr>
          <p:cNvPr id="3" name="Content Placeholder 2">
            <a:extLst>
              <a:ext uri="{FF2B5EF4-FFF2-40B4-BE49-F238E27FC236}">
                <a16:creationId xmlns:a16="http://schemas.microsoft.com/office/drawing/2014/main" id="{4C6ACE9D-71D6-46D0-A510-60399AC09FC2}"/>
              </a:ext>
            </a:extLst>
          </p:cNvPr>
          <p:cNvSpPr>
            <a:spLocks noGrp="1"/>
          </p:cNvSpPr>
          <p:nvPr>
            <p:ph idx="1"/>
          </p:nvPr>
        </p:nvSpPr>
        <p:spPr/>
        <p:txBody>
          <a:bodyPr>
            <a:normAutofit/>
          </a:bodyPr>
          <a:lstStyle/>
          <a:p>
            <a:pPr fontAlgn="base"/>
            <a:r>
              <a:rPr lang="en-CA" dirty="0"/>
              <a:t>Consistency (internal and external)</a:t>
            </a:r>
          </a:p>
          <a:p>
            <a:pPr fontAlgn="base"/>
            <a:r>
              <a:rPr lang="en-CA" dirty="0"/>
              <a:t>Accessibility</a:t>
            </a:r>
          </a:p>
          <a:p>
            <a:pPr fontAlgn="base"/>
            <a:r>
              <a:rPr lang="en-CA" dirty="0"/>
              <a:t>Visual clarity and appeal</a:t>
            </a:r>
          </a:p>
          <a:p>
            <a:pPr fontAlgn="base"/>
            <a:r>
              <a:rPr lang="en-CA" dirty="0"/>
              <a:t>Readability </a:t>
            </a:r>
          </a:p>
          <a:p>
            <a:pPr fontAlgn="base"/>
            <a:r>
              <a:rPr lang="en-CA" dirty="0" err="1"/>
              <a:t>Findabilty</a:t>
            </a:r>
            <a:r>
              <a:rPr lang="en-CA" dirty="0"/>
              <a:t> (categories, labels, buried content, </a:t>
            </a:r>
            <a:r>
              <a:rPr lang="en-CA" dirty="0" err="1"/>
              <a:t>etc</a:t>
            </a:r>
            <a:r>
              <a:rPr lang="en-CA" dirty="0"/>
              <a:t>)</a:t>
            </a:r>
          </a:p>
        </p:txBody>
      </p:sp>
    </p:spTree>
    <p:extLst>
      <p:ext uri="{BB962C8B-B14F-4D97-AF65-F5344CB8AC3E}">
        <p14:creationId xmlns:p14="http://schemas.microsoft.com/office/powerpoint/2010/main" val="4047545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56BB4-FC22-463D-8FD4-8F132D0F3C25}"/>
              </a:ext>
            </a:extLst>
          </p:cNvPr>
          <p:cNvSpPr>
            <a:spLocks noGrp="1"/>
          </p:cNvSpPr>
          <p:nvPr>
            <p:ph type="title"/>
          </p:nvPr>
        </p:nvSpPr>
        <p:spPr/>
        <p:txBody>
          <a:bodyPr/>
          <a:lstStyle/>
          <a:p>
            <a:r>
              <a:rPr lang="en-CA" dirty="0"/>
              <a:t>Active Learning and Interaction</a:t>
            </a:r>
          </a:p>
        </p:txBody>
      </p:sp>
      <p:sp>
        <p:nvSpPr>
          <p:cNvPr id="3" name="Content Placeholder 2">
            <a:extLst>
              <a:ext uri="{FF2B5EF4-FFF2-40B4-BE49-F238E27FC236}">
                <a16:creationId xmlns:a16="http://schemas.microsoft.com/office/drawing/2014/main" id="{19A91FD1-FF6A-41FD-9679-3BA528EFABA0}"/>
              </a:ext>
            </a:extLst>
          </p:cNvPr>
          <p:cNvSpPr>
            <a:spLocks noGrp="1"/>
          </p:cNvSpPr>
          <p:nvPr>
            <p:ph sz="half" idx="1"/>
          </p:nvPr>
        </p:nvSpPr>
        <p:spPr/>
        <p:txBody>
          <a:bodyPr>
            <a:normAutofit fontScale="70000" lnSpcReduction="20000"/>
          </a:bodyPr>
          <a:lstStyle/>
          <a:p>
            <a:pPr fontAlgn="base"/>
            <a:r>
              <a:rPr lang="en-CA" dirty="0"/>
              <a:t>Student-faculty Interaction (online course is not correspondence course)</a:t>
            </a:r>
          </a:p>
          <a:p>
            <a:pPr lvl="1" fontAlgn="base"/>
            <a:r>
              <a:rPr lang="en-CA" dirty="0"/>
              <a:t>Feedback (both ways)</a:t>
            </a:r>
          </a:p>
          <a:p>
            <a:pPr lvl="1" fontAlgn="base"/>
            <a:r>
              <a:rPr lang="en-CA" dirty="0"/>
              <a:t>Discussion forum</a:t>
            </a:r>
          </a:p>
          <a:p>
            <a:pPr lvl="1" fontAlgn="base"/>
            <a:r>
              <a:rPr lang="en-CA" dirty="0"/>
              <a:t>Announcements</a:t>
            </a:r>
          </a:p>
          <a:p>
            <a:pPr lvl="1" fontAlgn="base"/>
            <a:r>
              <a:rPr lang="en-CA" dirty="0"/>
              <a:t>Online office hours</a:t>
            </a:r>
          </a:p>
          <a:p>
            <a:pPr lvl="1" fontAlgn="base"/>
            <a:r>
              <a:rPr lang="en-CA" dirty="0"/>
              <a:t>Peer teaching</a:t>
            </a:r>
          </a:p>
          <a:p>
            <a:endParaRPr lang="en-CA" dirty="0"/>
          </a:p>
        </p:txBody>
      </p:sp>
      <p:sp>
        <p:nvSpPr>
          <p:cNvPr id="4" name="Content Placeholder 3">
            <a:extLst>
              <a:ext uri="{FF2B5EF4-FFF2-40B4-BE49-F238E27FC236}">
                <a16:creationId xmlns:a16="http://schemas.microsoft.com/office/drawing/2014/main" id="{0A3FB2CF-BDF7-4661-86B9-7AD40BD8A24C}"/>
              </a:ext>
            </a:extLst>
          </p:cNvPr>
          <p:cNvSpPr>
            <a:spLocks noGrp="1"/>
          </p:cNvSpPr>
          <p:nvPr>
            <p:ph sz="half" idx="2"/>
          </p:nvPr>
        </p:nvSpPr>
        <p:spPr/>
        <p:txBody>
          <a:bodyPr>
            <a:normAutofit fontScale="70000" lnSpcReduction="20000"/>
          </a:bodyPr>
          <a:lstStyle/>
          <a:p>
            <a:pPr fontAlgn="base"/>
            <a:r>
              <a:rPr lang="en-CA" dirty="0"/>
              <a:t>Student-student Interaction</a:t>
            </a:r>
          </a:p>
          <a:p>
            <a:pPr lvl="1" fontAlgn="base"/>
            <a:r>
              <a:rPr lang="en-CA" dirty="0"/>
              <a:t>Group projects</a:t>
            </a:r>
          </a:p>
          <a:p>
            <a:pPr lvl="1" fontAlgn="base"/>
            <a:r>
              <a:rPr lang="en-CA" dirty="0"/>
              <a:t>Peer teaching and mentoring</a:t>
            </a:r>
          </a:p>
          <a:p>
            <a:pPr lvl="1" fontAlgn="base"/>
            <a:r>
              <a:rPr lang="en-CA" dirty="0"/>
              <a:t>Discussions (synchronous and asynchronous)</a:t>
            </a:r>
          </a:p>
          <a:p>
            <a:pPr lvl="1" fontAlgn="base"/>
            <a:r>
              <a:rPr lang="en-CA" dirty="0"/>
              <a:t>Peer review</a:t>
            </a:r>
          </a:p>
          <a:p>
            <a:pPr fontAlgn="base"/>
            <a:r>
              <a:rPr lang="en-CA" dirty="0"/>
              <a:t>Student-course Interaction</a:t>
            </a:r>
          </a:p>
          <a:p>
            <a:pPr lvl="1" fontAlgn="base"/>
            <a:r>
              <a:rPr lang="en-CA" dirty="0"/>
              <a:t>Tutorials (multimedia)</a:t>
            </a:r>
          </a:p>
          <a:p>
            <a:pPr lvl="1" fontAlgn="base"/>
            <a:r>
              <a:rPr lang="en-CA" dirty="0"/>
              <a:t>Quizzes</a:t>
            </a:r>
          </a:p>
          <a:p>
            <a:pPr lvl="1" fontAlgn="base"/>
            <a:r>
              <a:rPr lang="en-CA" dirty="0"/>
              <a:t>Reports and Reflections</a:t>
            </a:r>
          </a:p>
          <a:p>
            <a:pPr lvl="1" fontAlgn="base"/>
            <a:r>
              <a:rPr lang="en-CA" dirty="0"/>
              <a:t>Simulations and Hands-on Experiences</a:t>
            </a:r>
          </a:p>
          <a:p>
            <a:endParaRPr lang="en-CA" dirty="0"/>
          </a:p>
        </p:txBody>
      </p:sp>
    </p:spTree>
    <p:extLst>
      <p:ext uri="{BB962C8B-B14F-4D97-AF65-F5344CB8AC3E}">
        <p14:creationId xmlns:p14="http://schemas.microsoft.com/office/powerpoint/2010/main" val="3082264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A80C2-ED03-46CC-A29C-62CA15407E35}"/>
              </a:ext>
            </a:extLst>
          </p:cNvPr>
          <p:cNvSpPr>
            <a:spLocks noGrp="1"/>
          </p:cNvSpPr>
          <p:nvPr>
            <p:ph type="title"/>
          </p:nvPr>
        </p:nvSpPr>
        <p:spPr/>
        <p:txBody>
          <a:bodyPr/>
          <a:lstStyle/>
          <a:p>
            <a:r>
              <a:rPr lang="en-CA" dirty="0"/>
              <a:t>Highlights</a:t>
            </a:r>
          </a:p>
        </p:txBody>
      </p:sp>
      <p:sp>
        <p:nvSpPr>
          <p:cNvPr id="3" name="Content Placeholder 2">
            <a:extLst>
              <a:ext uri="{FF2B5EF4-FFF2-40B4-BE49-F238E27FC236}">
                <a16:creationId xmlns:a16="http://schemas.microsoft.com/office/drawing/2014/main" id="{ECFF57C6-CA9F-4C91-8820-FD6116FF6D32}"/>
              </a:ext>
            </a:extLst>
          </p:cNvPr>
          <p:cNvSpPr>
            <a:spLocks noGrp="1"/>
          </p:cNvSpPr>
          <p:nvPr>
            <p:ph idx="1"/>
          </p:nvPr>
        </p:nvSpPr>
        <p:spPr/>
        <p:txBody>
          <a:bodyPr>
            <a:normAutofit fontScale="92500" lnSpcReduction="20000"/>
          </a:bodyPr>
          <a:lstStyle/>
          <a:p>
            <a:r>
              <a:rPr lang="en-CA" dirty="0"/>
              <a:t>Dress for the occasion! </a:t>
            </a:r>
            <a:r>
              <a:rPr lang="en-CA" dirty="0">
                <a:solidFill>
                  <a:srgbClr val="FF0000"/>
                </a:solidFill>
              </a:rPr>
              <a:t>No pyjamas </a:t>
            </a:r>
            <a:r>
              <a:rPr lang="en-CA" dirty="0">
                <a:solidFill>
                  <a:srgbClr val="FF0000"/>
                </a:solidFill>
                <a:sym typeface="Wingdings" panose="05000000000000000000" pitchFamily="2" charset="2"/>
              </a:rPr>
              <a:t></a:t>
            </a:r>
          </a:p>
          <a:p>
            <a:pPr lvl="1"/>
            <a:r>
              <a:rPr lang="en-CA" dirty="0">
                <a:sym typeface="Wingdings" panose="05000000000000000000" pitchFamily="2" charset="2"/>
              </a:rPr>
              <a:t>Frame of mind is important and it is not just about clothes.</a:t>
            </a:r>
          </a:p>
          <a:p>
            <a:r>
              <a:rPr lang="en-CA" dirty="0">
                <a:sym typeface="Wingdings" panose="05000000000000000000" pitchFamily="2" charset="2"/>
              </a:rPr>
              <a:t>Pandemic or no pandemic, online courses can help.</a:t>
            </a:r>
          </a:p>
          <a:p>
            <a:pPr lvl="1"/>
            <a:r>
              <a:rPr lang="en-CA" dirty="0">
                <a:sym typeface="Wingdings" panose="05000000000000000000" pitchFamily="2" charset="2"/>
              </a:rPr>
              <a:t>Priorities: accommodation and compassion vs. academic expectations </a:t>
            </a:r>
          </a:p>
          <a:p>
            <a:r>
              <a:rPr lang="en-CA" dirty="0">
                <a:sym typeface="Wingdings" panose="05000000000000000000" pitchFamily="2" charset="2"/>
              </a:rPr>
              <a:t>Online courses are not “less work”.</a:t>
            </a:r>
          </a:p>
          <a:p>
            <a:pPr lvl="1"/>
            <a:r>
              <a:rPr lang="en-CA" dirty="0">
                <a:sym typeface="Wingdings" panose="05000000000000000000" pitchFamily="2" charset="2"/>
              </a:rPr>
              <a:t>Neither designing nor running. And they still need </a:t>
            </a:r>
            <a:r>
              <a:rPr lang="en-CA" b="1" dirty="0">
                <a:sym typeface="Wingdings" panose="05000000000000000000" pitchFamily="2" charset="2"/>
              </a:rPr>
              <a:t>interaction</a:t>
            </a:r>
            <a:r>
              <a:rPr lang="en-CA" dirty="0">
                <a:sym typeface="Wingdings" panose="05000000000000000000" pitchFamily="2" charset="2"/>
              </a:rPr>
              <a:t>.</a:t>
            </a:r>
          </a:p>
          <a:p>
            <a:r>
              <a:rPr lang="en-CA" dirty="0">
                <a:sym typeface="Wingdings" panose="05000000000000000000" pitchFamily="2" charset="2"/>
              </a:rPr>
              <a:t>Flexibility, clarity, and usability are the key things to remember.</a:t>
            </a:r>
          </a:p>
          <a:p>
            <a:r>
              <a:rPr lang="en-CA" b="1" dirty="0">
                <a:solidFill>
                  <a:schemeClr val="accent1"/>
                </a:solidFill>
                <a:sym typeface="Wingdings" panose="05000000000000000000" pitchFamily="2" charset="2"/>
              </a:rPr>
              <a:t>You can do it!</a:t>
            </a:r>
          </a:p>
        </p:txBody>
      </p:sp>
    </p:spTree>
    <p:extLst>
      <p:ext uri="{BB962C8B-B14F-4D97-AF65-F5344CB8AC3E}">
        <p14:creationId xmlns:p14="http://schemas.microsoft.com/office/powerpoint/2010/main" val="3314402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06140-2394-4921-B2AE-FFC0A14277FE}"/>
              </a:ext>
            </a:extLst>
          </p:cNvPr>
          <p:cNvSpPr>
            <a:spLocks noGrp="1"/>
          </p:cNvSpPr>
          <p:nvPr>
            <p:ph type="title"/>
          </p:nvPr>
        </p:nvSpPr>
        <p:spPr/>
        <p:txBody>
          <a:bodyPr/>
          <a:lstStyle/>
          <a:p>
            <a:r>
              <a:rPr lang="en-CA" dirty="0"/>
              <a:t>Evaluation</a:t>
            </a:r>
          </a:p>
        </p:txBody>
      </p:sp>
      <p:sp>
        <p:nvSpPr>
          <p:cNvPr id="3" name="Content Placeholder 2">
            <a:extLst>
              <a:ext uri="{FF2B5EF4-FFF2-40B4-BE49-F238E27FC236}">
                <a16:creationId xmlns:a16="http://schemas.microsoft.com/office/drawing/2014/main" id="{9878AB7D-2592-4426-9AA7-C056C3A962F6}"/>
              </a:ext>
            </a:extLst>
          </p:cNvPr>
          <p:cNvSpPr>
            <a:spLocks noGrp="1"/>
          </p:cNvSpPr>
          <p:nvPr>
            <p:ph idx="1"/>
          </p:nvPr>
        </p:nvSpPr>
        <p:spPr/>
        <p:txBody>
          <a:bodyPr>
            <a:normAutofit fontScale="92500"/>
          </a:bodyPr>
          <a:lstStyle/>
          <a:p>
            <a:r>
              <a:rPr lang="en-CA" dirty="0"/>
              <a:t>You can have a single file with all questions or use online exam tools.</a:t>
            </a:r>
          </a:p>
          <a:p>
            <a:r>
              <a:rPr lang="en-CA" dirty="0"/>
              <a:t>You can apply IT restrictions or make it like a take-home exam.</a:t>
            </a:r>
          </a:p>
          <a:p>
            <a:r>
              <a:rPr lang="en-CA" dirty="0"/>
              <a:t>You can have randomly assign the order of question per student.</a:t>
            </a:r>
          </a:p>
          <a:p>
            <a:r>
              <a:rPr lang="en-CA" dirty="0"/>
              <a:t>You can have projects or exams.</a:t>
            </a:r>
          </a:p>
          <a:p>
            <a:r>
              <a:rPr lang="en-CA" dirty="0"/>
              <a:t>But at the end of the day, you got to trust the students. They can find a way to cheat if they want to.</a:t>
            </a:r>
          </a:p>
        </p:txBody>
      </p:sp>
    </p:spTree>
    <p:extLst>
      <p:ext uri="{BB962C8B-B14F-4D97-AF65-F5344CB8AC3E}">
        <p14:creationId xmlns:p14="http://schemas.microsoft.com/office/powerpoint/2010/main" val="1550721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B4C26-63FD-4F2D-86A9-9EAEA8451071}"/>
              </a:ext>
            </a:extLst>
          </p:cNvPr>
          <p:cNvSpPr>
            <a:spLocks noGrp="1"/>
          </p:cNvSpPr>
          <p:nvPr>
            <p:ph type="title"/>
          </p:nvPr>
        </p:nvSpPr>
        <p:spPr/>
        <p:txBody>
          <a:bodyPr/>
          <a:lstStyle/>
          <a:p>
            <a:r>
              <a:rPr lang="en-CA" dirty="0"/>
              <a:t>Some Available Tools</a:t>
            </a:r>
          </a:p>
        </p:txBody>
      </p:sp>
      <p:sp>
        <p:nvSpPr>
          <p:cNvPr id="3" name="Content Placeholder 2">
            <a:extLst>
              <a:ext uri="{FF2B5EF4-FFF2-40B4-BE49-F238E27FC236}">
                <a16:creationId xmlns:a16="http://schemas.microsoft.com/office/drawing/2014/main" id="{77ACD2DF-ED8C-4235-A956-B4C7A3E5DE4C}"/>
              </a:ext>
            </a:extLst>
          </p:cNvPr>
          <p:cNvSpPr>
            <a:spLocks noGrp="1"/>
          </p:cNvSpPr>
          <p:nvPr>
            <p:ph idx="1"/>
          </p:nvPr>
        </p:nvSpPr>
        <p:spPr/>
        <p:txBody>
          <a:bodyPr>
            <a:normAutofit fontScale="92500" lnSpcReduction="10000"/>
          </a:bodyPr>
          <a:lstStyle/>
          <a:p>
            <a:r>
              <a:rPr lang="en-CA" dirty="0" err="1"/>
              <a:t>cuLearn</a:t>
            </a:r>
            <a:r>
              <a:rPr lang="en-CA" dirty="0"/>
              <a:t> or any CMS we move to</a:t>
            </a:r>
          </a:p>
          <a:p>
            <a:r>
              <a:rPr lang="en-CA" dirty="0"/>
              <a:t>Zoom/Skype/Teams/Connect</a:t>
            </a:r>
          </a:p>
          <a:p>
            <a:r>
              <a:rPr lang="en-CA" dirty="0"/>
              <a:t>Discussion tools like Piazza</a:t>
            </a:r>
          </a:p>
          <a:p>
            <a:r>
              <a:rPr lang="en-CA" dirty="0"/>
              <a:t>Video capture/edit tools like OBS Studio, Camtasia, and Kaltura</a:t>
            </a:r>
          </a:p>
          <a:p>
            <a:pPr lvl="1"/>
            <a:r>
              <a:rPr lang="en-CA" dirty="0"/>
              <a:t>OBS can capture and broadcast (live stream) to YouTube</a:t>
            </a:r>
          </a:p>
          <a:p>
            <a:r>
              <a:rPr lang="en-CA" dirty="0"/>
              <a:t>Communication tools like Discord, Slack, and </a:t>
            </a:r>
            <a:r>
              <a:rPr lang="en-CA" dirty="0" err="1"/>
              <a:t>Workplace.com</a:t>
            </a:r>
            <a:endParaRPr lang="en-CA" dirty="0"/>
          </a:p>
          <a:p>
            <a:r>
              <a:rPr lang="en-CA" dirty="0"/>
              <a:t>Social Media</a:t>
            </a:r>
          </a:p>
        </p:txBody>
      </p:sp>
    </p:spTree>
    <p:extLst>
      <p:ext uri="{BB962C8B-B14F-4D97-AF65-F5344CB8AC3E}">
        <p14:creationId xmlns:p14="http://schemas.microsoft.com/office/powerpoint/2010/main" val="2143772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1FD9C-82E0-441D-940D-85404DCB42A0}"/>
              </a:ext>
            </a:extLst>
          </p:cNvPr>
          <p:cNvSpPr>
            <a:spLocks noGrp="1"/>
          </p:cNvSpPr>
          <p:nvPr>
            <p:ph type="title"/>
          </p:nvPr>
        </p:nvSpPr>
        <p:spPr/>
        <p:txBody>
          <a:bodyPr/>
          <a:lstStyle/>
          <a:p>
            <a:r>
              <a:rPr lang="en-CA" dirty="0"/>
              <a:t>About Using Slides</a:t>
            </a:r>
          </a:p>
        </p:txBody>
      </p:sp>
      <p:sp>
        <p:nvSpPr>
          <p:cNvPr id="3" name="Content Placeholder 2">
            <a:extLst>
              <a:ext uri="{FF2B5EF4-FFF2-40B4-BE49-F238E27FC236}">
                <a16:creationId xmlns:a16="http://schemas.microsoft.com/office/drawing/2014/main" id="{3C10BDDD-6D47-4B43-A24C-FECA52D1EDAD}"/>
              </a:ext>
            </a:extLst>
          </p:cNvPr>
          <p:cNvSpPr>
            <a:spLocks noGrp="1"/>
          </p:cNvSpPr>
          <p:nvPr>
            <p:ph idx="1"/>
          </p:nvPr>
        </p:nvSpPr>
        <p:spPr/>
        <p:txBody>
          <a:bodyPr/>
          <a:lstStyle/>
          <a:p>
            <a:r>
              <a:rPr lang="en-CA" dirty="0"/>
              <a:t>Use a widescreen format.</a:t>
            </a:r>
          </a:p>
          <a:p>
            <a:r>
              <a:rPr lang="en-CA" dirty="0"/>
              <a:t>Be consistent with the look-and-feel.</a:t>
            </a:r>
          </a:p>
          <a:p>
            <a:r>
              <a:rPr lang="en-CA" dirty="0"/>
              <a:t>Use quality images but beware of copyright.</a:t>
            </a:r>
          </a:p>
          <a:p>
            <a:r>
              <a:rPr lang="en-CA" dirty="0"/>
              <a:t>Avoid too much text.</a:t>
            </a:r>
          </a:p>
          <a:p>
            <a:r>
              <a:rPr lang="en-CA" dirty="0"/>
              <a:t>Make them accessible.</a:t>
            </a:r>
          </a:p>
          <a:p>
            <a:r>
              <a:rPr lang="en-CA" dirty="0"/>
              <a:t>Be mindful of time per slide.</a:t>
            </a:r>
          </a:p>
        </p:txBody>
      </p:sp>
    </p:spTree>
    <p:extLst>
      <p:ext uri="{BB962C8B-B14F-4D97-AF65-F5344CB8AC3E}">
        <p14:creationId xmlns:p14="http://schemas.microsoft.com/office/powerpoint/2010/main" val="1798627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3F62-3D4B-40DE-8E37-DA35C976A47E}"/>
              </a:ext>
            </a:extLst>
          </p:cNvPr>
          <p:cNvSpPr>
            <a:spLocks noGrp="1"/>
          </p:cNvSpPr>
          <p:nvPr>
            <p:ph type="title"/>
          </p:nvPr>
        </p:nvSpPr>
        <p:spPr/>
        <p:txBody>
          <a:bodyPr/>
          <a:lstStyle/>
          <a:p>
            <a:r>
              <a:rPr lang="en-CA" dirty="0"/>
              <a:t>About Making Videos</a:t>
            </a:r>
          </a:p>
        </p:txBody>
      </p:sp>
      <p:sp>
        <p:nvSpPr>
          <p:cNvPr id="3" name="Content Placeholder 2">
            <a:extLst>
              <a:ext uri="{FF2B5EF4-FFF2-40B4-BE49-F238E27FC236}">
                <a16:creationId xmlns:a16="http://schemas.microsoft.com/office/drawing/2014/main" id="{75D1EED3-7D8B-471C-8F87-986298A6D965}"/>
              </a:ext>
            </a:extLst>
          </p:cNvPr>
          <p:cNvSpPr>
            <a:spLocks noGrp="1"/>
          </p:cNvSpPr>
          <p:nvPr>
            <p:ph idx="1"/>
          </p:nvPr>
        </p:nvSpPr>
        <p:spPr/>
        <p:txBody>
          <a:bodyPr>
            <a:normAutofit fontScale="85000" lnSpcReduction="20000"/>
          </a:bodyPr>
          <a:lstStyle/>
          <a:p>
            <a:r>
              <a:rPr lang="en-CA" dirty="0"/>
              <a:t>Break long topics into short videos (e.g. 5-10 minutes tutorials)</a:t>
            </a:r>
          </a:p>
          <a:p>
            <a:r>
              <a:rPr lang="en-CA" dirty="0"/>
              <a:t>Make sure recording yourself adds value before doing it.</a:t>
            </a:r>
          </a:p>
          <a:p>
            <a:r>
              <a:rPr lang="en-CA" dirty="0"/>
              <a:t>Use an attractive background and good lighting.</a:t>
            </a:r>
          </a:p>
          <a:p>
            <a:r>
              <a:rPr lang="en-CA" dirty="0"/>
              <a:t>Pay attention to soundscape and narrator voice. </a:t>
            </a:r>
          </a:p>
          <a:p>
            <a:r>
              <a:rPr lang="en-CA" dirty="0"/>
              <a:t>Use a decent microphone (see template by Jim Davies, Cog Sci).</a:t>
            </a:r>
          </a:p>
          <a:p>
            <a:r>
              <a:rPr lang="en-CA" dirty="0"/>
              <a:t>If using overlaying a presenter video on top of slides (picture-in-picture), then account for the occluded area in slides. </a:t>
            </a:r>
          </a:p>
          <a:p>
            <a:r>
              <a:rPr lang="en-CA" dirty="0"/>
              <a:t>Practice, repeat, and edit your audio/video recordings!</a:t>
            </a:r>
          </a:p>
        </p:txBody>
      </p:sp>
    </p:spTree>
    <p:extLst>
      <p:ext uri="{BB962C8B-B14F-4D97-AF65-F5344CB8AC3E}">
        <p14:creationId xmlns:p14="http://schemas.microsoft.com/office/powerpoint/2010/main" val="1903237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E973-BDC4-454B-A15C-22B3D9805FF8}"/>
              </a:ext>
            </a:extLst>
          </p:cNvPr>
          <p:cNvSpPr>
            <a:spLocks noGrp="1"/>
          </p:cNvSpPr>
          <p:nvPr>
            <p:ph type="title"/>
          </p:nvPr>
        </p:nvSpPr>
        <p:spPr/>
        <p:txBody>
          <a:bodyPr>
            <a:normAutofit fontScale="90000"/>
          </a:bodyPr>
          <a:lstStyle/>
          <a:p>
            <a:r>
              <a:rPr lang="en-CA" dirty="0"/>
              <a:t>Picture-in-Picture Slide Template </a:t>
            </a:r>
            <a:br>
              <a:rPr lang="en-CA" dirty="0"/>
            </a:br>
            <a:r>
              <a:rPr lang="en-CA" dirty="0"/>
              <a:t>(by Jim Davies </a:t>
            </a:r>
            <a:r>
              <a:rPr lang="en-CA" sz="2000" dirty="0">
                <a:hlinkClick r:id="rId2"/>
              </a:rPr>
              <a:t>https://carleton.ca/edc/2016/blog-slide-presentation-tips/</a:t>
            </a:r>
            <a:r>
              <a:rPr lang="en-CA" dirty="0"/>
              <a:t>)</a:t>
            </a:r>
          </a:p>
        </p:txBody>
      </p:sp>
      <p:pic>
        <p:nvPicPr>
          <p:cNvPr id="5" name="Content Placeholder 4">
            <a:extLst>
              <a:ext uri="{FF2B5EF4-FFF2-40B4-BE49-F238E27FC236}">
                <a16:creationId xmlns:a16="http://schemas.microsoft.com/office/drawing/2014/main" id="{1E97A4C8-61B1-4155-AEF8-E9F362D9A06F}"/>
              </a:ext>
            </a:extLst>
          </p:cNvPr>
          <p:cNvPicPr>
            <a:picLocks noGrp="1" noChangeAspect="1"/>
          </p:cNvPicPr>
          <p:nvPr>
            <p:ph idx="1"/>
          </p:nvPr>
        </p:nvPicPr>
        <p:blipFill>
          <a:blip r:embed="rId3"/>
          <a:stretch>
            <a:fillRect/>
          </a:stretch>
        </p:blipFill>
        <p:spPr>
          <a:xfrm>
            <a:off x="5516448" y="2478088"/>
            <a:ext cx="6520958" cy="3694112"/>
          </a:xfrm>
          <a:prstGeom prst="rect">
            <a:avLst/>
          </a:prstGeom>
        </p:spPr>
      </p:pic>
      <p:pic>
        <p:nvPicPr>
          <p:cNvPr id="4" name="Picture 3">
            <a:extLst>
              <a:ext uri="{FF2B5EF4-FFF2-40B4-BE49-F238E27FC236}">
                <a16:creationId xmlns:a16="http://schemas.microsoft.com/office/drawing/2014/main" id="{84346E1A-7F87-4D91-89FC-BCB6B1CFB298}"/>
              </a:ext>
            </a:extLst>
          </p:cNvPr>
          <p:cNvPicPr>
            <a:picLocks noChangeAspect="1"/>
          </p:cNvPicPr>
          <p:nvPr/>
        </p:nvPicPr>
        <p:blipFill>
          <a:blip r:embed="rId4"/>
          <a:stretch>
            <a:fillRect/>
          </a:stretch>
        </p:blipFill>
        <p:spPr>
          <a:xfrm>
            <a:off x="346517" y="2172852"/>
            <a:ext cx="5570777" cy="4165600"/>
          </a:xfrm>
          <a:prstGeom prst="rect">
            <a:avLst/>
          </a:prstGeom>
        </p:spPr>
      </p:pic>
    </p:spTree>
    <p:extLst>
      <p:ext uri="{BB962C8B-B14F-4D97-AF65-F5344CB8AC3E}">
        <p14:creationId xmlns:p14="http://schemas.microsoft.com/office/powerpoint/2010/main" val="1472838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C1B83-21E0-AF4A-BF49-9954E157563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6865D71-70B2-004F-A6C2-F4AC46C2AE37}"/>
              </a:ext>
            </a:extLst>
          </p:cNvPr>
          <p:cNvSpPr>
            <a:spLocks noGrp="1"/>
          </p:cNvSpPr>
          <p:nvPr>
            <p:ph idx="1"/>
          </p:nvPr>
        </p:nvSpPr>
        <p:spPr/>
        <p:txBody>
          <a:bodyPr>
            <a:normAutofit/>
          </a:bodyPr>
          <a:lstStyle/>
          <a:p>
            <a:r>
              <a:rPr lang="en-US" dirty="0"/>
              <a:t>U Illinois: </a:t>
            </a:r>
            <a:r>
              <a:rPr lang="en-CA" u="sng" dirty="0">
                <a:hlinkClick r:id="rId2"/>
              </a:rPr>
              <a:t>https://citl.illinois.edu/citl-101/online-strategy-development/develop-or-revise-an-online-course/online-course-in-a-box</a:t>
            </a:r>
            <a:endParaRPr lang="en-US" dirty="0"/>
          </a:p>
          <a:p>
            <a:r>
              <a:rPr lang="en-US" dirty="0"/>
              <a:t>UC Davis: </a:t>
            </a:r>
            <a:r>
              <a:rPr lang="en-CA" u="sng" dirty="0">
                <a:hlinkClick r:id="rId3"/>
              </a:rPr>
              <a:t>https://canvas.ucdavis.edu/courses/34528/pages/developing-an-online-course</a:t>
            </a:r>
            <a:endParaRPr lang="en-CA" u="sng" dirty="0"/>
          </a:p>
        </p:txBody>
      </p:sp>
    </p:spTree>
    <p:extLst>
      <p:ext uri="{BB962C8B-B14F-4D97-AF65-F5344CB8AC3E}">
        <p14:creationId xmlns:p14="http://schemas.microsoft.com/office/powerpoint/2010/main" val="174987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F2C9-EEDC-463F-BE81-40544BD23FB3}"/>
              </a:ext>
            </a:extLst>
          </p:cNvPr>
          <p:cNvSpPr>
            <a:spLocks noGrp="1"/>
          </p:cNvSpPr>
          <p:nvPr>
            <p:ph type="title"/>
          </p:nvPr>
        </p:nvSpPr>
        <p:spPr/>
        <p:txBody>
          <a:bodyPr/>
          <a:lstStyle/>
          <a:p>
            <a:r>
              <a:rPr lang="en-CA" dirty="0"/>
              <a:t>What I’ve done</a:t>
            </a:r>
          </a:p>
        </p:txBody>
      </p:sp>
      <p:sp>
        <p:nvSpPr>
          <p:cNvPr id="3" name="Content Placeholder 2">
            <a:extLst>
              <a:ext uri="{FF2B5EF4-FFF2-40B4-BE49-F238E27FC236}">
                <a16:creationId xmlns:a16="http://schemas.microsoft.com/office/drawing/2014/main" id="{BAE2489E-A3DA-44A4-8B00-E28566297E41}"/>
              </a:ext>
            </a:extLst>
          </p:cNvPr>
          <p:cNvSpPr>
            <a:spLocks noGrp="1"/>
          </p:cNvSpPr>
          <p:nvPr>
            <p:ph idx="1"/>
          </p:nvPr>
        </p:nvSpPr>
        <p:spPr/>
        <p:txBody>
          <a:bodyPr/>
          <a:lstStyle/>
          <a:p>
            <a:r>
              <a:rPr lang="en-CA" dirty="0" err="1"/>
              <a:t>eCampus</a:t>
            </a:r>
            <a:r>
              <a:rPr lang="en-CA" dirty="0"/>
              <a:t> Ontario grant in 2016</a:t>
            </a:r>
          </a:p>
          <a:p>
            <a:r>
              <a:rPr lang="en-CA" dirty="0"/>
              <a:t>BIT-1400 and 2400, computer programming</a:t>
            </a:r>
          </a:p>
          <a:p>
            <a:pPr lvl="1"/>
            <a:r>
              <a:rPr lang="en-CA" dirty="0"/>
              <a:t>Motivated by the need for summer courses</a:t>
            </a:r>
          </a:p>
          <a:p>
            <a:pPr lvl="1"/>
            <a:r>
              <a:rPr lang="en-CA" dirty="0"/>
              <a:t>Summer 2017, first fully online sections </a:t>
            </a:r>
          </a:p>
          <a:p>
            <a:r>
              <a:rPr lang="en-CA" dirty="0"/>
              <a:t>Other courses in later years</a:t>
            </a:r>
          </a:p>
          <a:p>
            <a:pPr lvl="1"/>
            <a:r>
              <a:rPr lang="en-CA" dirty="0"/>
              <a:t>Hybrid model </a:t>
            </a:r>
          </a:p>
          <a:p>
            <a:pPr lvl="1"/>
            <a:r>
              <a:rPr lang="en-CA" dirty="0"/>
              <a:t>Using elements of online design (such as reflection)</a:t>
            </a:r>
          </a:p>
        </p:txBody>
      </p:sp>
    </p:spTree>
    <p:extLst>
      <p:ext uri="{BB962C8B-B14F-4D97-AF65-F5344CB8AC3E}">
        <p14:creationId xmlns:p14="http://schemas.microsoft.com/office/powerpoint/2010/main" val="147549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1911B-C43A-4C39-93B9-E879A157CF4F}"/>
              </a:ext>
            </a:extLst>
          </p:cNvPr>
          <p:cNvSpPr>
            <a:spLocks noGrp="1"/>
          </p:cNvSpPr>
          <p:nvPr>
            <p:ph type="title"/>
          </p:nvPr>
        </p:nvSpPr>
        <p:spPr/>
        <p:txBody>
          <a:bodyPr/>
          <a:lstStyle/>
          <a:p>
            <a:r>
              <a:rPr lang="en-CA" dirty="0"/>
              <a:t>Learning Spaces in Virtual Reality</a:t>
            </a:r>
          </a:p>
        </p:txBody>
      </p:sp>
      <p:sp>
        <p:nvSpPr>
          <p:cNvPr id="3" name="Content Placeholder 2">
            <a:extLst>
              <a:ext uri="{FF2B5EF4-FFF2-40B4-BE49-F238E27FC236}">
                <a16:creationId xmlns:a16="http://schemas.microsoft.com/office/drawing/2014/main" id="{563AD99C-B497-4EB9-AC49-4AB1C726CB78}"/>
              </a:ext>
            </a:extLst>
          </p:cNvPr>
          <p:cNvSpPr>
            <a:spLocks noGrp="1"/>
          </p:cNvSpPr>
          <p:nvPr>
            <p:ph idx="1"/>
          </p:nvPr>
        </p:nvSpPr>
        <p:spPr>
          <a:xfrm>
            <a:off x="1115568" y="2478024"/>
            <a:ext cx="2865305" cy="3694176"/>
          </a:xfrm>
        </p:spPr>
        <p:txBody>
          <a:bodyPr/>
          <a:lstStyle/>
          <a:p>
            <a:r>
              <a:rPr lang="en-CA" dirty="0"/>
              <a:t>Used in some CU courses</a:t>
            </a:r>
          </a:p>
          <a:p>
            <a:r>
              <a:rPr lang="en-CA" dirty="0"/>
              <a:t>Current research</a:t>
            </a:r>
          </a:p>
          <a:p>
            <a:r>
              <a:rPr lang="en-CA" dirty="0"/>
              <a:t>Needs a separate conversation</a:t>
            </a:r>
          </a:p>
        </p:txBody>
      </p:sp>
      <p:pic>
        <p:nvPicPr>
          <p:cNvPr id="4" name="Picture 6" descr="cv1.bmp">
            <a:extLst>
              <a:ext uri="{FF2B5EF4-FFF2-40B4-BE49-F238E27FC236}">
                <a16:creationId xmlns:a16="http://schemas.microsoft.com/office/drawing/2014/main" id="{49FFDFA2-1590-4314-BADC-A9222FB3D937}"/>
              </a:ext>
            </a:extLst>
          </p:cNvPr>
          <p:cNvPicPr>
            <a:picLocks noChangeAspect="1"/>
          </p:cNvPicPr>
          <p:nvPr/>
        </p:nvPicPr>
        <p:blipFill rotWithShape="1">
          <a:blip r:embed="rId2" cstate="print"/>
          <a:srcRect b="16093"/>
          <a:stretch/>
        </p:blipFill>
        <p:spPr bwMode="auto">
          <a:xfrm>
            <a:off x="4175964" y="2154674"/>
            <a:ext cx="7998691" cy="4682062"/>
          </a:xfrm>
          <a:prstGeom prst="rect">
            <a:avLst/>
          </a:prstGeom>
          <a:noFill/>
          <a:ln w="9525">
            <a:noFill/>
            <a:miter lim="800000"/>
            <a:headEnd/>
            <a:tailEnd/>
          </a:ln>
        </p:spPr>
      </p:pic>
    </p:spTree>
    <p:extLst>
      <p:ext uri="{BB962C8B-B14F-4D97-AF65-F5344CB8AC3E}">
        <p14:creationId xmlns:p14="http://schemas.microsoft.com/office/powerpoint/2010/main" val="3907717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4268D-3965-4A33-82B3-A7403E237344}"/>
              </a:ext>
            </a:extLst>
          </p:cNvPr>
          <p:cNvSpPr>
            <a:spLocks noGrp="1"/>
          </p:cNvSpPr>
          <p:nvPr>
            <p:ph type="title"/>
          </p:nvPr>
        </p:nvSpPr>
        <p:spPr/>
        <p:txBody>
          <a:bodyPr/>
          <a:lstStyle/>
          <a:p>
            <a:r>
              <a:rPr lang="en-CA" dirty="0"/>
              <a:t>BIT-1400, Introduction to Programming</a:t>
            </a:r>
          </a:p>
        </p:txBody>
      </p:sp>
      <p:pic>
        <p:nvPicPr>
          <p:cNvPr id="4" name="Picture 3">
            <a:extLst>
              <a:ext uri="{FF2B5EF4-FFF2-40B4-BE49-F238E27FC236}">
                <a16:creationId xmlns:a16="http://schemas.microsoft.com/office/drawing/2014/main" id="{C28B65B0-9DF3-4051-B39D-EDD743D52F67}"/>
              </a:ext>
            </a:extLst>
          </p:cNvPr>
          <p:cNvPicPr>
            <a:picLocks noChangeAspect="1"/>
          </p:cNvPicPr>
          <p:nvPr/>
        </p:nvPicPr>
        <p:blipFill rotWithShape="1">
          <a:blip r:embed="rId2"/>
          <a:srcRect t="4102" b="6038"/>
          <a:stretch/>
        </p:blipFill>
        <p:spPr>
          <a:xfrm>
            <a:off x="443007" y="2112775"/>
            <a:ext cx="4131930" cy="4745225"/>
          </a:xfrm>
          <a:prstGeom prst="rect">
            <a:avLst/>
          </a:prstGeom>
        </p:spPr>
      </p:pic>
      <p:pic>
        <p:nvPicPr>
          <p:cNvPr id="5" name="Picture 4">
            <a:extLst>
              <a:ext uri="{FF2B5EF4-FFF2-40B4-BE49-F238E27FC236}">
                <a16:creationId xmlns:a16="http://schemas.microsoft.com/office/drawing/2014/main" id="{F503594E-A406-4AF8-A40E-DE4C547C212D}"/>
              </a:ext>
            </a:extLst>
          </p:cNvPr>
          <p:cNvPicPr>
            <a:picLocks noChangeAspect="1"/>
          </p:cNvPicPr>
          <p:nvPr/>
        </p:nvPicPr>
        <p:blipFill>
          <a:blip r:embed="rId3"/>
          <a:stretch>
            <a:fillRect/>
          </a:stretch>
        </p:blipFill>
        <p:spPr>
          <a:xfrm>
            <a:off x="5054753" y="2042690"/>
            <a:ext cx="5101023" cy="4815310"/>
          </a:xfrm>
          <a:prstGeom prst="rect">
            <a:avLst/>
          </a:prstGeom>
        </p:spPr>
      </p:pic>
    </p:spTree>
    <p:extLst>
      <p:ext uri="{BB962C8B-B14F-4D97-AF65-F5344CB8AC3E}">
        <p14:creationId xmlns:p14="http://schemas.microsoft.com/office/powerpoint/2010/main" val="172842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2ABE02-0EF0-4077-9DCC-4CFF155BB5ED}"/>
              </a:ext>
            </a:extLst>
          </p:cNvPr>
          <p:cNvSpPr>
            <a:spLocks noGrp="1"/>
          </p:cNvSpPr>
          <p:nvPr>
            <p:ph type="title"/>
          </p:nvPr>
        </p:nvSpPr>
        <p:spPr/>
        <p:txBody>
          <a:bodyPr/>
          <a:lstStyle/>
          <a:p>
            <a:r>
              <a:rPr lang="en-CA" dirty="0"/>
              <a:t>BIT-1400: Lessons</a:t>
            </a:r>
          </a:p>
        </p:txBody>
      </p:sp>
      <p:sp>
        <p:nvSpPr>
          <p:cNvPr id="5" name="Content Placeholder 4">
            <a:extLst>
              <a:ext uri="{FF2B5EF4-FFF2-40B4-BE49-F238E27FC236}">
                <a16:creationId xmlns:a16="http://schemas.microsoft.com/office/drawing/2014/main" id="{485B96CF-B912-49E8-8D9A-C7E71E00192E}"/>
              </a:ext>
            </a:extLst>
          </p:cNvPr>
          <p:cNvSpPr>
            <a:spLocks noGrp="1"/>
          </p:cNvSpPr>
          <p:nvPr>
            <p:ph sz="half" idx="1"/>
          </p:nvPr>
        </p:nvSpPr>
        <p:spPr/>
        <p:txBody>
          <a:bodyPr>
            <a:normAutofit lnSpcReduction="10000"/>
          </a:bodyPr>
          <a:lstStyle/>
          <a:p>
            <a:r>
              <a:rPr lang="en-CA" dirty="0"/>
              <a:t>Summary and Slides (Lecture Notes)</a:t>
            </a:r>
          </a:p>
          <a:p>
            <a:endParaRPr lang="en-CA" dirty="0"/>
          </a:p>
          <a:p>
            <a:r>
              <a:rPr lang="en-CA" dirty="0"/>
              <a:t>Tutorials: Document, Code,  Videos</a:t>
            </a:r>
          </a:p>
          <a:p>
            <a:endParaRPr lang="en-CA" dirty="0"/>
          </a:p>
          <a:p>
            <a:r>
              <a:rPr lang="en-CA" dirty="0"/>
              <a:t>Self Assessment Questions</a:t>
            </a:r>
          </a:p>
        </p:txBody>
      </p:sp>
      <p:pic>
        <p:nvPicPr>
          <p:cNvPr id="7" name="Picture 6">
            <a:extLst>
              <a:ext uri="{FF2B5EF4-FFF2-40B4-BE49-F238E27FC236}">
                <a16:creationId xmlns:a16="http://schemas.microsoft.com/office/drawing/2014/main" id="{C8AE63FD-A097-4AEC-B1D9-4CA31F66C8D2}"/>
              </a:ext>
            </a:extLst>
          </p:cNvPr>
          <p:cNvPicPr>
            <a:picLocks noChangeAspect="1"/>
          </p:cNvPicPr>
          <p:nvPr/>
        </p:nvPicPr>
        <p:blipFill>
          <a:blip r:embed="rId2"/>
          <a:stretch>
            <a:fillRect/>
          </a:stretch>
        </p:blipFill>
        <p:spPr>
          <a:xfrm>
            <a:off x="6095999" y="2266121"/>
            <a:ext cx="5879729" cy="4282346"/>
          </a:xfrm>
          <a:prstGeom prst="rect">
            <a:avLst/>
          </a:prstGeom>
        </p:spPr>
      </p:pic>
    </p:spTree>
    <p:extLst>
      <p:ext uri="{BB962C8B-B14F-4D97-AF65-F5344CB8AC3E}">
        <p14:creationId xmlns:p14="http://schemas.microsoft.com/office/powerpoint/2010/main" val="1103527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AB58-1CD0-4677-BADB-6151CFA5179D}"/>
              </a:ext>
            </a:extLst>
          </p:cNvPr>
          <p:cNvSpPr>
            <a:spLocks noGrp="1"/>
          </p:cNvSpPr>
          <p:nvPr>
            <p:ph type="title"/>
          </p:nvPr>
        </p:nvSpPr>
        <p:spPr/>
        <p:txBody>
          <a:bodyPr/>
          <a:lstStyle/>
          <a:p>
            <a:r>
              <a:rPr lang="en-CA"/>
              <a:t>Reflection</a:t>
            </a:r>
            <a:endParaRPr lang="en-CA" dirty="0"/>
          </a:p>
        </p:txBody>
      </p:sp>
      <p:sp>
        <p:nvSpPr>
          <p:cNvPr id="5" name="Content Placeholder 4">
            <a:extLst>
              <a:ext uri="{FF2B5EF4-FFF2-40B4-BE49-F238E27FC236}">
                <a16:creationId xmlns:a16="http://schemas.microsoft.com/office/drawing/2014/main" id="{FC6F794F-EABB-438A-BDAF-53A2B0A7C99B}"/>
              </a:ext>
            </a:extLst>
          </p:cNvPr>
          <p:cNvSpPr>
            <a:spLocks noGrp="1"/>
          </p:cNvSpPr>
          <p:nvPr>
            <p:ph idx="1"/>
          </p:nvPr>
        </p:nvSpPr>
        <p:spPr/>
        <p:txBody>
          <a:bodyPr>
            <a:normAutofit fontScale="92500" lnSpcReduction="20000"/>
          </a:bodyPr>
          <a:lstStyle/>
          <a:p>
            <a:r>
              <a:rPr lang="en-CA" dirty="0"/>
              <a:t>Learning by sense-making is an extension of “learning by doing”.</a:t>
            </a:r>
          </a:p>
          <a:p>
            <a:r>
              <a:rPr lang="en-CA" dirty="0"/>
              <a:t>Part of the course interaction (active learning)</a:t>
            </a:r>
          </a:p>
          <a:p>
            <a:r>
              <a:rPr lang="en-CA" dirty="0"/>
              <a:t>Helpful for both online and in-person courses.</a:t>
            </a:r>
          </a:p>
          <a:p>
            <a:pPr lvl="1"/>
            <a:r>
              <a:rPr lang="en-CA" dirty="0"/>
              <a:t>Think about your expectation and experience of the first lesson in BIT-1400. Review the </a:t>
            </a:r>
            <a:r>
              <a:rPr lang="en-CA" b="1" dirty="0"/>
              <a:t>Reflective Questions </a:t>
            </a:r>
            <a:r>
              <a:rPr lang="en-CA" dirty="0"/>
              <a:t>as a guideline, and submit a reflection. It can be as long as you feel necessary, and may answer as many of the sample questions, or discuss other reflective questions you may have. This is an individual assignment but feel free to talk with your friends to get "questions" or ideas of what to discuss. Make sure the "answers" are yours. </a:t>
            </a:r>
          </a:p>
        </p:txBody>
      </p:sp>
    </p:spTree>
    <p:extLst>
      <p:ext uri="{BB962C8B-B14F-4D97-AF65-F5344CB8AC3E}">
        <p14:creationId xmlns:p14="http://schemas.microsoft.com/office/powerpoint/2010/main" val="2449296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0DD5AE-E4BC-4D61-A877-530EA110F8B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Reflection needs to be learned</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screenshot of a social media post&#10;&#10;Description automatically generated">
            <a:extLst>
              <a:ext uri="{FF2B5EF4-FFF2-40B4-BE49-F238E27FC236}">
                <a16:creationId xmlns:a16="http://schemas.microsoft.com/office/drawing/2014/main" id="{8ADF8990-CC95-4304-AAA7-C7A991B8C707}"/>
              </a:ext>
            </a:extLst>
          </p:cNvPr>
          <p:cNvPicPr>
            <a:picLocks noChangeAspect="1"/>
          </p:cNvPicPr>
          <p:nvPr/>
        </p:nvPicPr>
        <p:blipFill>
          <a:blip r:embed="rId2"/>
          <a:stretch>
            <a:fillRect/>
          </a:stretch>
        </p:blipFill>
        <p:spPr>
          <a:xfrm>
            <a:off x="5152514" y="625683"/>
            <a:ext cx="6270551" cy="5455380"/>
          </a:xfrm>
          <a:prstGeom prst="rect">
            <a:avLst/>
          </a:prstGeom>
        </p:spPr>
      </p:pic>
    </p:spTree>
    <p:extLst>
      <p:ext uri="{BB962C8B-B14F-4D97-AF65-F5344CB8AC3E}">
        <p14:creationId xmlns:p14="http://schemas.microsoft.com/office/powerpoint/2010/main" val="385716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0DD5AE-E4BC-4D61-A877-530EA110F8B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Exams:</a:t>
            </a:r>
            <a:br>
              <a:rPr lang="en-US" sz="4800" dirty="0"/>
            </a:br>
            <a:br>
              <a:rPr lang="en-US" sz="4800" dirty="0"/>
            </a:br>
            <a:r>
              <a:rPr lang="en-US" dirty="0"/>
              <a:t>Trusting Your Students </a:t>
            </a:r>
            <a:br>
              <a:rPr lang="en-US" dirty="0"/>
            </a:br>
            <a:r>
              <a:rPr lang="en-US" sz="3100" dirty="0"/>
              <a:t>(and other options)</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6BD529B-92BF-4442-B9B1-60C88019B428}"/>
              </a:ext>
            </a:extLst>
          </p:cNvPr>
          <p:cNvPicPr>
            <a:picLocks noChangeAspect="1"/>
          </p:cNvPicPr>
          <p:nvPr/>
        </p:nvPicPr>
        <p:blipFill>
          <a:blip r:embed="rId2"/>
          <a:stretch>
            <a:fillRect/>
          </a:stretch>
        </p:blipFill>
        <p:spPr>
          <a:xfrm>
            <a:off x="4706512" y="38100"/>
            <a:ext cx="6981825" cy="6781800"/>
          </a:xfrm>
          <a:prstGeom prst="rect">
            <a:avLst/>
          </a:prstGeom>
        </p:spPr>
      </p:pic>
    </p:spTree>
    <p:extLst>
      <p:ext uri="{BB962C8B-B14F-4D97-AF65-F5344CB8AC3E}">
        <p14:creationId xmlns:p14="http://schemas.microsoft.com/office/powerpoint/2010/main" val="2137388990"/>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223C29"/>
      </a:dk2>
      <a:lt2>
        <a:srgbClr val="E8E2E8"/>
      </a:lt2>
      <a:accent1>
        <a:srgbClr val="47B54A"/>
      </a:accent1>
      <a:accent2>
        <a:srgbClr val="69B13B"/>
      </a:accent2>
      <a:accent3>
        <a:srgbClr val="96A942"/>
      </a:accent3>
      <a:accent4>
        <a:srgbClr val="B1973B"/>
      </a:accent4>
      <a:accent5>
        <a:srgbClr val="C3774D"/>
      </a:accent5>
      <a:accent6>
        <a:srgbClr val="B34046"/>
      </a:accent6>
      <a:hlink>
        <a:srgbClr val="AC7539"/>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128</TotalTime>
  <Words>1185</Words>
  <Application>Microsoft Office PowerPoint</Application>
  <PresentationFormat>Widescreen</PresentationFormat>
  <Paragraphs>164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Avenir Next LT Pro</vt:lpstr>
      <vt:lpstr>Calibri</vt:lpstr>
      <vt:lpstr>AccentBoxVTI</vt:lpstr>
      <vt:lpstr>Education in Pyjamas: How I learn to design, use, and love online courses</vt:lpstr>
      <vt:lpstr>Highlights</vt:lpstr>
      <vt:lpstr>What I’ve done</vt:lpstr>
      <vt:lpstr>Learning Spaces in Virtual Reality</vt:lpstr>
      <vt:lpstr>BIT-1400, Introduction to Programming</vt:lpstr>
      <vt:lpstr>BIT-1400: Lessons</vt:lpstr>
      <vt:lpstr>Reflection</vt:lpstr>
      <vt:lpstr>Reflection needs to be learned</vt:lpstr>
      <vt:lpstr>Exams:  Trusting Your Students  (and other options)</vt:lpstr>
      <vt:lpstr>Communication</vt:lpstr>
      <vt:lpstr>What I learned</vt:lpstr>
      <vt:lpstr>What I learned</vt:lpstr>
      <vt:lpstr>What I learned</vt:lpstr>
      <vt:lpstr>During the Pandemic</vt:lpstr>
      <vt:lpstr>Some things to avoid (especially during the pandemic)</vt:lpstr>
      <vt:lpstr>Flexibility</vt:lpstr>
      <vt:lpstr>Clarity</vt:lpstr>
      <vt:lpstr>Usability (Don’t Make Me think!)</vt:lpstr>
      <vt:lpstr>Active Learning and Interaction</vt:lpstr>
      <vt:lpstr>Evaluation</vt:lpstr>
      <vt:lpstr>Some Available Tools</vt:lpstr>
      <vt:lpstr>About Using Slides</vt:lpstr>
      <vt:lpstr>About Making Videos</vt:lpstr>
      <vt:lpstr>Picture-in-Picture Slide Template  (by Jim Davies https://carleton.ca/edc/2016/blog-slide-presentation-tips/)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in Pyjamas: How I learn to design, use, and love online courses</dc:title>
  <dc:creator>Ali Arya</dc:creator>
  <cp:lastModifiedBy>Ali Arya</cp:lastModifiedBy>
  <cp:revision>19</cp:revision>
  <dcterms:created xsi:type="dcterms:W3CDTF">2020-04-17T15:30:34Z</dcterms:created>
  <dcterms:modified xsi:type="dcterms:W3CDTF">2020-04-19T16:47:18Z</dcterms:modified>
</cp:coreProperties>
</file>