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1"/>
  </p:handoutMasterIdLst>
  <p:sldIdLst>
    <p:sldId id="256" r:id="rId2"/>
    <p:sldId id="261" r:id="rId3"/>
    <p:sldId id="276" r:id="rId4"/>
    <p:sldId id="282" r:id="rId5"/>
    <p:sldId id="279" r:id="rId6"/>
    <p:sldId id="284" r:id="rId7"/>
    <p:sldId id="278" r:id="rId8"/>
    <p:sldId id="281" r:id="rId9"/>
    <p:sldId id="2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0000"/>
    <a:srgbClr val="D87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1800"/>
    <p:restoredTop sz="94638"/>
  </p:normalViewPr>
  <p:slideViewPr>
    <p:cSldViewPr snapToGrid="0" snapToObjects="1">
      <p:cViewPr varScale="1">
        <p:scale>
          <a:sx n="66" d="100"/>
          <a:sy n="66" d="100"/>
        </p:scale>
        <p:origin x="200" y="1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7" d="100"/>
        <a:sy n="11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14C16E2-31BC-1748-88C9-29E446D2F9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B9DAD-A51D-F041-A25B-CD75AAEEEE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B7535-9758-DB46-9998-3510D559E6CA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523C8-5390-AF41-8ADB-54200E9575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743E8D-7855-6449-83F7-99FB63F9EC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C8318-7FB1-1C4D-A8FF-94B1E9FE8B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33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51CD-1045-8646-9D9F-68E9FF520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31BA4-98C4-3A47-9F03-4A238CA2E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B805-2897-574A-87B8-7B96B94ED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3E522-FEA9-174D-9DB3-972791CD6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F100F-A2CD-0E46-956E-F0012AD9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2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85D9E-A025-5048-8D1D-DA2AC8A6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C0A193-52AC-614B-86B4-D80056500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7F2A9-5B92-364C-B78D-D79FE38E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D6419-2FEB-3044-A542-49DFAB8A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80E18-BBA9-BC4C-9107-C71835CF3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46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B46641-F8E5-2446-9FC4-8AFBFE858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F08BC7-0DAC-DD41-A814-3ED08CD0D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B1DEF-7DF6-6149-8F06-F3B2E1EF8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F6695-C4C7-444A-AEAA-CDE98A10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D48B0-4AD8-2342-AE8C-37165C4B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42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275A9-98A3-C042-80E6-21CDCCD10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8BB85-D1CC-B840-B58E-08B52EC1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7CFAF-C123-D14F-A467-4D4B4BD0A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AA7FF-7936-EC41-81B7-76B94EDB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A383F-4B04-914D-85B8-4ACED2463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53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FD581-7C03-D84D-9D28-C234143C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3D253-8F14-7949-B2B3-8B4563870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25B34-498C-8543-A92A-2862CA84C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F6897-856C-FF4E-8F40-C171420EC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95999-41D8-6748-BE7C-E2EEC129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3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0CB9A-EC53-5E43-BC4F-E2E9DEAC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D4291-C33A-A44F-BDA3-CB42C8E14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84580-A1D2-9546-A573-539C1DBA8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DA6D3C-B5F3-7443-AEE8-9F640892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4D167-3738-A148-8C39-3087D03D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449E2-1CBC-3342-8483-A958F5387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5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014C2-DC0E-2A46-9D9C-B0FB29137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AB3389-6F5B-1045-84B2-D11580FE1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B932B-47FB-6445-861B-387408B98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4FA99-AC38-8640-8A41-5B1F5BFBB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E91E17-B10D-4243-915C-4D21724597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BBE4E7-9AAF-9642-AA04-E4A23486A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D11E57-6C93-9B43-9898-17C8A94F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4A039-39EB-9C40-906F-7BD432CF0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81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A1AD0-3341-A644-B828-FF727324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7A8FCA-DF9B-D242-A4C2-12C0A6E27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22713-3EA8-4640-BC8E-354566EB5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6AE75A-36B9-4D4D-8625-9A0C508C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0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9D741D-2218-2D44-9521-7920E457A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6186F-79DF-4B44-9345-E8C07708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EB264-0E05-0B40-B06E-DA79E8D27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88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4A52-646B-BA4E-840B-5BAE1990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3B0E3-6018-4C44-A2F8-A4FB4F019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080828-8E4A-F348-9140-1747619CD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29354-937C-D048-B5AB-4074A7AFD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2775C-B09A-D54D-8F96-F5FD3A3C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06910-8E42-ED45-8A74-69D79A41C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C5464-BAB6-6743-8449-48E2B24E9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84FA0C-6BED-4841-A6E4-3A6A02661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62F06-347A-3748-81B3-8DB20C30E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BBFB0-4BF8-404F-A061-401B61EAD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48E2C-1C52-8C46-85D1-F0CCCC62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C6AEE-371B-2E45-B842-5FF885F5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0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4DC0F5-F15A-C544-90AD-19C0F4A0A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C8952-401F-A446-9567-1832807C7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0AD1B-7075-D14B-94F9-D2021A6F3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F48E6-8C43-D04C-8CD1-C7DAC5D10CA1}" type="datetimeFigureOut">
              <a:rPr lang="en-US" smtClean="0"/>
              <a:t>7/21/20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321EA-9E55-BA4E-BD1B-DBF64B9C9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2E2BD-6E69-2346-8F28-E6B379C78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98CBB-7F58-354B-8E2E-7B589BFE9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13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5422-E38C-7245-AC7F-0933A8349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D70000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Welcome to My Online Classroom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4B1A8-1AC3-E843-A78C-12D6DB0C9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73814"/>
          </a:xfrm>
          <a:solidFill>
            <a:schemeClr val="tx1"/>
          </a:solidFill>
        </p:spPr>
        <p:txBody>
          <a:bodyPr>
            <a:noAutofit/>
          </a:bodyPr>
          <a:lstStyle/>
          <a:p>
            <a:endParaRPr lang="en-US" sz="3400" dirty="0">
              <a:solidFill>
                <a:schemeClr val="bg1"/>
              </a:solidFill>
            </a:endParaRPr>
          </a:p>
          <a:p>
            <a:r>
              <a:rPr lang="en-US" sz="3400" dirty="0">
                <a:solidFill>
                  <a:schemeClr val="bg1"/>
                </a:solidFill>
              </a:rPr>
              <a:t>Dr. Lorraine Godden</a:t>
            </a:r>
          </a:p>
          <a:p>
            <a:r>
              <a:rPr lang="en-US" sz="3400" dirty="0">
                <a:solidFill>
                  <a:schemeClr val="bg1"/>
                </a:solidFill>
              </a:rPr>
              <a:t>Faculty of Public Affairs</a:t>
            </a:r>
          </a:p>
          <a:p>
            <a:endParaRPr lang="en-US" sz="3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972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461"/>
    </mc:Choice>
    <mc:Fallback>
      <p:transition spd="slow" advTm="2746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4F2211C-0FC1-9542-8403-82EF1A9C362E}"/>
              </a:ext>
            </a:extLst>
          </p:cNvPr>
          <p:cNvSpPr/>
          <p:nvPr/>
        </p:nvSpPr>
        <p:spPr>
          <a:xfrm>
            <a:off x="4612341" y="1"/>
            <a:ext cx="3092824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CAD10F-D449-6246-917A-7A21A9AC8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3000"/>
          </a:xfrm>
          <a:solidFill>
            <a:srgbClr val="D70000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351FE-91C2-C140-8895-E33EDEC52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6035" y="2081191"/>
            <a:ext cx="9143999" cy="40237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sz="4000" dirty="0"/>
              <a:t>Previous courses taught online</a:t>
            </a:r>
          </a:p>
          <a:p>
            <a:pPr lvl="1"/>
            <a:r>
              <a:rPr lang="en-US" sz="4000" dirty="0"/>
              <a:t>Common features and challenges</a:t>
            </a:r>
          </a:p>
          <a:p>
            <a:pPr lvl="1"/>
            <a:r>
              <a:rPr lang="en-US" sz="4000" dirty="0"/>
              <a:t>Some tips and recommendations</a:t>
            </a:r>
          </a:p>
          <a:p>
            <a:pPr lvl="1"/>
            <a:r>
              <a:rPr lang="en-US" sz="4000" dirty="0"/>
              <a:t>Incorporating experiential learning (EL)</a:t>
            </a:r>
          </a:p>
          <a:p>
            <a:pPr lvl="1"/>
            <a:r>
              <a:rPr lang="en-US" sz="4000" dirty="0"/>
              <a:t>Q &amp; A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094BD6-0EF2-2F49-84C7-DA100BBA7B57}"/>
              </a:ext>
            </a:extLst>
          </p:cNvPr>
          <p:cNvSpPr/>
          <p:nvPr/>
        </p:nvSpPr>
        <p:spPr>
          <a:xfrm>
            <a:off x="0" y="1143001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33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665"/>
    </mc:Choice>
    <mc:Fallback>
      <p:transition spd="slow" advTm="2366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C43A-B11E-0041-97BD-016B6A2C4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28B5-C27A-5D44-8078-1BDDC6E1B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690688"/>
            <a:ext cx="11542058" cy="49656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/>
              <a:t>Queen’s University</a:t>
            </a:r>
          </a:p>
          <a:p>
            <a:pPr lvl="1"/>
            <a:r>
              <a:rPr lang="en-US" sz="2600" dirty="0"/>
              <a:t>PME 803 Educational Leadership (8 x taught)</a:t>
            </a:r>
          </a:p>
          <a:p>
            <a:pPr lvl="1"/>
            <a:r>
              <a:rPr lang="en-US" sz="2600" dirty="0"/>
              <a:t>PME 812 Organizational Learning (3 x taught)</a:t>
            </a:r>
          </a:p>
          <a:p>
            <a:pPr lvl="1"/>
            <a:r>
              <a:rPr lang="en-US" sz="2600" dirty="0"/>
              <a:t>PME 898 Capstone Project (2 x taught)</a:t>
            </a:r>
          </a:p>
          <a:p>
            <a:pPr marL="0" indent="0">
              <a:buNone/>
            </a:pPr>
            <a:r>
              <a:rPr lang="en-US" sz="3000" dirty="0"/>
              <a:t>Brock University</a:t>
            </a:r>
          </a:p>
          <a:p>
            <a:pPr lvl="1"/>
            <a:r>
              <a:rPr lang="en-US" sz="2600" dirty="0"/>
              <a:t>ADED 2P97 Introduction to Leadership Theory in Adult Education (2 x taught)</a:t>
            </a:r>
          </a:p>
          <a:p>
            <a:pPr marL="0" indent="0">
              <a:buNone/>
            </a:pPr>
            <a:r>
              <a:rPr lang="en-US" sz="3000" dirty="0"/>
              <a:t>Yorkville University</a:t>
            </a:r>
          </a:p>
          <a:p>
            <a:pPr lvl="1"/>
            <a:r>
              <a:rPr lang="en-US" sz="2600" dirty="0"/>
              <a:t>EDUC 6013 Introduction to Research in Education (5 x taught)</a:t>
            </a:r>
          </a:p>
          <a:p>
            <a:pPr lvl="1"/>
            <a:r>
              <a:rPr lang="en-US" sz="2600" dirty="0"/>
              <a:t>EDEL 6113 Educational Leadership: Perspectives and Practices (7 x taught)</a:t>
            </a:r>
          </a:p>
          <a:p>
            <a:pPr lvl="1"/>
            <a:r>
              <a:rPr lang="en-US" sz="2600" dirty="0"/>
              <a:t>EDUC 7076 Capstone Preparation &amp; Supervision (11 x students)</a:t>
            </a:r>
          </a:p>
          <a:p>
            <a:pPr marL="0" indent="0">
              <a:buNone/>
            </a:pPr>
            <a:r>
              <a:rPr lang="en-US" sz="3000" dirty="0"/>
              <a:t>Carleton University</a:t>
            </a:r>
          </a:p>
          <a:p>
            <a:pPr lvl="1"/>
            <a:r>
              <a:rPr lang="en-US" sz="2600" dirty="0"/>
              <a:t>FYSM 1700 Academics for Careers</a:t>
            </a:r>
          </a:p>
          <a:p>
            <a:pPr lvl="1"/>
            <a:r>
              <a:rPr lang="en-US" sz="2600" dirty="0"/>
              <a:t>IPAF 3800 Developing &amp; Managing Your Career &amp; Employability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0AAD5D-60C9-0B49-A287-5AA610B8B31A}"/>
              </a:ext>
            </a:extLst>
          </p:cNvPr>
          <p:cNvSpPr/>
          <p:nvPr/>
        </p:nvSpPr>
        <p:spPr>
          <a:xfrm>
            <a:off x="0" y="1143001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21C976-FDAA-A340-BFC6-D4C8FE599868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143000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Previous Online Courses Taught</a:t>
            </a:r>
          </a:p>
        </p:txBody>
      </p:sp>
    </p:spTree>
    <p:extLst>
      <p:ext uri="{BB962C8B-B14F-4D97-AF65-F5344CB8AC3E}">
        <p14:creationId xmlns:p14="http://schemas.microsoft.com/office/powerpoint/2010/main" val="912576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362"/>
    </mc:Choice>
    <mc:Fallback>
      <p:transition spd="slow" advTm="3836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C43A-B11E-0041-97BD-016B6A2C4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228B5-C27A-5D44-8078-1BDDC6E1B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920877"/>
            <a:ext cx="11542058" cy="41049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600" dirty="0"/>
          </a:p>
          <a:p>
            <a:pPr lvl="1"/>
            <a:r>
              <a:rPr lang="en-US" sz="3000" dirty="0"/>
              <a:t>Learning Management Systems</a:t>
            </a:r>
          </a:p>
          <a:p>
            <a:pPr lvl="1"/>
            <a:r>
              <a:rPr lang="en-US" sz="3000" dirty="0"/>
              <a:t>Practical application of theory</a:t>
            </a:r>
          </a:p>
          <a:p>
            <a:pPr lvl="1"/>
            <a:r>
              <a:rPr lang="en-US" sz="3000" dirty="0"/>
              <a:t>Incorporation of experiential learning component</a:t>
            </a:r>
          </a:p>
          <a:p>
            <a:pPr lvl="1"/>
            <a:r>
              <a:rPr lang="en-US" sz="3000" dirty="0"/>
              <a:t>Students in different time zones</a:t>
            </a:r>
          </a:p>
          <a:p>
            <a:pPr lvl="1"/>
            <a:r>
              <a:rPr lang="en-US" sz="3000" dirty="0"/>
              <a:t>Varied levels of engagement</a:t>
            </a:r>
          </a:p>
          <a:p>
            <a:pPr lvl="1"/>
            <a:r>
              <a:rPr lang="en-US" sz="3000" dirty="0"/>
              <a:t>Initial dislike of portfolios – improves over course</a:t>
            </a:r>
          </a:p>
          <a:p>
            <a:pPr lvl="1"/>
            <a:r>
              <a:rPr lang="en-US" sz="3000" dirty="0"/>
              <a:t>Online teaching can be a huge drain on your time </a:t>
            </a:r>
          </a:p>
          <a:p>
            <a:pPr lvl="1"/>
            <a:r>
              <a:rPr lang="en-US" sz="3000" dirty="0"/>
              <a:t>Trust in your pedagogy and in who you are as a teacher/instructor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0AAD5D-60C9-0B49-A287-5AA610B8B31A}"/>
              </a:ext>
            </a:extLst>
          </p:cNvPr>
          <p:cNvSpPr/>
          <p:nvPr/>
        </p:nvSpPr>
        <p:spPr>
          <a:xfrm>
            <a:off x="0" y="1143001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21C976-FDAA-A340-BFC6-D4C8FE599868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143000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Common Features and Challenges</a:t>
            </a:r>
          </a:p>
        </p:txBody>
      </p:sp>
    </p:spTree>
    <p:extLst>
      <p:ext uri="{BB962C8B-B14F-4D97-AF65-F5344CB8AC3E}">
        <p14:creationId xmlns:p14="http://schemas.microsoft.com/office/powerpoint/2010/main" val="469537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7611"/>
    </mc:Choice>
    <mc:Fallback>
      <p:transition spd="slow" advTm="19761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EC71-E10E-DD41-931C-8BBE3093D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1BE21B-A88D-7445-923F-9C7528C87239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958383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Tips and Recommendations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79E794-ADF7-5A46-92DB-BD1217823AC5}"/>
              </a:ext>
            </a:extLst>
          </p:cNvPr>
          <p:cNvSpPr/>
          <p:nvPr/>
        </p:nvSpPr>
        <p:spPr>
          <a:xfrm>
            <a:off x="0" y="960438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4C78A79-B758-074C-88AE-5F26427AA6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165984"/>
              </p:ext>
            </p:extLst>
          </p:nvPr>
        </p:nvGraphicFramePr>
        <p:xfrm>
          <a:off x="107576" y="1323508"/>
          <a:ext cx="11981330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1765">
                  <a:extLst>
                    <a:ext uri="{9D8B030D-6E8A-4147-A177-3AD203B41FA5}">
                      <a16:colId xmlns:a16="http://schemas.microsoft.com/office/drawing/2014/main" val="570556710"/>
                    </a:ext>
                  </a:extLst>
                </a:gridCol>
                <a:gridCol w="8619565">
                  <a:extLst>
                    <a:ext uri="{9D8B030D-6E8A-4147-A177-3AD203B41FA5}">
                      <a16:colId xmlns:a16="http://schemas.microsoft.com/office/drawing/2014/main" val="2605493029"/>
                    </a:ext>
                  </a:extLst>
                </a:gridCol>
              </a:tblGrid>
              <a:tr h="699414">
                <a:tc>
                  <a:txBody>
                    <a:bodyPr/>
                    <a:lstStyle/>
                    <a:p>
                      <a:r>
                        <a:rPr lang="en-US" sz="2000" b="1" dirty="0"/>
                        <a:t>Learning Strategies I Commonly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Tips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096057"/>
                  </a:ext>
                </a:extLst>
              </a:tr>
              <a:tr h="1915786">
                <a:tc>
                  <a:txBody>
                    <a:bodyPr/>
                    <a:lstStyle/>
                    <a:p>
                      <a:r>
                        <a:rPr lang="en-US" sz="2000" dirty="0"/>
                        <a:t>Discussion Questions (DQs)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Specify a word count &amp; monitor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With large groups consider DQs as group activity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Provide students with exemplar posts or specific guidelines to get them underway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Split students into two groups for debates or critiques (those for and those against)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943079"/>
                  </a:ext>
                </a:extLst>
              </a:tr>
              <a:tr h="1611693">
                <a:tc>
                  <a:txBody>
                    <a:bodyPr/>
                    <a:lstStyle/>
                    <a:p>
                      <a:r>
                        <a:rPr lang="en-US" sz="2000" dirty="0"/>
                        <a:t>Online Portfolios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err="1"/>
                        <a:t>CULearn</a:t>
                      </a:r>
                      <a:r>
                        <a:rPr lang="en-US" sz="2000" dirty="0"/>
                        <a:t> &amp; </a:t>
                      </a:r>
                      <a:r>
                        <a:rPr lang="en-US" sz="2000" dirty="0" err="1"/>
                        <a:t>CUPortfolio</a:t>
                      </a:r>
                      <a:r>
                        <a:rPr lang="en-US" sz="2000" dirty="0"/>
                        <a:t> work pretty seamlessly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Allows students to collate evidence of learning &amp; development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Students engage well with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Keep it well-scaffolded with clear guidelines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Keep it simple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094776"/>
                  </a:ext>
                </a:extLst>
              </a:tr>
              <a:tr h="1307600">
                <a:tc>
                  <a:txBody>
                    <a:bodyPr/>
                    <a:lstStyle/>
                    <a:p>
                      <a:r>
                        <a:rPr lang="en-US" sz="2000"/>
                        <a:t>Multi-media 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Assignment tasks (usually paired or small groups)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err="1"/>
                        <a:t>Powtoon</a:t>
                      </a:r>
                      <a:r>
                        <a:rPr lang="en-US" sz="2000"/>
                        <a:t>, infographics, etc.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Students create short video of presentations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Peer review &amp; feedback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2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146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1991"/>
    </mc:Choice>
    <mc:Fallback>
      <p:transition spd="slow" advTm="6199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EC71-E10E-DD41-931C-8BBE3093D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51BE21B-A88D-7445-923F-9C7528C87239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958383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chemeClr val="bg1"/>
                </a:solidFill>
              </a:rPr>
              <a:t>Student Skill Development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79E794-ADF7-5A46-92DB-BD1217823AC5}"/>
              </a:ext>
            </a:extLst>
          </p:cNvPr>
          <p:cNvSpPr/>
          <p:nvPr/>
        </p:nvSpPr>
        <p:spPr>
          <a:xfrm>
            <a:off x="0" y="960438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4C78A79-B758-074C-88AE-5F26427AA6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84089"/>
              </p:ext>
            </p:extLst>
          </p:nvPr>
        </p:nvGraphicFramePr>
        <p:xfrm>
          <a:off x="107576" y="1323508"/>
          <a:ext cx="11981330" cy="531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1765">
                  <a:extLst>
                    <a:ext uri="{9D8B030D-6E8A-4147-A177-3AD203B41FA5}">
                      <a16:colId xmlns:a16="http://schemas.microsoft.com/office/drawing/2014/main" val="570556710"/>
                    </a:ext>
                  </a:extLst>
                </a:gridCol>
                <a:gridCol w="8619565">
                  <a:extLst>
                    <a:ext uri="{9D8B030D-6E8A-4147-A177-3AD203B41FA5}">
                      <a16:colId xmlns:a16="http://schemas.microsoft.com/office/drawing/2014/main" val="2605493029"/>
                    </a:ext>
                  </a:extLst>
                </a:gridCol>
              </a:tblGrid>
              <a:tr h="699414">
                <a:tc>
                  <a:txBody>
                    <a:bodyPr/>
                    <a:lstStyle/>
                    <a:p>
                      <a:r>
                        <a:rPr lang="en-US" sz="2000" b="1"/>
                        <a:t>Learning Strategies I Commonly 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Skills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096057"/>
                  </a:ext>
                </a:extLst>
              </a:tr>
              <a:tr h="1686840">
                <a:tc>
                  <a:txBody>
                    <a:bodyPr/>
                    <a:lstStyle/>
                    <a:p>
                      <a:r>
                        <a:rPr lang="en-US" sz="2000"/>
                        <a:t>Discussion Questions (DQs)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Debating &amp; critiquing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Writing (word counts, peer feedback, peer questioning, providing evidence to support arguments)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Use of technology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Managing time and meeting deadlines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943079"/>
                  </a:ext>
                </a:extLst>
              </a:tr>
              <a:tr h="1611693">
                <a:tc>
                  <a:txBody>
                    <a:bodyPr/>
                    <a:lstStyle/>
                    <a:p>
                      <a:r>
                        <a:rPr lang="en-US" sz="2000"/>
                        <a:t>Online Portfolios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Technology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File selection, storage, and security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Importance of saving poignant examples of work &amp; instructor feedback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How to articulate and evidence skills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How to document learning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094776"/>
                  </a:ext>
                </a:extLst>
              </a:tr>
              <a:tr h="1307600">
                <a:tc>
                  <a:txBody>
                    <a:bodyPr/>
                    <a:lstStyle/>
                    <a:p>
                      <a:r>
                        <a:rPr lang="en-US" sz="2000"/>
                        <a:t>Multi-media 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Innovative &amp; creative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Technology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Peer review &amp; feedback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/>
                        <a:t>Group/team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26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124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374"/>
    </mc:Choice>
    <mc:Fallback>
      <p:transition spd="slow" advTm="3374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29A6-5F22-8A4D-86E1-97D6E9A20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A97E906-D4AC-3A42-AE7E-10BC173CA3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9813029"/>
              </p:ext>
            </p:extLst>
          </p:nvPr>
        </p:nvGraphicFramePr>
        <p:xfrm>
          <a:off x="161365" y="1519518"/>
          <a:ext cx="11819961" cy="42492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1082">
                  <a:extLst>
                    <a:ext uri="{9D8B030D-6E8A-4147-A177-3AD203B41FA5}">
                      <a16:colId xmlns:a16="http://schemas.microsoft.com/office/drawing/2014/main" val="2023643772"/>
                    </a:ext>
                  </a:extLst>
                </a:gridCol>
                <a:gridCol w="4598892">
                  <a:extLst>
                    <a:ext uri="{9D8B030D-6E8A-4147-A177-3AD203B41FA5}">
                      <a16:colId xmlns:a16="http://schemas.microsoft.com/office/drawing/2014/main" val="2793033997"/>
                    </a:ext>
                  </a:extLst>
                </a:gridCol>
                <a:gridCol w="3939987">
                  <a:extLst>
                    <a:ext uri="{9D8B030D-6E8A-4147-A177-3AD203B41FA5}">
                      <a16:colId xmlns:a16="http://schemas.microsoft.com/office/drawing/2014/main" val="2024011434"/>
                    </a:ext>
                  </a:extLst>
                </a:gridCol>
              </a:tblGrid>
              <a:tr h="507157">
                <a:tc>
                  <a:txBody>
                    <a:bodyPr/>
                    <a:lstStyle/>
                    <a:p>
                      <a:r>
                        <a:rPr lang="en-US" sz="2000" b="1"/>
                        <a:t>Outcomes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Activities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Assessment</a:t>
                      </a: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2768174916"/>
                  </a:ext>
                </a:extLst>
              </a:tr>
              <a:tr h="142921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/>
                        <a:t>Student Career Readiness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Informational</a:t>
                      </a:r>
                      <a:r>
                        <a:rPr lang="en-US" sz="2000" baseline="0"/>
                        <a:t> or expert </a:t>
                      </a:r>
                      <a:r>
                        <a:rPr lang="en-US" sz="2000"/>
                        <a:t>interviews (phone)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Virtual tour or </a:t>
                      </a:r>
                      <a:r>
                        <a:rPr lang="en-US" sz="2000" baseline="0"/>
                        <a:t>recorded interviews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Key</a:t>
                      </a:r>
                      <a:r>
                        <a:rPr lang="en-US" sz="2000" baseline="0"/>
                        <a:t> idea summaries of (</a:t>
                      </a:r>
                      <a:r>
                        <a:rPr lang="en-US" sz="2000"/>
                        <a:t>past) keynotes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/>
                        <a:t>Compare role</a:t>
                      </a:r>
                      <a:r>
                        <a:rPr lang="en-US" sz="2000" baseline="0"/>
                        <a:t> types</a:t>
                      </a:r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 baseline="0"/>
                        <a:t>Identify key skills &amp; experiences for role</a:t>
                      </a:r>
                      <a:endParaRPr lang="en-US" sz="2000"/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2614624432"/>
                  </a:ext>
                </a:extLst>
              </a:tr>
              <a:tr h="1573306">
                <a:tc>
                  <a:txBody>
                    <a:bodyPr/>
                    <a:lstStyle/>
                    <a:p>
                      <a:r>
                        <a:rPr lang="en-US" sz="2000"/>
                        <a:t>Student Technical Skills</a:t>
                      </a:r>
                    </a:p>
                    <a:p>
                      <a:endParaRPr lang="en-US" sz="2000"/>
                    </a:p>
                    <a:p>
                      <a:r>
                        <a:rPr lang="en-US" sz="2000"/>
                        <a:t>(may</a:t>
                      </a:r>
                      <a:r>
                        <a:rPr lang="en-US" sz="2000" baseline="0"/>
                        <a:t> also be </a:t>
                      </a:r>
                    </a:p>
                    <a:p>
                      <a:r>
                        <a:rPr lang="en-US" sz="2000" baseline="0"/>
                        <a:t>Tangible Outputs)</a:t>
                      </a:r>
                      <a:endParaRPr lang="en-US" sz="2000"/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Writing</a:t>
                      </a:r>
                      <a:r>
                        <a:rPr lang="en-US" sz="2000" baseline="0"/>
                        <a:t> or updating manuals</a:t>
                      </a:r>
                      <a:endParaRPr lang="en-US" sz="2000"/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/>
                        <a:t>Case-Study</a:t>
                      </a:r>
                      <a:r>
                        <a:rPr lang="en-US" sz="2000" baseline="0"/>
                        <a:t> assignment, simulations</a:t>
                      </a:r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 baseline="0"/>
                        <a:t>Data analysis, desk work</a:t>
                      </a:r>
                      <a:endParaRPr lang="en-US" sz="2000"/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/>
                        <a:t>Daily check-in</a:t>
                      </a:r>
                      <a:r>
                        <a:rPr lang="en-US" sz="2000" baseline="0"/>
                        <a:t> initially, hear about their process</a:t>
                      </a:r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 baseline="0"/>
                        <a:t>Review outcomes of the work</a:t>
                      </a: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1783318417"/>
                  </a:ext>
                </a:extLst>
              </a:tr>
              <a:tr h="739588">
                <a:tc>
                  <a:txBody>
                    <a:bodyPr/>
                    <a:lstStyle/>
                    <a:p>
                      <a:r>
                        <a:rPr lang="en-CA" sz="2000" kern="1200">
                          <a:effectLst/>
                        </a:rPr>
                        <a:t>Adaptability through Conceptual Expertise</a:t>
                      </a:r>
                      <a:r>
                        <a:rPr lang="en-CA" sz="2000">
                          <a:effectLst/>
                        </a:rPr>
                        <a:t> </a:t>
                      </a:r>
                      <a:endParaRPr lang="en-US" sz="2000" b="0"/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Summarizing evidence-based practice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/>
                        <a:t>Grant</a:t>
                      </a:r>
                      <a:r>
                        <a:rPr lang="en-US" sz="2000" baseline="0"/>
                        <a:t> proposals</a:t>
                      </a:r>
                      <a:endParaRPr lang="en-US" sz="2000"/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/>
                        <a:t>Review created documents</a:t>
                      </a: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1797373183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9B1F31B-040F-E64B-BA64-6E9FD00713B0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008063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chemeClr val="bg1"/>
                </a:solidFill>
              </a:rPr>
              <a:t>Activities for EL in Remote and Online Environments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25A8AA-99CF-B14C-8872-62C7A55E8BB7}"/>
              </a:ext>
            </a:extLst>
          </p:cNvPr>
          <p:cNvSpPr/>
          <p:nvPr/>
        </p:nvSpPr>
        <p:spPr>
          <a:xfrm>
            <a:off x="0" y="1010118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41BBA5-A212-A949-BE9F-AD9D840EC161}"/>
              </a:ext>
            </a:extLst>
          </p:cNvPr>
          <p:cNvSpPr txBox="1"/>
          <p:nvPr/>
        </p:nvSpPr>
        <p:spPr>
          <a:xfrm>
            <a:off x="7664820" y="6406398"/>
            <a:ext cx="4316506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/>
              <a:t>OBEL - </a:t>
            </a:r>
            <a:r>
              <a:rPr lang="en-US" err="1"/>
              <a:t>Hoessler</a:t>
            </a:r>
            <a:r>
              <a:rPr lang="en-US"/>
              <a:t> &amp; Godden (2020) CC BY-ND</a:t>
            </a:r>
          </a:p>
        </p:txBody>
      </p:sp>
    </p:spTree>
    <p:extLst>
      <p:ext uri="{BB962C8B-B14F-4D97-AF65-F5344CB8AC3E}">
        <p14:creationId xmlns:p14="http://schemas.microsoft.com/office/powerpoint/2010/main" val="1242224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2975"/>
    </mc:Choice>
    <mc:Fallback>
      <p:transition spd="slow" advTm="4297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29A6-5F22-8A4D-86E1-97D6E9A20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A97E906-D4AC-3A42-AE7E-10BC173CA3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059290"/>
              </p:ext>
            </p:extLst>
          </p:nvPr>
        </p:nvGraphicFramePr>
        <p:xfrm>
          <a:off x="161365" y="1519518"/>
          <a:ext cx="11819961" cy="46392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8011">
                  <a:extLst>
                    <a:ext uri="{9D8B030D-6E8A-4147-A177-3AD203B41FA5}">
                      <a16:colId xmlns:a16="http://schemas.microsoft.com/office/drawing/2014/main" val="2023643772"/>
                    </a:ext>
                  </a:extLst>
                </a:gridCol>
                <a:gridCol w="4961963">
                  <a:extLst>
                    <a:ext uri="{9D8B030D-6E8A-4147-A177-3AD203B41FA5}">
                      <a16:colId xmlns:a16="http://schemas.microsoft.com/office/drawing/2014/main" val="2793033997"/>
                    </a:ext>
                  </a:extLst>
                </a:gridCol>
                <a:gridCol w="3939987">
                  <a:extLst>
                    <a:ext uri="{9D8B030D-6E8A-4147-A177-3AD203B41FA5}">
                      <a16:colId xmlns:a16="http://schemas.microsoft.com/office/drawing/2014/main" val="2024011434"/>
                    </a:ext>
                  </a:extLst>
                </a:gridCol>
              </a:tblGrid>
              <a:tr h="568424">
                <a:tc>
                  <a:txBody>
                    <a:bodyPr/>
                    <a:lstStyle/>
                    <a:p>
                      <a:r>
                        <a:rPr lang="en-US" sz="2000" b="1"/>
                        <a:t>Outcomes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Activities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r>
                        <a:rPr lang="en-US" sz="2000" b="1"/>
                        <a:t>Assessment</a:t>
                      </a: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2768174916"/>
                  </a:ext>
                </a:extLst>
              </a:tr>
              <a:tr h="1810592">
                <a:tc>
                  <a:txBody>
                    <a:bodyPr/>
                    <a:lstStyle/>
                    <a:p>
                      <a:r>
                        <a:rPr lang="en-CA" sz="20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Student Interpersonal qualities</a:t>
                      </a:r>
                      <a:r>
                        <a:rPr lang="en-CA" sz="2000" b="0">
                          <a:effectLst/>
                          <a:latin typeface="+mn-lt"/>
                        </a:rPr>
                        <a:t> </a:t>
                      </a:r>
                      <a:endParaRPr lang="en-US" sz="2000" b="0">
                        <a:latin typeface="+mn-lt"/>
                      </a:endParaRP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>
                          <a:latin typeface="+mn-lt"/>
                        </a:rPr>
                        <a:t>Presenting</a:t>
                      </a:r>
                      <a:r>
                        <a:rPr lang="en-US" sz="2000" baseline="0">
                          <a:latin typeface="+mn-lt"/>
                        </a:rPr>
                        <a:t> created materials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Participating team meetings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>
                          <a:latin typeface="+mn-lt"/>
                        </a:rPr>
                        <a:t>Maintaining</a:t>
                      </a:r>
                      <a:r>
                        <a:rPr lang="en-US" sz="2000" baseline="0">
                          <a:latin typeface="+mn-lt"/>
                        </a:rPr>
                        <a:t> confidentiality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Communicating hours &amp; work plans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Time management (including well-being)</a:t>
                      </a:r>
                      <a:endParaRPr lang="en-US" sz="2000">
                        <a:latin typeface="+mn-lt"/>
                      </a:endParaRP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>
                          <a:latin typeface="+mn-lt"/>
                        </a:rPr>
                        <a:t>Set &amp; provide</a:t>
                      </a:r>
                      <a:r>
                        <a:rPr lang="en-US" sz="2000" baseline="0">
                          <a:latin typeface="+mn-lt"/>
                        </a:rPr>
                        <a:t> early feedback on </a:t>
                      </a:r>
                      <a:r>
                        <a:rPr lang="en-US" sz="2000">
                          <a:latin typeface="+mn-lt"/>
                        </a:rPr>
                        <a:t>how to engage</a:t>
                      </a:r>
                      <a:r>
                        <a:rPr lang="en-US" sz="2000" baseline="0">
                          <a:latin typeface="+mn-lt"/>
                        </a:rPr>
                        <a:t>, ask Qs etc.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>
                          <a:latin typeface="+mn-lt"/>
                        </a:rPr>
                        <a:t>Self-assessment</a:t>
                      </a:r>
                      <a:r>
                        <a:rPr lang="en-US" sz="2000" baseline="0">
                          <a:latin typeface="+mn-lt"/>
                        </a:rPr>
                        <a:t> &amp; mentor assessment</a:t>
                      </a:r>
                      <a:endParaRPr lang="en-US" sz="2000">
                        <a:latin typeface="+mn-lt"/>
                      </a:endParaRP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2614624432"/>
                  </a:ext>
                </a:extLst>
              </a:tr>
              <a:tr h="875172"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Growth &amp; Integration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>
                          <a:latin typeface="+mn-lt"/>
                        </a:rPr>
                        <a:t>Reading a key biography about a person’s growth and reflect on own growth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>
                          <a:latin typeface="+mn-lt"/>
                        </a:rPr>
                        <a:t>Self-assessment</a:t>
                      </a:r>
                      <a:r>
                        <a:rPr lang="en-US" sz="2000" baseline="0">
                          <a:latin typeface="+mn-lt"/>
                        </a:rPr>
                        <a:t> &amp; reflections</a:t>
                      </a:r>
                      <a:endParaRPr lang="en-US" sz="2000">
                        <a:latin typeface="+mn-lt"/>
                      </a:endParaRP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1783318417"/>
                  </a:ext>
                </a:extLst>
              </a:tr>
              <a:tr h="1385047"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Relational</a:t>
                      </a:r>
                      <a:r>
                        <a:rPr lang="en-US" sz="2000" baseline="0">
                          <a:latin typeface="+mn-lt"/>
                        </a:rPr>
                        <a:t> outcomes</a:t>
                      </a:r>
                    </a:p>
                    <a:p>
                      <a:endParaRPr lang="en-US" sz="2000" baseline="0">
                        <a:latin typeface="+mn-lt"/>
                      </a:endParaRPr>
                    </a:p>
                    <a:p>
                      <a:r>
                        <a:rPr lang="en-US" sz="2000">
                          <a:latin typeface="+mn-lt"/>
                        </a:rPr>
                        <a:t>(may</a:t>
                      </a:r>
                      <a:r>
                        <a:rPr lang="en-US" sz="2000" baseline="0">
                          <a:latin typeface="+mn-lt"/>
                        </a:rPr>
                        <a:t> also be </a:t>
                      </a:r>
                    </a:p>
                    <a:p>
                      <a:r>
                        <a:rPr lang="en-US" sz="2000" baseline="0">
                          <a:latin typeface="+mn-lt"/>
                        </a:rPr>
                        <a:t>Tangible Outputs)</a:t>
                      </a:r>
                      <a:endParaRPr lang="en-US" sz="2000">
                        <a:latin typeface="+mn-lt"/>
                      </a:endParaRP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Policy or info summaries for society (blogs, podcast with expert, videos, info-graphics)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Phone or supplies for isolating individuals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en-US" sz="2000" baseline="0">
                          <a:latin typeface="+mn-lt"/>
                        </a:rPr>
                        <a:t>Mentoring high school students</a:t>
                      </a:r>
                    </a:p>
                  </a:txBody>
                  <a:tcPr marL="72000" marR="3600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>
                          <a:latin typeface="+mn-lt"/>
                        </a:rPr>
                        <a:t>Link</a:t>
                      </a:r>
                      <a:r>
                        <a:rPr lang="en-US" sz="2000" baseline="0">
                          <a:latin typeface="+mn-lt"/>
                        </a:rPr>
                        <a:t> to societal context</a:t>
                      </a:r>
                    </a:p>
                    <a:p>
                      <a:pPr marL="285750" indent="-285750">
                        <a:buFont typeface="Wingdings" charset="2"/>
                        <a:buChar char="ü"/>
                      </a:pPr>
                      <a:r>
                        <a:rPr lang="en-US" sz="2000" baseline="0">
                          <a:latin typeface="+mn-lt"/>
                        </a:rPr>
                        <a:t>Reflections on contact conversations</a:t>
                      </a:r>
                      <a:endParaRPr lang="en-US" sz="2000">
                        <a:latin typeface="+mn-lt"/>
                      </a:endParaRPr>
                    </a:p>
                  </a:txBody>
                  <a:tcPr marL="72000" marR="36000"/>
                </a:tc>
                <a:extLst>
                  <a:ext uri="{0D108BD9-81ED-4DB2-BD59-A6C34878D82A}">
                    <a16:rowId xmlns:a16="http://schemas.microsoft.com/office/drawing/2014/main" val="1797373183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9B1F31B-040F-E64B-BA64-6E9FD00713B0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008063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>
                <a:solidFill>
                  <a:schemeClr val="bg1"/>
                </a:solidFill>
              </a:rPr>
              <a:t>Activities for EL in Remote and Online Environments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25A8AA-99CF-B14C-8872-62C7A55E8BB7}"/>
              </a:ext>
            </a:extLst>
          </p:cNvPr>
          <p:cNvSpPr/>
          <p:nvPr/>
        </p:nvSpPr>
        <p:spPr>
          <a:xfrm>
            <a:off x="0" y="1010118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F8E3B-B6CB-0B4F-BF3B-2844B53D0C4A}"/>
              </a:ext>
            </a:extLst>
          </p:cNvPr>
          <p:cNvSpPr txBox="1"/>
          <p:nvPr/>
        </p:nvSpPr>
        <p:spPr>
          <a:xfrm>
            <a:off x="7664820" y="6305083"/>
            <a:ext cx="4316506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/>
              <a:t>OBEL - </a:t>
            </a:r>
            <a:r>
              <a:rPr lang="en-US" err="1"/>
              <a:t>Hoessler</a:t>
            </a:r>
            <a:r>
              <a:rPr lang="en-US"/>
              <a:t> &amp; Godden (2020) CC BY-ND</a:t>
            </a:r>
          </a:p>
        </p:txBody>
      </p:sp>
    </p:spTree>
    <p:extLst>
      <p:ext uri="{BB962C8B-B14F-4D97-AF65-F5344CB8AC3E}">
        <p14:creationId xmlns:p14="http://schemas.microsoft.com/office/powerpoint/2010/main" val="1290429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983"/>
    </mc:Choice>
    <mc:Fallback>
      <p:transition spd="slow" advTm="2898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A2E07-92DA-B041-BE94-FDF983C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308B800-E5C9-1F45-8708-9DDD77F8D2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28247" y="2109601"/>
            <a:ext cx="3872753" cy="3753853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54C676F-F76C-F140-9D58-49DC62D8164B}"/>
              </a:ext>
            </a:extLst>
          </p:cNvPr>
          <p:cNvSpPr txBox="1">
            <a:spLocks/>
          </p:cNvSpPr>
          <p:nvPr/>
        </p:nvSpPr>
        <p:spPr>
          <a:xfrm>
            <a:off x="0" y="1"/>
            <a:ext cx="12192000" cy="1143000"/>
          </a:xfrm>
          <a:prstGeom prst="rect">
            <a:avLst/>
          </a:prstGeom>
          <a:solidFill>
            <a:srgbClr val="D70000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/>
                </a:solidFill>
              </a:rPr>
              <a:t>Over to You – Q &amp; 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CBBB90-457F-2C4F-9F9D-834CF5EF03DF}"/>
              </a:ext>
            </a:extLst>
          </p:cNvPr>
          <p:cNvSpPr/>
          <p:nvPr/>
        </p:nvSpPr>
        <p:spPr>
          <a:xfrm>
            <a:off x="0" y="1143001"/>
            <a:ext cx="12192000" cy="36307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0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117"/>
    </mc:Choice>
    <mc:Fallback>
      <p:transition spd="slow" advTm="2711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3726</TotalTime>
  <Words>628</Words>
  <Application>Microsoft Macintosh PowerPoint</Application>
  <PresentationFormat>Widescreen</PresentationFormat>
  <Paragraphs>123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Welcome to My Online Classroom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IPAF 3800 Developing and Managing Your Career and Employability</dc:title>
  <dc:creator>Lorraine Godden</dc:creator>
  <cp:lastModifiedBy>Lorraine Godden</cp:lastModifiedBy>
  <cp:revision>65</cp:revision>
  <cp:lastPrinted>2019-12-28T21:38:25Z</cp:lastPrinted>
  <dcterms:created xsi:type="dcterms:W3CDTF">2019-12-17T15:39:37Z</dcterms:created>
  <dcterms:modified xsi:type="dcterms:W3CDTF">2020-07-21T18:34:26Z</dcterms:modified>
</cp:coreProperties>
</file>