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4" r:id="rId1"/>
  </p:sldMasterIdLst>
  <p:notesMasterIdLst>
    <p:notesMasterId r:id="rId32"/>
  </p:notesMasterIdLst>
  <p:sldIdLst>
    <p:sldId id="347" r:id="rId2"/>
    <p:sldId id="351" r:id="rId3"/>
    <p:sldId id="346" r:id="rId4"/>
    <p:sldId id="348" r:id="rId5"/>
    <p:sldId id="370" r:id="rId6"/>
    <p:sldId id="352" r:id="rId7"/>
    <p:sldId id="375" r:id="rId8"/>
    <p:sldId id="353" r:id="rId9"/>
    <p:sldId id="378" r:id="rId10"/>
    <p:sldId id="376" r:id="rId11"/>
    <p:sldId id="358" r:id="rId12"/>
    <p:sldId id="379" r:id="rId13"/>
    <p:sldId id="390" r:id="rId14"/>
    <p:sldId id="362" r:id="rId15"/>
    <p:sldId id="363" r:id="rId16"/>
    <p:sldId id="364" r:id="rId17"/>
    <p:sldId id="366" r:id="rId18"/>
    <p:sldId id="367" r:id="rId19"/>
    <p:sldId id="380" r:id="rId20"/>
    <p:sldId id="371" r:id="rId21"/>
    <p:sldId id="383" r:id="rId22"/>
    <p:sldId id="386" r:id="rId23"/>
    <p:sldId id="373" r:id="rId24"/>
    <p:sldId id="384" r:id="rId25"/>
    <p:sldId id="385" r:id="rId26"/>
    <p:sldId id="313" r:id="rId27"/>
    <p:sldId id="387" r:id="rId28"/>
    <p:sldId id="372" r:id="rId29"/>
    <p:sldId id="389" r:id="rId30"/>
    <p:sldId id="3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McCarroll" initials="JM" lastIdx="1" clrIdx="0">
    <p:extLst>
      <p:ext uri="{19B8F6BF-5375-455C-9EA6-DF929625EA0E}">
        <p15:presenceInfo xmlns:p15="http://schemas.microsoft.com/office/powerpoint/2012/main" userId="S::juliemccarroll@cunet.carleton.ca::bdec20ff-efdf-4a88-bdc8-415411afa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6"/>
    <p:restoredTop sz="73156"/>
  </p:normalViewPr>
  <p:slideViewPr>
    <p:cSldViewPr snapToGrid="0" snapToObjects="1">
      <p:cViewPr varScale="1">
        <p:scale>
          <a:sx n="123" d="100"/>
          <a:sy n="123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77397-19CF-B842-8DED-BC1896CCA98E}" type="datetimeFigureOut">
              <a:rPr lang="en-US" smtClean="0"/>
              <a:t>3/30/21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F24-845D-774A-BF95-1CD14C3C7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8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rleton.ca/brightspace/instructors/quiz-question-migration-guid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umentation.brightspace.com/EN/le/quizzes/instructor/submit_in_progress_quizzes.htm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22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7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56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9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0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20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29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7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8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71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CA" dirty="0"/>
              <a:t>Problem: Make a mistake and can’t undo it.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CA" dirty="0"/>
              <a:t>Solution: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unlimited files to allow students to go in and upload a different file in case they make a mistake. Then choose, only keep the most recent if you actually only want one file uploaded.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Problem: Sometimes I have problems uploading files.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CA" dirty="0"/>
              <a:t>Solution: Brightspace will not accept files with names that include:</a:t>
            </a:r>
            <a:br>
              <a:rPr lang="en-CA" dirty="0"/>
            </a:br>
            <a:endParaRPr lang="en-CA" dirty="0"/>
          </a:p>
          <a:p>
            <a:pPr>
              <a:defRPr/>
            </a:pPr>
            <a:r>
              <a:rPr lang="en-CA" dirty="0"/>
              <a:t>certain characters (” * / : &lt; &gt; ? \ | –). </a:t>
            </a:r>
          </a:p>
          <a:p>
            <a:pPr>
              <a:defRPr/>
            </a:pPr>
            <a:r>
              <a:rPr lang="en-CA" dirty="0"/>
              <a:t>2 consecutive periods (..)</a:t>
            </a:r>
          </a:p>
          <a:p>
            <a:pPr>
              <a:defRPr/>
            </a:pPr>
            <a:r>
              <a:rPr lang="en-CA" dirty="0"/>
              <a:t>a lengthy file name (&gt;100 characters)</a:t>
            </a:r>
          </a:p>
          <a:p>
            <a:pPr>
              <a:defRPr/>
            </a:pPr>
            <a:r>
              <a:rPr lang="en-CA" dirty="0"/>
              <a:t>unprintable characters (like spaces) 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In fall 2021 semester I will add a module with assignments in order. Some students commented that they like having multiple avenues to reach things (e.g., BBB). I will add a module for Assignments, etc. that lists all in addition to weekly class plan and homework pages.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0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5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Grace period doesn’t seem to provide additional time. It’s a warning when students reach near the end of quiz.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cuLearn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BS migration guide for questions </a:t>
            </a:r>
            <a:r>
              <a:rPr lang="en-C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https://carleton.ca/brightspace/instructors/quiz-question-migration-guide/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Submit a quiz on a student’s behalf </a:t>
            </a:r>
            <a:r>
              <a:rPr lang="en-C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https://documentation.brightspace.com/EN/le/quizzes/instructor/submit_in_progress_quizzes.htm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12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Weighting is different from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cuLearn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cuLearn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if I created a category with two assignments in it each worth 10%, I would weight them at 10. In BS, the weight would be 50 (each assignment is worth 50% of the weight in that category).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becomes challenging: when different assignments have different weights and when decimal points are …..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SOLUTION: In edit – choose distribute weights by points across all items in the category</a:t>
            </a:r>
            <a:r>
              <a:rPr lang="en-CA" dirty="0">
                <a:effectLst/>
              </a:rPr>
              <a:t>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74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 defaults to not show a running total since “Grades are not considered final until approved by Dean and Chair”. Check with your department for policies on this. </a:t>
            </a:r>
          </a:p>
          <a:p>
            <a:endParaRPr lang="en-US" dirty="0"/>
          </a:p>
          <a:p>
            <a:r>
              <a:rPr lang="en-US" dirty="0"/>
              <a:t>I handled this by periodically providing a running total to students and instructions on how to manually calculate their grades. </a:t>
            </a:r>
          </a:p>
          <a:p>
            <a:endParaRPr lang="en-US" dirty="0"/>
          </a:p>
          <a:p>
            <a:r>
              <a:rPr lang="en-US" dirty="0"/>
              <a:t>If your department allows you to show a running total of student grades, consult with a TLS expert to ensure that your set up is correct. There are a few things happening behind the scenes that you want to confirm with an expert.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2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3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9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8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8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3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3F24-845D-774A-BF95-1CD14C3C71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3/30/21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0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3/30/21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2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5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a/amerlinus/emerald-city-of-kryst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7D0F-31EE-7D49-BEDA-9429C085F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576" y="1101009"/>
            <a:ext cx="4979424" cy="29147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Welcome to </a:t>
            </a:r>
            <a:br>
              <a:rPr lang="en-US" dirty="0"/>
            </a:br>
            <a:r>
              <a:rPr lang="en-US" dirty="0"/>
              <a:t>my online </a:t>
            </a:r>
            <a:br>
              <a:rPr lang="en-US" dirty="0"/>
            </a:br>
            <a:r>
              <a:rPr lang="en-US" dirty="0"/>
              <a:t>classroom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AE14F-986D-E844-A824-C84842331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63" y="5038333"/>
            <a:ext cx="4033274" cy="591399"/>
          </a:xfrm>
        </p:spPr>
        <p:txBody>
          <a:bodyPr/>
          <a:lstStyle/>
          <a:p>
            <a:r>
              <a:rPr lang="en-US" dirty="0"/>
              <a:t>Julie McCarroll ~ ESLA Instructor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0FDEBD0-8AEC-4F4A-8C05-4402CCCC9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733" y="1228268"/>
            <a:ext cx="3764467" cy="26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3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93DCC0E3-2FEC-7A4E-ABE9-931DF98CC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01" b="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E6059-F766-AA48-893E-413FEB46A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243" y="1932764"/>
            <a:ext cx="9906000" cy="13057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move to </a:t>
            </a:r>
            <a:r>
              <a:rPr lang="en-US" dirty="0" err="1">
                <a:solidFill>
                  <a:schemeClr val="bg1"/>
                </a:solidFill>
              </a:rPr>
              <a:t>brightspace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7B87-442F-9447-BD19-BBC6122C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Move to </a:t>
            </a:r>
            <a:r>
              <a:rPr lang="en-US" dirty="0" err="1"/>
              <a:t>brightspace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B2474-4B7C-C943-BC32-59AA82446E50}"/>
              </a:ext>
            </a:extLst>
          </p:cNvPr>
          <p:cNvSpPr txBox="1"/>
          <p:nvPr/>
        </p:nvSpPr>
        <p:spPr>
          <a:xfrm>
            <a:off x="10126133" y="3341511"/>
            <a:ext cx="143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Brightspace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4E6B94-25DB-BC4E-9A60-5E4ECAB2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2000250"/>
            <a:ext cx="106807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ADC57E-FC40-2E41-899D-CEF8304D0DF6}"/>
              </a:ext>
            </a:extLst>
          </p:cNvPr>
          <p:cNvSpPr txBox="1"/>
          <p:nvPr/>
        </p:nvSpPr>
        <p:spPr>
          <a:xfrm>
            <a:off x="1115878" y="4857750"/>
            <a:ext cx="1751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badi" panose="020F0502020204030204" pitchFamily="34" charset="0"/>
                <a:cs typeface="Abadi" panose="020F0502020204030204" pitchFamily="34" charset="0"/>
              </a:rPr>
              <a:t>Conduct needs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BE9E1-DD70-CD44-8435-8D9A8CCCA581}"/>
              </a:ext>
            </a:extLst>
          </p:cNvPr>
          <p:cNvSpPr txBox="1"/>
          <p:nvPr/>
        </p:nvSpPr>
        <p:spPr>
          <a:xfrm>
            <a:off x="3224653" y="4857750"/>
            <a:ext cx="175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badi" panose="020F0502020204030204" pitchFamily="34" charset="0"/>
                <a:cs typeface="Abadi" panose="020F0502020204030204" pitchFamily="34" charset="0"/>
              </a:rPr>
              <a:t>Explore Brightspace design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641CA-121A-954D-836E-6C540E671875}"/>
              </a:ext>
            </a:extLst>
          </p:cNvPr>
          <p:cNvSpPr txBox="1"/>
          <p:nvPr/>
        </p:nvSpPr>
        <p:spPr>
          <a:xfrm>
            <a:off x="5220346" y="4866922"/>
            <a:ext cx="1751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badi" panose="020F0502020204030204" pitchFamily="34" charset="0"/>
                <a:cs typeface="Abadi" panose="020F0502020204030204" pitchFamily="34" charset="0"/>
              </a:rPr>
              <a:t>Consider existing 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CFDD6-FC50-1C42-A79E-823DFC5DDDA6}"/>
              </a:ext>
            </a:extLst>
          </p:cNvPr>
          <p:cNvSpPr txBox="1"/>
          <p:nvPr/>
        </p:nvSpPr>
        <p:spPr>
          <a:xfrm>
            <a:off x="7138500" y="4866922"/>
            <a:ext cx="1751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badi" panose="020F0502020204030204" pitchFamily="34" charset="0"/>
                <a:cs typeface="Abadi" panose="020F0502020204030204" pitchFamily="34" charset="0"/>
              </a:rPr>
              <a:t>Select templates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53595-23CB-A044-986E-DF9329EE5182}"/>
              </a:ext>
            </a:extLst>
          </p:cNvPr>
          <p:cNvSpPr txBox="1"/>
          <p:nvPr/>
        </p:nvSpPr>
        <p:spPr>
          <a:xfrm>
            <a:off x="9378579" y="4866922"/>
            <a:ext cx="175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badi" panose="020F0502020204030204" pitchFamily="34" charset="0"/>
                <a:cs typeface="Abadi" panose="020F0502020204030204" pitchFamily="34" charset="0"/>
              </a:rPr>
              <a:t>Create consistent and simple modules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2366C-AB47-4D4F-B192-8C7FD7426177}"/>
              </a:ext>
            </a:extLst>
          </p:cNvPr>
          <p:cNvSpPr/>
          <p:nvPr/>
        </p:nvSpPr>
        <p:spPr>
          <a:xfrm>
            <a:off x="5974011" y="3244334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B7F08-63FA-A04F-9558-3DE7AF8CB31A}"/>
              </a:ext>
            </a:extLst>
          </p:cNvPr>
          <p:cNvSpPr/>
          <p:nvPr/>
        </p:nvSpPr>
        <p:spPr>
          <a:xfrm>
            <a:off x="5974011" y="3244334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412DF8-A20A-434B-842C-5B08884B96D3}"/>
              </a:ext>
            </a:extLst>
          </p:cNvPr>
          <p:cNvSpPr/>
          <p:nvPr/>
        </p:nvSpPr>
        <p:spPr>
          <a:xfrm>
            <a:off x="5974011" y="3244334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8615F-9B9A-A143-B8F5-9E6784B4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7" y="2258480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look at my course in </a:t>
            </a:r>
            <a:r>
              <a:rPr lang="en-US" dirty="0" err="1">
                <a:solidFill>
                  <a:schemeClr val="bg1"/>
                </a:solidFill>
              </a:rPr>
              <a:t>brightspace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121D5C-C2E9-2E41-8934-B0C79561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24" b="-1"/>
          <a:stretch/>
        </p:blipFill>
        <p:spPr>
          <a:xfrm>
            <a:off x="489488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E5D75-0E68-F741-B74C-0574775D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061" y="1885952"/>
            <a:ext cx="6184677" cy="2900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200" dirty="0"/>
              <a:t>Exploit design options in </a:t>
            </a:r>
            <a:r>
              <a:rPr lang="en-US" sz="4200" dirty="0" err="1"/>
              <a:t>brightspace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“behind the curtain”</a:t>
            </a:r>
          </a:p>
        </p:txBody>
      </p:sp>
      <p:pic>
        <p:nvPicPr>
          <p:cNvPr id="11" name="Picture 10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EE404736-A979-644F-9B86-18DA1D4FC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0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AA2FFB-4478-B647-A478-CF2CB650AA88}"/>
              </a:ext>
            </a:extLst>
          </p:cNvPr>
          <p:cNvSpPr txBox="1"/>
          <p:nvPr/>
        </p:nvSpPr>
        <p:spPr>
          <a:xfrm>
            <a:off x="422919" y="6566351"/>
            <a:ext cx="6541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>
                <a:solidFill>
                  <a:srgbClr val="778BA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https://www.pinterest.ca/amerlinus/emerald-city-of-krysta</a:t>
            </a:r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32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6E0F-554E-ED41-BAB9-F510A6C0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select templates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606ED1-2CDF-684D-A3FA-28E6ACD3CA51}"/>
              </a:ext>
            </a:extLst>
          </p:cNvPr>
          <p:cNvSpPr txBox="1">
            <a:spLocks/>
          </p:cNvSpPr>
          <p:nvPr/>
        </p:nvSpPr>
        <p:spPr>
          <a:xfrm>
            <a:off x="700635" y="2293125"/>
            <a:ext cx="4460301" cy="37899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Upload/Create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a File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Choose from the 10 templates available</a:t>
            </a:r>
          </a:p>
          <a:p>
            <a:pPr marL="0" indent="0">
              <a:buNone/>
            </a:pPr>
            <a:r>
              <a:rPr lang="en-US" dirty="0"/>
              <a:t>OR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Create a hybrid by copying and pasting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Browse for a Template to copy one you already have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C234A6-1BDD-0245-B033-77955B7D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774915"/>
            <a:ext cx="1012655" cy="1035158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DB8883-18FD-2C48-8883-FAD08858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942" y="2032317"/>
            <a:ext cx="6480770" cy="43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0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6E0F-554E-ED41-BAB9-F510A6C0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create consistent &amp; simple modules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606ED1-2CDF-684D-A3FA-28E6ACD3CA51}"/>
              </a:ext>
            </a:extLst>
          </p:cNvPr>
          <p:cNvSpPr txBox="1">
            <a:spLocks/>
          </p:cNvSpPr>
          <p:nvPr/>
        </p:nvSpPr>
        <p:spPr>
          <a:xfrm>
            <a:off x="700636" y="2293126"/>
            <a:ext cx="5334108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Save blank templates in a hidden “teacher only” module</a:t>
            </a:r>
          </a:p>
          <a:p>
            <a:r>
              <a:rPr lang="en-US" dirty="0"/>
              <a:t>Use template in student modules and fill in content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Upload / Create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Create a file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Select a Document Template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Browse for a Template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Check, add and rename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DBAB838-27DF-5646-B3CF-877B43E8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774915"/>
            <a:ext cx="1041130" cy="1003408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F29178-F890-AD4A-89E1-E3F9B101F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30" y="2658311"/>
            <a:ext cx="5610170" cy="289441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38804A-4581-6F44-9406-00333D759A58}"/>
              </a:ext>
            </a:extLst>
          </p:cNvPr>
          <p:cNvCxnSpPr/>
          <p:nvPr/>
        </p:nvCxnSpPr>
        <p:spPr>
          <a:xfrm flipH="1">
            <a:off x="11286309" y="2663960"/>
            <a:ext cx="496388" cy="6278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06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88656-A28D-144F-B493-7D8800F3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20" y="4624394"/>
            <a:ext cx="10803074" cy="1037503"/>
          </a:xfrm>
        </p:spPr>
        <p:txBody>
          <a:bodyPr>
            <a:normAutofit/>
          </a:bodyPr>
          <a:lstStyle/>
          <a:p>
            <a:r>
              <a:rPr lang="en-US" sz="5000" dirty="0"/>
              <a:t>Student feedback on </a:t>
            </a:r>
            <a:r>
              <a:rPr lang="en-US" sz="5000" dirty="0" err="1"/>
              <a:t>brightspace</a:t>
            </a:r>
            <a:endParaRPr lang="en-US" sz="5000" dirty="0"/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7E64424C-0E9B-490B-9BF8-7034F1D9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2955" y="723900"/>
            <a:ext cx="3466090" cy="34660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68604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7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7F61957-F279-8143-94DD-C2AB73B97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7583" y="835378"/>
            <a:ext cx="9376833" cy="84102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General Organization of Brightspace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D2BFB1-2B1B-DE41-9749-1C9E8890D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67346"/>
              </p:ext>
            </p:extLst>
          </p:nvPr>
        </p:nvGraphicFramePr>
        <p:xfrm>
          <a:off x="818443" y="1853319"/>
          <a:ext cx="10555112" cy="33830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59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5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16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I am satisfied with the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overall layout 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of the course in Brightspace.”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11/13 (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b="0" dirty="0"/>
                        <a:t>) of students agree or strongly agree</a:t>
                      </a:r>
                      <a:endParaRPr lang="en-US" sz="1800" b="0" dirty="0">
                        <a:ea typeface="MS PGothic" panose="020B0600070205080204" pitchFamily="34" charset="-128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15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The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daily class plan 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(synchronous and asynchronous components) are clear and easy to follow.”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dirty="0"/>
                        <a:t>) of students agree or strongly agree</a:t>
                      </a:r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16">
                <a:tc>
                  <a:txBody>
                    <a:bodyPr/>
                    <a:lstStyle/>
                    <a:p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“The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weekly homework page 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is clear and easy to follow.”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dirty="0"/>
                        <a:t>) of students agree or strongly agree</a:t>
                      </a:r>
                      <a:endParaRPr lang="en-US" sz="1800" dirty="0">
                        <a:ea typeface="MS PGothic" panose="020B0600070205080204" pitchFamily="34" charset="-128"/>
                      </a:endParaRP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15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I like that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links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 to assignment folders, readings, workshops, etc. are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embedded directly 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in the weekly plan/homework pages.”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dirty="0"/>
                        <a:t>) of students agree or strongly agree</a:t>
                      </a:r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9A2CAA-61B3-3E4E-90A7-6DD5EFD8F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652395"/>
              </p:ext>
            </p:extLst>
          </p:nvPr>
        </p:nvGraphicFramePr>
        <p:xfrm>
          <a:off x="818443" y="5413284"/>
          <a:ext cx="10555112" cy="6400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1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7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16">
                <a:tc>
                  <a:txBody>
                    <a:bodyPr/>
                    <a:lstStyle/>
                    <a:p>
                      <a:r>
                        <a:rPr lang="en-CA" sz="1800" b="0" dirty="0"/>
                        <a:t>How do you access BBB?</a:t>
                      </a:r>
                      <a:endParaRPr lang="en-US" sz="1800" b="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7/13 (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54%</a:t>
                      </a:r>
                      <a:r>
                        <a:rPr lang="en-US" sz="1800" b="0" dirty="0"/>
                        <a:t>) through the BBB link in the Course Essentials module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a typeface="MS PGothic" panose="020B0600070205080204" pitchFamily="34" charset="-128"/>
                        </a:rPr>
                        <a:t>6/13 (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46%</a:t>
                      </a:r>
                      <a:r>
                        <a:rPr lang="en-US" sz="1800" b="0" dirty="0">
                          <a:ea typeface="MS PGothic" panose="020B0600070205080204" pitchFamily="34" charset="-128"/>
                        </a:rPr>
                        <a:t>) through the BBB link in weekly class pages</a:t>
                      </a:r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00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416F-419E-9A4D-B883-AFF286CB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3184849"/>
            <a:ext cx="11612057" cy="1371030"/>
          </a:xfrm>
        </p:spPr>
        <p:txBody>
          <a:bodyPr/>
          <a:lstStyle/>
          <a:p>
            <a:pPr algn="ctr"/>
            <a:r>
              <a:rPr lang="en-US" dirty="0"/>
              <a:t>Student comments – </a:t>
            </a:r>
            <a:r>
              <a:rPr lang="en-US" dirty="0" err="1"/>
              <a:t>brightspace</a:t>
            </a:r>
            <a:r>
              <a:rPr lang="en-US" dirty="0"/>
              <a:t> in general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6A7578D5-A812-7140-9D8F-028C11DE5649}"/>
              </a:ext>
            </a:extLst>
          </p:cNvPr>
          <p:cNvSpPr/>
          <p:nvPr/>
        </p:nvSpPr>
        <p:spPr>
          <a:xfrm>
            <a:off x="9022831" y="3876438"/>
            <a:ext cx="3133218" cy="1697530"/>
          </a:xfrm>
          <a:prstGeom prst="wedgeEllipseCallout">
            <a:avLst>
              <a:gd name="adj1" fmla="val -39752"/>
              <a:gd name="adj2" fmla="val -5892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“It’s </a:t>
            </a:r>
            <a:r>
              <a:rPr lang="en-US" b="1" dirty="0">
                <a:solidFill>
                  <a:srgbClr val="FF0000"/>
                </a:solidFill>
              </a:rPr>
              <a:t>dynamic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dirty="0">
                <a:solidFill>
                  <a:srgbClr val="FF0000"/>
                </a:solidFill>
              </a:rPr>
              <a:t>interactive</a:t>
            </a:r>
            <a:r>
              <a:rPr lang="en-US" dirty="0">
                <a:solidFill>
                  <a:schemeClr val="tx1"/>
                </a:solidFill>
              </a:rPr>
              <a:t>, I’m very </a:t>
            </a:r>
            <a:r>
              <a:rPr lang="en-US" b="1" dirty="0">
                <a:solidFill>
                  <a:srgbClr val="FF0000"/>
                </a:solidFill>
              </a:rPr>
              <a:t>clear</a:t>
            </a:r>
            <a:r>
              <a:rPr lang="en-US" dirty="0">
                <a:solidFill>
                  <a:schemeClr val="tx1"/>
                </a:solidFill>
              </a:rPr>
              <a:t> on what I need to do.”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6B12EDE-1952-4445-A398-9DEAE9252767}"/>
              </a:ext>
            </a:extLst>
          </p:cNvPr>
          <p:cNvSpPr/>
          <p:nvPr/>
        </p:nvSpPr>
        <p:spPr>
          <a:xfrm>
            <a:off x="320298" y="1100452"/>
            <a:ext cx="3440624" cy="1697530"/>
          </a:xfrm>
          <a:prstGeom prst="wedgeEllipseCallout">
            <a:avLst>
              <a:gd name="adj1" fmla="val 48536"/>
              <a:gd name="adj2" fmla="val 652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 like the </a:t>
            </a:r>
            <a:r>
              <a:rPr lang="en-US" b="1" dirty="0">
                <a:solidFill>
                  <a:srgbClr val="FF0000"/>
                </a:solidFill>
              </a:rPr>
              <a:t>clean design </a:t>
            </a:r>
            <a:r>
              <a:rPr lang="en-US" dirty="0">
                <a:solidFill>
                  <a:schemeClr val="tx1"/>
                </a:solidFill>
              </a:rPr>
              <a:t>of the website and how things are </a:t>
            </a:r>
            <a:r>
              <a:rPr lang="en-US" b="1" dirty="0">
                <a:solidFill>
                  <a:srgbClr val="FF0000"/>
                </a:solidFill>
              </a:rPr>
              <a:t>organized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462B5817-0F21-8540-B44E-46111648B6B5}"/>
              </a:ext>
            </a:extLst>
          </p:cNvPr>
          <p:cNvSpPr/>
          <p:nvPr/>
        </p:nvSpPr>
        <p:spPr>
          <a:xfrm>
            <a:off x="7532914" y="1025584"/>
            <a:ext cx="4338788" cy="1697530"/>
          </a:xfrm>
          <a:prstGeom prst="wedgeEllipseCallout">
            <a:avLst>
              <a:gd name="adj1" fmla="val -32095"/>
              <a:gd name="adj2" fmla="val 725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 like that </a:t>
            </a:r>
            <a:r>
              <a:rPr lang="en-US" b="1" dirty="0">
                <a:solidFill>
                  <a:srgbClr val="FF0000"/>
                </a:solidFill>
              </a:rPr>
              <a:t>links</a:t>
            </a:r>
            <a:r>
              <a:rPr lang="en-US" dirty="0">
                <a:solidFill>
                  <a:schemeClr val="tx1"/>
                </a:solidFill>
              </a:rPr>
              <a:t> to assignment folders, readings, workshops are </a:t>
            </a:r>
            <a:r>
              <a:rPr lang="en-US" b="1" dirty="0">
                <a:solidFill>
                  <a:srgbClr val="FF0000"/>
                </a:solidFill>
              </a:rPr>
              <a:t>embedded directly in the weekly plan/homework pages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0CE7379-F0B7-9B48-AADB-0EBEBC0E8191}"/>
              </a:ext>
            </a:extLst>
          </p:cNvPr>
          <p:cNvSpPr/>
          <p:nvPr/>
        </p:nvSpPr>
        <p:spPr>
          <a:xfrm>
            <a:off x="6096000" y="4377366"/>
            <a:ext cx="1864726" cy="1697530"/>
          </a:xfrm>
          <a:prstGeom prst="wedgeEllipseCallout">
            <a:avLst>
              <a:gd name="adj1" fmla="val 28293"/>
              <a:gd name="adj2" fmla="val -8572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“It’s so </a:t>
            </a:r>
            <a:r>
              <a:rPr lang="en-US" b="1" dirty="0">
                <a:solidFill>
                  <a:srgbClr val="FF0000"/>
                </a:solidFill>
              </a:rPr>
              <a:t>organized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dirty="0">
                <a:solidFill>
                  <a:srgbClr val="FF0000"/>
                </a:solidFill>
              </a:rPr>
              <a:t>easy to navigate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733A248D-EDB5-FA4A-B497-0BFE4F66DE79}"/>
              </a:ext>
            </a:extLst>
          </p:cNvPr>
          <p:cNvSpPr/>
          <p:nvPr/>
        </p:nvSpPr>
        <p:spPr>
          <a:xfrm>
            <a:off x="4066903" y="1100452"/>
            <a:ext cx="2429692" cy="1697530"/>
          </a:xfrm>
          <a:prstGeom prst="wedgeEllipseCallout">
            <a:avLst>
              <a:gd name="adj1" fmla="val 4285"/>
              <a:gd name="adj2" fmla="val 707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“The platform is so </a:t>
            </a:r>
            <a:r>
              <a:rPr lang="en-US" b="1" dirty="0">
                <a:solidFill>
                  <a:srgbClr val="FF0000"/>
                </a:solidFill>
              </a:rPr>
              <a:t>user friendly and fast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538B1B6-92CA-2747-A48F-174DB73F4371}"/>
              </a:ext>
            </a:extLst>
          </p:cNvPr>
          <p:cNvSpPr/>
          <p:nvPr/>
        </p:nvSpPr>
        <p:spPr>
          <a:xfrm>
            <a:off x="7875775" y="4356626"/>
            <a:ext cx="1704621" cy="1781683"/>
          </a:xfrm>
          <a:prstGeom prst="wedgeEllipseCallout">
            <a:avLst>
              <a:gd name="adj1" fmla="val -25910"/>
              <a:gd name="adj2" fmla="val -7839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“It’s </a:t>
            </a:r>
            <a:r>
              <a:rPr lang="en-US" b="1" dirty="0">
                <a:solidFill>
                  <a:srgbClr val="FF0000"/>
                </a:solidFill>
              </a:rPr>
              <a:t>colorful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3E9C7EDF-4CFB-124F-8E5C-ED7F92FF03B8}"/>
              </a:ext>
            </a:extLst>
          </p:cNvPr>
          <p:cNvSpPr/>
          <p:nvPr/>
        </p:nvSpPr>
        <p:spPr>
          <a:xfrm>
            <a:off x="157164" y="3876438"/>
            <a:ext cx="5799499" cy="2262904"/>
          </a:xfrm>
          <a:prstGeom prst="wedgeEllipseCallout">
            <a:avLst>
              <a:gd name="adj1" fmla="val 39431"/>
              <a:gd name="adj2" fmla="val -5647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>
                <a:solidFill>
                  <a:schemeClr val="tx1"/>
                </a:solidFill>
              </a:rPr>
              <a:t>“It gives me [the] class schedules in a big homepage box. </a:t>
            </a:r>
            <a:r>
              <a:rPr lang="en-CA" sz="1600" b="1" dirty="0">
                <a:solidFill>
                  <a:srgbClr val="FF0000"/>
                </a:solidFill>
              </a:rPr>
              <a:t>I just have to pick one of the boxes inside to check my class assignments and other related information</a:t>
            </a:r>
            <a:r>
              <a:rPr lang="en-CA" sz="1600" dirty="0">
                <a:solidFill>
                  <a:schemeClr val="tx1"/>
                </a:solidFill>
              </a:rPr>
              <a:t>. Compare to Brightspace, </a:t>
            </a:r>
            <a:r>
              <a:rPr lang="en-CA" sz="1600" b="1" dirty="0" err="1">
                <a:solidFill>
                  <a:srgbClr val="FF0000"/>
                </a:solidFill>
              </a:rPr>
              <a:t>cuLearn</a:t>
            </a:r>
            <a:r>
              <a:rPr lang="en-CA" sz="1600" dirty="0">
                <a:solidFill>
                  <a:schemeClr val="tx1"/>
                </a:solidFill>
              </a:rPr>
              <a:t> was more like a bookshelf with different folders. </a:t>
            </a:r>
            <a:r>
              <a:rPr lang="en-CA" sz="1600" b="1" dirty="0">
                <a:solidFill>
                  <a:srgbClr val="FF0000"/>
                </a:solidFill>
              </a:rPr>
              <a:t>I have to find what I want without any clues of images and colours</a:t>
            </a:r>
            <a:r>
              <a:rPr lang="en-CA" sz="1600" dirty="0">
                <a:solidFill>
                  <a:srgbClr val="FF0000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</a:rPr>
              <a:t>(just words)</a:t>
            </a:r>
            <a:r>
              <a:rPr lang="en-US" sz="1600" dirty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5408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C51D4DB9-F8D1-4EB8-BC7D-252501BC5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CD910-6361-F54B-855E-1667C628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QUESTIONS?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06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E62E-0AFC-7A46-BA5B-901E4894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esla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32F8E-CF26-3D44-BAAF-18DD48E5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59648"/>
            <a:ext cx="5761125" cy="3869566"/>
          </a:xfrm>
        </p:spPr>
        <p:txBody>
          <a:bodyPr>
            <a:normAutofit/>
          </a:bodyPr>
          <a:lstStyle/>
          <a:p>
            <a:pPr fontAlgn="base"/>
            <a:r>
              <a:rPr lang="en-CA" dirty="0"/>
              <a:t>English as a Second Language for Academic Purposes (ESLA) </a:t>
            </a:r>
          </a:p>
          <a:p>
            <a:pPr fontAlgn="base"/>
            <a:r>
              <a:rPr lang="en-CA" dirty="0"/>
              <a:t>3 levels: Beginner, Intermediate, Advanced</a:t>
            </a:r>
          </a:p>
          <a:p>
            <a:pPr fontAlgn="base"/>
            <a:r>
              <a:rPr lang="en-CA" dirty="0"/>
              <a:t>6 hours instruction per week</a:t>
            </a:r>
          </a:p>
          <a:p>
            <a:pPr fontAlgn="base"/>
            <a:r>
              <a:rPr lang="en-CA" dirty="0"/>
              <a:t>Academic language and skills</a:t>
            </a:r>
          </a:p>
          <a:p>
            <a:pPr fontAlgn="base"/>
            <a:r>
              <a:rPr lang="en-CA" dirty="0"/>
              <a:t>Capped at 20 students (online) / 30 students (f2f)</a:t>
            </a:r>
          </a:p>
          <a:p>
            <a:pPr fontAlgn="base"/>
            <a:r>
              <a:rPr lang="en-CA" dirty="0"/>
              <a:t>Students may study concurrently in degree programs</a:t>
            </a:r>
          </a:p>
          <a:p>
            <a:endParaRPr lang="en-US" dirty="0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2234AC-A783-0746-A9E3-EB21521A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72" y="2012577"/>
            <a:ext cx="4397828" cy="39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6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7A2FC-F1D3-0F44-BB74-F6F2F5005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20" y="4624394"/>
            <a:ext cx="10803074" cy="10375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2. Assignments, quizzes, grades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68604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F5C03B9-DD9A-A148-B9C7-998766B33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22" y="984280"/>
            <a:ext cx="3591277" cy="344164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FDCC29A-0F9F-8643-B206-F09CC64A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351" y="1360143"/>
            <a:ext cx="3157245" cy="27559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A24CB3-2135-D447-84E7-CF4409BD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663" y="1308706"/>
            <a:ext cx="18796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4401-5642-D444-98CB-9285C376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Assignments in </a:t>
            </a:r>
            <a:r>
              <a:rPr lang="en-US" sz="3600" dirty="0" err="1"/>
              <a:t>brightspace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C25E-742C-EB48-A2B0-5377B1BF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00" y="2395567"/>
            <a:ext cx="2786019" cy="3636088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WHAT I LIKE</a:t>
            </a:r>
          </a:p>
          <a:p>
            <a:r>
              <a:rPr lang="en-US" dirty="0"/>
              <a:t>Feedback options</a:t>
            </a:r>
          </a:p>
          <a:p>
            <a:pPr lvl="1"/>
            <a:r>
              <a:rPr lang="en-US" dirty="0"/>
              <a:t>Annotations</a:t>
            </a:r>
          </a:p>
          <a:p>
            <a:pPr lvl="1"/>
            <a:r>
              <a:rPr lang="en-US" dirty="0"/>
              <a:t>Audio message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Demo: Peggy’s submission</a:t>
            </a:r>
          </a:p>
          <a:p>
            <a:r>
              <a:rPr lang="en-US" dirty="0"/>
              <a:t>Easy rubric set up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571E59-A4AB-2A4B-9745-8179887D0569}"/>
              </a:ext>
            </a:extLst>
          </p:cNvPr>
          <p:cNvSpPr txBox="1">
            <a:spLocks/>
          </p:cNvSpPr>
          <p:nvPr/>
        </p:nvSpPr>
        <p:spPr>
          <a:xfrm>
            <a:off x="3687820" y="2395567"/>
            <a:ext cx="2408180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 DON’T LIKE</a:t>
            </a:r>
          </a:p>
          <a:p>
            <a:r>
              <a:rPr lang="en-US" dirty="0"/>
              <a:t>Audio is limited to 1 minute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D26B1-ABC2-A04D-BFB7-0D5424892FA6}"/>
              </a:ext>
            </a:extLst>
          </p:cNvPr>
          <p:cNvSpPr txBox="1">
            <a:spLocks/>
          </p:cNvSpPr>
          <p:nvPr/>
        </p:nvSpPr>
        <p:spPr>
          <a:xfrm>
            <a:off x="6207701" y="2377298"/>
            <a:ext cx="3297849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I’VE LEARNED</a:t>
            </a:r>
          </a:p>
          <a:p>
            <a:r>
              <a:rPr lang="en-CA" dirty="0"/>
              <a:t>When setting up assignment, choose ‘unlimited files’ &amp; ‘only the most recent’.</a:t>
            </a:r>
          </a:p>
          <a:p>
            <a:pPr lvl="1"/>
            <a:r>
              <a:rPr lang="en-CA" dirty="0"/>
              <a:t>students can upload a different file in case they make a mistake. 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ACB159-1936-9047-BAB8-F47D0A9E1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251" y="2303255"/>
            <a:ext cx="2254901" cy="37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41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7F61957-F279-8143-94DD-C2AB73B97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7583" y="835378"/>
            <a:ext cx="9376833" cy="841022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Feedback &amp; Grades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B63954-7519-EC42-8494-CFE7BBC65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428089"/>
              </p:ext>
            </p:extLst>
          </p:nvPr>
        </p:nvGraphicFramePr>
        <p:xfrm>
          <a:off x="790222" y="1676400"/>
          <a:ext cx="10611556" cy="35353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0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9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172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With respect to feedback on assignments, I like when Julie records a short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 audio message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.”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11/13 (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b="0" dirty="0"/>
                        <a:t>) of students agree or strongly agree</a:t>
                      </a:r>
                      <a:endParaRPr lang="en-US" sz="1800" b="0" dirty="0">
                        <a:ea typeface="MS PGothic" panose="020B0600070205080204" pitchFamily="34" charset="-128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823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With respect to feedback on assignments, I like when Julie uses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annotation tools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 to mark up my assignment.”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dirty="0"/>
                        <a:t>) of students agree or strongly agree</a:t>
                      </a:r>
                    </a:p>
                    <a:p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172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With respect to feedback on assignments, I like when Julie provides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extensive written feedback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.”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85%</a:t>
                      </a:r>
                      <a:r>
                        <a:rPr lang="en-US" sz="1800" dirty="0"/>
                        <a:t>) of students agree or strongly agree</a:t>
                      </a:r>
                    </a:p>
                    <a:p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172">
                <a:tc>
                  <a:txBody>
                    <a:bodyPr/>
                    <a:lstStyle/>
                    <a:p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“With respect to feedback on assignments, I find the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</a:rPr>
                        <a:t>rubrics clear and easy to understand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.”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62%</a:t>
                      </a:r>
                      <a:r>
                        <a:rPr lang="en-US" sz="1800" dirty="0"/>
                        <a:t>) of students agree or strongly agree</a:t>
                      </a:r>
                    </a:p>
                    <a:p>
                      <a:endParaRPr lang="en-US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190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416F-419E-9A4D-B883-AFF286CB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3184849"/>
            <a:ext cx="10691265" cy="1371030"/>
          </a:xfrm>
        </p:spPr>
        <p:txBody>
          <a:bodyPr/>
          <a:lstStyle/>
          <a:p>
            <a:pPr algn="ctr"/>
            <a:r>
              <a:rPr lang="en-US" dirty="0"/>
              <a:t>Student comments - assignments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6A7578D5-A812-7140-9D8F-028C11DE5649}"/>
              </a:ext>
            </a:extLst>
          </p:cNvPr>
          <p:cNvSpPr/>
          <p:nvPr/>
        </p:nvSpPr>
        <p:spPr>
          <a:xfrm>
            <a:off x="862032" y="4150078"/>
            <a:ext cx="3440624" cy="1697530"/>
          </a:xfrm>
          <a:prstGeom prst="wedgeEllipseCallout">
            <a:avLst>
              <a:gd name="adj1" fmla="val 35288"/>
              <a:gd name="adj2" fmla="val -6685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I sometimes had </a:t>
            </a:r>
            <a:r>
              <a:rPr lang="en-CA" b="1" dirty="0">
                <a:solidFill>
                  <a:srgbClr val="FF0000"/>
                </a:solidFill>
              </a:rPr>
              <a:t>problems uploading files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6B12EDE-1952-4445-A398-9DEAE9252767}"/>
              </a:ext>
            </a:extLst>
          </p:cNvPr>
          <p:cNvSpPr/>
          <p:nvPr/>
        </p:nvSpPr>
        <p:spPr>
          <a:xfrm>
            <a:off x="784601" y="1123394"/>
            <a:ext cx="3595487" cy="1697530"/>
          </a:xfrm>
          <a:prstGeom prst="wedgeEllipseCallout">
            <a:avLst>
              <a:gd name="adj1" fmla="val 48536"/>
              <a:gd name="adj2" fmla="val 652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In case I made a </a:t>
            </a:r>
            <a:r>
              <a:rPr lang="en-CA" b="1" dirty="0">
                <a:solidFill>
                  <a:srgbClr val="FF0000"/>
                </a:solidFill>
              </a:rPr>
              <a:t>mistake in uploading </a:t>
            </a:r>
            <a:r>
              <a:rPr lang="en-CA" dirty="0">
                <a:solidFill>
                  <a:schemeClr val="tx1"/>
                </a:solidFill>
              </a:rPr>
              <a:t>a  file </a:t>
            </a:r>
            <a:r>
              <a:rPr lang="en-CA" b="1" dirty="0">
                <a:solidFill>
                  <a:srgbClr val="FF0000"/>
                </a:solidFill>
              </a:rPr>
              <a:t>I can't undo</a:t>
            </a:r>
            <a:r>
              <a:rPr lang="en-CA" dirty="0">
                <a:solidFill>
                  <a:schemeClr val="tx1"/>
                </a:solidFill>
              </a:rPr>
              <a:t> it 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462B5817-0F21-8540-B44E-46111648B6B5}"/>
              </a:ext>
            </a:extLst>
          </p:cNvPr>
          <p:cNvSpPr/>
          <p:nvPr/>
        </p:nvSpPr>
        <p:spPr>
          <a:xfrm>
            <a:off x="6679770" y="1025584"/>
            <a:ext cx="5191932" cy="1697530"/>
          </a:xfrm>
          <a:prstGeom prst="wedgeEllipseCallout">
            <a:avLst>
              <a:gd name="adj1" fmla="val -32095"/>
              <a:gd name="adj2" fmla="val 7254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“I like that </a:t>
            </a:r>
            <a:r>
              <a:rPr lang="en-US" b="1" dirty="0">
                <a:solidFill>
                  <a:srgbClr val="FF0000"/>
                </a:solidFill>
              </a:rPr>
              <a:t>links</a:t>
            </a:r>
            <a:r>
              <a:rPr lang="en-US" dirty="0">
                <a:solidFill>
                  <a:schemeClr val="tx1"/>
                </a:solidFill>
              </a:rPr>
              <a:t> to assignment folders, readings, workshops are </a:t>
            </a:r>
            <a:r>
              <a:rPr lang="en-US" b="1" dirty="0">
                <a:solidFill>
                  <a:srgbClr val="FF0000"/>
                </a:solidFill>
              </a:rPr>
              <a:t>embedded directly in the weekly plan/homework pages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733A248D-EDB5-FA4A-B497-0BFE4F66DE79}"/>
              </a:ext>
            </a:extLst>
          </p:cNvPr>
          <p:cNvSpPr/>
          <p:nvPr/>
        </p:nvSpPr>
        <p:spPr>
          <a:xfrm>
            <a:off x="6254572" y="4261106"/>
            <a:ext cx="3440624" cy="1697530"/>
          </a:xfrm>
          <a:prstGeom prst="wedgeEllipseCallout">
            <a:avLst>
              <a:gd name="adj1" fmla="val -45890"/>
              <a:gd name="adj2" fmla="val -7204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There is </a:t>
            </a:r>
            <a:r>
              <a:rPr lang="en-CA" b="1" dirty="0">
                <a:solidFill>
                  <a:srgbClr val="FF0000"/>
                </a:solidFill>
              </a:rPr>
              <a:t>no specific list of </a:t>
            </a:r>
            <a:r>
              <a:rPr lang="en-CA" b="1" dirty="0" err="1">
                <a:solidFill>
                  <a:srgbClr val="FF0000"/>
                </a:solidFill>
              </a:rPr>
              <a:t>homeworks</a:t>
            </a:r>
            <a:r>
              <a:rPr lang="en-CA" b="1" dirty="0">
                <a:solidFill>
                  <a:srgbClr val="FF0000"/>
                </a:solidFill>
              </a:rPr>
              <a:t> in order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76724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4401-5642-D444-98CB-9285C376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QUIZZES in </a:t>
            </a:r>
            <a:r>
              <a:rPr lang="en-US" sz="3600" dirty="0" err="1"/>
              <a:t>brightspace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C25E-742C-EB48-A2B0-5377B1BF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00" y="2395567"/>
            <a:ext cx="3385660" cy="3636088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WHAT I LIKE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571E59-A4AB-2A4B-9745-8179887D0569}"/>
              </a:ext>
            </a:extLst>
          </p:cNvPr>
          <p:cNvSpPr txBox="1">
            <a:spLocks/>
          </p:cNvSpPr>
          <p:nvPr/>
        </p:nvSpPr>
        <p:spPr>
          <a:xfrm>
            <a:off x="4380411" y="2417113"/>
            <a:ext cx="3385660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 DON’T LIKE</a:t>
            </a:r>
          </a:p>
          <a:p>
            <a:r>
              <a:rPr lang="en-US" dirty="0"/>
              <a:t>No automatic submission</a:t>
            </a:r>
          </a:p>
          <a:p>
            <a:r>
              <a:rPr lang="en-US" dirty="0"/>
              <a:t>Grace period</a:t>
            </a:r>
          </a:p>
          <a:p>
            <a:r>
              <a:rPr lang="en-US" dirty="0"/>
              <a:t>Limited questions</a:t>
            </a:r>
          </a:p>
          <a:p>
            <a:pPr lvl="1"/>
            <a:r>
              <a:rPr lang="en-US" dirty="0"/>
              <a:t>Missing cloze, drag and drop, multichoice</a:t>
            </a:r>
          </a:p>
          <a:p>
            <a:r>
              <a:rPr lang="en-US" dirty="0"/>
              <a:t>No “description” question like in </a:t>
            </a:r>
            <a:r>
              <a:rPr lang="en-US" dirty="0" err="1"/>
              <a:t>cuLearn</a:t>
            </a:r>
            <a:r>
              <a:rPr lang="en-US" dirty="0"/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D26B1-ABC2-A04D-BFB7-0D5424892FA6}"/>
              </a:ext>
            </a:extLst>
          </p:cNvPr>
          <p:cNvSpPr txBox="1">
            <a:spLocks/>
          </p:cNvSpPr>
          <p:nvPr/>
        </p:nvSpPr>
        <p:spPr>
          <a:xfrm>
            <a:off x="8006240" y="2417113"/>
            <a:ext cx="3385660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I’VE LEARNED</a:t>
            </a:r>
          </a:p>
          <a:p>
            <a:r>
              <a:rPr lang="en-US" dirty="0"/>
              <a:t>Grace period</a:t>
            </a:r>
          </a:p>
          <a:p>
            <a:pPr lvl="1"/>
            <a:r>
              <a:rPr lang="en-US" dirty="0"/>
              <a:t>Settings – no changes after time. Pop up box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prompts submission.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a “section”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87EBC-59DD-9E42-9EE7-BAA0305EAD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10" y="4374777"/>
            <a:ext cx="2653172" cy="11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2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4401-5642-D444-98CB-9285C376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GRADES in </a:t>
            </a:r>
            <a:r>
              <a:rPr lang="en-US" sz="3600" dirty="0" err="1"/>
              <a:t>brightspace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C25E-742C-EB48-A2B0-5377B1BFC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00" y="2395567"/>
            <a:ext cx="3385660" cy="3636088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WHAT I LIKE</a:t>
            </a:r>
          </a:p>
          <a:p>
            <a:r>
              <a:rPr lang="en-US" dirty="0"/>
              <a:t>Brightspace gives warnings if your totals don’t add to 100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571E59-A4AB-2A4B-9745-8179887D0569}"/>
              </a:ext>
            </a:extLst>
          </p:cNvPr>
          <p:cNvSpPr txBox="1">
            <a:spLocks/>
          </p:cNvSpPr>
          <p:nvPr/>
        </p:nvSpPr>
        <p:spPr>
          <a:xfrm>
            <a:off x="4380411" y="2417113"/>
            <a:ext cx="3385660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 DON’T LIKE</a:t>
            </a:r>
          </a:p>
          <a:p>
            <a:r>
              <a:rPr lang="en-US" dirty="0"/>
              <a:t>REMEMBER: connect assignments, quizzes, etc. to grades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D26B1-ABC2-A04D-BFB7-0D5424892FA6}"/>
              </a:ext>
            </a:extLst>
          </p:cNvPr>
          <p:cNvSpPr txBox="1">
            <a:spLocks/>
          </p:cNvSpPr>
          <p:nvPr/>
        </p:nvSpPr>
        <p:spPr>
          <a:xfrm>
            <a:off x="8006239" y="2417113"/>
            <a:ext cx="3513407" cy="36360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WHAT I’VE LEARNED</a:t>
            </a:r>
          </a:p>
          <a:p>
            <a:r>
              <a:rPr lang="en-US" dirty="0" err="1"/>
              <a:t>cuLearn</a:t>
            </a:r>
            <a:r>
              <a:rPr lang="en-US" dirty="0"/>
              <a:t> vs. </a:t>
            </a:r>
            <a:r>
              <a:rPr lang="en-US" dirty="0" err="1"/>
              <a:t>BSpc</a:t>
            </a:r>
            <a:r>
              <a:rPr lang="en-US" dirty="0"/>
              <a:t> weighting</a:t>
            </a:r>
          </a:p>
          <a:p>
            <a:pPr lvl="1"/>
            <a:r>
              <a:rPr lang="en-US" dirty="0"/>
              <a:t>Challenge: different weights for assignments.</a:t>
            </a:r>
          </a:p>
          <a:p>
            <a:pPr lvl="1"/>
            <a:r>
              <a:rPr lang="en-US" dirty="0"/>
              <a:t>Solution: “distribute weights by points”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1C0F1D9-CDD9-1243-9E0E-4A854F6E6E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10" y="4787011"/>
            <a:ext cx="3183890" cy="1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1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B659A878-AFEA-DC48-8CAE-7810FF73C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709611"/>
            <a:ext cx="10507436" cy="12954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Grade calculation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Jan to Feb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32E88EB-9F90-634A-ABAE-5594F41B1B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5589" y="5575300"/>
            <a:ext cx="9083675" cy="404569"/>
          </a:xfrm>
        </p:spPr>
        <p:txBody>
          <a:bodyPr>
            <a:normAutofit fontScale="92500" lnSpcReduction="10000"/>
          </a:bodyPr>
          <a:lstStyle/>
          <a:p>
            <a:pPr marL="349250" lvl="1" indent="0" algn="ctr">
              <a:buNone/>
            </a:pPr>
            <a:r>
              <a:rPr lang="en-US" altLang="en-US" sz="21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Manually add your score ➗ 46.5% = your percentage</a:t>
            </a:r>
          </a:p>
        </p:txBody>
      </p:sp>
      <p:pic>
        <p:nvPicPr>
          <p:cNvPr id="23555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A543E76-F129-5E42-BB17-99DDECD1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11" y="1387332"/>
            <a:ext cx="8902353" cy="408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EC746E-E340-B84A-BF4D-3796DB7084C0}"/>
              </a:ext>
            </a:extLst>
          </p:cNvPr>
          <p:cNvSpPr/>
          <p:nvPr/>
        </p:nvSpPr>
        <p:spPr>
          <a:xfrm>
            <a:off x="9829800" y="1896533"/>
            <a:ext cx="365125" cy="3829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2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7F61957-F279-8143-94DD-C2AB73B97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7583" y="835378"/>
            <a:ext cx="9376833" cy="841022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Feedback &amp; Grades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B63954-7519-EC42-8494-CFE7BBC65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81209"/>
              </p:ext>
            </p:extLst>
          </p:nvPr>
        </p:nvGraphicFramePr>
        <p:xfrm>
          <a:off x="790222" y="1676400"/>
          <a:ext cx="10611556" cy="8221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0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9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172">
                <a:tc>
                  <a:txBody>
                    <a:bodyPr/>
                    <a:lstStyle/>
                    <a:p>
                      <a:r>
                        <a:rPr lang="en-US" sz="1800" dirty="0"/>
                        <a:t>“</a:t>
                      </a:r>
                      <a:r>
                        <a:rPr lang="en-CA" sz="1800" b="0" kern="1200" dirty="0">
                          <a:solidFill>
                            <a:schemeClr val="tx1"/>
                          </a:solidFill>
                          <a:effectLst/>
                        </a:rPr>
                        <a:t>The grade book is well set up and easy to navigate.”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6/13 (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46%</a:t>
                      </a:r>
                      <a:r>
                        <a:rPr lang="en-US" sz="1800" dirty="0"/>
                        <a:t>) of students agree or strongly agree</a:t>
                      </a:r>
                      <a:endParaRPr lang="en-US" sz="1800" dirty="0">
                        <a:ea typeface="MS PGothic" panose="020B0600070205080204" pitchFamily="34" charset="-128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65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416F-419E-9A4D-B883-AFF286CB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3184849"/>
            <a:ext cx="10691265" cy="1371030"/>
          </a:xfrm>
        </p:spPr>
        <p:txBody>
          <a:bodyPr/>
          <a:lstStyle/>
          <a:p>
            <a:pPr algn="ctr"/>
            <a:r>
              <a:rPr lang="en-US" dirty="0"/>
              <a:t>Student comments - grades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6A7578D5-A812-7140-9D8F-028C11DE5649}"/>
              </a:ext>
            </a:extLst>
          </p:cNvPr>
          <p:cNvSpPr/>
          <p:nvPr/>
        </p:nvSpPr>
        <p:spPr>
          <a:xfrm>
            <a:off x="8050741" y="3958909"/>
            <a:ext cx="3440624" cy="1697530"/>
          </a:xfrm>
          <a:prstGeom prst="wedgeEllipseCallout">
            <a:avLst>
              <a:gd name="adj1" fmla="val -39752"/>
              <a:gd name="adj2" fmla="val -5892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The grade book are </a:t>
            </a:r>
            <a:r>
              <a:rPr lang="en-CA" b="1" dirty="0">
                <a:solidFill>
                  <a:srgbClr val="FF0000"/>
                </a:solidFill>
              </a:rPr>
              <a:t>clear enough to calculate all the marks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6B12EDE-1952-4445-A398-9DEAE9252767}"/>
              </a:ext>
            </a:extLst>
          </p:cNvPr>
          <p:cNvSpPr/>
          <p:nvPr/>
        </p:nvSpPr>
        <p:spPr>
          <a:xfrm>
            <a:off x="784602" y="1123394"/>
            <a:ext cx="3440624" cy="1697530"/>
          </a:xfrm>
          <a:prstGeom prst="wedgeEllipseCallout">
            <a:avLst>
              <a:gd name="adj1" fmla="val 48536"/>
              <a:gd name="adj2" fmla="val 6523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The grade book will be </a:t>
            </a:r>
            <a:r>
              <a:rPr lang="en-CA" b="1" dirty="0">
                <a:solidFill>
                  <a:srgbClr val="FF0000"/>
                </a:solidFill>
              </a:rPr>
              <a:t>better</a:t>
            </a:r>
            <a:r>
              <a:rPr lang="en-CA" dirty="0">
                <a:solidFill>
                  <a:schemeClr val="tx1"/>
                </a:solidFill>
              </a:rPr>
              <a:t> </a:t>
            </a:r>
            <a:r>
              <a:rPr lang="en-CA" b="1" dirty="0">
                <a:solidFill>
                  <a:srgbClr val="FF0000"/>
                </a:solidFill>
              </a:rPr>
              <a:t>if</a:t>
            </a:r>
            <a:r>
              <a:rPr lang="en-CA" dirty="0">
                <a:solidFill>
                  <a:schemeClr val="tx1"/>
                </a:solidFill>
              </a:rPr>
              <a:t> it is designed in another way where the </a:t>
            </a:r>
            <a:r>
              <a:rPr lang="en-CA" b="1" dirty="0">
                <a:solidFill>
                  <a:srgbClr val="FF0000"/>
                </a:solidFill>
              </a:rPr>
              <a:t>overall grade calculated</a:t>
            </a:r>
            <a:r>
              <a:rPr lang="en-CA" dirty="0"/>
              <a:t>.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462B5817-0F21-8540-B44E-46111648B6B5}"/>
              </a:ext>
            </a:extLst>
          </p:cNvPr>
          <p:cNvSpPr/>
          <p:nvPr/>
        </p:nvSpPr>
        <p:spPr>
          <a:xfrm>
            <a:off x="4225225" y="759469"/>
            <a:ext cx="4169499" cy="1907580"/>
          </a:xfrm>
          <a:prstGeom prst="wedgeEllipseCallout">
            <a:avLst>
              <a:gd name="adj1" fmla="val -51589"/>
              <a:gd name="adj2" fmla="val 7017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CA" dirty="0">
                <a:solidFill>
                  <a:schemeClr val="tx1"/>
                </a:solidFill>
              </a:rPr>
              <a:t>There </a:t>
            </a:r>
            <a:r>
              <a:rPr lang="en-CA" b="1" dirty="0">
                <a:solidFill>
                  <a:srgbClr val="FF0000"/>
                </a:solidFill>
              </a:rPr>
              <a:t>isn't a main class progress indicator </a:t>
            </a:r>
            <a:r>
              <a:rPr lang="en-CA" dirty="0">
                <a:solidFill>
                  <a:schemeClr val="tx1"/>
                </a:solidFill>
              </a:rPr>
              <a:t>(percentage wise) to see if I'm above the passing limit or not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8613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95E458E-50D3-7D4D-8027-7D18BCC01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7155" y="775581"/>
            <a:ext cx="10577690" cy="12954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Grade Calculation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dirty="0">
                <a:ea typeface="ＭＳ Ｐゴシック" panose="020B0600070205080204" pitchFamily="34" charset="-128"/>
              </a:rPr>
              <a:t>march – April </a:t>
            </a:r>
          </a:p>
        </p:txBody>
      </p:sp>
      <p:pic>
        <p:nvPicPr>
          <p:cNvPr id="7" name="Picture 2" descr="Table&#10;&#10;Description automatically generated">
            <a:extLst>
              <a:ext uri="{FF2B5EF4-FFF2-40B4-BE49-F238E27FC236}">
                <a16:creationId xmlns:a16="http://schemas.microsoft.com/office/drawing/2014/main" id="{9895DE17-C5FE-7243-85D9-3EB30AE4F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07" y="1954023"/>
            <a:ext cx="5694338" cy="41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FA9BC8-02E7-CE41-A5FC-869FEEF7A8A3}"/>
              </a:ext>
            </a:extLst>
          </p:cNvPr>
          <p:cNvSpPr txBox="1">
            <a:spLocks/>
          </p:cNvSpPr>
          <p:nvPr/>
        </p:nvSpPr>
        <p:spPr>
          <a:xfrm>
            <a:off x="1022024" y="2291087"/>
            <a:ext cx="4460301" cy="3789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Ask Chair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protocol for your department</a:t>
            </a:r>
          </a:p>
          <a:p>
            <a:pPr lvl="1"/>
            <a:r>
              <a:rPr lang="en-US" dirty="0"/>
              <a:t>If permitted to show running total, contact TLS for help setting this up</a:t>
            </a:r>
          </a:p>
          <a:p>
            <a:pPr lvl="1"/>
            <a:endParaRPr lang="en-US" dirty="0"/>
          </a:p>
          <a:p>
            <a:r>
              <a:rPr lang="en-US" dirty="0" err="1"/>
              <a:t>SLaLS</a:t>
            </a:r>
            <a:r>
              <a:rPr lang="en-US" dirty="0"/>
              <a:t> Instructors: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David Wood has given us permission to share/not share a running total as we see fit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AC115A-A6D6-6B44-9053-EE735839DA01}"/>
              </a:ext>
            </a:extLst>
          </p:cNvPr>
          <p:cNvSpPr/>
          <p:nvPr/>
        </p:nvSpPr>
        <p:spPr>
          <a:xfrm rot="16200000">
            <a:off x="6172204" y="1333539"/>
            <a:ext cx="1045028" cy="2285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266D00-A08D-2144-AB6A-A5EA09F7A4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4162" y="6304562"/>
            <a:ext cx="9083675" cy="404569"/>
          </a:xfrm>
        </p:spPr>
        <p:txBody>
          <a:bodyPr>
            <a:normAutofit fontScale="92500" lnSpcReduction="10000"/>
          </a:bodyPr>
          <a:lstStyle/>
          <a:p>
            <a:pPr marL="349250" lvl="1" indent="0" algn="ctr">
              <a:buNone/>
            </a:pPr>
            <a:r>
              <a:rPr lang="en-US" altLang="en-US" sz="21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Your score (weight achieved) ➗ 46.5% = your percentage</a:t>
            </a:r>
          </a:p>
        </p:txBody>
      </p:sp>
    </p:spTree>
    <p:extLst>
      <p:ext uri="{BB962C8B-B14F-4D97-AF65-F5344CB8AC3E}">
        <p14:creationId xmlns:p14="http://schemas.microsoft.com/office/powerpoint/2010/main" val="302633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A001-4452-A541-97EE-C9813555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4B12-3FD3-A041-8ECE-275BE8E33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06600"/>
            <a:ext cx="10691265" cy="392261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Initial course set up</a:t>
            </a:r>
          </a:p>
          <a:p>
            <a:pPr lvl="1"/>
            <a:r>
              <a:rPr lang="en-US" sz="2000" dirty="0"/>
              <a:t>cuLearn </a:t>
            </a:r>
            <a:r>
              <a:rPr lang="en-US" sz="2000" dirty="0">
                <a:sym typeface="Wingdings" pitchFamily="2" charset="2"/>
              </a:rPr>
              <a:t> Brightspace</a:t>
            </a:r>
          </a:p>
          <a:p>
            <a:pPr lvl="1"/>
            <a:r>
              <a:rPr lang="en-US" sz="2000" dirty="0">
                <a:sym typeface="Wingdings" pitchFamily="2" charset="2"/>
              </a:rPr>
              <a:t>Design options in Brightspace</a:t>
            </a:r>
          </a:p>
          <a:p>
            <a:pPr lvl="1"/>
            <a:r>
              <a:rPr lang="en-US" sz="2000" dirty="0"/>
              <a:t>Student feedback &amp; advice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800" dirty="0"/>
              <a:t>Assignments, Quizzes, Grades</a:t>
            </a:r>
          </a:p>
          <a:p>
            <a:pPr lvl="1"/>
            <a:r>
              <a:rPr lang="en-US" sz="2000" dirty="0"/>
              <a:t>What I like …</a:t>
            </a:r>
          </a:p>
          <a:p>
            <a:pPr lvl="1"/>
            <a:r>
              <a:rPr lang="en-US" sz="2000" dirty="0"/>
              <a:t>What I don’t like …</a:t>
            </a:r>
          </a:p>
          <a:p>
            <a:pPr lvl="1"/>
            <a:r>
              <a:rPr lang="en-US" sz="2000" dirty="0"/>
              <a:t>What I’ve learned …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371FB804-8B63-5C4D-842C-D888C2ED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0" y="2159000"/>
            <a:ext cx="3039317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05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C51D4DB9-F8D1-4EB8-BC7D-252501BC5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CD910-6361-F54B-855E-1667C628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099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BED0-6822-C94F-902E-29210794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thanks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2886C-6252-B241-A2EA-8C3145F4E681}"/>
              </a:ext>
            </a:extLst>
          </p:cNvPr>
          <p:cNvSpPr txBox="1"/>
          <p:nvPr/>
        </p:nvSpPr>
        <p:spPr>
          <a:xfrm>
            <a:off x="1519744" y="5429956"/>
            <a:ext cx="270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Tracy Hodgson-Drysdale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E70A0-6039-C144-9A69-316ABD2043D5}"/>
              </a:ext>
            </a:extLst>
          </p:cNvPr>
          <p:cNvSpPr txBox="1"/>
          <p:nvPr/>
        </p:nvSpPr>
        <p:spPr>
          <a:xfrm>
            <a:off x="6489714" y="5431385"/>
            <a:ext cx="424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Winter 2021 ESLA 1900 N Students </a:t>
            </a:r>
            <a:br>
              <a:rPr lang="en-US" dirty="0"/>
            </a:br>
            <a:r>
              <a:rPr lang="en-US" dirty="0"/>
              <a:t>(+ several missing / camera shy students)</a:t>
            </a: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2B4C5A9-F7AA-554D-B23D-756E8FDF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16" y="2427376"/>
            <a:ext cx="2839591" cy="2916337"/>
          </a:xfrm>
          <a:prstGeom prst="rect">
            <a:avLst/>
          </a:prstGeom>
        </p:spPr>
      </p:pic>
      <p:pic>
        <p:nvPicPr>
          <p:cNvPr id="6" name="Picture 5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C04CBF21-80D1-444B-9A29-F2D4C343D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14" y="1057283"/>
            <a:ext cx="4247670" cy="42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E6059-F766-AA48-893E-413FEB46A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4742029"/>
            <a:ext cx="10765912" cy="9259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1. Course design</a:t>
            </a:r>
            <a:br>
              <a:rPr lang="en-US" dirty="0"/>
            </a:br>
            <a:r>
              <a:rPr lang="en-US" dirty="0" err="1"/>
              <a:t>culearn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brightspace</a:t>
            </a:r>
            <a:endParaRPr lang="en-US" dirty="0"/>
          </a:p>
        </p:txBody>
      </p:sp>
      <p:pic>
        <p:nvPicPr>
          <p:cNvPr id="7" name="Graphic 6" descr="Design">
            <a:extLst>
              <a:ext uri="{FF2B5EF4-FFF2-40B4-BE49-F238E27FC236}">
                <a16:creationId xmlns:a16="http://schemas.microsoft.com/office/drawing/2014/main" id="{BC3784D0-9E24-4627-8EB7-1B442F12C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1886" y="912604"/>
            <a:ext cx="3584211" cy="358421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667603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8AE5BA5-7536-AA4A-A539-EE62414CD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109" y="912604"/>
            <a:ext cx="3182777" cy="3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7B87-442F-9447-BD19-BBC6122C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267" y="823622"/>
            <a:ext cx="5448300" cy="1371030"/>
          </a:xfrm>
        </p:spPr>
        <p:txBody>
          <a:bodyPr/>
          <a:lstStyle/>
          <a:p>
            <a:pPr algn="ctr"/>
            <a:r>
              <a:rPr lang="en-US" dirty="0" err="1"/>
              <a:t>Culearn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Fall 2020 – Sept &amp; Oct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4FEBDC-B3D6-3242-8151-4BFED551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8" y="2213616"/>
            <a:ext cx="6339841" cy="403800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“</a:t>
            </a:r>
            <a:r>
              <a:rPr lang="en-CA" dirty="0"/>
              <a:t>The way everything is so nicely </a:t>
            </a:r>
            <a:r>
              <a:rPr lang="en-CA" b="1" dirty="0"/>
              <a:t>organized</a:t>
            </a:r>
            <a:r>
              <a:rPr lang="en-CA" dirty="0"/>
              <a:t> and I always </a:t>
            </a:r>
            <a:r>
              <a:rPr lang="en-CA" b="1" dirty="0"/>
              <a:t>know exactly where to go</a:t>
            </a:r>
            <a:r>
              <a:rPr lang="en-CA" dirty="0"/>
              <a:t> to get what I need”</a:t>
            </a:r>
          </a:p>
          <a:p>
            <a:r>
              <a:rPr lang="en-CA" dirty="0"/>
              <a:t>“</a:t>
            </a:r>
            <a:r>
              <a:rPr lang="en-CA" dirty="0" err="1"/>
              <a:t>Culearn</a:t>
            </a:r>
            <a:r>
              <a:rPr lang="en-CA" dirty="0"/>
              <a:t> was really </a:t>
            </a:r>
            <a:r>
              <a:rPr lang="en-CA" b="1" dirty="0"/>
              <a:t>organized</a:t>
            </a:r>
            <a:r>
              <a:rPr lang="en-CA" dirty="0"/>
              <a:t>. I can </a:t>
            </a:r>
            <a:r>
              <a:rPr lang="en-CA" b="1" dirty="0"/>
              <a:t>find all homework and assignments easily</a:t>
            </a:r>
            <a:r>
              <a:rPr lang="en-CA" dirty="0"/>
              <a:t>. “</a:t>
            </a:r>
          </a:p>
          <a:p>
            <a:pPr marL="0" indent="0">
              <a:buNone/>
            </a:pPr>
            <a:r>
              <a:rPr lang="en-US" dirty="0"/>
              <a:t>________________________________________________</a:t>
            </a:r>
          </a:p>
          <a:p>
            <a:r>
              <a:rPr lang="en-US" dirty="0"/>
              <a:t>“</a:t>
            </a:r>
            <a:r>
              <a:rPr lang="en-CA" b="1" dirty="0"/>
              <a:t>More detailed course arrangements</a:t>
            </a:r>
            <a:r>
              <a:rPr lang="en-CA" dirty="0"/>
              <a:t>, every day, every week.”</a:t>
            </a:r>
          </a:p>
          <a:p>
            <a:r>
              <a:rPr lang="en-CA" dirty="0"/>
              <a:t>“</a:t>
            </a:r>
            <a:r>
              <a:rPr lang="en-CA" b="1" dirty="0"/>
              <a:t>not clear enough </a:t>
            </a:r>
            <a:r>
              <a:rPr lang="en-CA" dirty="0"/>
              <a:t>when it comes to </a:t>
            </a:r>
            <a:r>
              <a:rPr lang="en-CA" dirty="0" err="1"/>
              <a:t>Homeworks</a:t>
            </a:r>
            <a:r>
              <a:rPr lang="en-CA" dirty="0"/>
              <a:t>, assignments”</a:t>
            </a:r>
          </a:p>
          <a:p>
            <a:r>
              <a:rPr lang="en-CA" dirty="0"/>
              <a:t>“if the homework had a "</a:t>
            </a:r>
            <a:r>
              <a:rPr lang="en-CA" b="1" dirty="0"/>
              <a:t>what to do" where to find </a:t>
            </a:r>
            <a:r>
              <a:rPr lang="en-CA" dirty="0"/>
              <a:t>the article and just </a:t>
            </a:r>
            <a:r>
              <a:rPr lang="en-CA" b="1" dirty="0"/>
              <a:t>more details </a:t>
            </a:r>
            <a:r>
              <a:rPr lang="en-CA" dirty="0"/>
              <a:t>included before attending the HW instead of just being explained during classes it would be better”</a:t>
            </a:r>
          </a:p>
          <a:p>
            <a:r>
              <a:rPr lang="en-CA" dirty="0"/>
              <a:t>“The </a:t>
            </a:r>
            <a:r>
              <a:rPr lang="en-CA" b="1" dirty="0"/>
              <a:t>categories can be simplified and specified</a:t>
            </a:r>
            <a:r>
              <a:rPr lang="en-CA" dirty="0"/>
              <a:t>”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4DC34D2-B84F-704F-9E49-C41579C9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6" y="0"/>
            <a:ext cx="4626802" cy="7049291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3FEE8C7-995E-9345-A3F9-618DF3978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20" y="2293126"/>
            <a:ext cx="381000" cy="4191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637D112-E08F-7D4B-B0D8-AF486817C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766" y="3962021"/>
            <a:ext cx="342900" cy="4445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C7BBBFE-5DCE-C042-A289-2E041F1A1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057" y="4406521"/>
            <a:ext cx="342900" cy="4445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63E6A26-391C-3041-8BF5-2C6824D26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320" y="4797043"/>
            <a:ext cx="342900" cy="4445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EB7CD7C-2AC7-7A43-9580-10D7FDCE3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320" y="5686043"/>
            <a:ext cx="342900" cy="44450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1CC09D7-9F09-1C4D-81FE-19DFCDC5B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666" y="2905324"/>
            <a:ext cx="381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1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7B87-442F-9447-BD19-BBC6122C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768554" cy="1371030"/>
          </a:xfrm>
        </p:spPr>
        <p:txBody>
          <a:bodyPr/>
          <a:lstStyle/>
          <a:p>
            <a:pPr algn="ctr"/>
            <a:r>
              <a:rPr lang="en-US" dirty="0"/>
              <a:t>Feedback from </a:t>
            </a:r>
            <a:r>
              <a:rPr lang="en-US" dirty="0" err="1"/>
              <a:t>tls</a:t>
            </a:r>
            <a:r>
              <a:rPr lang="en-US" dirty="0"/>
              <a:t> – fall 2020 reading week</a:t>
            </a:r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736210-66B1-C64D-A2A1-02EE7EB4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84" y="1551709"/>
            <a:ext cx="5471505" cy="5306291"/>
          </a:xfrm>
          <a:prstGeom prst="rect">
            <a:avLst/>
          </a:prstGeom>
        </p:spPr>
      </p:pic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80DF096-4B37-1245-B471-31D27BB20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89" y="3131406"/>
            <a:ext cx="6470711" cy="36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7B87-442F-9447-BD19-BBC6122C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1201064"/>
            <a:ext cx="1453629" cy="4223341"/>
          </a:xfrm>
        </p:spPr>
        <p:txBody>
          <a:bodyPr>
            <a:normAutofit/>
          </a:bodyPr>
          <a:lstStyle/>
          <a:p>
            <a:r>
              <a:rPr lang="en-US" dirty="0"/>
              <a:t>Fall 2020 – Nov &amp; Dec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3A226D-F5A1-7E4E-AFFA-F9AA28AF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749" y="0"/>
            <a:ext cx="4643041" cy="6858000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0044E8-DBFF-0049-8EBD-C4A9A316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790" y="-116266"/>
            <a:ext cx="5150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7B87-442F-9447-BD19-BBC6122C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267" y="823622"/>
            <a:ext cx="5448300" cy="1371030"/>
          </a:xfrm>
        </p:spPr>
        <p:txBody>
          <a:bodyPr/>
          <a:lstStyle/>
          <a:p>
            <a:pPr algn="ctr"/>
            <a:r>
              <a:rPr lang="en-US" dirty="0" err="1"/>
              <a:t>Culearn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Fall 2020 – NOV &amp; DEC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4FEBDC-B3D6-3242-8151-4BFED5512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2293126"/>
            <a:ext cx="6125038" cy="37911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en-CA" dirty="0"/>
              <a:t>I liked the </a:t>
            </a:r>
            <a:r>
              <a:rPr lang="en-CA" b="1" dirty="0"/>
              <a:t>instructions</a:t>
            </a:r>
            <a:r>
              <a:rPr lang="en-CA" dirty="0"/>
              <a:t> since they </a:t>
            </a:r>
            <a:r>
              <a:rPr lang="en-CA" b="1" dirty="0"/>
              <a:t>helped me with preparing materials</a:t>
            </a:r>
            <a:r>
              <a:rPr lang="en-CA" dirty="0"/>
              <a:t> before the synchronous class time. </a:t>
            </a:r>
          </a:p>
          <a:p>
            <a:r>
              <a:rPr lang="en-CA" dirty="0"/>
              <a:t>I have also seen that the learning outcomes part has disappeared. I think it was giving me a </a:t>
            </a:r>
            <a:r>
              <a:rPr lang="en-CA" b="1" dirty="0"/>
              <a:t>better experience after adding specific information for the class schedules</a:t>
            </a:r>
            <a:r>
              <a:rPr lang="en-CA" dirty="0"/>
              <a:t>.”</a:t>
            </a:r>
          </a:p>
          <a:p>
            <a:pPr marL="0" indent="0">
              <a:buNone/>
            </a:pPr>
            <a:r>
              <a:rPr lang="en-US" dirty="0"/>
              <a:t>________________________________________________</a:t>
            </a:r>
          </a:p>
          <a:p>
            <a:r>
              <a:rPr lang="en-CA" dirty="0"/>
              <a:t>I have to </a:t>
            </a:r>
            <a:r>
              <a:rPr lang="en-CA" b="1" dirty="0"/>
              <a:t>scroll down the page to the specific homework </a:t>
            </a:r>
            <a:r>
              <a:rPr lang="en-CA" dirty="0"/>
              <a:t>category every time I open the ESLA page from the Dashboard of my courses.</a:t>
            </a: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3FEE8C7-995E-9345-A3F9-618DF3978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20" y="2293126"/>
            <a:ext cx="381000" cy="4191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63E6A26-391C-3041-8BF5-2C6824D26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320" y="4865474"/>
            <a:ext cx="342900" cy="444500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4E5A046-CAFA-714D-8495-1B4CA51F8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50674" cy="685800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50167A0-D1DB-8142-B9AC-576AF5C3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20" y="3039886"/>
            <a:ext cx="381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796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1741</Words>
  <Application>Microsoft Macintosh PowerPoint</Application>
  <PresentationFormat>Widescreen</PresentationFormat>
  <Paragraphs>206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MS PGothic</vt:lpstr>
      <vt:lpstr>Abadi</vt:lpstr>
      <vt:lpstr>Arial</vt:lpstr>
      <vt:lpstr>Calibri</vt:lpstr>
      <vt:lpstr>Calisto MT</vt:lpstr>
      <vt:lpstr>Univers Condensed</vt:lpstr>
      <vt:lpstr>Wingdings</vt:lpstr>
      <vt:lpstr>ChronicleVTI</vt:lpstr>
      <vt:lpstr>Welcome to  my online  classroom</vt:lpstr>
      <vt:lpstr>About esla</vt:lpstr>
      <vt:lpstr>session agenda</vt:lpstr>
      <vt:lpstr>With thanks to</vt:lpstr>
      <vt:lpstr>1. Course design culearn  brightspace</vt:lpstr>
      <vt:lpstr>Culearn  Fall 2020 – Sept &amp; Oct</vt:lpstr>
      <vt:lpstr>Feedback from tls – fall 2020 reading week</vt:lpstr>
      <vt:lpstr>Fall 2020 – Nov &amp; Dec</vt:lpstr>
      <vt:lpstr>Culearn  Fall 2020 – NOV &amp; DEC</vt:lpstr>
      <vt:lpstr>The move to brightspace</vt:lpstr>
      <vt:lpstr>The Move to brightspace</vt:lpstr>
      <vt:lpstr>Let’s look at my course in brightspace</vt:lpstr>
      <vt:lpstr>Exploit design options in brightspace  “behind the curtain”</vt:lpstr>
      <vt:lpstr>          select templates</vt:lpstr>
      <vt:lpstr>          create consistent &amp; simple modules</vt:lpstr>
      <vt:lpstr>Student feedback on brightspace</vt:lpstr>
      <vt:lpstr>General Organization of Brightspace</vt:lpstr>
      <vt:lpstr>Student comments – brightspace in general</vt:lpstr>
      <vt:lpstr>QUESTIONS?</vt:lpstr>
      <vt:lpstr>2. Assignments, quizzes, grades</vt:lpstr>
      <vt:lpstr>Assignments in brightspace</vt:lpstr>
      <vt:lpstr>Feedback &amp; Grades</vt:lpstr>
      <vt:lpstr>Student comments - assignments</vt:lpstr>
      <vt:lpstr>QUIZZES in brightspace</vt:lpstr>
      <vt:lpstr>GRADES in brightspace</vt:lpstr>
      <vt:lpstr>Grade calculation  Jan to Feb</vt:lpstr>
      <vt:lpstr>Feedback &amp; Grades</vt:lpstr>
      <vt:lpstr>Student comments - grades</vt:lpstr>
      <vt:lpstr>Grade Calculation  march – April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Beer, Fries, and Globalization</dc:title>
  <dc:creator>Julie McCarroll</dc:creator>
  <cp:lastModifiedBy>Julie McCarroll</cp:lastModifiedBy>
  <cp:revision>161</cp:revision>
  <dcterms:created xsi:type="dcterms:W3CDTF">2021-01-07T15:50:10Z</dcterms:created>
  <dcterms:modified xsi:type="dcterms:W3CDTF">2021-03-30T18:36:20Z</dcterms:modified>
</cp:coreProperties>
</file>